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61" r:id="rId8"/>
    <p:sldId id="291" r:id="rId9"/>
    <p:sldId id="269" r:id="rId10"/>
    <p:sldId id="288" r:id="rId11"/>
    <p:sldId id="279" r:id="rId12"/>
    <p:sldId id="290"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61"/>
            <p14:sldId id="291"/>
            <p14:sldId id="269"/>
            <p14:sldId id="288"/>
            <p14:sldId id="279"/>
            <p14:sldId id="290"/>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13-09-1444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13-09-1444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13-09-1444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13-09-1444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13-09-1444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13-09-1444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المـــــــــجال: </a:t>
            </a:r>
            <a:r>
              <a:rPr lang="ar-MA" sz="5400" b="1" dirty="0" smtClean="0">
                <a:solidFill>
                  <a:schemeClr val="bg1"/>
                </a:solidFill>
                <a:effectLst>
                  <a:outerShdw blurRad="38100" dist="38100" dir="2700000" algn="tl">
                    <a:srgbClr val="000000">
                      <a:alpha val="43137"/>
                    </a:srgbClr>
                  </a:outerShdw>
                </a:effectLst>
              </a:rPr>
              <a:t>السكاني</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المــوضـوع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غِذَاءُ الشَّبَابِ ص</a:t>
            </a:r>
            <a:r>
              <a:rPr lang="ar-MA" sz="5400" b="1" dirty="0">
                <a:solidFill>
                  <a:schemeClr val="bg1"/>
                </a:solidFill>
                <a:effectLst>
                  <a:outerShdw blurRad="38100" dist="38100" dir="2700000" algn="tl">
                    <a:srgbClr val="000000">
                      <a:alpha val="43137"/>
                    </a:srgbClr>
                  </a:outerShdw>
                </a:effectLst>
              </a:rPr>
              <a:t>: </a:t>
            </a:r>
            <a:r>
              <a:rPr lang="ar-MA" sz="5400" b="1" dirty="0" smtClean="0">
                <a:solidFill>
                  <a:srgbClr val="FF0000"/>
                </a:solidFill>
                <a:effectLst>
                  <a:outerShdw blurRad="38100" dist="38100" dir="2700000" algn="tl">
                    <a:srgbClr val="000000">
                      <a:alpha val="43137"/>
                    </a:srgbClr>
                  </a:outerShdw>
                </a:effectLst>
              </a:rPr>
              <a:t>115</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75847"/>
            <a:ext cx="11844997" cy="6553589"/>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u="sng" dirty="0" smtClean="0">
                <a:solidFill>
                  <a:srgbClr val="00B050"/>
                </a:solidFill>
                <a:effectLst>
                  <a:outerShdw blurRad="38100" dist="38100" dir="2700000" algn="tl">
                    <a:srgbClr val="000000">
                      <a:alpha val="43137"/>
                    </a:srgbClr>
                  </a:outerShdw>
                </a:effectLst>
              </a:rPr>
              <a:t>لغة النص:</a:t>
            </a:r>
          </a:p>
          <a:p>
            <a:pPr algn="justLow" rtl="1">
              <a:lnSpc>
                <a:spcPct val="115000"/>
              </a:lnSpc>
              <a:spcAft>
                <a:spcPts val="1000"/>
              </a:spcAft>
            </a:pPr>
            <a:r>
              <a:rPr lang="ar-SA" sz="3600" b="1" dirty="0" smtClean="0">
                <a:solidFill>
                  <a:schemeClr val="bg1"/>
                </a:solidFill>
                <a:highlight>
                  <a:srgbClr val="FFFF00"/>
                </a:highlight>
                <a:latin typeface="Calibri" panose="020F0502020204030204" pitchFamily="34" charset="0"/>
                <a:ea typeface="Calibri" panose="020F0502020204030204" pitchFamily="34" charset="0"/>
              </a:rPr>
              <a:t>¤ المضارع:</a:t>
            </a:r>
            <a:r>
              <a:rPr lang="ar-SA" sz="3600" b="1" dirty="0">
                <a:solidFill>
                  <a:schemeClr val="bg1"/>
                </a:solidFill>
                <a:latin typeface="Calibri" panose="020F0502020204030204" pitchFamily="34" charset="0"/>
                <a:ea typeface="Calibri" panose="020F0502020204030204" pitchFamily="34" charset="0"/>
              </a:rPr>
              <a:t> [يستهوي – تقدم – تزداد – تبدأ – تبدو– </a:t>
            </a:r>
            <a:r>
              <a:rPr lang="ar-SA" sz="3600" b="1" dirty="0" smtClean="0">
                <a:solidFill>
                  <a:schemeClr val="bg1"/>
                </a:solidFill>
                <a:latin typeface="Calibri" panose="020F0502020204030204" pitchFamily="34" charset="0"/>
                <a:ea typeface="Calibri" panose="020F0502020204030204" pitchFamily="34" charset="0"/>
              </a:rPr>
              <a:t>يستهلك... </a:t>
            </a:r>
            <a:r>
              <a:rPr lang="ar-SA" sz="3600" b="1" dirty="0">
                <a:solidFill>
                  <a:schemeClr val="bg1"/>
                </a:solidFill>
                <a:latin typeface="Calibri" panose="020F0502020204030204" pitchFamily="34" charset="0"/>
                <a:ea typeface="Calibri" panose="020F0502020204030204" pitchFamily="34" charset="0"/>
              </a:rPr>
              <a:t>]؛ وهو الدال على الحاضر والمستقبل، مما يؤشر على أن موضوع غذاء الشباب، يشغل بال المهتمين آنيا ومستقبليا</a:t>
            </a:r>
            <a:r>
              <a:rPr lang="ar-SA" sz="3600" b="1" dirty="0" smtClean="0">
                <a:solidFill>
                  <a:schemeClr val="bg1"/>
                </a:solidFill>
                <a:latin typeface="Calibri" panose="020F0502020204030204" pitchFamily="34" charset="0"/>
                <a:ea typeface="Calibri" panose="020F0502020204030204" pitchFamily="34" charset="0"/>
              </a:rPr>
              <a:t>.</a:t>
            </a:r>
            <a:endParaRPr lang="ar-MA" sz="3600" b="1" dirty="0" smtClean="0">
              <a:solidFill>
                <a:schemeClr val="bg1"/>
              </a:solidFill>
              <a:latin typeface="Calibri" panose="020F0502020204030204" pitchFamily="34" charset="0"/>
              <a:ea typeface="Calibri" panose="020F0502020204030204" pitchFamily="34" charset="0"/>
            </a:endParaRPr>
          </a:p>
          <a:p>
            <a:pPr algn="justLow" rtl="1">
              <a:lnSpc>
                <a:spcPct val="115000"/>
              </a:lnSpc>
              <a:spcAft>
                <a:spcPts val="1000"/>
              </a:spcAft>
            </a:pPr>
            <a:r>
              <a:rPr lang="ar-SA" sz="3600" b="1" dirty="0">
                <a:solidFill>
                  <a:schemeClr val="bg1"/>
                </a:solidFill>
                <a:highlight>
                  <a:srgbClr val="FFFF00"/>
                </a:highlight>
                <a:latin typeface="Calibri" panose="020F0502020204030204" pitchFamily="34" charset="0"/>
                <a:ea typeface="Calibri" panose="020F0502020204030204" pitchFamily="34" charset="0"/>
              </a:rPr>
              <a:t>¤ الأسلوب </a:t>
            </a:r>
            <a:r>
              <a:rPr lang="ar-SA" sz="3600" b="1" dirty="0" smtClean="0">
                <a:solidFill>
                  <a:schemeClr val="bg1"/>
                </a:solidFill>
                <a:highlight>
                  <a:srgbClr val="FFFF00"/>
                </a:highlight>
                <a:latin typeface="Calibri" panose="020F0502020204030204" pitchFamily="34" charset="0"/>
                <a:ea typeface="Calibri" panose="020F0502020204030204" pitchFamily="34" charset="0"/>
              </a:rPr>
              <a:t>الخبري</a:t>
            </a:r>
            <a:r>
              <a:rPr lang="ar-MA" sz="3600" b="1" dirty="0" smtClean="0">
                <a:solidFill>
                  <a:schemeClr val="bg1"/>
                </a:solidFill>
                <a:highlight>
                  <a:srgbClr val="FFFF00"/>
                </a:highlight>
                <a:latin typeface="Calibri" panose="020F0502020204030204" pitchFamily="34" charset="0"/>
                <a:ea typeface="Calibri" panose="020F0502020204030204" pitchFamily="34" charset="0"/>
              </a:rPr>
              <a:t>:</a:t>
            </a:r>
            <a:r>
              <a:rPr lang="ar-MA" sz="3600" b="1" dirty="0">
                <a:solidFill>
                  <a:schemeClr val="bg1"/>
                </a:solidFill>
                <a:latin typeface="Calibri" panose="020F0502020204030204" pitchFamily="34" charset="0"/>
                <a:ea typeface="Calibri" panose="020F0502020204030204" pitchFamily="34" charset="0"/>
              </a:rPr>
              <a:t> </a:t>
            </a:r>
            <a:r>
              <a:rPr lang="ar-SA" sz="3600" b="1" dirty="0" smtClean="0">
                <a:solidFill>
                  <a:schemeClr val="bg1"/>
                </a:solidFill>
                <a:latin typeface="Calibri" panose="020F0502020204030204" pitchFamily="34" charset="0"/>
                <a:ea typeface="Calibri" panose="020F0502020204030204" pitchFamily="34" charset="0"/>
              </a:rPr>
              <a:t>الذي </a:t>
            </a:r>
            <a:r>
              <a:rPr lang="ar-SA" sz="3600" b="1" dirty="0">
                <a:solidFill>
                  <a:schemeClr val="bg1"/>
                </a:solidFill>
                <a:latin typeface="Calibri" panose="020F0502020204030204" pitchFamily="34" charset="0"/>
                <a:ea typeface="Calibri" panose="020F0502020204030204" pitchFamily="34" charset="0"/>
              </a:rPr>
              <a:t>يؤدي غرض النصيحة؛ [أنَّ الطعام الشهي ...– إِنَّ مظاهر نقص المواد ...– ولقد عرف عصرنا </a:t>
            </a:r>
            <a:r>
              <a:rPr lang="ar-SA" sz="3600" b="1" dirty="0" smtClean="0">
                <a:solidFill>
                  <a:schemeClr val="bg1"/>
                </a:solidFill>
                <a:latin typeface="Calibri" panose="020F0502020204030204" pitchFamily="34" charset="0"/>
                <a:ea typeface="Calibri" panose="020F0502020204030204" pitchFamily="34" charset="0"/>
              </a:rPr>
              <a:t>...]</a:t>
            </a:r>
            <a:r>
              <a:rPr lang="ar-MA" sz="3600" b="1" dirty="0" smtClean="0">
                <a:solidFill>
                  <a:schemeClr val="bg1"/>
                </a:solidFill>
                <a:latin typeface="Calibri" panose="020F0502020204030204" pitchFamily="34" charset="0"/>
                <a:ea typeface="Calibri" panose="020F0502020204030204" pitchFamily="34" charset="0"/>
              </a:rPr>
              <a:t>.</a:t>
            </a:r>
          </a:p>
          <a:p>
            <a:pPr algn="justLow" rtl="1">
              <a:lnSpc>
                <a:spcPct val="115000"/>
              </a:lnSpc>
              <a:spcAft>
                <a:spcPts val="1000"/>
              </a:spcAft>
            </a:pPr>
            <a:r>
              <a:rPr lang="ar-MA" sz="3600" b="1" dirty="0">
                <a:solidFill>
                  <a:schemeClr val="bg1"/>
                </a:solidFill>
                <a:highlight>
                  <a:srgbClr val="FFFF00"/>
                </a:highlight>
                <a:latin typeface="Calibri" panose="020F0502020204030204" pitchFamily="34" charset="0"/>
                <a:ea typeface="Calibri" panose="020F0502020204030204" pitchFamily="34" charset="0"/>
              </a:rPr>
              <a:t>¤ الروابط اللغوية </a:t>
            </a:r>
            <a:r>
              <a:rPr lang="ar-MA" sz="3600" b="1" dirty="0">
                <a:solidFill>
                  <a:schemeClr val="bg1"/>
                </a:solidFill>
                <a:highlight>
                  <a:srgbClr val="FFFF00"/>
                </a:highlight>
                <a:latin typeface="Calibri" panose="020F0502020204030204" pitchFamily="34" charset="0"/>
                <a:ea typeface="Calibri" panose="020F0502020204030204" pitchFamily="34" charset="0"/>
              </a:rPr>
              <a:t>والمنطقية:</a:t>
            </a:r>
            <a:r>
              <a:rPr lang="ar-MA" sz="3600" b="1" dirty="0">
                <a:solidFill>
                  <a:schemeClr val="bg1"/>
                </a:solidFill>
                <a:latin typeface="Calibri" panose="020F0502020204030204" pitchFamily="34" charset="0"/>
                <a:ea typeface="Calibri" panose="020F0502020204030204" pitchFamily="34" charset="0"/>
              </a:rPr>
              <a:t> [لذا – فإذا – أدى ذلك – إن – ولقد – رغم – لأنه – لذلك  ...]؛ فهي تحكم العلاقة بين الجمل والفقرات، وتضمن انسجام النص، وتدرج أفكاره.</a:t>
            </a:r>
            <a:endParaRPr lang="en-US" sz="3600" b="1" dirty="0">
              <a:solidFill>
                <a:schemeClr val="bg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084640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3218" y="1259057"/>
            <a:ext cx="11690252" cy="4975657"/>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a:solidFill>
                  <a:srgbClr val="00B050"/>
                </a:solidFill>
                <a:effectLst>
                  <a:outerShdw blurRad="38100" dist="38100" dir="2700000" algn="tl">
                    <a:srgbClr val="000000">
                      <a:alpha val="43137"/>
                    </a:srgbClr>
                  </a:outerShdw>
                </a:effectLst>
              </a:rPr>
              <a:t>3. </a:t>
            </a:r>
            <a:r>
              <a:rPr lang="ar-MA" sz="3600" b="1" u="sng" dirty="0" smtClean="0">
                <a:solidFill>
                  <a:srgbClr val="00B050"/>
                </a:solidFill>
                <a:effectLst>
                  <a:outerShdw blurRad="38100" dist="38100" dir="2700000" algn="tl">
                    <a:srgbClr val="000000">
                      <a:alpha val="43137"/>
                    </a:srgbClr>
                  </a:outerShdw>
                </a:effectLst>
              </a:rPr>
              <a:t>مكونات الخطاب:</a:t>
            </a:r>
            <a:endParaRPr lang="ar-MA" sz="3600" b="1" u="sng" dirty="0" smtClean="0">
              <a:solidFill>
                <a:srgbClr val="00B050"/>
              </a:solidFill>
            </a:endParaRPr>
          </a:p>
          <a:p>
            <a:pPr lvl="0" algn="r" rtl="1">
              <a:lnSpc>
                <a:spcPct val="150000"/>
              </a:lnSpc>
            </a:pPr>
            <a:r>
              <a:rPr lang="ar-MA" sz="3600" b="1" dirty="0" smtClean="0">
                <a:solidFill>
                  <a:srgbClr val="00B050"/>
                </a:solidFill>
              </a:rPr>
              <a:t>- المرسل</a:t>
            </a:r>
            <a:r>
              <a:rPr lang="ar-MA" sz="3600" b="1" dirty="0">
                <a:solidFill>
                  <a:srgbClr val="00B050"/>
                </a:solidFill>
              </a:rPr>
              <a:t>: </a:t>
            </a:r>
            <a:r>
              <a:rPr lang="ar-MA" sz="3600" b="1" dirty="0" smtClean="0">
                <a:solidFill>
                  <a:schemeClr val="bg1"/>
                </a:solidFill>
              </a:rPr>
              <a:t>.......................................</a:t>
            </a:r>
          </a:p>
          <a:p>
            <a:pPr lvl="0" algn="r" rtl="1">
              <a:lnSpc>
                <a:spcPct val="150000"/>
              </a:lnSpc>
            </a:pPr>
            <a:r>
              <a:rPr lang="ar-MA" sz="3600" b="1" dirty="0" smtClean="0">
                <a:solidFill>
                  <a:srgbClr val="00B050"/>
                </a:solidFill>
              </a:rPr>
              <a:t>- المرسل </a:t>
            </a:r>
            <a:r>
              <a:rPr lang="ar-MA" sz="3600" b="1" dirty="0">
                <a:solidFill>
                  <a:srgbClr val="00B050"/>
                </a:solidFill>
              </a:rPr>
              <a:t>إليه:  </a:t>
            </a:r>
            <a:r>
              <a:rPr lang="ar-MA" sz="3600" b="1" dirty="0" smtClean="0">
                <a:solidFill>
                  <a:schemeClr val="bg1"/>
                </a:solidFill>
              </a:rPr>
              <a:t>......................................</a:t>
            </a:r>
          </a:p>
          <a:p>
            <a:pPr lvl="0" algn="r" rtl="1">
              <a:lnSpc>
                <a:spcPct val="150000"/>
              </a:lnSpc>
            </a:pPr>
            <a:r>
              <a:rPr lang="ar-MA" sz="3600" b="1" dirty="0" smtClean="0">
                <a:solidFill>
                  <a:srgbClr val="00B050"/>
                </a:solidFill>
              </a:rPr>
              <a:t>- المقصدية</a:t>
            </a:r>
            <a:r>
              <a:rPr lang="ar-MA" sz="3600" b="1" dirty="0">
                <a:solidFill>
                  <a:srgbClr val="00B050"/>
                </a:solidFill>
              </a:rPr>
              <a:t>: </a:t>
            </a:r>
            <a:r>
              <a:rPr lang="ar-MA" sz="3600" b="1" dirty="0" smtClean="0">
                <a:solidFill>
                  <a:schemeClr val="bg1"/>
                </a:solidFill>
              </a:rPr>
              <a:t>..............................................</a:t>
            </a:r>
          </a:p>
          <a:p>
            <a:pPr lvl="0" algn="r" rtl="1">
              <a:lnSpc>
                <a:spcPct val="150000"/>
              </a:lnSpc>
            </a:pPr>
            <a:r>
              <a:rPr lang="ar-MA" sz="3600" b="1" u="sng" dirty="0" smtClean="0">
                <a:solidFill>
                  <a:srgbClr val="00B050"/>
                </a:solidFill>
                <a:effectLst>
                  <a:outerShdw blurRad="38100" dist="38100" dir="2700000" algn="tl">
                    <a:srgbClr val="000000">
                      <a:alpha val="43137"/>
                    </a:srgbClr>
                  </a:outerShdw>
                </a:effectLst>
              </a:rPr>
              <a:t>4. </a:t>
            </a:r>
            <a:r>
              <a:rPr lang="ar-MA" sz="3600" b="1" u="sng" dirty="0">
                <a:solidFill>
                  <a:srgbClr val="00B050"/>
                </a:solidFill>
                <a:effectLst>
                  <a:outerShdw blurRad="38100" dist="38100" dir="2700000" algn="tl">
                    <a:srgbClr val="000000">
                      <a:alpha val="43137"/>
                    </a:srgbClr>
                  </a:outerShdw>
                </a:effectLst>
              </a:rPr>
              <a:t>قيم النص</a:t>
            </a:r>
            <a:r>
              <a:rPr lang="ar-MA" sz="3600" b="1" u="sng" dirty="0" smtClean="0">
                <a:solidFill>
                  <a:srgbClr val="00B050"/>
                </a:solidFill>
                <a:effectLst>
                  <a:outerShdw blurRad="38100" dist="38100" dir="2700000" algn="tl">
                    <a:srgbClr val="000000">
                      <a:alpha val="43137"/>
                    </a:srgbClr>
                  </a:outerShdw>
                </a:effectLst>
              </a:rPr>
              <a:t>:</a:t>
            </a:r>
          </a:p>
          <a:p>
            <a:pPr lvl="0" algn="r" rtl="1">
              <a:lnSpc>
                <a:spcPct val="150000"/>
              </a:lnSpc>
            </a:pPr>
            <a:r>
              <a:rPr lang="ar-MA" sz="3600" b="1" dirty="0" smtClean="0">
                <a:solidFill>
                  <a:schemeClr val="bg1"/>
                </a:solidFill>
                <a:effectLst>
                  <a:outerShdw blurRad="38100" dist="38100" dir="2700000" algn="tl">
                    <a:srgbClr val="000000">
                      <a:alpha val="43137"/>
                    </a:srgbClr>
                  </a:outerShdw>
                </a:effectLst>
              </a:rPr>
              <a:t>    - ....</a:t>
            </a:r>
            <a:endParaRPr lang="ar-MA" sz="3600" b="1" dirty="0">
              <a:solidFill>
                <a:srgbClr val="00B050"/>
              </a:solidFill>
            </a:endParaRPr>
          </a:p>
        </p:txBody>
      </p:sp>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39150" y="583808"/>
            <a:ext cx="11690252" cy="5078313"/>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a:solidFill>
                  <a:srgbClr val="00B050"/>
                </a:solidFill>
                <a:effectLst>
                  <a:outerShdw blurRad="38100" dist="38100" dir="2700000" algn="tl">
                    <a:srgbClr val="000000">
                      <a:alpha val="43137"/>
                    </a:srgbClr>
                  </a:outerShdw>
                </a:effectLst>
              </a:rPr>
              <a:t>3. </a:t>
            </a:r>
            <a:r>
              <a:rPr lang="ar-MA" sz="3600" b="1" u="sng" dirty="0" smtClean="0">
                <a:solidFill>
                  <a:srgbClr val="00B050"/>
                </a:solidFill>
                <a:effectLst>
                  <a:outerShdw blurRad="38100" dist="38100" dir="2700000" algn="tl">
                    <a:srgbClr val="000000">
                      <a:alpha val="43137"/>
                    </a:srgbClr>
                  </a:outerShdw>
                </a:effectLst>
              </a:rPr>
              <a:t>مكونات الخطاب:</a:t>
            </a:r>
            <a:endParaRPr lang="ar-MA" sz="3600" b="1" u="sng" dirty="0" smtClean="0">
              <a:solidFill>
                <a:srgbClr val="00B050"/>
              </a:solidFill>
            </a:endParaRPr>
          </a:p>
          <a:p>
            <a:pPr lvl="0" algn="r" rtl="1">
              <a:lnSpc>
                <a:spcPct val="150000"/>
              </a:lnSpc>
            </a:pPr>
            <a:r>
              <a:rPr lang="ar-MA" sz="3600" b="1" dirty="0" smtClean="0">
                <a:solidFill>
                  <a:srgbClr val="00B050"/>
                </a:solidFill>
              </a:rPr>
              <a:t>- المرسل</a:t>
            </a:r>
            <a:r>
              <a:rPr lang="ar-MA" sz="3600" b="1" dirty="0">
                <a:solidFill>
                  <a:srgbClr val="00B050"/>
                </a:solidFill>
              </a:rPr>
              <a:t>: </a:t>
            </a:r>
            <a:r>
              <a:rPr lang="ar-MA" sz="3600" b="1" dirty="0">
                <a:solidFill>
                  <a:schemeClr val="bg1"/>
                </a:solidFill>
              </a:rPr>
              <a:t>الكاتب [الدكتور صبري القباني]</a:t>
            </a:r>
            <a:endParaRPr lang="ar-MA" sz="3600" b="1" dirty="0" smtClean="0">
              <a:solidFill>
                <a:schemeClr val="bg1"/>
              </a:solidFill>
            </a:endParaRPr>
          </a:p>
          <a:p>
            <a:pPr lvl="0" algn="r" rtl="1">
              <a:lnSpc>
                <a:spcPct val="150000"/>
              </a:lnSpc>
            </a:pPr>
            <a:r>
              <a:rPr lang="ar-MA" sz="3600" b="1" dirty="0" smtClean="0">
                <a:solidFill>
                  <a:srgbClr val="00B050"/>
                </a:solidFill>
              </a:rPr>
              <a:t>- المرسل </a:t>
            </a:r>
            <a:r>
              <a:rPr lang="ar-MA" sz="3600" b="1" dirty="0">
                <a:solidFill>
                  <a:srgbClr val="00B050"/>
                </a:solidFill>
              </a:rPr>
              <a:t>إليه:  </a:t>
            </a:r>
            <a:r>
              <a:rPr lang="ar-MA" sz="3600" b="1" dirty="0" smtClean="0">
                <a:solidFill>
                  <a:schemeClr val="bg1"/>
                </a:solidFill>
              </a:rPr>
              <a:t>الشباب.</a:t>
            </a:r>
            <a:endParaRPr lang="ar-MA" sz="3600" b="1" dirty="0" smtClean="0">
              <a:solidFill>
                <a:schemeClr val="bg1"/>
              </a:solidFill>
            </a:endParaRPr>
          </a:p>
          <a:p>
            <a:pPr lvl="0" algn="r" rtl="1">
              <a:lnSpc>
                <a:spcPct val="150000"/>
              </a:lnSpc>
            </a:pPr>
            <a:r>
              <a:rPr lang="ar-MA" sz="3600" b="1" dirty="0" smtClean="0">
                <a:solidFill>
                  <a:srgbClr val="00B050"/>
                </a:solidFill>
              </a:rPr>
              <a:t>- المقصدية</a:t>
            </a:r>
            <a:r>
              <a:rPr lang="ar-MA" sz="3600" b="1" dirty="0">
                <a:solidFill>
                  <a:srgbClr val="00B050"/>
                </a:solidFill>
              </a:rPr>
              <a:t>: </a:t>
            </a:r>
            <a:r>
              <a:rPr lang="ar-MA" sz="3600" b="1" dirty="0">
                <a:solidFill>
                  <a:schemeClr val="bg1"/>
                </a:solidFill>
              </a:rPr>
              <a:t>لفت انتباه الشباب لأهمية الغذاء في هذه المرحلة العمرية، وتقديم معلومات طبية في هذا </a:t>
            </a:r>
            <a:r>
              <a:rPr lang="ar-MA" sz="3600" b="1" dirty="0" smtClean="0">
                <a:solidFill>
                  <a:schemeClr val="bg1"/>
                </a:solidFill>
              </a:rPr>
              <a:t>الموضوع.</a:t>
            </a:r>
            <a:endParaRPr lang="ar-MA" sz="3600" b="1" dirty="0" smtClean="0">
              <a:solidFill>
                <a:schemeClr val="bg1"/>
              </a:solidFill>
            </a:endParaRPr>
          </a:p>
          <a:p>
            <a:pPr lvl="0" algn="r" rtl="1">
              <a:lnSpc>
                <a:spcPct val="150000"/>
              </a:lnSpc>
            </a:pPr>
            <a:r>
              <a:rPr lang="ar-MA" sz="3600" b="1" u="sng" dirty="0" smtClean="0">
                <a:solidFill>
                  <a:srgbClr val="00B050"/>
                </a:solidFill>
                <a:effectLst>
                  <a:outerShdw blurRad="38100" dist="38100" dir="2700000" algn="tl">
                    <a:srgbClr val="000000">
                      <a:alpha val="43137"/>
                    </a:srgbClr>
                  </a:outerShdw>
                </a:effectLst>
              </a:rPr>
              <a:t>4. </a:t>
            </a:r>
            <a:r>
              <a:rPr lang="ar-MA" sz="3600" b="1" u="sng" dirty="0">
                <a:solidFill>
                  <a:srgbClr val="00B050"/>
                </a:solidFill>
                <a:effectLst>
                  <a:outerShdw blurRad="38100" dist="38100" dir="2700000" algn="tl">
                    <a:srgbClr val="000000">
                      <a:alpha val="43137"/>
                    </a:srgbClr>
                  </a:outerShdw>
                </a:effectLst>
              </a:rPr>
              <a:t>قيم النص</a:t>
            </a:r>
            <a:r>
              <a:rPr lang="ar-MA" sz="3600" b="1" u="sng" dirty="0" smtClean="0">
                <a:solidFill>
                  <a:srgbClr val="00B050"/>
                </a:solidFill>
                <a:effectLst>
                  <a:outerShdw blurRad="38100" dist="38100" dir="2700000" algn="tl">
                    <a:srgbClr val="000000">
                      <a:alpha val="43137"/>
                    </a:srgbClr>
                  </a:outerShdw>
                </a:effectLst>
              </a:rPr>
              <a:t>:</a:t>
            </a:r>
            <a:r>
              <a:rPr lang="ar-MA" sz="3600" b="1" dirty="0">
                <a:solidFill>
                  <a:schemeClr val="bg1"/>
                </a:solidFill>
                <a:effectLst>
                  <a:outerShdw blurRad="38100" dist="38100" dir="2700000" algn="tl">
                    <a:srgbClr val="000000">
                      <a:alpha val="43137"/>
                    </a:srgbClr>
                  </a:outerShdw>
                </a:effectLst>
              </a:rPr>
              <a:t> التغذية المتوازنة – الجسم السليم – العقل السليم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rgbClr val="00B050"/>
              </a:solidFill>
            </a:endParaRPr>
          </a:p>
        </p:txBody>
      </p:sp>
    </p:spTree>
    <p:extLst>
      <p:ext uri="{BB962C8B-B14F-4D97-AF65-F5344CB8AC3E}">
        <p14:creationId xmlns:p14="http://schemas.microsoft.com/office/powerpoint/2010/main" val="2035484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126610"/>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806009"/>
            <a:ext cx="11985674" cy="4247317"/>
          </a:xfrm>
          <a:prstGeom prst="rect">
            <a:avLst/>
          </a:prstGeom>
          <a:solidFill>
            <a:schemeClr val="accent2">
              <a:lumMod val="40000"/>
              <a:lumOff val="60000"/>
            </a:schemeClr>
          </a:solidFill>
        </p:spPr>
        <p:txBody>
          <a:bodyPr wrap="square" rtlCol="1">
            <a:spAutoFit/>
          </a:bodyPr>
          <a:lstStyle/>
          <a:p>
            <a:pPr algn="just" rtl="1">
              <a:lnSpc>
                <a:spcPct val="150000"/>
              </a:lnSpc>
            </a:pPr>
            <a:r>
              <a:rPr lang="ar-MA" sz="3600" b="1" dirty="0">
                <a:solidFill>
                  <a:schemeClr val="bg1"/>
                </a:solidFill>
                <a:effectLst>
                  <a:outerShdw blurRad="38100" dist="38100" dir="2700000" algn="tl">
                    <a:srgbClr val="000000">
                      <a:alpha val="43137"/>
                    </a:srgbClr>
                  </a:outerShdw>
                </a:effectLst>
              </a:rPr>
              <a:t>عدد الكاتب المواد الأساسية التي يحتاجها جسم الإنسان في مرحلة الشباب كما أكد على ضرورة المزاوجة بين الوجبات الشهية والمفيدة، ووجه مجموعة من النصائح للشباب تؤكد على أهمية ممارسة الرياضة، وتناول وجبة الفطور المتنوعة والغنية. وقدم لنا في آخر النص طرق الاستفادة من تناول </a:t>
            </a:r>
            <a:r>
              <a:rPr lang="ar-MA" sz="3600" b="1" dirty="0" smtClean="0">
                <a:solidFill>
                  <a:schemeClr val="bg1"/>
                </a:solidFill>
                <a:effectLst>
                  <a:outerShdw blurRad="38100" dist="38100" dir="2700000" algn="tl">
                    <a:srgbClr val="000000">
                      <a:alpha val="43137"/>
                    </a:srgbClr>
                  </a:outerShdw>
                </a:effectLst>
              </a:rPr>
              <a:t>الأكلات الخفيفة</a:t>
            </a:r>
            <a:r>
              <a:rPr lang="ar-MA" sz="3600" b="1" dirty="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479819"/>
            <a:ext cx="8883747" cy="707886"/>
          </a:xfrm>
          <a:prstGeom prst="rect">
            <a:avLst/>
          </a:prstGeom>
          <a:solidFill>
            <a:schemeClr val="accent2">
              <a:lumMod val="40000"/>
              <a:lumOff val="60000"/>
            </a:schemeClr>
          </a:solidFill>
        </p:spPr>
        <p:txBody>
          <a:bodyPr wrap="square" rtlCol="1">
            <a:spAutoFit/>
          </a:bodyPr>
          <a:lstStyle/>
          <a:p>
            <a:pPr algn="r" rtl="1"/>
            <a:r>
              <a:rPr lang="ar-MA" sz="4000" b="1" dirty="0" smtClean="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ما أهمية الغذاء الصحي لجسم الإنسان؟</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21920" y="2374079"/>
            <a:ext cx="11943470" cy="3671583"/>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يحتوي الغذاء على الكثير من الفوائد الهامّة لجسم الإنسان؛ كتقوية العظام، وتقوية الجسم ومده بالطاقة والحيوية، المحافظة على الوزن، تغذية الدماغ، تقوية الجهاز الهضمي، زيادة قدرة جهاز المناعة على مواجهة الأمراض...</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409761"/>
            <a:ext cx="11633981" cy="5805820"/>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 مما يتركب عنوان النص؟ وما الدلالات التي يتضمنها؟</a:t>
            </a:r>
          </a:p>
          <a:p>
            <a:pPr marL="285750" indent="-285750" algn="r" rtl="1">
              <a:lnSpc>
                <a:spcPct val="150000"/>
              </a:lnSpc>
              <a:buFontTx/>
              <a:buChar char="-"/>
            </a:pP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r>
              <a:rPr lang="ar-MA" sz="3600" b="1" dirty="0">
                <a:solidFill>
                  <a:schemeClr val="bg1"/>
                </a:solidFill>
                <a:effectLst>
                  <a:outerShdw blurRad="38100" dist="38100" dir="2700000" algn="tl">
                    <a:srgbClr val="000000">
                      <a:alpha val="43137"/>
                    </a:srgbClr>
                  </a:outerShdw>
                </a:effectLst>
              </a:rPr>
              <a:t>¤ تأمل الصورة المرفقة بالنص، وسجل ملاحظاتك.</a:t>
            </a:r>
          </a:p>
          <a:p>
            <a:pPr marL="285750" indent="-285750" algn="r" rtl="1">
              <a:lnSpc>
                <a:spcPct val="150000"/>
              </a:lnSpc>
              <a:buFontTx/>
              <a:buChar char="-"/>
            </a:pP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r>
              <a:rPr lang="ar-MA" sz="3600" b="1" dirty="0">
                <a:solidFill>
                  <a:schemeClr val="bg1"/>
                </a:solidFill>
                <a:effectLst>
                  <a:outerShdw blurRad="38100" dist="38100" dir="2700000" algn="tl">
                    <a:srgbClr val="000000">
                      <a:alpha val="43137"/>
                    </a:srgbClr>
                  </a:outerShdw>
                </a:effectLst>
              </a:rPr>
              <a:t>¤ ألقي نظرة على السيرة الذاتية للكاتب، وسجل استنتاجك.</a:t>
            </a:r>
          </a:p>
          <a:p>
            <a:pPr marL="285750" indent="-285750" algn="r" rtl="1">
              <a:lnSpc>
                <a:spcPct val="150000"/>
              </a:lnSpc>
              <a:buFontTx/>
              <a:buChar char="-"/>
            </a:pP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r>
              <a:rPr lang="ar-MA" sz="3600" b="1" dirty="0">
                <a:solidFill>
                  <a:schemeClr val="bg1"/>
                </a:solidFill>
                <a:effectLst>
                  <a:outerShdw blurRad="38100" dist="38100" dir="2700000" algn="tl">
                    <a:srgbClr val="000000">
                      <a:alpha val="43137"/>
                    </a:srgbClr>
                  </a:outerShdw>
                </a:effectLst>
              </a:rPr>
              <a:t>¤ افترض مما سبق نوعية النص 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547" y="1055070"/>
            <a:ext cx="12023187" cy="5262979"/>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u="sng" dirty="0">
                <a:solidFill>
                  <a:srgbClr val="00B050"/>
                </a:solidFill>
                <a:effectLst>
                  <a:outerShdw blurRad="38100" dist="38100" dir="2700000" algn="tl">
                    <a:srgbClr val="000000">
                      <a:alpha val="43137"/>
                    </a:srgbClr>
                  </a:outerShdw>
                </a:effectLst>
              </a:rPr>
              <a:t>1. </a:t>
            </a:r>
            <a:r>
              <a:rPr lang="ar-MA" sz="3200" b="1" u="sng" dirty="0" smtClean="0">
                <a:solidFill>
                  <a:srgbClr val="00B050"/>
                </a:solidFill>
                <a:effectLst>
                  <a:outerShdw blurRad="38100" dist="38100" dir="2700000" algn="tl">
                    <a:srgbClr val="000000">
                      <a:alpha val="43137"/>
                    </a:srgbClr>
                  </a:outerShdw>
                </a:effectLst>
              </a:rPr>
              <a:t>دلالة العنوان</a:t>
            </a:r>
            <a:r>
              <a:rPr lang="ar-MA" sz="3200" b="1" u="sng" dirty="0">
                <a:solidFill>
                  <a:srgbClr val="00B05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يوحي </a:t>
            </a:r>
            <a:r>
              <a:rPr lang="ar-MA" sz="3200" b="1" dirty="0">
                <a:solidFill>
                  <a:schemeClr val="bg1"/>
                </a:solidFill>
                <a:effectLst>
                  <a:outerShdw blurRad="38100" dist="38100" dir="2700000" algn="tl">
                    <a:srgbClr val="000000">
                      <a:alpha val="43137"/>
                    </a:srgbClr>
                  </a:outerShdw>
                </a:effectLst>
              </a:rPr>
              <a:t>بالعلاقة التي قد تربط  الغذاء بمرحلة عمرية من مراحل عمر الإنسان (الشباب).</a:t>
            </a:r>
          </a:p>
          <a:p>
            <a:pPr algn="r" rtl="1">
              <a:lnSpc>
                <a:spcPct val="150000"/>
              </a:lnSpc>
            </a:pPr>
            <a:r>
              <a:rPr lang="ar-MA" sz="3200" b="1" u="sng" dirty="0">
                <a:solidFill>
                  <a:srgbClr val="00B050"/>
                </a:solidFill>
                <a:effectLst>
                  <a:outerShdw blurRad="38100" dist="38100" dir="2700000" algn="tl">
                    <a:srgbClr val="000000">
                      <a:alpha val="43137"/>
                    </a:srgbClr>
                  </a:outerShdw>
                </a:effectLst>
              </a:rPr>
              <a:t>2. الصورة: </a:t>
            </a:r>
            <a:r>
              <a:rPr lang="ar-MA" sz="3200" b="1" dirty="0">
                <a:solidFill>
                  <a:schemeClr val="bg1"/>
                </a:solidFill>
                <a:effectLst>
                  <a:outerShdw blurRad="38100" dist="38100" dir="2700000" algn="tl">
                    <a:srgbClr val="000000">
                      <a:alpha val="43137"/>
                    </a:srgbClr>
                  </a:outerShdw>
                </a:effectLst>
              </a:rPr>
              <a:t>تعرض الصورة مجموعة من الأغذية المختلفة والتي تتشكل من خضر، وفواكه. مما يؤشر على تنوع الأغذية المتناولة في هذه المرحلة العمرية.</a:t>
            </a:r>
          </a:p>
          <a:p>
            <a:pPr algn="r" rtl="1">
              <a:lnSpc>
                <a:spcPct val="150000"/>
              </a:lnSpc>
            </a:pPr>
            <a:r>
              <a:rPr lang="ar-MA" sz="3200" b="1" u="sng" dirty="0">
                <a:solidFill>
                  <a:srgbClr val="00B050"/>
                </a:solidFill>
                <a:effectLst>
                  <a:outerShdw blurRad="38100" dist="38100" dir="2700000" algn="tl">
                    <a:srgbClr val="000000">
                      <a:alpha val="43137"/>
                    </a:srgbClr>
                  </a:outerShdw>
                </a:effectLst>
              </a:rPr>
              <a:t>3. </a:t>
            </a:r>
            <a:r>
              <a:rPr lang="ar-MA" sz="3200" b="1" u="sng" dirty="0">
                <a:solidFill>
                  <a:srgbClr val="00B050"/>
                </a:solidFill>
                <a:effectLst>
                  <a:outerShdw blurRad="38100" dist="38100" dir="2700000" algn="tl">
                    <a:srgbClr val="000000">
                      <a:alpha val="43137"/>
                    </a:srgbClr>
                  </a:outerShdw>
                </a:effectLst>
              </a:rPr>
              <a:t>صاحب النص: </a:t>
            </a:r>
            <a:r>
              <a:rPr lang="ar-MA" sz="3200" b="1" dirty="0">
                <a:solidFill>
                  <a:schemeClr val="bg1"/>
                </a:solidFill>
                <a:effectLst>
                  <a:outerShdw blurRad="38100" dist="38100" dir="2700000" algn="tl">
                    <a:srgbClr val="000000">
                      <a:alpha val="43137"/>
                    </a:srgbClr>
                  </a:outerShdw>
                </a:effectLst>
              </a:rPr>
              <a:t>الدكتور صبري القباني طبيب مختص في علم التغذية، مما يؤشر </a:t>
            </a:r>
            <a:r>
              <a:rPr lang="ar-MA" sz="3200" b="1" dirty="0" smtClean="0">
                <a:solidFill>
                  <a:schemeClr val="bg1"/>
                </a:solidFill>
                <a:effectLst>
                  <a:outerShdw blurRad="38100" dist="38100" dir="2700000" algn="tl">
                    <a:srgbClr val="000000">
                      <a:alpha val="43137"/>
                    </a:srgbClr>
                  </a:outerShdw>
                </a:effectLst>
              </a:rPr>
              <a:t>على </a:t>
            </a:r>
            <a:r>
              <a:rPr lang="ar-MA" sz="3200" b="1" dirty="0">
                <a:solidFill>
                  <a:schemeClr val="bg1"/>
                </a:solidFill>
                <a:effectLst>
                  <a:outerShdw blurRad="38100" dist="38100" dir="2700000" algn="tl">
                    <a:srgbClr val="000000">
                      <a:alpha val="43137"/>
                    </a:srgbClr>
                  </a:outerShdw>
                </a:effectLst>
              </a:rPr>
              <a:t>أن الكاتب سيقدم معلومات عن أهمية الغذاء عند الإنسان، وبالتحديد في مرحلة الشباب.</a:t>
            </a:r>
          </a:p>
          <a:p>
            <a:pPr algn="r" rtl="1">
              <a:lnSpc>
                <a:spcPct val="150000"/>
              </a:lnSpc>
            </a:pPr>
            <a:r>
              <a:rPr lang="ar-MA" sz="3200" b="1" u="sng" dirty="0">
                <a:solidFill>
                  <a:srgbClr val="00B050"/>
                </a:solidFill>
                <a:effectLst>
                  <a:outerShdw blurRad="38100" dist="38100" dir="2700000" algn="tl">
                    <a:srgbClr val="000000">
                      <a:alpha val="43137"/>
                    </a:srgbClr>
                  </a:outerShdw>
                </a:effectLst>
              </a:rPr>
              <a:t>4. الفرضية: </a:t>
            </a:r>
            <a:r>
              <a:rPr lang="ar-MA" sz="3200" b="1" dirty="0">
                <a:solidFill>
                  <a:schemeClr val="bg1"/>
                </a:solidFill>
                <a:effectLst>
                  <a:outerShdw blurRad="38100" dist="38100" dir="2700000" algn="tl">
                    <a:srgbClr val="000000">
                      <a:alpha val="43137"/>
                    </a:srgbClr>
                  </a:outerShdw>
                </a:effectLst>
              </a:rPr>
              <a:t>لعل النص قد يتناول أهمية الغذاء عند الإنسان في مرحلة الشباب.</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97083" y="351692"/>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6" y="520504"/>
            <a:ext cx="11760591" cy="5391156"/>
          </a:xfrm>
          <a:prstGeom prst="rect">
            <a:avLst/>
          </a:prstGeom>
          <a:solidFill>
            <a:schemeClr val="accent2">
              <a:lumMod val="40000"/>
              <a:lumOff val="60000"/>
            </a:schemeClr>
          </a:solidFill>
        </p:spPr>
        <p:txBody>
          <a:bodyPr wrap="square" rtlCol="1">
            <a:spAutoFit/>
          </a:bodyPr>
          <a:lstStyle/>
          <a:p>
            <a:pPr marL="457200" indent="-457200" algn="r" rtl="1">
              <a:lnSpc>
                <a:spcPct val="2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المواد الغذائية الضرورية لنمو أجسام الشباب؟</a:t>
            </a:r>
          </a:p>
          <a:p>
            <a:pPr marL="457200" indent="-457200" algn="r" rtl="1">
              <a:lnSpc>
                <a:spcPct val="2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لماذا </a:t>
            </a:r>
            <a:r>
              <a:rPr lang="ar-MA" sz="3600" b="1" dirty="0">
                <a:solidFill>
                  <a:schemeClr val="bg1"/>
                </a:solidFill>
                <a:effectLst>
                  <a:outerShdw blurRad="38100" dist="38100" dir="2700000" algn="tl">
                    <a:srgbClr val="000000">
                      <a:alpha val="43137"/>
                    </a:srgbClr>
                  </a:outerShdw>
                </a:effectLst>
              </a:rPr>
              <a:t>تزداد حاجة أجسام الشباب إلى الغذاء؟</a:t>
            </a:r>
          </a:p>
          <a:p>
            <a:pPr marL="457200" indent="-457200" algn="r" rtl="1">
              <a:lnSpc>
                <a:spcPct val="2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الحل الذي قدمه الكاتب للتخلص من الوزن الزائد للجسم، والحفاظ على الرشاقة؟</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364566"/>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3" name="Table 2"/>
          <p:cNvGraphicFramePr>
            <a:graphicFrameLocks noGrp="1"/>
          </p:cNvGraphicFramePr>
          <p:nvPr>
            <p:extLst>
              <p:ext uri="{D42A27DB-BD31-4B8C-83A1-F6EECF244321}">
                <p14:modId xmlns:p14="http://schemas.microsoft.com/office/powerpoint/2010/main" val="4101188597"/>
              </p:ext>
            </p:extLst>
          </p:nvPr>
        </p:nvGraphicFramePr>
        <p:xfrm>
          <a:off x="211015" y="2176470"/>
          <a:ext cx="11704319" cy="3364992"/>
        </p:xfrm>
        <a:graphic>
          <a:graphicData uri="http://schemas.openxmlformats.org/drawingml/2006/table">
            <a:tbl>
              <a:tblPr rtl="1" firstRow="1" firstCol="1" bandRow="1">
                <a:tableStyleId>{5C22544A-7EE6-4342-B048-85BDC9FD1C3A}</a:tableStyleId>
              </a:tblPr>
              <a:tblGrid>
                <a:gridCol w="1157966">
                  <a:extLst>
                    <a:ext uri="{9D8B030D-6E8A-4147-A177-3AD203B41FA5}">
                      <a16:colId xmlns:a16="http://schemas.microsoft.com/office/drawing/2014/main" val="409722540"/>
                    </a:ext>
                  </a:extLst>
                </a:gridCol>
                <a:gridCol w="10546353">
                  <a:extLst>
                    <a:ext uri="{9D8B030D-6E8A-4147-A177-3AD203B41FA5}">
                      <a16:colId xmlns:a16="http://schemas.microsoft.com/office/drawing/2014/main" val="2320987973"/>
                    </a:ext>
                  </a:extLst>
                </a:gridCol>
              </a:tblGrid>
              <a:tr h="0">
                <a:tc>
                  <a:txBody>
                    <a:bodyPr/>
                    <a:lstStyle/>
                    <a:p>
                      <a:pPr algn="ctr" rtl="1">
                        <a:lnSpc>
                          <a:spcPct val="115000"/>
                        </a:lnSpc>
                        <a:spcAft>
                          <a:spcPts val="0"/>
                        </a:spcAft>
                      </a:pPr>
                      <a:r>
                        <a:rPr lang="ar-MA" sz="3200" b="1">
                          <a:solidFill>
                            <a:schemeClr val="bg1"/>
                          </a:solidFill>
                          <a:effectLst/>
                        </a:rPr>
                        <a:t>التمهيد</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Low" rtl="1">
                        <a:lnSpc>
                          <a:spcPct val="115000"/>
                        </a:lnSpc>
                        <a:spcAft>
                          <a:spcPts val="0"/>
                        </a:spcAft>
                      </a:pPr>
                      <a:r>
                        <a:rPr lang="ar-MA" sz="3200" b="1">
                          <a:solidFill>
                            <a:schemeClr val="bg1"/>
                          </a:solidFill>
                          <a:effectLst/>
                        </a:rPr>
                        <a:t>تعداد المواد الأساسية التي يحتاجها جسم الإنسان مع التأكيد على ضرورة المزاوجة بين الوجبات الشهية والمفيدة.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899358232"/>
                  </a:ext>
                </a:extLst>
              </a:tr>
              <a:tr h="0">
                <a:tc>
                  <a:txBody>
                    <a:bodyPr/>
                    <a:lstStyle/>
                    <a:p>
                      <a:pPr algn="ctr" rtl="1">
                        <a:lnSpc>
                          <a:spcPct val="115000"/>
                        </a:lnSpc>
                        <a:spcAft>
                          <a:spcPts val="0"/>
                        </a:spcAft>
                      </a:pPr>
                      <a:r>
                        <a:rPr lang="ar-MA" sz="3200" b="1">
                          <a:solidFill>
                            <a:schemeClr val="bg1"/>
                          </a:solidFill>
                          <a:effectLst/>
                        </a:rPr>
                        <a:t>التقديم</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Low" rtl="1">
                        <a:lnSpc>
                          <a:spcPct val="115000"/>
                        </a:lnSpc>
                        <a:spcAft>
                          <a:spcPts val="0"/>
                        </a:spcAft>
                      </a:pPr>
                      <a:r>
                        <a:rPr lang="ar-MA" sz="3200" b="1">
                          <a:solidFill>
                            <a:schemeClr val="bg1"/>
                          </a:solidFill>
                          <a:effectLst/>
                        </a:rPr>
                        <a:t>التأكيد على أهمية الغذاء المتوازن لجسم الإنسان في مرحلة الشباب.</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517074921"/>
                  </a:ext>
                </a:extLst>
              </a:tr>
              <a:tr h="0">
                <a:tc>
                  <a:txBody>
                    <a:bodyPr/>
                    <a:lstStyle/>
                    <a:p>
                      <a:pPr algn="ctr" rtl="1">
                        <a:lnSpc>
                          <a:spcPct val="115000"/>
                        </a:lnSpc>
                        <a:spcAft>
                          <a:spcPts val="0"/>
                        </a:spcAft>
                      </a:pPr>
                      <a:r>
                        <a:rPr lang="ar-MA" sz="3200" b="1">
                          <a:solidFill>
                            <a:schemeClr val="bg1"/>
                          </a:solidFill>
                          <a:effectLst/>
                        </a:rPr>
                        <a:t>العرض</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Low" rtl="1">
                        <a:lnSpc>
                          <a:spcPct val="115000"/>
                        </a:lnSpc>
                        <a:spcAft>
                          <a:spcPts val="0"/>
                        </a:spcAft>
                      </a:pPr>
                      <a:r>
                        <a:rPr lang="ar-MA" sz="3200" b="1">
                          <a:solidFill>
                            <a:schemeClr val="bg1"/>
                          </a:solidFill>
                          <a:effectLst/>
                        </a:rPr>
                        <a:t>توجيه مجموعة من النصائح للشباب تؤكد على أهمية ممارسة الرياضة، وتناول وجبة الفطور المتنوعة والغنية.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30605730"/>
                  </a:ext>
                </a:extLst>
              </a:tr>
              <a:tr h="0">
                <a:tc>
                  <a:txBody>
                    <a:bodyPr/>
                    <a:lstStyle/>
                    <a:p>
                      <a:pPr algn="ctr" rtl="1">
                        <a:lnSpc>
                          <a:spcPct val="115000"/>
                        </a:lnSpc>
                        <a:spcAft>
                          <a:spcPts val="0"/>
                        </a:spcAft>
                      </a:pPr>
                      <a:r>
                        <a:rPr lang="ar-MA" sz="3200" b="1" dirty="0">
                          <a:solidFill>
                            <a:schemeClr val="bg1"/>
                          </a:solidFill>
                          <a:effectLst/>
                        </a:rPr>
                        <a:t>الخاتمة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 rtl="1">
                        <a:lnSpc>
                          <a:spcPct val="115000"/>
                        </a:lnSpc>
                        <a:spcAft>
                          <a:spcPts val="0"/>
                        </a:spcAft>
                      </a:pPr>
                      <a:r>
                        <a:rPr lang="ar-MA" sz="3200" b="1" dirty="0">
                          <a:solidFill>
                            <a:schemeClr val="bg1"/>
                          </a:solidFill>
                          <a:effectLst/>
                        </a:rPr>
                        <a:t>طرق الاستفادة من تناول الأكلات الخفيفة.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360196817"/>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3416320"/>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استخلاص النتيجة</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058550362"/>
              </p:ext>
            </p:extLst>
          </p:nvPr>
        </p:nvGraphicFramePr>
        <p:xfrm>
          <a:off x="225083" y="1535257"/>
          <a:ext cx="11777882" cy="1855788"/>
        </p:xfrm>
        <a:graphic>
          <a:graphicData uri="http://schemas.openxmlformats.org/drawingml/2006/table">
            <a:tbl>
              <a:tblPr rtl="1" firstRow="1" firstCol="1" bandRow="1">
                <a:tableStyleId>{5C22544A-7EE6-4342-B048-85BDC9FD1C3A}</a:tableStyleId>
              </a:tblPr>
              <a:tblGrid>
                <a:gridCol w="11777882">
                  <a:extLst>
                    <a:ext uri="{9D8B030D-6E8A-4147-A177-3AD203B41FA5}">
                      <a16:colId xmlns:a16="http://schemas.microsoft.com/office/drawing/2014/main" val="888696596"/>
                    </a:ext>
                  </a:extLst>
                </a:gridCol>
              </a:tblGrid>
              <a:tr h="116840">
                <a:tc>
                  <a:txBody>
                    <a:bodyPr/>
                    <a:lstStyle/>
                    <a:p>
                      <a:pPr algn="ctr" rtl="1">
                        <a:lnSpc>
                          <a:spcPct val="115000"/>
                        </a:lnSpc>
                        <a:spcAft>
                          <a:spcPts val="0"/>
                        </a:spcAft>
                      </a:pPr>
                      <a:r>
                        <a:rPr lang="ar-MA" sz="3600" dirty="0">
                          <a:solidFill>
                            <a:schemeClr val="bg1"/>
                          </a:solidFill>
                          <a:effectLst/>
                        </a:rPr>
                        <a:t>معجم التغذية</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38590199"/>
                  </a:ext>
                </a:extLst>
              </a:tr>
              <a:tr h="462280">
                <a:tc>
                  <a:txBody>
                    <a:bodyPr/>
                    <a:lstStyle/>
                    <a:p>
                      <a:pPr algn="justLow" rtl="1">
                        <a:lnSpc>
                          <a:spcPct val="115000"/>
                        </a:lnSpc>
                        <a:spcAft>
                          <a:spcPts val="0"/>
                        </a:spcAft>
                      </a:pPr>
                      <a:r>
                        <a:rPr lang="ar-MA" sz="3600" dirty="0" smtClean="0">
                          <a:solidFill>
                            <a:schemeClr val="bg1"/>
                          </a:solidFill>
                          <a:effectLst/>
                        </a:rPr>
                        <a:t>...</a:t>
                      </a:r>
                    </a:p>
                    <a:p>
                      <a:pPr algn="justLow"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798577030"/>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هيمنة هذا المعجم تنسجم مع ما قدمه الكاتب في نصه عن أهمية الغذاء في بناء جسم الشاب، مؤكدا على ضرورة تنويعه والمزواجة فيه بين الطعام الشهي والمفيد.</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2608592105"/>
              </p:ext>
            </p:extLst>
          </p:nvPr>
        </p:nvGraphicFramePr>
        <p:xfrm>
          <a:off x="225083" y="1535257"/>
          <a:ext cx="11777882" cy="1892808"/>
        </p:xfrm>
        <a:graphic>
          <a:graphicData uri="http://schemas.openxmlformats.org/drawingml/2006/table">
            <a:tbl>
              <a:tblPr rtl="1" firstRow="1" firstCol="1" bandRow="1">
                <a:tableStyleId>{5C22544A-7EE6-4342-B048-85BDC9FD1C3A}</a:tableStyleId>
              </a:tblPr>
              <a:tblGrid>
                <a:gridCol w="11777882">
                  <a:extLst>
                    <a:ext uri="{9D8B030D-6E8A-4147-A177-3AD203B41FA5}">
                      <a16:colId xmlns:a16="http://schemas.microsoft.com/office/drawing/2014/main" val="888696596"/>
                    </a:ext>
                  </a:extLst>
                </a:gridCol>
              </a:tblGrid>
              <a:tr h="116840">
                <a:tc>
                  <a:txBody>
                    <a:bodyPr/>
                    <a:lstStyle/>
                    <a:p>
                      <a:pPr algn="ctr" rtl="1">
                        <a:lnSpc>
                          <a:spcPct val="115000"/>
                        </a:lnSpc>
                        <a:spcAft>
                          <a:spcPts val="0"/>
                        </a:spcAft>
                      </a:pPr>
                      <a:r>
                        <a:rPr lang="ar-MA" sz="3600" dirty="0">
                          <a:solidFill>
                            <a:schemeClr val="bg1"/>
                          </a:solidFill>
                          <a:effectLst/>
                        </a:rPr>
                        <a:t>معجم التغذية</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38590199"/>
                  </a:ext>
                </a:extLst>
              </a:tr>
              <a:tr h="462280">
                <a:tc>
                  <a:txBody>
                    <a:bodyPr/>
                    <a:lstStyle/>
                    <a:p>
                      <a:pPr algn="justLow" rtl="1">
                        <a:lnSpc>
                          <a:spcPct val="115000"/>
                        </a:lnSpc>
                        <a:spcAft>
                          <a:spcPts val="0"/>
                        </a:spcAft>
                      </a:pPr>
                      <a:r>
                        <a:rPr lang="ar-MA" sz="3600" dirty="0">
                          <a:solidFill>
                            <a:schemeClr val="bg1"/>
                          </a:solidFill>
                          <a:effectLst/>
                        </a:rPr>
                        <a:t>الطعام – غذاؤه – الحليب – اللحم – الطيور– السمك – الجبن – الزبدة – الحبوب الجافة – الفواكه – الخضر– الحمضيات – البطاطا – الخبز – البروتينية </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798577030"/>
                  </a:ext>
                </a:extLst>
              </a:tr>
            </a:tbl>
          </a:graphicData>
        </a:graphic>
      </p:graphicFrame>
    </p:spTree>
    <p:extLst>
      <p:ext uri="{BB962C8B-B14F-4D97-AF65-F5344CB8AC3E}">
        <p14:creationId xmlns:p14="http://schemas.microsoft.com/office/powerpoint/2010/main" val="6871827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5375831"/>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4000" b="1" u="sng" dirty="0" smtClean="0">
                <a:solidFill>
                  <a:srgbClr val="00B050"/>
                </a:solidFill>
                <a:effectLst>
                  <a:outerShdw blurRad="38100" dist="38100" dir="2700000" algn="tl">
                    <a:srgbClr val="000000">
                      <a:alpha val="43137"/>
                    </a:srgbClr>
                  </a:outerShdw>
                </a:effectLst>
              </a:rPr>
              <a:t>لغة النص:</a:t>
            </a: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ما زمن الأفعال الأكثر حضورا في النص؟ وما دلالتها؟</a:t>
            </a:r>
          </a:p>
          <a:p>
            <a:pPr algn="justLow" rtl="1">
              <a:lnSpc>
                <a:spcPct val="115000"/>
              </a:lnSpc>
              <a:spcAft>
                <a:spcPts val="1000"/>
              </a:spcAft>
            </a:pPr>
            <a:endParaRPr lang="ar-SA" sz="4000" b="1" dirty="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قدم الكاتب جملة من النصائح؛ ما الأسلوب الموظف لذلك؟</a:t>
            </a:r>
          </a:p>
          <a:p>
            <a:pPr algn="justLow" rtl="1">
              <a:lnSpc>
                <a:spcPct val="115000"/>
              </a:lnSpc>
              <a:spcAft>
                <a:spcPts val="1000"/>
              </a:spcAft>
            </a:pPr>
            <a:endParaRPr lang="ar-SA" sz="4000" b="1" dirty="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استخرج الروابط التي وظفها الكاتب، ووضح دلالتها</a:t>
            </a:r>
            <a:endParaRPr lang="ar-SA" sz="4000" b="1" dirty="0">
              <a:solidFill>
                <a:schemeClr val="bg1"/>
              </a:solidFill>
              <a:highlight>
                <a:srgbClr val="FFFF00"/>
              </a:highligh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569</TotalTime>
  <Words>650</Words>
  <Application>Microsoft Office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52</cp:revision>
  <dcterms:created xsi:type="dcterms:W3CDTF">2022-09-26T12:22:46Z</dcterms:created>
  <dcterms:modified xsi:type="dcterms:W3CDTF">2023-04-03T21:14:58Z</dcterms:modified>
</cp:coreProperties>
</file>