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75" r:id="rId3"/>
    <p:sldId id="257" r:id="rId4"/>
    <p:sldId id="266" r:id="rId5"/>
    <p:sldId id="259" r:id="rId6"/>
    <p:sldId id="286" r:id="rId7"/>
    <p:sldId id="261" r:id="rId8"/>
    <p:sldId id="287" r:id="rId9"/>
    <p:sldId id="288" r:id="rId10"/>
    <p:sldId id="289" r:id="rId11"/>
    <p:sldId id="285" r:id="rId12"/>
    <p:sldId id="290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75"/>
            <p14:sldId id="257"/>
            <p14:sldId id="266"/>
            <p14:sldId id="259"/>
            <p14:sldId id="286"/>
          </p14:sldIdLst>
        </p14:section>
        <p14:section name="الحصة الثانية" id="{2A91C92C-40D6-4917-917C-47E3B2CEE21D}">
          <p14:sldIdLst>
            <p14:sldId id="261"/>
            <p14:sldId id="287"/>
            <p14:sldId id="288"/>
            <p14:sldId id="289"/>
            <p14:sldId id="285"/>
            <p14:sldId id="290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098" y="1681086"/>
            <a:ext cx="11605845" cy="25853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القـــــــــــــراءة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المــــــــوضــــوع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فتح مكة – ص: 44</a:t>
            </a:r>
            <a:endParaRPr lang="ar-MA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810" y="70336"/>
            <a:ext cx="11915335" cy="66018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>
                <a:solidFill>
                  <a:srgbClr val="00B050"/>
                </a:solidFill>
              </a:rPr>
              <a:t>الخطاطة السردية: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الوسط                          النهاية</a:t>
            </a: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النص:</a:t>
            </a:r>
          </a:p>
          <a:p>
            <a:pPr marL="800100" lvl="1" indent="-342900" algn="r" rtl="1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الرسول صلى الله عليه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وسلم</a:t>
            </a:r>
            <a:r>
              <a:rPr lang="ar-MA" sz="3200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-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جيش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المسلمين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أبو سفيان </a:t>
            </a:r>
            <a:r>
              <a:rPr lang="ar-MA" sz="3200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-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قريش</a:t>
            </a:r>
          </a:p>
          <a:p>
            <a:pPr lvl="1" algn="r" rtl="1">
              <a:lnSpc>
                <a:spcPct val="115000"/>
              </a:lnSpc>
            </a:pPr>
            <a:r>
              <a:rPr lang="ar-MA" sz="3600" b="1" dirty="0">
                <a:solidFill>
                  <a:srgbClr val="00B050"/>
                </a:solidFill>
                <a:latin typeface="Century Gothic" panose="020B0502020202020204"/>
                <a:cs typeface="Arial" panose="020B0604020202020204" pitchFamily="34" charset="0"/>
              </a:rPr>
              <a:t>ج. فضاء السرد:</a:t>
            </a:r>
          </a:p>
          <a:p>
            <a:pPr marL="1028700" lvl="1" indent="-5715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الزمان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أحداث متسلسلة زمنيا.(بداية – وسط - نهاية).</a:t>
            </a:r>
          </a:p>
          <a:p>
            <a:pPr marL="1028700" lvl="1" indent="-5715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المكان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مكة، مر الظهران، ذي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طوى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595365" y="1786595"/>
            <a:ext cx="3179299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MA" sz="3200" b="1" dirty="0">
                <a:solidFill>
                  <a:prstClr val="black"/>
                </a:solidFill>
              </a:rPr>
              <a:t>تحرك جيش المسلمين            </a:t>
            </a:r>
            <a:r>
              <a:rPr lang="ar-MA" sz="3200" b="1" dirty="0" smtClean="0">
                <a:solidFill>
                  <a:prstClr val="black"/>
                </a:solidFill>
              </a:rPr>
              <a:t>نحو </a:t>
            </a:r>
            <a:r>
              <a:rPr lang="ar-MA" sz="3200" b="1" dirty="0">
                <a:solidFill>
                  <a:prstClr val="black"/>
                </a:solidFill>
              </a:rPr>
              <a:t>مكة بغية فتحها </a:t>
            </a:r>
            <a:endParaRPr kumimoji="0" lang="ar-MA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851020" y="1786595"/>
            <a:ext cx="3519257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MA" sz="3200" b="1" dirty="0">
                <a:solidFill>
                  <a:prstClr val="black"/>
                </a:solidFill>
              </a:rPr>
              <a:t>إبلاغ قريش باستسلامها        </a:t>
            </a:r>
            <a:r>
              <a:rPr lang="ar-MA" sz="3200" b="1" dirty="0" smtClean="0">
                <a:solidFill>
                  <a:prstClr val="black"/>
                </a:solidFill>
              </a:rPr>
              <a:t>وعدم </a:t>
            </a:r>
            <a:r>
              <a:rPr lang="ar-MA" sz="3200" b="1" dirty="0">
                <a:solidFill>
                  <a:prstClr val="black"/>
                </a:solidFill>
              </a:rPr>
              <a:t>مقاومتها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07681" y="1786595"/>
            <a:ext cx="4318251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ar-MA" sz="3600" b="1">
                <a:solidFill>
                  <a:prstClr val="black"/>
                </a:solidFill>
              </a:rPr>
              <a:t>فتح مكة بطريقة</a:t>
            </a:r>
          </a:p>
          <a:p>
            <a:pPr lvl="0" algn="ctr"/>
            <a:r>
              <a:rPr lang="ar-MA" sz="3600" b="1">
                <a:solidFill>
                  <a:prstClr val="black"/>
                </a:solidFill>
              </a:rPr>
              <a:t>سلمية وطواف الرسول بها </a:t>
            </a:r>
            <a:endParaRPr lang="ar-MA" sz="3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853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149" y="1252024"/>
            <a:ext cx="11746523" cy="41549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مكونات 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  <a:p>
            <a:pPr marL="102108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ar-SA" sz="40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المرسل</a:t>
            </a:r>
            <a:r>
              <a:rPr lang="ar-SA" sz="40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MA" sz="40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</a:t>
            </a:r>
            <a:endParaRPr lang="en-US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108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ar-SA" sz="40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المرسل إليه:  </a:t>
            </a:r>
            <a:r>
              <a:rPr lang="ar-MA" sz="40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</a:t>
            </a:r>
            <a:endParaRPr lang="en-US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108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ar-SA" sz="40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المقصدية: </a:t>
            </a:r>
            <a:r>
              <a:rPr lang="ar-MA" sz="40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....................................</a:t>
            </a:r>
            <a:r>
              <a:rPr lang="ar-SA" sz="40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MA" sz="4000" b="1" dirty="0" smtClean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          - ..................................</a:t>
            </a:r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273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149" y="1252024"/>
            <a:ext cx="11746523" cy="48628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مكونات 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  <a:p>
            <a:pPr marL="102108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ar-SA" sz="40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المرسل</a:t>
            </a:r>
            <a:r>
              <a:rPr lang="ar-SA" sz="40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A" sz="40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الكاتب محمد حسين هيكل</a:t>
            </a:r>
            <a:endParaRPr lang="en-US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108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ar-SA" sz="40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المرسل إليه:  </a:t>
            </a:r>
            <a:r>
              <a:rPr lang="ar-SA" sz="40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القارئ/ المتلقي</a:t>
            </a:r>
            <a:endParaRPr lang="en-US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108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ar-SA" sz="40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المقصدية: </a:t>
            </a:r>
            <a:r>
              <a:rPr lang="ar-SA" sz="40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إبراز قيمة العفو عند المقدرة كخصلة أساسية في ديننا الحنيف. </a:t>
            </a:r>
            <a:endParaRPr lang="en-US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الإسلام دين سلام وتسامح  </a:t>
            </a:r>
            <a:r>
              <a:rPr lang="ar-MA" sz="4000" b="1" dirty="0" smtClean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ar-MA" sz="4000" b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العفو عند المقدرة</a:t>
            </a:r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695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70338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928" y="1333740"/>
            <a:ext cx="1128229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تجميع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معطيات النص في خطوتي الفهم والتحليل.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0812" y="2765933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خامسا: الاستثمار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474" y="3439347"/>
            <a:ext cx="11887200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ابحث عن بعض مظاهرالعفو والتسامح التي يتصف بها ديننا الحنيف من خلال السيرة النبوية 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502857" y="1688192"/>
            <a:ext cx="7652824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تم فتح </a:t>
            </a:r>
            <a:r>
              <a:rPr lang="ar-M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مكة؟</a:t>
            </a:r>
            <a:endParaRPr lang="ar-MA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39482" y="2711630"/>
            <a:ext cx="10705513" cy="982513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</a:t>
            </a:r>
            <a:r>
              <a:rPr lang="ar-MA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بالتسامح والعفو...</a:t>
            </a:r>
            <a:endParaRPr lang="ar-MA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3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5421" y="1197552"/>
            <a:ext cx="11633981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صاحب النص؟ وما مصدره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النص؟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يتركب عنوان النص؟ وما الدلالات التي يتضمنها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افترض مما سبق نوع النص، وموضوعه، أو القضية التي يعالجها.</a:t>
            </a:r>
          </a:p>
        </p:txBody>
      </p:sp>
    </p:spTree>
    <p:extLst>
      <p:ext uri="{BB962C8B-B14F-4D97-AF65-F5344CB8AC3E}">
        <p14:creationId xmlns:p14="http://schemas.microsoft.com/office/powerpoint/2010/main" val="34981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1014" y="956596"/>
            <a:ext cx="11732457" cy="526297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 ومصدره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محمد حسين هيكل،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"حياة محمد"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النص: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سردي.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يتركب العنوان من مضاف ومضاف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إليه.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يعبر عن حدث فتح المسلمين لمكة وتطهيرها من الشرك وعبادة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الأصنام.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حدث فتح مكة من طرف جيش المسلمين بقيادة الرسول عليه الصلاة والسلام.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87592" y="140678"/>
            <a:ext cx="2518117" cy="58477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79794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8606" y="84408"/>
            <a:ext cx="2518117" cy="58477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37231" y="542571"/>
            <a:ext cx="4248443" cy="584775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MA" sz="32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المقاطع </a:t>
            </a:r>
            <a:r>
              <a:rPr lang="ar-M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السردية وأحداثها:</a:t>
            </a:r>
            <a:endParaRPr lang="ar-MA" sz="3200" b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21639" y="5213273"/>
            <a:ext cx="4164035" cy="584775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MA" sz="32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الحدث </a:t>
            </a:r>
            <a:r>
              <a:rPr lang="ar-M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الرئيس:</a:t>
            </a:r>
            <a:endParaRPr lang="ar-MA" sz="3200" b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2543" y="5856994"/>
            <a:ext cx="11887198" cy="923330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8476" y="1239409"/>
            <a:ext cx="11887198" cy="3914918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</a:rPr>
              <a:t>المقطع السردي الأول: [من بداية النص...إلى : في النفس منها حتى الآن شيئا</a:t>
            </a:r>
            <a:r>
              <a:rPr lang="ar-MA" sz="3600" b="1" dirty="0" smtClean="0">
                <a:solidFill>
                  <a:srgbClr val="00B050"/>
                </a:solidFill>
              </a:rPr>
              <a:t>]: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.......................................................................</a:t>
            </a:r>
            <a:endParaRPr lang="ar-MA" sz="3600" b="1" dirty="0">
              <a:solidFill>
                <a:schemeClr val="bg1"/>
              </a:solidFill>
            </a:endParaRP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</a:rPr>
              <a:t>المقطع </a:t>
            </a:r>
            <a:r>
              <a:rPr lang="ar-MA" sz="3600" b="1" dirty="0">
                <a:solidFill>
                  <a:srgbClr val="00B050"/>
                </a:solidFill>
              </a:rPr>
              <a:t>السردي الثاني: [ولم يجد أبو سفيان...ومن دخل المسجد فهو آمن]: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............................................................................</a:t>
            </a:r>
            <a:endParaRPr lang="en-US" sz="3600" b="1" dirty="0">
              <a:solidFill>
                <a:schemeClr val="bg1"/>
              </a:solidFill>
            </a:endParaRP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</a:rPr>
              <a:t>المقطع السردي الثالث: [وسار محمد في الجيش.. </a:t>
            </a:r>
            <a:r>
              <a:rPr lang="ar-MA" sz="3600" b="1" dirty="0">
                <a:solidFill>
                  <a:srgbClr val="00B050"/>
                </a:solidFill>
              </a:rPr>
              <a:t>إلى آخر النص</a:t>
            </a:r>
            <a:r>
              <a:rPr lang="ar-MA" sz="3600" b="1" dirty="0" smtClean="0">
                <a:solidFill>
                  <a:srgbClr val="00B050"/>
                </a:solidFill>
              </a:rPr>
              <a:t>]:</a:t>
            </a:r>
            <a:r>
              <a:rPr lang="ar-MA" sz="3600" b="1" dirty="0">
                <a:solidFill>
                  <a:srgbClr val="00B050"/>
                </a:solidFill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...........................................................................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8606" y="28136"/>
            <a:ext cx="2518117" cy="58477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37231" y="542571"/>
            <a:ext cx="4248443" cy="584775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MA" sz="32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المقاطع </a:t>
            </a:r>
            <a:r>
              <a:rPr lang="ar-M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السردية وأحداثها:</a:t>
            </a:r>
            <a:endParaRPr lang="ar-MA" sz="3200" b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79435" y="5295679"/>
            <a:ext cx="4164035" cy="584775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MA" sz="32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الحدث </a:t>
            </a:r>
            <a:r>
              <a:rPr lang="ar-M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الرئيس:</a:t>
            </a:r>
            <a:endParaRPr lang="ar-MA" sz="3200" b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815" y="5939400"/>
            <a:ext cx="11887198" cy="820674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فتح المسلمين مكة، وما رافق ذلك من تسامح وتجنب للعنف وإراقة دماء.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8815" y="1169550"/>
            <a:ext cx="11887198" cy="4056495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00B050"/>
                </a:solidFill>
              </a:rPr>
              <a:t>المقطع السردي الأول: [من بداية النص...إلى : في النفس منها حتى الآن شيئا]: </a:t>
            </a:r>
            <a:r>
              <a:rPr lang="ar-MA" sz="3200" b="1" dirty="0">
                <a:solidFill>
                  <a:schemeClr val="bg1"/>
                </a:solidFill>
              </a:rPr>
              <a:t>قصد جيش المسلمين مكة لفتحها، وإرسال قريش أبا سفيان للتفاوض معهم بعد أن استشعروا الخطر.</a:t>
            </a: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</a:rPr>
              <a:t>المقطع </a:t>
            </a:r>
            <a:r>
              <a:rPr lang="ar-MA" sz="3200" b="1" dirty="0">
                <a:solidFill>
                  <a:srgbClr val="00B050"/>
                </a:solidFill>
              </a:rPr>
              <a:t>السردي الثاني: [ولم يجد أبو سفيان...ومن دخل المسجد فهو آمن]: </a:t>
            </a:r>
            <a:r>
              <a:rPr lang="ar-MA" sz="3200" b="1" dirty="0" smtClean="0">
                <a:solidFill>
                  <a:schemeClr val="bg1"/>
                </a:solidFill>
              </a:rPr>
              <a:t>إسلام </a:t>
            </a:r>
            <a:r>
              <a:rPr lang="ar-MA" sz="3200" b="1" dirty="0">
                <a:solidFill>
                  <a:schemeClr val="bg1"/>
                </a:solidFill>
              </a:rPr>
              <a:t>أبي سفيان وإرساله لقريش من أجل تحذيرهم من المقاومة وطمئنتهم.</a:t>
            </a:r>
            <a:endParaRPr lang="en-US" sz="3200" b="1" dirty="0">
              <a:solidFill>
                <a:schemeClr val="bg1"/>
              </a:solidFill>
            </a:endParaRP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00B050"/>
                </a:solidFill>
              </a:rPr>
              <a:t>المقطع السردي الثالث: [وسار محمد في الجيش.. </a:t>
            </a:r>
            <a:r>
              <a:rPr lang="ar-MA" sz="3200" b="1" dirty="0">
                <a:solidFill>
                  <a:srgbClr val="00B050"/>
                </a:solidFill>
              </a:rPr>
              <a:t>إلى آخر النص</a:t>
            </a:r>
            <a:r>
              <a:rPr lang="ar-MA" sz="3200" b="1" dirty="0" smtClean="0">
                <a:solidFill>
                  <a:srgbClr val="00B050"/>
                </a:solidFill>
              </a:rPr>
              <a:t>]:</a:t>
            </a:r>
            <a:r>
              <a:rPr lang="ar-MA" sz="3200" b="1" dirty="0">
                <a:solidFill>
                  <a:srgbClr val="00B050"/>
                </a:solidFill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</a:rPr>
              <a:t>دخول </a:t>
            </a:r>
            <a:r>
              <a:rPr lang="ar-MA" sz="3200" b="1" dirty="0">
                <a:solidFill>
                  <a:schemeClr val="bg1"/>
                </a:solidFill>
              </a:rPr>
              <a:t>الرسول والمسلمين مكة وطوافه بها، وعفوه عن المشركين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83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98472"/>
            <a:ext cx="2602523" cy="58477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540" y="1308290"/>
            <a:ext cx="11957539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بينهما: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596411"/>
              </p:ext>
            </p:extLst>
          </p:nvPr>
        </p:nvGraphicFramePr>
        <p:xfrm>
          <a:off x="309489" y="2351975"/>
          <a:ext cx="11544421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403483">
                  <a:extLst>
                    <a:ext uri="{9D8B030D-6E8A-4147-A177-3AD203B41FA5}">
                      <a16:colId xmlns:a16="http://schemas.microsoft.com/office/drawing/2014/main" val="3177003484"/>
                    </a:ext>
                  </a:extLst>
                </a:gridCol>
                <a:gridCol w="6140938">
                  <a:extLst>
                    <a:ext uri="{9D8B030D-6E8A-4147-A177-3AD203B41FA5}">
                      <a16:colId xmlns:a16="http://schemas.microsoft.com/office/drawing/2014/main" val="1713898121"/>
                    </a:ext>
                  </a:extLst>
                </a:gridCol>
              </a:tblGrid>
              <a:tr h="22225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الألفاظ والعبارات 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</a:rPr>
                        <a:t>الحرب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الألفاظ والعبارات 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</a:rPr>
                        <a:t>السلام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26657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543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527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98472"/>
            <a:ext cx="2602523" cy="58477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540" y="1308290"/>
            <a:ext cx="11957539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بينهما: علاقة تضاد..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816359"/>
              </p:ext>
            </p:extLst>
          </p:nvPr>
        </p:nvGraphicFramePr>
        <p:xfrm>
          <a:off x="309489" y="2351975"/>
          <a:ext cx="11544421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403483">
                  <a:extLst>
                    <a:ext uri="{9D8B030D-6E8A-4147-A177-3AD203B41FA5}">
                      <a16:colId xmlns:a16="http://schemas.microsoft.com/office/drawing/2014/main" val="3177003484"/>
                    </a:ext>
                  </a:extLst>
                </a:gridCol>
                <a:gridCol w="6140938">
                  <a:extLst>
                    <a:ext uri="{9D8B030D-6E8A-4147-A177-3AD203B41FA5}">
                      <a16:colId xmlns:a16="http://schemas.microsoft.com/office/drawing/2014/main" val="1713898121"/>
                    </a:ext>
                  </a:extLst>
                </a:gridCol>
              </a:tblGrid>
              <a:tr h="22225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الألفاظ والعبارات 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</a:rPr>
                        <a:t>الحرب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الألفاظ والعبارات 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</a:rPr>
                        <a:t>السلام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26657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جيش المسلمين. النصر. أعد كل عدته. خطر..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فهو آمن. لا تقاوم. آمنين مطمئنين. العفو. أنتم الطلقاء...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543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857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810" y="70336"/>
            <a:ext cx="11915335" cy="66018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>
                <a:solidFill>
                  <a:srgbClr val="00B050"/>
                </a:solidFill>
              </a:rPr>
              <a:t>الخطاطة السردية: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الوسط                          النهاية</a:t>
            </a: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النص:</a:t>
            </a:r>
          </a:p>
          <a:p>
            <a:pPr marL="800100" lvl="1" indent="-342900" algn="r" rtl="1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</a:t>
            </a:r>
            <a:r>
              <a:rPr lang="ar-MA" sz="3200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</a:t>
            </a:r>
            <a:r>
              <a:rPr lang="ar-MA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-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 ....... ...</a:t>
            </a:r>
            <a:r>
              <a:rPr lang="ar-MA" sz="3200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-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</a:t>
            </a:r>
          </a:p>
          <a:p>
            <a:pPr lvl="1" algn="r" rtl="1">
              <a:lnSpc>
                <a:spcPct val="115000"/>
              </a:lnSpc>
            </a:pPr>
            <a:r>
              <a:rPr lang="ar-MA" sz="3600" b="1" dirty="0">
                <a:solidFill>
                  <a:srgbClr val="00B050"/>
                </a:solidFill>
                <a:latin typeface="Century Gothic" panose="020B0502020202020204"/>
                <a:cs typeface="Arial" panose="020B0604020202020204" pitchFamily="34" charset="0"/>
              </a:rPr>
              <a:t>ج. فضاء السرد:</a:t>
            </a:r>
          </a:p>
          <a:p>
            <a:pPr marL="1028700" lvl="1" indent="-5715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الزمان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28700" lvl="1" indent="-5715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المكان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595365" y="1786595"/>
            <a:ext cx="3179299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endParaRPr kumimoji="0" lang="ar-MA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851020" y="1786595"/>
            <a:ext cx="3519257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07681" y="1786595"/>
            <a:ext cx="4318251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ar-MA" sz="3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443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563</TotalTime>
  <Words>598</Words>
  <Application>Microsoft Office PowerPoint</Application>
  <PresentationFormat>Widescreen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54</cp:revision>
  <dcterms:created xsi:type="dcterms:W3CDTF">2022-09-26T12:22:46Z</dcterms:created>
  <dcterms:modified xsi:type="dcterms:W3CDTF">2022-11-02T19:08:45Z</dcterms:modified>
</cp:coreProperties>
</file>