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1" r:id="rId5"/>
    <p:sldId id="273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28-10-1444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5415" y="1491175"/>
            <a:ext cx="9692640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415" y="2684584"/>
            <a:ext cx="969264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كتابة الرسائل: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الاكتساب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2" y="1275090"/>
            <a:ext cx="11479237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 dirty="0"/>
              <a:t>ما نوعية الرسالة</a:t>
            </a:r>
            <a:r>
              <a:rPr lang="ar-MA" sz="4400" b="1" dirty="0" smtClean="0"/>
              <a:t>؟    </a:t>
            </a:r>
            <a:r>
              <a:rPr lang="ar-MA" sz="4400" b="1" dirty="0"/>
              <a:t>وما الغرض من إرسالها؟</a:t>
            </a:r>
            <a:endParaRPr lang="ar-MA" sz="44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991643" y="131108"/>
            <a:ext cx="505732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</a:rPr>
              <a:t>قراءة </a:t>
            </a:r>
            <a:r>
              <a:rPr lang="ar-MA" sz="3600" b="1" dirty="0">
                <a:solidFill>
                  <a:srgbClr val="FF0000"/>
                </a:solidFill>
              </a:rPr>
              <a:t>نص الانطلاق </a:t>
            </a:r>
            <a:r>
              <a:rPr lang="ar-MA" sz="3600" b="1" dirty="0" smtClean="0">
                <a:solidFill>
                  <a:srgbClr val="FF0000"/>
                </a:solidFill>
              </a:rPr>
              <a:t>وفهمه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5172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895262"/>
            <a:ext cx="11479237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3600" b="1" u="sng" dirty="0">
                <a:solidFill>
                  <a:srgbClr val="FF0000"/>
                </a:solidFill>
              </a:rPr>
              <a:t>نوعية/ موضوع الرسالة</a:t>
            </a:r>
            <a:r>
              <a:rPr lang="ar-MA" sz="3600" b="1" dirty="0" smtClean="0">
                <a:solidFill>
                  <a:srgbClr val="FF0000"/>
                </a:solidFill>
              </a:rPr>
              <a:t>: </a:t>
            </a:r>
            <a:r>
              <a:rPr lang="ar-MA" sz="3600" b="1" dirty="0"/>
              <a:t>رسالة شكر وامتنان  "أتقدم لك بالشكر الجزيل والامتنان البالغ...".</a:t>
            </a:r>
            <a:endParaRPr lang="ar-MA" sz="3600" b="1" dirty="0"/>
          </a:p>
          <a:p>
            <a:pPr algn="r" rtl="1"/>
            <a:r>
              <a:rPr lang="ar-MA" sz="3600" b="1" u="sng" dirty="0">
                <a:solidFill>
                  <a:srgbClr val="FF0000"/>
                </a:solidFill>
              </a:rPr>
              <a:t>ب- </a:t>
            </a:r>
            <a:r>
              <a:rPr lang="ar-MA" sz="3600" b="1" u="sng" dirty="0">
                <a:solidFill>
                  <a:srgbClr val="FF0000"/>
                </a:solidFill>
              </a:rPr>
              <a:t>الغرض من إرسال الرسالة:</a:t>
            </a:r>
            <a:r>
              <a:rPr lang="ar-MA" sz="3600" b="1" dirty="0" smtClean="0">
                <a:solidFill>
                  <a:srgbClr val="FF0000"/>
                </a:solidFill>
              </a:rPr>
              <a:t>    </a:t>
            </a:r>
            <a:r>
              <a:rPr lang="ar-MA" sz="3600" b="1" dirty="0"/>
              <a:t>إبلاغ المرسل أخاه بتوصله بهديته، وسروره بها، مما استوجب الشكر والامتنان " لقد توصلت بهديتك الغالية... وأدعو الله أن يمكنني في يوم من الأيام من رد الجميل ".</a:t>
            </a:r>
            <a:endParaRPr lang="ar-MA" sz="36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991643" y="131108"/>
            <a:ext cx="505732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</a:rPr>
              <a:t>قراءة </a:t>
            </a:r>
            <a:r>
              <a:rPr lang="ar-MA" sz="3600" b="1" dirty="0">
                <a:solidFill>
                  <a:srgbClr val="FF0000"/>
                </a:solidFill>
              </a:rPr>
              <a:t>نص الانطلاق </a:t>
            </a:r>
            <a:r>
              <a:rPr lang="ar-MA" sz="3600" b="1" dirty="0" smtClean="0">
                <a:solidFill>
                  <a:srgbClr val="FF0000"/>
                </a:solidFill>
              </a:rPr>
              <a:t>وفهمه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68230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1" y="895262"/>
            <a:ext cx="11866090" cy="40318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 dirty="0"/>
              <a:t>إلى كم يمكننا أن نقسم عناصر الرسالة</a:t>
            </a:r>
            <a:r>
              <a:rPr lang="ar-MA" sz="4400" b="1" dirty="0" smtClean="0"/>
              <a:t>؟</a:t>
            </a:r>
          </a:p>
          <a:p>
            <a:pPr algn="ctr" rtl="1"/>
            <a:endParaRPr lang="ar-MA" sz="4400" b="1" dirty="0"/>
          </a:p>
          <a:p>
            <a:pPr algn="ctr" rtl="1"/>
            <a:endParaRPr lang="ar-MA" sz="4400" b="1" dirty="0" smtClean="0"/>
          </a:p>
          <a:p>
            <a:pPr algn="ctr" rtl="1"/>
            <a:endParaRPr lang="ar-MA" sz="4400" b="1" dirty="0"/>
          </a:p>
          <a:p>
            <a:pPr algn="ctr" rtl="1"/>
            <a:r>
              <a:rPr lang="ar-MA" sz="4400" b="1" dirty="0"/>
              <a:t>ما الأسلوب الذي كتبت به </a:t>
            </a:r>
            <a:r>
              <a:rPr lang="ar-MA" sz="4400" b="1" dirty="0" smtClean="0"/>
              <a:t>الرسالة؟</a:t>
            </a:r>
            <a:endParaRPr lang="ar-MA" sz="4400" b="1" dirty="0"/>
          </a:p>
          <a:p>
            <a:pPr algn="r" rtl="1"/>
            <a:endParaRPr lang="ar-MA" sz="36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961120" y="131108"/>
            <a:ext cx="308784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2. استثمار </a:t>
            </a:r>
            <a:r>
              <a:rPr lang="ar-MA" sz="3600" b="1" dirty="0" smtClean="0">
                <a:solidFill>
                  <a:srgbClr val="FF0000"/>
                </a:solidFill>
              </a:rPr>
              <a:t>النص:</a:t>
            </a:r>
            <a:endParaRPr lang="ar-M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53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1" y="895262"/>
            <a:ext cx="11866090" cy="563231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- يمكن </a:t>
            </a:r>
            <a:r>
              <a:rPr lang="ar-MA" sz="3600" b="1" dirty="0"/>
              <a:t>تقسيم مشتملات الرسالة إلى مجموعتين من </a:t>
            </a:r>
            <a:r>
              <a:rPr lang="ar-MA" sz="3600" b="1" dirty="0" smtClean="0"/>
              <a:t>العناصر:</a:t>
            </a:r>
          </a:p>
          <a:p>
            <a:pPr algn="r" rtl="1"/>
            <a:endParaRPr lang="ar-MA" sz="3600" b="1" dirty="0"/>
          </a:p>
          <a:p>
            <a:pPr algn="r" rtl="1"/>
            <a:endParaRPr lang="ar-MA" sz="3600" b="1" dirty="0" smtClean="0"/>
          </a:p>
          <a:p>
            <a:pPr algn="r" rtl="1"/>
            <a:endParaRPr lang="ar-MA" sz="3600" b="1" dirty="0"/>
          </a:p>
          <a:p>
            <a:pPr algn="r" rtl="1"/>
            <a:endParaRPr lang="ar-MA" sz="3600" b="1" dirty="0" smtClean="0"/>
          </a:p>
          <a:p>
            <a:pPr algn="r" rtl="1"/>
            <a:endParaRPr lang="ar-MA" sz="3600" b="1" dirty="0"/>
          </a:p>
          <a:p>
            <a:pPr algn="r" rtl="1"/>
            <a:endParaRPr lang="ar-MA" sz="3600" b="1" dirty="0" smtClean="0"/>
          </a:p>
          <a:p>
            <a:pPr algn="r" rtl="1"/>
            <a:endParaRPr lang="ar-MA" sz="3600" b="1" dirty="0"/>
          </a:p>
          <a:p>
            <a:pPr algn="r" rtl="1"/>
            <a:r>
              <a:rPr lang="ar-MA" sz="3600" b="1" dirty="0"/>
              <a:t>- من أهم خصائص أسلوب الرسالة: الوضوح والاختصار</a:t>
            </a:r>
            <a:endParaRPr lang="ar-MA" sz="3600" b="1" dirty="0" smtClean="0"/>
          </a:p>
          <a:p>
            <a:pPr algn="r" rtl="1"/>
            <a:endParaRPr lang="ar-MA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961120" y="131108"/>
            <a:ext cx="308784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2. استثمار </a:t>
            </a:r>
            <a:r>
              <a:rPr lang="ar-MA" sz="3600" b="1" dirty="0" smtClean="0">
                <a:solidFill>
                  <a:srgbClr val="FF0000"/>
                </a:solidFill>
              </a:rPr>
              <a:t>النص: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31988" y="1938557"/>
            <a:ext cx="5677486" cy="315394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1- العناصر الثانوية:</a:t>
            </a:r>
            <a:endParaRPr lang="en-US" sz="3600" b="1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أ- المرسل إليه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ب- تاريخ ومكان الإرسال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ج- المرسل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د- الاستهلال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36098" y="1938556"/>
            <a:ext cx="5444197" cy="315394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2- العناصر الأساسية:</a:t>
            </a:r>
            <a:endParaRPr lang="en-US" sz="36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أ- التحية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ب- موضوع الرسالة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ج- الخاتمة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47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9981" y="60770"/>
            <a:ext cx="201168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FF0000"/>
                </a:solidFill>
              </a:rPr>
              <a:t>3.  </a:t>
            </a:r>
            <a:r>
              <a:rPr lang="ar-MA" sz="3600" b="1" dirty="0" smtClean="0">
                <a:solidFill>
                  <a:srgbClr val="FF0000"/>
                </a:solidFill>
              </a:rPr>
              <a:t>استنتاج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42" y="852996"/>
            <a:ext cx="12009119" cy="67832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3600" b="1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صفحة 199</a:t>
            </a:r>
            <a:endParaRPr lang="ar-MA" sz="3600" b="1" dirty="0">
              <a:solidFill>
                <a:srgbClr val="0D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209</TotalTime>
  <Words>158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Arabic Transparent</vt:lpstr>
      <vt:lpstr>Arial</vt:lpstr>
      <vt:lpstr>Calibri</vt:lpstr>
      <vt:lpstr>Calibri Light</vt:lpstr>
      <vt:lpstr>Times New Roman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35</cp:revision>
  <dcterms:created xsi:type="dcterms:W3CDTF">2022-09-27T21:07:30Z</dcterms:created>
  <dcterms:modified xsi:type="dcterms:W3CDTF">2023-05-18T22:15:16Z</dcterms:modified>
</cp:coreProperties>
</file>