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75" r:id="rId3"/>
    <p:sldId id="257" r:id="rId4"/>
    <p:sldId id="296" r:id="rId5"/>
    <p:sldId id="259" r:id="rId6"/>
    <p:sldId id="303" r:id="rId7"/>
    <p:sldId id="261" r:id="rId8"/>
    <p:sldId id="304" r:id="rId9"/>
    <p:sldId id="302" r:id="rId10"/>
    <p:sldId id="305" r:id="rId11"/>
    <p:sldId id="269" r:id="rId12"/>
    <p:sldId id="306" r:id="rId13"/>
    <p:sldId id="287" r:id="rId14"/>
    <p:sldId id="30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64"/>
            <p14:sldId id="275"/>
            <p14:sldId id="257"/>
            <p14:sldId id="296"/>
            <p14:sldId id="259"/>
            <p14:sldId id="303"/>
          </p14:sldIdLst>
        </p14:section>
        <p14:section name="الحصة الثانية" id="{2A91C92C-40D6-4917-917C-47E3B2CEE21D}">
          <p14:sldIdLst>
            <p14:sldId id="261"/>
            <p14:sldId id="304"/>
            <p14:sldId id="302"/>
            <p14:sldId id="305"/>
            <p14:sldId id="269"/>
            <p14:sldId id="306"/>
            <p14:sldId id="287"/>
            <p14:sldId id="30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10-05-1445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10-05-1445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10-05-1445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10-05-1445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10-05-1445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10-05-1445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10-05-1445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10-05-1445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10-05-1445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10-05-1445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10-05-1445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10-05-1445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10-05-1445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10-05-1445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10-05-1445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10-05-1445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10-05-1445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10-05-1445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6098" y="1681086"/>
            <a:ext cx="11605845" cy="3831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مــــــــــــــــجال: 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القيم الوطنية</a:t>
            </a:r>
          </a:p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مـــــــــــــــكـون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القـــــــــــــراءة</a:t>
            </a:r>
          </a:p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المــــــوضــــوع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كلنا نرجو السلام ص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63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659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80" y="703376"/>
            <a:ext cx="11854375" cy="45858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الأفكار الأساسية </a:t>
            </a:r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للنص:</a:t>
            </a:r>
          </a:p>
          <a:p>
            <a:pPr algn="r" rtl="1"/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أ-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تمني الكاتب للسلام العالمي في جوابه عن سؤال السائل الذي سأله عن أمنيته بمناسبة العام الجديد.</a:t>
            </a:r>
          </a:p>
          <a:p>
            <a:pPr algn="r" rtl="1"/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ب-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وصف الكاتب حالة العالم عند حلول العام الجديد، حيث تنتشر الحروب وتغيب القيم الإنسانية والأخلاقية.</a:t>
            </a:r>
          </a:p>
          <a:p>
            <a:pPr algn="r" rtl="1"/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ج-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إبرازه أن السلام هو أمنية كل الشعوب.</a:t>
            </a:r>
          </a:p>
          <a:p>
            <a:pPr algn="r" rtl="1"/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د-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تأكيده على أن الرجاء وحده لا يكفي لتحقيق السلام ، بل يجب أن يكون تمني الإنسان للسلام مقرونا بقوة الإيمان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MA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64990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79" y="478300"/>
            <a:ext cx="11811597" cy="56938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3. </a:t>
            </a:r>
            <a:r>
              <a:rPr lang="ar-MA" sz="40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خطاب النص:</a:t>
            </a:r>
          </a:p>
          <a:p>
            <a:pPr algn="r" rtl="1"/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يحمل النص خطابا حجاجيا يدافع من خلاله الكاتب عن فكرة السلام ويرفض فكرة الحرب، مدعما أطروحته بالحجج والبراهين. ويمكن توضيح ملامح هذا الخطاب في الجدول الآتي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</a:t>
            </a:r>
          </a:p>
          <a:p>
            <a:pPr algn="r" rtl="1"/>
            <a:endParaRPr lang="ar-MA" sz="3600" b="1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r" rtl="1"/>
            <a:endParaRPr lang="ar-MA" sz="3600" b="1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r" rtl="1"/>
            <a:endParaRPr lang="ar-MA" sz="3600" b="1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783298"/>
              </p:ext>
            </p:extLst>
          </p:nvPr>
        </p:nvGraphicFramePr>
        <p:xfrm>
          <a:off x="337625" y="2949489"/>
          <a:ext cx="11488835" cy="224332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074373">
                  <a:extLst>
                    <a:ext uri="{9D8B030D-6E8A-4147-A177-3AD203B41FA5}">
                      <a16:colId xmlns:a16="http://schemas.microsoft.com/office/drawing/2014/main" val="866265418"/>
                    </a:ext>
                  </a:extLst>
                </a:gridCol>
                <a:gridCol w="7538848">
                  <a:extLst>
                    <a:ext uri="{9D8B030D-6E8A-4147-A177-3AD203B41FA5}">
                      <a16:colId xmlns:a16="http://schemas.microsoft.com/office/drawing/2014/main" val="926976249"/>
                    </a:ext>
                  </a:extLst>
                </a:gridCol>
                <a:gridCol w="1875614">
                  <a:extLst>
                    <a:ext uri="{9D8B030D-6E8A-4147-A177-3AD203B41FA5}">
                      <a16:colId xmlns:a16="http://schemas.microsoft.com/office/drawing/2014/main" val="1503975997"/>
                    </a:ext>
                  </a:extLst>
                </a:gridCol>
              </a:tblGrid>
              <a:tr h="8318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الفكرة المرفوضة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bg1"/>
                          </a:solidFill>
                          <a:effectLst/>
                        </a:rPr>
                        <a:t>الحجج والبراهين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00B050"/>
                          </a:solidFill>
                          <a:effectLst/>
                        </a:rPr>
                        <a:t>الفكرة المقبولة</a:t>
                      </a:r>
                      <a:endParaRPr lang="en-US" sz="32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535596"/>
                  </a:ext>
                </a:extLst>
              </a:tr>
              <a:tr h="23876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716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3162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79" y="478300"/>
            <a:ext cx="11811597" cy="56938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3. </a:t>
            </a:r>
            <a:r>
              <a:rPr lang="ar-MA" sz="40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خطاب النص:</a:t>
            </a:r>
          </a:p>
          <a:p>
            <a:pPr algn="r" rtl="1"/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يحمل النص خطابا حجاجيا يدافع من خلاله الكاتب عن فكرة السلام ويرفض فكرة الحرب، مدعما أطروحته بالحجج والبراهين. ويمكن توضيح ملامح هذا الخطاب في الجدول الآتي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</a:t>
            </a:r>
          </a:p>
          <a:p>
            <a:pPr algn="r" rtl="1"/>
            <a:endParaRPr lang="ar-MA" sz="3600" b="1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r" rtl="1"/>
            <a:endParaRPr lang="ar-MA" sz="3600" b="1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r" rtl="1"/>
            <a:endParaRPr lang="ar-MA" sz="3600" b="1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0764604"/>
              </p:ext>
            </p:extLst>
          </p:nvPr>
        </p:nvGraphicFramePr>
        <p:xfrm>
          <a:off x="337625" y="2949489"/>
          <a:ext cx="11488835" cy="28041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074373">
                  <a:extLst>
                    <a:ext uri="{9D8B030D-6E8A-4147-A177-3AD203B41FA5}">
                      <a16:colId xmlns:a16="http://schemas.microsoft.com/office/drawing/2014/main" val="866265418"/>
                    </a:ext>
                  </a:extLst>
                </a:gridCol>
                <a:gridCol w="7538848">
                  <a:extLst>
                    <a:ext uri="{9D8B030D-6E8A-4147-A177-3AD203B41FA5}">
                      <a16:colId xmlns:a16="http://schemas.microsoft.com/office/drawing/2014/main" val="926976249"/>
                    </a:ext>
                  </a:extLst>
                </a:gridCol>
                <a:gridCol w="1875614">
                  <a:extLst>
                    <a:ext uri="{9D8B030D-6E8A-4147-A177-3AD203B41FA5}">
                      <a16:colId xmlns:a16="http://schemas.microsoft.com/office/drawing/2014/main" val="1503975997"/>
                    </a:ext>
                  </a:extLst>
                </a:gridCol>
              </a:tblGrid>
              <a:tr h="8318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الفكرة المرفوضة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bg1"/>
                          </a:solidFill>
                          <a:effectLst/>
                        </a:rPr>
                        <a:t>الحجج والبراهين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00B050"/>
                          </a:solidFill>
                          <a:effectLst/>
                        </a:rPr>
                        <a:t>الفكرة المقبولة</a:t>
                      </a:r>
                      <a:endParaRPr lang="en-US" sz="32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535596"/>
                  </a:ext>
                </a:extLst>
              </a:tr>
              <a:tr h="23876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bg1"/>
                          </a:solidFill>
                          <a:effectLst/>
                        </a:rPr>
                        <a:t>فكرة الحرب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>
                          <a:solidFill>
                            <a:schemeClr val="bg1"/>
                          </a:solidFill>
                          <a:effectLst/>
                        </a:rPr>
                        <a:t>-  </a:t>
                      </a:r>
                      <a:r>
                        <a:rPr lang="ar-SA" sz="3200" b="1">
                          <a:solidFill>
                            <a:schemeClr val="bg1"/>
                          </a:solidFill>
                          <a:effectLst/>
                        </a:rPr>
                        <a:t>في الحرب رجوع بالإنسانية إلى التوحش الذي يعقبه الدمار وانهيار القيم والمثل الإنسانية</a:t>
                      </a:r>
                      <a:r>
                        <a:rPr lang="fr-FR" sz="3200" b="1">
                          <a:solidFill>
                            <a:schemeClr val="bg1"/>
                          </a:solidFill>
                          <a:effectLst/>
                        </a:rPr>
                        <a:t>. </a:t>
                      </a:r>
                      <a:br>
                        <a:rPr lang="fr-FR" sz="3200" b="1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fr-FR" sz="3200" b="1">
                          <a:solidFill>
                            <a:schemeClr val="bg1"/>
                          </a:solidFill>
                          <a:effectLst/>
                        </a:rPr>
                        <a:t>-  </a:t>
                      </a:r>
                      <a:r>
                        <a:rPr lang="ar-SA" sz="3200" b="1">
                          <a:solidFill>
                            <a:schemeClr val="bg1"/>
                          </a:solidFill>
                          <a:effectLst/>
                        </a:rPr>
                        <a:t>في السلام نشر للحرية والعدالة والأمن.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bg1"/>
                          </a:solidFill>
                          <a:effectLst/>
                        </a:rPr>
                        <a:t>فكرة السلم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716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9235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1575" y="2124220"/>
            <a:ext cx="2602523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رابعا</a:t>
            </a:r>
            <a:r>
              <a:rPr lang="ar-MA" sz="3200" b="1" dirty="0">
                <a:solidFill>
                  <a:srgbClr val="FF0000"/>
                </a:solidFill>
              </a:rPr>
              <a:t>: التركيب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12111"/>
            <a:ext cx="11985674" cy="10772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القيم المتضَمَّنة في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</a:t>
            </a:r>
          </a:p>
          <a:p>
            <a:pPr algn="r" rtl="1"/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168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1575" y="2124220"/>
            <a:ext cx="2602523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رابعا</a:t>
            </a:r>
            <a:r>
              <a:rPr lang="ar-MA" sz="3200" b="1" dirty="0">
                <a:solidFill>
                  <a:srgbClr val="FF0000"/>
                </a:solidFill>
              </a:rPr>
              <a:t>: التركيب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12111"/>
            <a:ext cx="11985674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القيم المتضَمَّنة في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</a:t>
            </a:r>
          </a:p>
          <a:p>
            <a:pPr algn="r" rtl="1"/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يتضمن النص قيمة إنسانية تتجلى في الدعوة إلى السلام ونبذ الحروب من أجل الإنسانية لكي تنعم بالطمأنينة والسكينة والأمن.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84940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86069" y="295422"/>
            <a:ext cx="2743200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39151" y="1353210"/>
            <a:ext cx="11535507" cy="255454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كيف 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ينبغي أن يعيش الناس</a:t>
            </a: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571500" indent="-571500" algn="r" rtl="1">
              <a:buFontTx/>
              <a:buChar char="-"/>
            </a:pP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Tx/>
              <a:buChar char="-"/>
            </a:pP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Tx/>
              <a:buChar char="-"/>
            </a:pP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مساوئ الحروب؟ وما فوائد العيش في سلام؟</a:t>
            </a:r>
          </a:p>
        </p:txBody>
      </p:sp>
    </p:spTree>
    <p:extLst>
      <p:ext uri="{BB962C8B-B14F-4D97-AF65-F5344CB8AC3E}">
        <p14:creationId xmlns:p14="http://schemas.microsoft.com/office/powerpoint/2010/main" val="3053678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5421" y="1197552"/>
            <a:ext cx="11633981" cy="50783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صاحب النص؟ وما مصدره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نوعية النص؟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مما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يتركب عنوان النص؟ وما الدلالات التي يتضمنها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571500" indent="-57150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اقرأ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بداية النص ونهايته وسجل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استنتاجك</a:t>
            </a:r>
          </a:p>
          <a:p>
            <a:pPr marL="571500" indent="-57150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ماذا تمثل الصورة المرفقة بالنص؟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افترض مما سبق نوع النص، وموضوعه، أو القضية التي يعالجها.</a:t>
            </a:r>
          </a:p>
        </p:txBody>
      </p:sp>
    </p:spTree>
    <p:extLst>
      <p:ext uri="{BB962C8B-B14F-4D97-AF65-F5344CB8AC3E}">
        <p14:creationId xmlns:p14="http://schemas.microsoft.com/office/powerpoint/2010/main" val="349812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341" y="759644"/>
            <a:ext cx="12070080" cy="46228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indent="-457200" algn="r" rtl="1">
              <a:lnSpc>
                <a:spcPct val="115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</a:rPr>
              <a:t>صاحب </a:t>
            </a:r>
            <a:r>
              <a:rPr lang="ar-MA" sz="3200" b="1" u="sng" dirty="0" smtClean="0">
                <a:solidFill>
                  <a:srgbClr val="00B050"/>
                </a:solidFill>
              </a:rPr>
              <a:t>النص:</a:t>
            </a:r>
            <a:r>
              <a:rPr lang="ar-MA" sz="3200" b="1" dirty="0" smtClean="0">
                <a:solidFill>
                  <a:srgbClr val="00B050"/>
                </a:solidFill>
              </a:rPr>
              <a:t> </a:t>
            </a:r>
            <a:r>
              <a:rPr lang="ar-M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محمود تيمور، ولد بمصر سنة 1894. اشتهر بثقافته الواسعة وبإنتاجه الغزير في القصة والرواية والمسرحية. من أشهر مؤلفاته:الشيخ جمعة – مكتوب على الجبين – بنت الشيطان – قال 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الراوي.</a:t>
            </a:r>
          </a:p>
          <a:p>
            <a:pPr indent="-457200" algn="r" rtl="1">
              <a:lnSpc>
                <a:spcPct val="115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00B050"/>
                </a:solidFill>
              </a:rPr>
              <a:t>مصدر النص: </a:t>
            </a:r>
            <a:r>
              <a:rPr lang="ar-M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القصة في الأدب العربي وبحوث أخرى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ar-MA" sz="3200" b="1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r" rtl="1">
              <a:lnSpc>
                <a:spcPct val="115000"/>
              </a:lnSpc>
            </a:pPr>
            <a:r>
              <a:rPr lang="ar-MA" sz="3200" b="1" dirty="0" smtClean="0">
                <a:solidFill>
                  <a:srgbClr val="00B050"/>
                </a:solidFill>
              </a:rPr>
              <a:t>3. </a:t>
            </a:r>
            <a:r>
              <a:rPr lang="ar-MA" sz="3200" b="1" u="sng" dirty="0" smtClean="0">
                <a:solidFill>
                  <a:srgbClr val="00B050"/>
                </a:solidFill>
              </a:rPr>
              <a:t>نوعية </a:t>
            </a:r>
            <a:r>
              <a:rPr lang="ar-MA" sz="3200" b="1" u="sng" dirty="0">
                <a:solidFill>
                  <a:srgbClr val="00B050"/>
                </a:solidFill>
              </a:rPr>
              <a:t>النص</a:t>
            </a:r>
            <a:r>
              <a:rPr lang="ar-MA" sz="3200" b="1" dirty="0">
                <a:solidFill>
                  <a:srgbClr val="00B050"/>
                </a:solidFill>
              </a:rPr>
              <a:t>: </a:t>
            </a:r>
            <a:r>
              <a:rPr lang="ar-M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مقالة تفسيرية / حجاجية ذات بعد 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إنساني.</a:t>
            </a:r>
            <a:endParaRPr lang="ar-MA" sz="3200" b="1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r" rtl="1">
              <a:lnSpc>
                <a:spcPct val="115000"/>
              </a:lnSpc>
            </a:pPr>
            <a:r>
              <a:rPr lang="ar-MA" sz="3200" b="1" dirty="0" smtClean="0">
                <a:solidFill>
                  <a:srgbClr val="00B050"/>
                </a:solidFill>
              </a:rPr>
              <a:t>4. </a:t>
            </a:r>
            <a:r>
              <a:rPr lang="ar-MA" sz="3200" b="1" u="sng" dirty="0">
                <a:solidFill>
                  <a:srgbClr val="00B050"/>
                </a:solidFill>
              </a:rPr>
              <a:t>دلالة العنوان:</a:t>
            </a:r>
            <a:r>
              <a:rPr lang="ar-MA" sz="3200" b="1" dirty="0">
                <a:solidFill>
                  <a:srgbClr val="00B050"/>
                </a:solidFill>
              </a:rPr>
              <a:t>  </a:t>
            </a:r>
            <a:r>
              <a:rPr lang="ar-MA" sz="3200" b="1" dirty="0">
                <a:solidFill>
                  <a:schemeClr val="bg1"/>
                </a:solidFill>
              </a:rPr>
              <a:t>يحمل العنوان دلالة تتمثل في اعتبار السلام أملا (نرجو) ومطلبا مشتركا بين جميع البشر (كلنا</a:t>
            </a:r>
            <a:r>
              <a:rPr lang="ar-MA" sz="3200" b="1" dirty="0" smtClean="0">
                <a:solidFill>
                  <a:schemeClr val="bg1"/>
                </a:solidFill>
              </a:rPr>
              <a:t>)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ar-MA" sz="3200" b="1" dirty="0" smtClean="0">
              <a:solidFill>
                <a:schemeClr val="bg1"/>
              </a:solidFill>
            </a:endParaRPr>
          </a:p>
          <a:p>
            <a:pPr algn="r" rtl="1">
              <a:lnSpc>
                <a:spcPct val="115000"/>
              </a:lnSpc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5. </a:t>
            </a:r>
            <a:r>
              <a:rPr lang="ar-MA" sz="3200" b="1" u="sng" dirty="0">
                <a:solidFill>
                  <a:srgbClr val="00B050"/>
                </a:solidFill>
              </a:rPr>
              <a:t>الفرضية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ar-M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انطلاقا من المؤشرات السابقة، يفترض أن يتحدث النص عن ................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75982" y="70336"/>
            <a:ext cx="2518117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تأطير </a:t>
            </a:r>
            <a:r>
              <a:rPr lang="ar-MA" sz="3200" b="1" dirty="0">
                <a:solidFill>
                  <a:srgbClr val="FF0000"/>
                </a:solidFill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374792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1663" y="168813"/>
            <a:ext cx="3038620" cy="646331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ثانيا: فهم </a:t>
            </a:r>
            <a:r>
              <a:rPr lang="ar-MA" sz="3600" b="1" dirty="0">
                <a:solidFill>
                  <a:srgbClr val="FF0000"/>
                </a:solidFill>
              </a:rPr>
              <a:t>النص</a:t>
            </a:r>
          </a:p>
        </p:txBody>
      </p:sp>
      <p:sp>
        <p:nvSpPr>
          <p:cNvPr id="2" name="Rectangle 1"/>
          <p:cNvSpPr/>
          <p:nvPr/>
        </p:nvSpPr>
        <p:spPr>
          <a:xfrm>
            <a:off x="316758" y="5056290"/>
            <a:ext cx="11633981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................................................................</a:t>
            </a:r>
            <a:endParaRPr lang="ar-MA" sz="36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902738" y="916457"/>
            <a:ext cx="2714206" cy="6222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الإيضاح اللغوي: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8813" y="1628131"/>
            <a:ext cx="11781926" cy="23575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بادرت</a:t>
            </a:r>
            <a:r>
              <a:rPr lang="fr-FR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................</a:t>
            </a:r>
            <a:r>
              <a:rPr lang="ar-S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     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 تتهاوى</a:t>
            </a:r>
            <a:r>
              <a:rPr lang="fr-FR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 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..................</a:t>
            </a:r>
            <a:r>
              <a:rPr lang="ar-S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     </a:t>
            </a:r>
            <a:endParaRPr lang="ar-MA" sz="3200" b="1" dirty="0" smtClean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 algn="r" rtl="1">
              <a:lnSpc>
                <a:spcPct val="115000"/>
              </a:lnSpc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بشائره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..................</a:t>
            </a:r>
            <a:r>
              <a:rPr lang="ar-S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                      </a:t>
            </a: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ضراوتها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...........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 الشغوب</a:t>
            </a:r>
            <a:r>
              <a:rPr lang="fr-FR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 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............</a:t>
            </a:r>
            <a:r>
              <a:rPr lang="ar-S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       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 محق البشرية</a:t>
            </a:r>
            <a:r>
              <a:rPr lang="fr-FR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 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................</a:t>
            </a: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النكوص: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.............       </a:t>
            </a: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يوصم: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........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     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 الإذعان: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............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       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51299" y="4332354"/>
            <a:ext cx="3946218" cy="6222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r" rtl="1">
              <a:lnSpc>
                <a:spcPct val="115000"/>
              </a:lnSpc>
              <a:spcAft>
                <a:spcPts val="0"/>
              </a:spcAft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2. 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الفكرة العامة للنص: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709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1663" y="168813"/>
            <a:ext cx="3038620" cy="646331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ثانيا: فهم </a:t>
            </a:r>
            <a:r>
              <a:rPr lang="ar-MA" sz="3600" b="1" dirty="0">
                <a:solidFill>
                  <a:srgbClr val="FF0000"/>
                </a:solidFill>
              </a:rPr>
              <a:t>النص</a:t>
            </a:r>
          </a:p>
        </p:txBody>
      </p:sp>
      <p:sp>
        <p:nvSpPr>
          <p:cNvPr id="2" name="Rectangle 1"/>
          <p:cNvSpPr/>
          <p:nvPr/>
        </p:nvSpPr>
        <p:spPr>
          <a:xfrm>
            <a:off x="316758" y="5056290"/>
            <a:ext cx="11633981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السلام أمل شعبي ومطلب عالمي لا يتحقق إلا بالإيمان والإرادة القوية.</a:t>
            </a:r>
            <a:endParaRPr lang="ar-MA" sz="36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902738" y="916457"/>
            <a:ext cx="2714206" cy="6222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الإيضاح اللغوي: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8813" y="1628131"/>
            <a:ext cx="11781926" cy="23575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بادرت</a:t>
            </a:r>
            <a:r>
              <a:rPr lang="fr-FR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S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سارعت، هرعت، كان لها السبق.     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 تتهاوى</a:t>
            </a:r>
            <a:r>
              <a:rPr lang="fr-FR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 </a:t>
            </a:r>
            <a:r>
              <a:rPr lang="ar-S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تنهار، وتسقط .     </a:t>
            </a:r>
            <a:endParaRPr lang="ar-MA" sz="3200" b="1" dirty="0" smtClean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 algn="r" rtl="1">
              <a:lnSpc>
                <a:spcPct val="115000"/>
              </a:lnSpc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بشائره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ar-S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مقدماته، دلائله</a:t>
            </a:r>
            <a:r>
              <a:rPr lang="ar-S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                      </a:t>
            </a: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ضراوتها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شدتها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 الشغوب</a:t>
            </a:r>
            <a:r>
              <a:rPr lang="fr-FR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 </a:t>
            </a:r>
            <a:r>
              <a:rPr lang="ar-S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المثيرة للشر والخصومة.       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 محق البشرية</a:t>
            </a:r>
            <a:r>
              <a:rPr lang="fr-FR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 </a:t>
            </a:r>
            <a:r>
              <a:rPr lang="ar-S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إزالتها، محوها، إبطالها </a:t>
            </a: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النكوص: 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الرجوع، التقهقر 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 يوصم: 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ينعت.     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 الإذعان: 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الخضوع والاستسلام.       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51299" y="4332354"/>
            <a:ext cx="3946218" cy="6222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r" rtl="1">
              <a:lnSpc>
                <a:spcPct val="115000"/>
              </a:lnSpc>
              <a:spcAft>
                <a:spcPts val="0"/>
              </a:spcAft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2. 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الفكرة العامة للنص: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462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31323" y="84399"/>
            <a:ext cx="2895599" cy="646331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ثالثا</a:t>
            </a:r>
            <a:r>
              <a:rPr lang="ar-MA" sz="36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6948" y="801849"/>
            <a:ext cx="11854375" cy="37856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الحقول المعجمية:</a:t>
            </a:r>
            <a:endParaRPr lang="ar-MA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 algn="r" rtl="1">
              <a:buAutoNum type="arabic1Minus"/>
            </a:pPr>
            <a:endParaRPr lang="ar-MA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 algn="r" rtl="1">
              <a:buAutoNum type="arabic1Minus"/>
            </a:pPr>
            <a:endParaRPr lang="ar-MA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 algn="r" rtl="1">
              <a:buAutoNum type="arabic1Minus"/>
            </a:pPr>
            <a:endParaRPr lang="ar-MA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الدلالة</a:t>
            </a:r>
            <a:r>
              <a:rPr lang="ar-MA" sz="4000" b="1" dirty="0" smtClean="0">
                <a:solidFill>
                  <a:srgbClr val="FF0000"/>
                </a:solidFill>
              </a:rPr>
              <a:t>:</a:t>
            </a:r>
            <a:r>
              <a:rPr lang="ar-MA" sz="3600" b="1" dirty="0" smtClean="0">
                <a:solidFill>
                  <a:schemeClr val="bg1"/>
                </a:solidFill>
              </a:rPr>
              <a:t> .........................</a:t>
            </a:r>
            <a:endParaRPr lang="ar-MA" sz="36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474933"/>
              </p:ext>
            </p:extLst>
          </p:nvPr>
        </p:nvGraphicFramePr>
        <p:xfrm>
          <a:off x="379828" y="1661944"/>
          <a:ext cx="11448928" cy="224332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819895">
                  <a:extLst>
                    <a:ext uri="{9D8B030D-6E8A-4147-A177-3AD203B41FA5}">
                      <a16:colId xmlns:a16="http://schemas.microsoft.com/office/drawing/2014/main" val="980058396"/>
                    </a:ext>
                  </a:extLst>
                </a:gridCol>
                <a:gridCol w="5629033">
                  <a:extLst>
                    <a:ext uri="{9D8B030D-6E8A-4147-A177-3AD203B41FA5}">
                      <a16:colId xmlns:a16="http://schemas.microsoft.com/office/drawing/2014/main" val="561733570"/>
                    </a:ext>
                  </a:extLst>
                </a:gridCol>
              </a:tblGrid>
              <a:tr h="9017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bg1"/>
                          </a:solidFill>
                          <a:effectLst/>
                        </a:rPr>
                        <a:t>معجم الحرب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bg1"/>
                          </a:solidFill>
                          <a:effectLst/>
                        </a:rPr>
                        <a:t>معجم السلام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1487931"/>
                  </a:ext>
                </a:extLst>
              </a:tr>
              <a:tr h="8953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3200" b="1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057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527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31323" y="84399"/>
            <a:ext cx="2895599" cy="646331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ثالثا</a:t>
            </a:r>
            <a:r>
              <a:rPr lang="ar-MA" sz="36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6948" y="801849"/>
            <a:ext cx="11854375" cy="489364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الحقول المعجمية:</a:t>
            </a:r>
            <a:endParaRPr lang="ar-MA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 algn="r" rtl="1">
              <a:buAutoNum type="arabic1Minus"/>
            </a:pPr>
            <a:endParaRPr lang="ar-MA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 algn="r" rtl="1">
              <a:buAutoNum type="arabic1Minus"/>
            </a:pPr>
            <a:endParaRPr lang="ar-MA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 algn="r" rtl="1">
              <a:buAutoNum type="arabic1Minus"/>
            </a:pPr>
            <a:endParaRPr lang="ar-MA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الدلالة</a:t>
            </a:r>
            <a:r>
              <a:rPr lang="ar-MA" sz="4000" b="1" dirty="0" smtClean="0">
                <a:solidFill>
                  <a:srgbClr val="FF0000"/>
                </a:solidFill>
              </a:rPr>
              <a:t>:</a:t>
            </a:r>
            <a:r>
              <a:rPr lang="ar-MA" sz="3600" b="1" dirty="0" smtClean="0">
                <a:solidFill>
                  <a:schemeClr val="bg1"/>
                </a:solidFill>
              </a:rPr>
              <a:t> </a:t>
            </a:r>
            <a:r>
              <a:rPr lang="ar-MA" sz="3600" b="1" dirty="0">
                <a:solidFill>
                  <a:schemeClr val="bg1"/>
                </a:solidFill>
              </a:rPr>
              <a:t>نلاحظ أن الألفاظ الدالة على الحرب أكثر من الألفاظ الدالة على السلم، ما يد ل على أن الحروب ما تزال منتشرة في أنحاء العالم، خلافا للسلم الذي يظل أمنية بعيدة التحقق على أرض الواقع</a:t>
            </a:r>
            <a:r>
              <a:rPr lang="ar-MA" sz="3600" b="1" dirty="0" smtClean="0">
                <a:solidFill>
                  <a:schemeClr val="bg1"/>
                </a:solidFill>
              </a:rPr>
              <a:t>.</a:t>
            </a:r>
            <a:endParaRPr lang="ar-MA" sz="36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106998"/>
              </p:ext>
            </p:extLst>
          </p:nvPr>
        </p:nvGraphicFramePr>
        <p:xfrm>
          <a:off x="379828" y="1661944"/>
          <a:ext cx="11448928" cy="224332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819895">
                  <a:extLst>
                    <a:ext uri="{9D8B030D-6E8A-4147-A177-3AD203B41FA5}">
                      <a16:colId xmlns:a16="http://schemas.microsoft.com/office/drawing/2014/main" val="980058396"/>
                    </a:ext>
                  </a:extLst>
                </a:gridCol>
                <a:gridCol w="5629033">
                  <a:extLst>
                    <a:ext uri="{9D8B030D-6E8A-4147-A177-3AD203B41FA5}">
                      <a16:colId xmlns:a16="http://schemas.microsoft.com/office/drawing/2014/main" val="561733570"/>
                    </a:ext>
                  </a:extLst>
                </a:gridCol>
              </a:tblGrid>
              <a:tr h="9017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bg1"/>
                          </a:solidFill>
                          <a:effectLst/>
                        </a:rPr>
                        <a:t>معجم الحرب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bg1"/>
                          </a:solidFill>
                          <a:effectLst/>
                        </a:rPr>
                        <a:t>معجم السلام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1487931"/>
                  </a:ext>
                </a:extLst>
              </a:tr>
              <a:tr h="8953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bg1"/>
                          </a:solidFill>
                          <a:effectLst/>
                        </a:rPr>
                        <a:t>- العدوان – الاضطراب – التوجس – محق البشرية - الإذلال – الدمار – المنازعة – الشغوب - التوحش - الويلات                    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bg1"/>
                          </a:solidFill>
                          <a:effectLst/>
                        </a:rPr>
                        <a:t>- السلام -  الأمن - حياة سليمة - التآخي - الإنسانية - المصافحة - أمنية – رجاء - إيمان</a:t>
                      </a:r>
                      <a:r>
                        <a:rPr lang="fr-FR" sz="3200" b="1" dirty="0">
                          <a:solidFill>
                            <a:schemeClr val="bg1"/>
                          </a:solidFill>
                          <a:effectLst/>
                        </a:rPr>
                        <a:t>…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057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6369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80" y="703376"/>
            <a:ext cx="11854375" cy="29238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الأفكار الأساسية </a:t>
            </a:r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للنص:</a:t>
            </a:r>
          </a:p>
          <a:p>
            <a:pPr algn="r" rtl="1"/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أ-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ب-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ج-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د-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</a:t>
            </a:r>
            <a:endParaRPr lang="ar-MA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43402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674</TotalTime>
  <Words>678</Words>
  <Application>Microsoft Office PowerPoint</Application>
  <PresentationFormat>Widescreen</PresentationFormat>
  <Paragraphs>99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Arabic Transparent</vt:lpstr>
      <vt:lpstr>Arial</vt:lpstr>
      <vt:lpstr>Calibri</vt:lpstr>
      <vt:lpstr>Century Gothic</vt:lpstr>
      <vt:lpstr>Times New Roman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74</cp:revision>
  <dcterms:created xsi:type="dcterms:W3CDTF">2022-09-26T12:22:46Z</dcterms:created>
  <dcterms:modified xsi:type="dcterms:W3CDTF">2023-11-22T21:36:09Z</dcterms:modified>
</cp:coreProperties>
</file>