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75" r:id="rId3"/>
    <p:sldId id="257" r:id="rId4"/>
    <p:sldId id="266" r:id="rId5"/>
    <p:sldId id="260" r:id="rId6"/>
    <p:sldId id="259" r:id="rId7"/>
    <p:sldId id="294" r:id="rId8"/>
    <p:sldId id="295" r:id="rId9"/>
    <p:sldId id="269" r:id="rId10"/>
    <p:sldId id="288" r:id="rId11"/>
    <p:sldId id="290" r:id="rId12"/>
    <p:sldId id="29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57"/>
            <p14:sldId id="266"/>
            <p14:sldId id="260"/>
            <p14:sldId id="259"/>
          </p14:sldIdLst>
        </p14:section>
        <p14:section name="الحصة الثانية" id="{2A91C92C-40D6-4917-917C-47E3B2CEE21D}">
          <p14:sldIdLst>
            <p14:sldId id="294"/>
            <p14:sldId id="295"/>
            <p14:sldId id="269"/>
            <p14:sldId id="288"/>
            <p14:sldId id="290"/>
            <p14:sldId id="29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02-11-1444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02-11-1444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02-11-1444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02-11-1444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02-11-1444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02-11-1444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02-11-1444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02-11-1444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02-11-1444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02-11-1444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02-11-1444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02-11-1444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02-11-1444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02-11-1444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02-11-1444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02-11-1444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02-11-1444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02-11-1444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6098" y="1681086"/>
            <a:ext cx="11605845" cy="3831818"/>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المـــــــــجال: </a:t>
            </a:r>
            <a:r>
              <a:rPr lang="ar-MA" sz="5400" b="1" dirty="0" smtClean="0">
                <a:solidFill>
                  <a:schemeClr val="bg1"/>
                </a:solidFill>
                <a:effectLst>
                  <a:outerShdw blurRad="38100" dist="38100" dir="2700000" algn="tl">
                    <a:srgbClr val="000000">
                      <a:alpha val="43137"/>
                    </a:srgbClr>
                  </a:outerShdw>
                </a:effectLst>
              </a:rPr>
              <a:t>السكاني</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المجال الفني الثقافي</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المــوضـوع</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كُنْ مُثَقَّفاً ص</a:t>
            </a:r>
            <a:r>
              <a:rPr lang="ar-MA" sz="5400" b="1" dirty="0">
                <a:solidFill>
                  <a:schemeClr val="bg1"/>
                </a:solidFill>
                <a:effectLst>
                  <a:outerShdw blurRad="38100" dist="38100" dir="2700000" algn="tl">
                    <a:srgbClr val="000000">
                      <a:alpha val="43137"/>
                    </a:srgbClr>
                  </a:outerShdw>
                </a:effectLst>
              </a:rPr>
              <a:t>: </a:t>
            </a:r>
            <a:r>
              <a:rPr lang="ar-MA" sz="5400" b="1" dirty="0" smtClean="0">
                <a:solidFill>
                  <a:srgbClr val="FF0000"/>
                </a:solidFill>
                <a:effectLst>
                  <a:outerShdw blurRad="38100" dist="38100" dir="2700000" algn="tl">
                    <a:srgbClr val="000000">
                      <a:alpha val="43137"/>
                    </a:srgbClr>
                  </a:outerShdw>
                </a:effectLst>
              </a:rPr>
              <a:t>212</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8811" y="175847"/>
            <a:ext cx="11844997" cy="5916491"/>
          </a:xfrm>
          <a:prstGeom prst="rect">
            <a:avLst/>
          </a:prstGeom>
          <a:solidFill>
            <a:schemeClr val="accent2">
              <a:lumMod val="40000"/>
              <a:lumOff val="60000"/>
            </a:schemeClr>
          </a:solidFill>
        </p:spPr>
        <p:txBody>
          <a:bodyPr wrap="square" rtlCol="1">
            <a:spAutoFit/>
          </a:bodyPr>
          <a:lstStyle/>
          <a:p>
            <a:pPr marL="514350" indent="-514350" algn="r" rtl="1">
              <a:lnSpc>
                <a:spcPct val="200000"/>
              </a:lnSpc>
              <a:buAutoNum type="arabicPeriod" startAt="2"/>
            </a:pPr>
            <a:r>
              <a:rPr lang="ar-MA" sz="3600" b="1" u="sng" dirty="0" smtClean="0">
                <a:solidFill>
                  <a:srgbClr val="00B050"/>
                </a:solidFill>
                <a:effectLst>
                  <a:outerShdw blurRad="38100" dist="38100" dir="2700000" algn="tl">
                    <a:srgbClr val="000000">
                      <a:alpha val="43137"/>
                    </a:srgbClr>
                  </a:outerShdw>
                </a:effectLst>
              </a:rPr>
              <a:t>لغة النص:</a:t>
            </a:r>
          </a:p>
          <a:p>
            <a:pPr algn="justLow" rtl="1">
              <a:lnSpc>
                <a:spcPct val="115000"/>
              </a:lnSpc>
              <a:spcAft>
                <a:spcPts val="1000"/>
              </a:spcAft>
            </a:pPr>
            <a:r>
              <a:rPr lang="ar-SA" sz="3600" b="1" dirty="0" smtClean="0">
                <a:solidFill>
                  <a:schemeClr val="bg1"/>
                </a:solidFill>
                <a:highlight>
                  <a:srgbClr val="FFFF00"/>
                </a:highlight>
                <a:latin typeface="Calibri" panose="020F0502020204030204" pitchFamily="34" charset="0"/>
                <a:ea typeface="Calibri" panose="020F0502020204030204" pitchFamily="34" charset="0"/>
              </a:rPr>
              <a:t>¤ </a:t>
            </a:r>
            <a:r>
              <a:rPr lang="ar-SA" sz="3600" b="1" dirty="0">
                <a:solidFill>
                  <a:schemeClr val="bg1"/>
                </a:solidFill>
                <a:highlight>
                  <a:srgbClr val="FFFF00"/>
                </a:highlight>
                <a:latin typeface="Calibri" panose="020F0502020204030204" pitchFamily="34" charset="0"/>
                <a:ea typeface="Calibri" panose="020F0502020204030204" pitchFamily="34" charset="0"/>
              </a:rPr>
              <a:t>الأفعال المضارعة:</a:t>
            </a:r>
            <a:r>
              <a:rPr lang="ar-SA" sz="3600" b="1" dirty="0">
                <a:solidFill>
                  <a:schemeClr val="bg1"/>
                </a:solidFill>
                <a:latin typeface="Calibri" panose="020F0502020204030204" pitchFamily="34" charset="0"/>
                <a:ea typeface="Calibri" panose="020F0502020204030204" pitchFamily="34" charset="0"/>
              </a:rPr>
              <a:t> </a:t>
            </a:r>
            <a:r>
              <a:rPr lang="ar-SA" sz="3600" b="1" dirty="0">
                <a:solidFill>
                  <a:schemeClr val="bg1"/>
                </a:solidFill>
                <a:latin typeface="Calibri" panose="020F0502020204030204" pitchFamily="34" charset="0"/>
                <a:ea typeface="Calibri" panose="020F0502020204030204" pitchFamily="34" charset="0"/>
              </a:rPr>
              <a:t>[تظن – تستطيع – تفيده – تجتهد- تحبب – يفعل – تبدأ – تصبح – تنمو – يضيعون – تسمع - يقاتل... ]؛ للتأكيد على الثقافة موضوع أني </a:t>
            </a:r>
            <a:r>
              <a:rPr lang="ar-SA" sz="3600" b="1" dirty="0" smtClean="0">
                <a:solidFill>
                  <a:schemeClr val="bg1"/>
                </a:solidFill>
                <a:latin typeface="Calibri" panose="020F0502020204030204" pitchFamily="34" charset="0"/>
                <a:ea typeface="Calibri" panose="020F0502020204030204" pitchFamily="34" charset="0"/>
              </a:rPr>
              <a:t>ومستقبلي.</a:t>
            </a:r>
            <a:endParaRPr lang="ar-MA" sz="3600" b="1" dirty="0" smtClean="0">
              <a:solidFill>
                <a:schemeClr val="bg1"/>
              </a:solidFill>
              <a:latin typeface="Calibri" panose="020F0502020204030204" pitchFamily="34" charset="0"/>
              <a:ea typeface="Calibri" panose="020F0502020204030204" pitchFamily="34" charset="0"/>
            </a:endParaRPr>
          </a:p>
          <a:p>
            <a:pPr algn="justLow" rtl="1">
              <a:lnSpc>
                <a:spcPct val="115000"/>
              </a:lnSpc>
              <a:spcAft>
                <a:spcPts val="1000"/>
              </a:spcAft>
            </a:pPr>
            <a:r>
              <a:rPr lang="ar-SA" sz="3600" b="1" dirty="0">
                <a:solidFill>
                  <a:schemeClr val="bg1"/>
                </a:solidFill>
                <a:highlight>
                  <a:srgbClr val="FFFF00"/>
                </a:highlight>
                <a:latin typeface="Calibri" panose="020F0502020204030204" pitchFamily="34" charset="0"/>
                <a:ea typeface="Calibri" panose="020F0502020204030204" pitchFamily="34" charset="0"/>
              </a:rPr>
              <a:t>¤ </a:t>
            </a:r>
            <a:r>
              <a:rPr lang="ar-SA" sz="3600" b="1" dirty="0">
                <a:solidFill>
                  <a:schemeClr val="bg1"/>
                </a:solidFill>
                <a:highlight>
                  <a:srgbClr val="FFFF00"/>
                </a:highlight>
                <a:latin typeface="Calibri" panose="020F0502020204030204" pitchFamily="34" charset="0"/>
                <a:ea typeface="Calibri" panose="020F0502020204030204" pitchFamily="34" charset="0"/>
              </a:rPr>
              <a:t>أسلوب الأمر</a:t>
            </a:r>
            <a:r>
              <a:rPr lang="ar-MA" sz="3600" b="1" dirty="0" smtClean="0">
                <a:solidFill>
                  <a:schemeClr val="bg1"/>
                </a:solidFill>
                <a:highlight>
                  <a:srgbClr val="FFFF00"/>
                </a:highlight>
                <a:latin typeface="Calibri" panose="020F0502020204030204" pitchFamily="34" charset="0"/>
                <a:ea typeface="Calibri" panose="020F0502020204030204" pitchFamily="34" charset="0"/>
              </a:rPr>
              <a:t>:</a:t>
            </a:r>
            <a:r>
              <a:rPr lang="ar-MA" sz="3600" b="1" dirty="0" smtClean="0">
                <a:solidFill>
                  <a:schemeClr val="bg1"/>
                </a:solidFill>
                <a:latin typeface="Calibri" panose="020F0502020204030204" pitchFamily="34" charset="0"/>
                <a:ea typeface="Calibri" panose="020F0502020204030204" pitchFamily="34" charset="0"/>
              </a:rPr>
              <a:t> </a:t>
            </a:r>
            <a:r>
              <a:rPr lang="ar-SA" sz="3600" b="1" dirty="0">
                <a:solidFill>
                  <a:schemeClr val="bg1"/>
                </a:solidFill>
                <a:latin typeface="Calibri" panose="020F0502020204030204" pitchFamily="34" charset="0"/>
                <a:ea typeface="Calibri" panose="020F0502020204030204" pitchFamily="34" charset="0"/>
              </a:rPr>
              <a:t>[كن – تصور...]؛ وهو هنا خرج عن معناه الأصلي ليفيد النصح </a:t>
            </a:r>
            <a:r>
              <a:rPr lang="ar-SA" sz="3600" b="1" dirty="0" smtClean="0">
                <a:solidFill>
                  <a:schemeClr val="bg1"/>
                </a:solidFill>
                <a:latin typeface="Calibri" panose="020F0502020204030204" pitchFamily="34" charset="0"/>
                <a:ea typeface="Calibri" panose="020F0502020204030204" pitchFamily="34" charset="0"/>
              </a:rPr>
              <a:t>والإرشاد</a:t>
            </a:r>
            <a:r>
              <a:rPr lang="ar-MA" sz="3600" b="1" dirty="0" smtClean="0">
                <a:solidFill>
                  <a:schemeClr val="bg1"/>
                </a:solidFill>
                <a:latin typeface="Calibri" panose="020F0502020204030204" pitchFamily="34" charset="0"/>
                <a:ea typeface="Calibri" panose="020F0502020204030204" pitchFamily="34" charset="0"/>
              </a:rPr>
              <a:t>.</a:t>
            </a:r>
            <a:endParaRPr lang="ar-MA" sz="3600" b="1" dirty="0" smtClean="0">
              <a:solidFill>
                <a:schemeClr val="bg1"/>
              </a:solidFill>
              <a:latin typeface="Calibri" panose="020F0502020204030204" pitchFamily="34" charset="0"/>
              <a:ea typeface="Calibri" panose="020F0502020204030204" pitchFamily="34" charset="0"/>
            </a:endParaRPr>
          </a:p>
          <a:p>
            <a:pPr algn="justLow" rtl="1">
              <a:lnSpc>
                <a:spcPct val="115000"/>
              </a:lnSpc>
              <a:spcAft>
                <a:spcPts val="1000"/>
              </a:spcAft>
            </a:pPr>
            <a:r>
              <a:rPr lang="ar-MA" sz="3600" b="1" dirty="0">
                <a:solidFill>
                  <a:schemeClr val="bg1"/>
                </a:solidFill>
                <a:highlight>
                  <a:srgbClr val="FFFF00"/>
                </a:highlight>
                <a:latin typeface="Calibri" panose="020F0502020204030204" pitchFamily="34" charset="0"/>
                <a:ea typeface="Calibri" panose="020F0502020204030204" pitchFamily="34" charset="0"/>
              </a:rPr>
              <a:t>¤ </a:t>
            </a:r>
            <a:r>
              <a:rPr lang="ar-MA" sz="3600" b="1" dirty="0">
                <a:solidFill>
                  <a:schemeClr val="bg1"/>
                </a:solidFill>
                <a:highlight>
                  <a:srgbClr val="FFFF00"/>
                </a:highlight>
                <a:latin typeface="Calibri" panose="020F0502020204030204" pitchFamily="34" charset="0"/>
                <a:ea typeface="Calibri" panose="020F0502020204030204" pitchFamily="34" charset="0"/>
              </a:rPr>
              <a:t>أسلوب التمثيل:</a:t>
            </a:r>
            <a:r>
              <a:rPr lang="ar-MA" sz="3600" b="1" dirty="0">
                <a:solidFill>
                  <a:schemeClr val="bg1"/>
                </a:solidFill>
                <a:latin typeface="Calibri" panose="020F0502020204030204" pitchFamily="34" charset="0"/>
                <a:ea typeface="Calibri" panose="020F0502020204030204" pitchFamily="34" charset="0"/>
              </a:rPr>
              <a:t> [كنوع من دراسة التاريخ – أو نوع من الأدب...]؛ الغاية هي التوضيح أكثر وتقريب المراد من الابن.</a:t>
            </a:r>
            <a:endParaRPr lang="en-US" sz="3600" b="1" dirty="0">
              <a:solidFill>
                <a:schemeClr val="bg1"/>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6084640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79" y="232116"/>
            <a:ext cx="11690252" cy="1754326"/>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u="sng" dirty="0" smtClean="0">
                <a:solidFill>
                  <a:srgbClr val="00B050"/>
                </a:solidFill>
                <a:effectLst>
                  <a:outerShdw blurRad="38100" dist="38100" dir="2700000" algn="tl">
                    <a:srgbClr val="000000">
                      <a:alpha val="43137"/>
                    </a:srgbClr>
                  </a:outerShdw>
                </a:effectLst>
              </a:rPr>
              <a:t>3. </a:t>
            </a:r>
            <a:r>
              <a:rPr lang="ar-MA" sz="3600" b="1" u="sng" dirty="0">
                <a:solidFill>
                  <a:srgbClr val="00B050"/>
                </a:solidFill>
                <a:effectLst>
                  <a:outerShdw blurRad="38100" dist="38100" dir="2700000" algn="tl">
                    <a:srgbClr val="000000">
                      <a:alpha val="43137"/>
                    </a:srgbClr>
                  </a:outerShdw>
                </a:effectLst>
              </a:rPr>
              <a:t>قيم النص</a:t>
            </a:r>
            <a:r>
              <a:rPr lang="ar-MA" sz="3600" b="1" u="sng" dirty="0" smtClean="0">
                <a:solidFill>
                  <a:srgbClr val="00B050"/>
                </a:solidFill>
                <a:effectLst>
                  <a:outerShdw blurRad="38100" dist="38100" dir="2700000" algn="tl">
                    <a:srgbClr val="000000">
                      <a:alpha val="43137"/>
                    </a:srgbClr>
                  </a:outerShdw>
                </a:effectLst>
              </a:rPr>
              <a:t>:</a:t>
            </a:r>
            <a:r>
              <a:rPr lang="ar-MA" sz="3600" b="1" dirty="0">
                <a:solidFill>
                  <a:schemeClr val="bg1"/>
                </a:solidFill>
                <a:effectLst>
                  <a:outerShdw blurRad="38100" dist="38100" dir="2700000" algn="tl">
                    <a:srgbClr val="000000">
                      <a:alpha val="43137"/>
                    </a:srgbClr>
                  </a:outerShdw>
                </a:effectLst>
              </a:rPr>
              <a:t> </a:t>
            </a:r>
            <a:endParaRPr lang="ar-MA" sz="3600" b="1" dirty="0" smtClean="0">
              <a:solidFill>
                <a:schemeClr val="bg1"/>
              </a:solidFill>
              <a:effectLst>
                <a:outerShdw blurRad="38100" dist="38100" dir="2700000" algn="tl">
                  <a:srgbClr val="000000">
                    <a:alpha val="43137"/>
                  </a:srgbClr>
                </a:outerShdw>
              </a:effectLst>
            </a:endParaRPr>
          </a:p>
          <a:p>
            <a:pPr lvl="0" algn="r" rtl="1">
              <a:lnSpc>
                <a:spcPct val="150000"/>
              </a:lnSpc>
            </a:pPr>
            <a:r>
              <a:rPr lang="ar-MA" sz="3600" b="1" dirty="0">
                <a:solidFill>
                  <a:schemeClr val="bg1"/>
                </a:solidFill>
                <a:effectLst>
                  <a:outerShdw blurRad="38100" dist="38100" dir="2700000" algn="tl">
                    <a:srgbClr val="000000">
                      <a:alpha val="43137"/>
                    </a:srgbClr>
                  </a:outerShdw>
                </a:effectLst>
              </a:rPr>
              <a:t>- ما القيم التي يمكن أن تستخلص من هذا النص</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rgbClr val="00B050"/>
              </a:solidFill>
            </a:endParaRPr>
          </a:p>
        </p:txBody>
      </p:sp>
      <p:sp>
        <p:nvSpPr>
          <p:cNvPr id="3" name="TextBox 2"/>
          <p:cNvSpPr txBox="1"/>
          <p:nvPr/>
        </p:nvSpPr>
        <p:spPr>
          <a:xfrm>
            <a:off x="4783014" y="2419642"/>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4" name="TextBox 3"/>
          <p:cNvSpPr txBox="1"/>
          <p:nvPr/>
        </p:nvSpPr>
        <p:spPr>
          <a:xfrm>
            <a:off x="182879" y="3102892"/>
            <a:ext cx="11802795" cy="820674"/>
          </a:xfrm>
          <a:prstGeom prst="rect">
            <a:avLst/>
          </a:prstGeom>
          <a:solidFill>
            <a:schemeClr val="accent2">
              <a:lumMod val="40000"/>
              <a:lumOff val="60000"/>
            </a:schemeClr>
          </a:solidFill>
        </p:spPr>
        <p:txBody>
          <a:bodyPr wrap="square" rtlCol="1">
            <a:spAutoFit/>
          </a:bodyPr>
          <a:lstStyle/>
          <a:p>
            <a:pPr algn="just" rtl="1">
              <a:lnSpc>
                <a:spcPct val="150000"/>
              </a:lnSpc>
            </a:pPr>
            <a:r>
              <a:rPr lang="ar-MA" sz="3600" b="1" dirty="0">
                <a:solidFill>
                  <a:schemeClr val="bg1"/>
                </a:solidFill>
                <a:effectLst>
                  <a:outerShdw blurRad="38100" dist="38100" dir="2700000" algn="tl">
                    <a:srgbClr val="000000">
                      <a:alpha val="43137"/>
                    </a:srgbClr>
                  </a:outerShdw>
                </a:effectLst>
              </a:rPr>
              <a:t>ركب أفكار النص في خلاصة مركزة لا تتجاوز خمسة أسطر.</a:t>
            </a:r>
            <a:endParaRPr lang="ar-MA" sz="36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35484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79" y="232116"/>
            <a:ext cx="11690252" cy="1754326"/>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u="sng" dirty="0" smtClean="0">
                <a:solidFill>
                  <a:srgbClr val="00B050"/>
                </a:solidFill>
                <a:effectLst>
                  <a:outerShdw blurRad="38100" dist="38100" dir="2700000" algn="tl">
                    <a:srgbClr val="000000">
                      <a:alpha val="43137"/>
                    </a:srgbClr>
                  </a:outerShdw>
                </a:effectLst>
              </a:rPr>
              <a:t>3. </a:t>
            </a:r>
            <a:r>
              <a:rPr lang="ar-MA" sz="3600" b="1" u="sng" dirty="0">
                <a:solidFill>
                  <a:srgbClr val="00B050"/>
                </a:solidFill>
                <a:effectLst>
                  <a:outerShdw blurRad="38100" dist="38100" dir="2700000" algn="tl">
                    <a:srgbClr val="000000">
                      <a:alpha val="43137"/>
                    </a:srgbClr>
                  </a:outerShdw>
                </a:effectLst>
              </a:rPr>
              <a:t>قيم النص</a:t>
            </a:r>
            <a:r>
              <a:rPr lang="ar-MA" sz="3600" b="1" u="sng" dirty="0" smtClean="0">
                <a:solidFill>
                  <a:srgbClr val="00B050"/>
                </a:solidFill>
                <a:effectLst>
                  <a:outerShdw blurRad="38100" dist="38100" dir="2700000" algn="tl">
                    <a:srgbClr val="000000">
                      <a:alpha val="43137"/>
                    </a:srgbClr>
                  </a:outerShdw>
                </a:effectLst>
              </a:rPr>
              <a:t>:</a:t>
            </a:r>
            <a:r>
              <a:rPr lang="ar-MA" sz="3600" b="1" dirty="0">
                <a:solidFill>
                  <a:schemeClr val="bg1"/>
                </a:solidFill>
                <a:effectLst>
                  <a:outerShdw blurRad="38100" dist="38100" dir="2700000" algn="tl">
                    <a:srgbClr val="000000">
                      <a:alpha val="43137"/>
                    </a:srgbClr>
                  </a:outerShdw>
                </a:effectLst>
              </a:rPr>
              <a:t> </a:t>
            </a:r>
            <a:endParaRPr lang="ar-MA" sz="3600" b="1" dirty="0" smtClean="0">
              <a:solidFill>
                <a:schemeClr val="bg1"/>
              </a:solidFill>
              <a:effectLst>
                <a:outerShdw blurRad="38100" dist="38100" dir="2700000" algn="tl">
                  <a:srgbClr val="000000">
                    <a:alpha val="43137"/>
                  </a:srgbClr>
                </a:outerShdw>
              </a:effectLst>
            </a:endParaRPr>
          </a:p>
          <a:p>
            <a:pPr lvl="0" algn="r" rtl="1">
              <a:lnSpc>
                <a:spcPct val="150000"/>
              </a:lnSpc>
            </a:pPr>
            <a:r>
              <a:rPr lang="ar-MA" sz="3600" b="1" dirty="0">
                <a:solidFill>
                  <a:schemeClr val="bg1"/>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أهمية الثقافة – استغلال وقت الفراغ – المثابرة – الإقبال على المطالعة...</a:t>
            </a:r>
            <a:endParaRPr lang="ar-MA" sz="3600" b="1" dirty="0">
              <a:solidFill>
                <a:srgbClr val="00B050"/>
              </a:solidFill>
            </a:endParaRPr>
          </a:p>
        </p:txBody>
      </p:sp>
      <p:sp>
        <p:nvSpPr>
          <p:cNvPr id="3" name="TextBox 2"/>
          <p:cNvSpPr txBox="1"/>
          <p:nvPr/>
        </p:nvSpPr>
        <p:spPr>
          <a:xfrm>
            <a:off x="4783014" y="2419642"/>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4" name="TextBox 3"/>
          <p:cNvSpPr txBox="1"/>
          <p:nvPr/>
        </p:nvSpPr>
        <p:spPr>
          <a:xfrm>
            <a:off x="182879" y="3102892"/>
            <a:ext cx="11802795" cy="3313664"/>
          </a:xfrm>
          <a:prstGeom prst="rect">
            <a:avLst/>
          </a:prstGeom>
          <a:solidFill>
            <a:schemeClr val="accent2">
              <a:lumMod val="40000"/>
              <a:lumOff val="60000"/>
            </a:schemeClr>
          </a:solidFill>
        </p:spPr>
        <p:txBody>
          <a:bodyPr wrap="square" rtlCol="1">
            <a:spAutoFit/>
          </a:bodyPr>
          <a:lstStyle/>
          <a:p>
            <a:pPr algn="just" rtl="1">
              <a:lnSpc>
                <a:spcPct val="150000"/>
              </a:lnSpc>
            </a:pPr>
            <a:r>
              <a:rPr lang="ar-MA" sz="3600" b="1" dirty="0">
                <a:solidFill>
                  <a:schemeClr val="bg1"/>
                </a:solidFill>
                <a:effectLst>
                  <a:outerShdw blurRad="38100" dist="38100" dir="2700000" algn="tl">
                    <a:srgbClr val="000000">
                      <a:alpha val="43137"/>
                    </a:srgbClr>
                  </a:outerShdw>
                </a:effectLst>
              </a:rPr>
              <a:t>يوجه أحمد أمين خطابا لابنه داعيا إياه إلى اكتساب الثقافة، واغتنام أوقات الفراغ في القراءة وممارسة هواية في الثقافة العامة، إذ أن موسوعية الفرد في الثقافة تفتح أمامه آفاق التميز في مهنته شريطة الاجتهاد والصبر والمثابرة و تجنب هدر وقت الفراغ في ممارسات لا طائل منها.</a:t>
            </a:r>
            <a:endParaRPr lang="ar-MA" sz="36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485536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278966" y="1479819"/>
            <a:ext cx="8883747" cy="707886"/>
          </a:xfrm>
          <a:prstGeom prst="rect">
            <a:avLst/>
          </a:prstGeom>
          <a:solidFill>
            <a:schemeClr val="accent2">
              <a:lumMod val="40000"/>
              <a:lumOff val="60000"/>
            </a:schemeClr>
          </a:solidFill>
        </p:spPr>
        <p:txBody>
          <a:bodyPr wrap="square" rtlCol="1">
            <a:spAutoFit/>
          </a:bodyPr>
          <a:lstStyle/>
          <a:p>
            <a:pPr algn="r" rtl="1"/>
            <a:r>
              <a:rPr lang="ar-MA" sz="4000" b="1" dirty="0" smtClean="0">
                <a:solidFill>
                  <a:schemeClr val="bg1"/>
                </a:solidFill>
                <a:effectLst>
                  <a:outerShdw blurRad="38100" dist="38100" dir="2700000" algn="tl">
                    <a:srgbClr val="000000">
                      <a:alpha val="43137"/>
                    </a:srgbClr>
                  </a:outerShdw>
                </a:effectLst>
              </a:rPr>
              <a:t>- </a:t>
            </a:r>
            <a:r>
              <a:rPr lang="ar-MA" sz="4000" b="1" dirty="0">
                <a:solidFill>
                  <a:schemeClr val="bg1"/>
                </a:solidFill>
                <a:effectLst>
                  <a:outerShdw blurRad="38100" dist="38100" dir="2700000" algn="tl">
                    <a:srgbClr val="000000">
                      <a:alpha val="43137"/>
                    </a:srgbClr>
                  </a:outerShdw>
                </a:effectLst>
              </a:rPr>
              <a:t>ما هي </a:t>
            </a:r>
            <a:r>
              <a:rPr lang="ar-MA" sz="4000" b="1" dirty="0" smtClean="0">
                <a:solidFill>
                  <a:schemeClr val="bg1"/>
                </a:solidFill>
                <a:effectLst>
                  <a:outerShdw blurRad="38100" dist="38100" dir="2700000" algn="tl">
                    <a:srgbClr val="000000">
                      <a:alpha val="43137"/>
                    </a:srgbClr>
                  </a:outerShdw>
                </a:effectLst>
              </a:rPr>
              <a:t>الثقافة؟</a:t>
            </a:r>
            <a:endParaRPr lang="ar-MA" sz="4000" b="1" dirty="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121920" y="2374079"/>
            <a:ext cx="11943470" cy="3671583"/>
          </a:xfrm>
          <a:prstGeom prst="rect">
            <a:avLst/>
          </a:prstGeom>
          <a:solidFill>
            <a:schemeClr val="tx1">
              <a:lumMod val="85000"/>
            </a:schemeClr>
          </a:solidFill>
        </p:spPr>
        <p:txBody>
          <a:bodyPr wrap="square" rtlCol="1">
            <a:spAutoFit/>
          </a:bodyPr>
          <a:lstStyle/>
          <a:p>
            <a:pPr algn="r" rtl="1">
              <a:lnSpc>
                <a:spcPct val="150000"/>
              </a:lnSpc>
            </a:pPr>
            <a:r>
              <a:rPr lang="ar-MA" sz="4000" b="1" dirty="0">
                <a:solidFill>
                  <a:schemeClr val="bg1"/>
                </a:solidFill>
                <a:effectLst>
                  <a:outerShdw blurRad="38100" dist="38100" dir="2700000" algn="tl">
                    <a:srgbClr val="000000">
                      <a:alpha val="43137"/>
                    </a:srgbClr>
                  </a:outerShdw>
                </a:effectLst>
              </a:rPr>
              <a:t>-	</a:t>
            </a:r>
            <a:r>
              <a:rPr lang="ar-MA" sz="4000" b="1" dirty="0">
                <a:solidFill>
                  <a:schemeClr val="bg1"/>
                </a:solidFill>
                <a:effectLst>
                  <a:outerShdw blurRad="38100" dist="38100" dir="2700000" algn="tl">
                    <a:srgbClr val="000000">
                      <a:alpha val="43137"/>
                    </a:srgbClr>
                  </a:outerShdw>
                </a:effectLst>
              </a:rPr>
              <a:t>هي أساليب التفكير وأشكال السلوك والعادات وطريقة اللباس، وكل ما ينتج منها من ابتكارات فـي حياة المجتمع. والثقافة يتعلمها كل عضو من أعضاء المجتمع في عملية اسمها "التنشئة الاجتماعية"، وقد يقصد بها أيضا الإحاطة بالعلوم والمعارف والفنون والآداب.</a:t>
            </a:r>
            <a:endParaRPr lang="ar-MA"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5421" y="409761"/>
            <a:ext cx="11633981" cy="4247317"/>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dirty="0">
                <a:solidFill>
                  <a:schemeClr val="bg1"/>
                </a:solidFill>
                <a:effectLst>
                  <a:outerShdw blurRad="38100" dist="38100" dir="2700000" algn="tl">
                    <a:srgbClr val="000000">
                      <a:alpha val="43137"/>
                    </a:srgbClr>
                  </a:outerShdw>
                </a:effectLst>
              </a:rPr>
              <a:t>¤ مما يتركب عنوان النص؟ وما الدلالات التي يتضمنها؟</a:t>
            </a:r>
          </a:p>
          <a:p>
            <a:pPr marL="285750" indent="-285750" algn="r" rtl="1">
              <a:lnSpc>
                <a:spcPct val="150000"/>
              </a:lnSpc>
              <a:buFontTx/>
              <a:buChar char="-"/>
            </a:pPr>
            <a:endParaRPr lang="ar-MA" sz="3600" b="1" dirty="0">
              <a:solidFill>
                <a:schemeClr val="bg1"/>
              </a:solidFill>
              <a:effectLst>
                <a:outerShdw blurRad="38100" dist="38100" dir="2700000" algn="tl">
                  <a:srgbClr val="000000">
                    <a:alpha val="43137"/>
                  </a:srgbClr>
                </a:outerShdw>
              </a:effectLst>
            </a:endParaRPr>
          </a:p>
          <a:p>
            <a:pPr algn="r" rtl="1">
              <a:lnSpc>
                <a:spcPct val="150000"/>
              </a:lnSpc>
            </a:pPr>
            <a:r>
              <a:rPr lang="ar-MA" sz="3600" b="1" dirty="0">
                <a:solidFill>
                  <a:schemeClr val="bg1"/>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عد إلى مصدر النص، وحدد </a:t>
            </a:r>
            <a:r>
              <a:rPr lang="ar-MA" sz="3600" b="1" dirty="0" smtClean="0">
                <a:solidFill>
                  <a:schemeClr val="bg1"/>
                </a:solidFill>
                <a:effectLst>
                  <a:outerShdw blurRad="38100" dist="38100" dir="2700000" algn="tl">
                    <a:srgbClr val="000000">
                      <a:alpha val="43137"/>
                    </a:srgbClr>
                  </a:outerShdw>
                </a:effectLst>
              </a:rPr>
              <a:t>دلالته</a:t>
            </a:r>
            <a:r>
              <a:rPr lang="ar-MA" sz="3600" b="1" dirty="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algn="r" rtl="1">
              <a:lnSpc>
                <a:spcPct val="150000"/>
              </a:lnSpc>
            </a:pPr>
            <a:endParaRPr lang="ar-MA" sz="3600" b="1" dirty="0">
              <a:solidFill>
                <a:schemeClr val="bg1"/>
              </a:solidFill>
              <a:effectLst>
                <a:outerShdw blurRad="38100" dist="38100" dir="2700000" algn="tl">
                  <a:srgbClr val="000000">
                    <a:alpha val="43137"/>
                  </a:srgbClr>
                </a:outerShdw>
              </a:effectLst>
            </a:endParaRPr>
          </a:p>
          <a:p>
            <a:pPr algn="r" rtl="1">
              <a:lnSpc>
                <a:spcPct val="150000"/>
              </a:lnSpc>
            </a:pPr>
            <a:r>
              <a:rPr lang="ar-MA" sz="3600" b="1" dirty="0">
                <a:solidFill>
                  <a:schemeClr val="bg1"/>
                </a:solidFill>
                <a:effectLst>
                  <a:outerShdw blurRad="38100" dist="38100" dir="2700000" algn="tl">
                    <a:srgbClr val="000000">
                      <a:alpha val="43137"/>
                    </a:srgbClr>
                  </a:outerShdw>
                </a:effectLst>
              </a:rPr>
              <a:t>¤ افترض مما سبق نوعية النص 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4408" y="697309"/>
            <a:ext cx="12023187" cy="6001643"/>
          </a:xfrm>
          <a:prstGeom prst="rect">
            <a:avLst/>
          </a:prstGeom>
          <a:solidFill>
            <a:schemeClr val="accent2">
              <a:lumMod val="40000"/>
              <a:lumOff val="60000"/>
            </a:schemeClr>
          </a:solidFill>
        </p:spPr>
        <p:txBody>
          <a:bodyPr wrap="square" rtlCol="1">
            <a:spAutoFit/>
          </a:bodyPr>
          <a:lstStyle/>
          <a:p>
            <a:pPr algn="r" rtl="1">
              <a:lnSpc>
                <a:spcPct val="150000"/>
              </a:lnSpc>
            </a:pPr>
            <a:r>
              <a:rPr lang="ar-MA" sz="3200" b="1" u="sng" dirty="0">
                <a:solidFill>
                  <a:srgbClr val="00B050"/>
                </a:solidFill>
                <a:effectLst>
                  <a:outerShdw blurRad="38100" dist="38100" dir="2700000" algn="tl">
                    <a:srgbClr val="000000">
                      <a:alpha val="43137"/>
                    </a:srgbClr>
                  </a:outerShdw>
                </a:effectLst>
              </a:rPr>
              <a:t>1. </a:t>
            </a:r>
            <a:r>
              <a:rPr lang="ar-MA" sz="3200" b="1" u="sng" dirty="0" smtClean="0">
                <a:solidFill>
                  <a:srgbClr val="00B050"/>
                </a:solidFill>
                <a:effectLst>
                  <a:outerShdw blurRad="38100" dist="38100" dir="2700000" algn="tl">
                    <a:srgbClr val="000000">
                      <a:alpha val="43137"/>
                    </a:srgbClr>
                  </a:outerShdw>
                </a:effectLst>
              </a:rPr>
              <a:t>العنوان: </a:t>
            </a:r>
            <a:r>
              <a:rPr lang="ar-MA" sz="3200" b="1" dirty="0">
                <a:solidFill>
                  <a:schemeClr val="bg1"/>
                </a:solidFill>
                <a:effectLst>
                  <a:outerShdw blurRad="38100" dist="38100" dir="2700000" algn="tl">
                    <a:srgbClr val="000000">
                      <a:alpha val="43137"/>
                    </a:srgbClr>
                  </a:outerShdw>
                </a:effectLst>
              </a:rPr>
              <a:t>يتركب العنوان من كلمتين؛ كن: طلب فيه إلزام ممن هو أعلى مرتبة من مخاطبه/ مثقفا: اسم مفعول من الفعل "ثقف" مصدره تثقيف، نقول حصل على ثقافة عالية بمعنى أحاط بالعلوم والمعارف والفنون </a:t>
            </a:r>
            <a:r>
              <a:rPr lang="ar-MA" sz="3200" b="1" dirty="0" smtClean="0">
                <a:solidFill>
                  <a:schemeClr val="bg1"/>
                </a:solidFill>
                <a:effectLst>
                  <a:outerShdw blurRad="38100" dist="38100" dir="2700000" algn="tl">
                    <a:srgbClr val="000000">
                      <a:alpha val="43137"/>
                    </a:srgbClr>
                  </a:outerShdw>
                </a:effectLst>
              </a:rPr>
              <a:t>والآداب.</a:t>
            </a:r>
            <a:endParaRPr lang="ar-MA" sz="3200" b="1" dirty="0">
              <a:solidFill>
                <a:schemeClr val="bg1"/>
              </a:solidFill>
              <a:effectLst>
                <a:outerShdw blurRad="38100" dist="38100" dir="2700000" algn="tl">
                  <a:srgbClr val="000000">
                    <a:alpha val="43137"/>
                  </a:srgbClr>
                </a:outerShdw>
              </a:effectLst>
            </a:endParaRPr>
          </a:p>
          <a:p>
            <a:pPr marL="457200" indent="-457200" algn="r" rtl="1">
              <a:lnSpc>
                <a:spcPct val="150000"/>
              </a:lnSpc>
              <a:buFont typeface="Wingdings" panose="05000000000000000000" pitchFamily="2" charset="2"/>
              <a:buChar char="ü"/>
            </a:pPr>
            <a:r>
              <a:rPr lang="ar-MA" sz="3200" b="1" dirty="0">
                <a:solidFill>
                  <a:schemeClr val="bg1"/>
                </a:solidFill>
                <a:effectLst>
                  <a:outerShdw blurRad="38100" dist="38100" dir="2700000" algn="tl">
                    <a:srgbClr val="000000">
                      <a:alpha val="43137"/>
                    </a:srgbClr>
                  </a:outerShdw>
                </a:effectLst>
              </a:rPr>
              <a:t>دلالته : </a:t>
            </a:r>
            <a:r>
              <a:rPr lang="ar-MA" sz="3200" b="1" dirty="0">
                <a:solidFill>
                  <a:schemeClr val="bg1"/>
                </a:solidFill>
                <a:effectLst>
                  <a:outerShdw blurRad="38100" dist="38100" dir="2700000" algn="tl">
                    <a:srgbClr val="000000">
                      <a:alpha val="43137"/>
                    </a:srgbClr>
                  </a:outerShdw>
                </a:effectLst>
              </a:rPr>
              <a:t>يوحي بتوجيه أمر من شخص أعلى مرتبة من مخاطبه ينصحه بالحصول على الثقافة.</a:t>
            </a:r>
            <a:endParaRPr lang="ar-MA" sz="3200" b="1" dirty="0">
              <a:solidFill>
                <a:schemeClr val="bg1"/>
              </a:solidFill>
              <a:effectLst>
                <a:outerShdw blurRad="38100" dist="38100" dir="2700000" algn="tl">
                  <a:srgbClr val="000000">
                    <a:alpha val="43137"/>
                  </a:srgbClr>
                </a:outerShdw>
              </a:effectLst>
            </a:endParaRPr>
          </a:p>
          <a:p>
            <a:pPr algn="r" rtl="1">
              <a:lnSpc>
                <a:spcPct val="150000"/>
              </a:lnSpc>
            </a:pPr>
            <a:r>
              <a:rPr lang="ar-MA" sz="3200" b="1" u="sng" dirty="0">
                <a:solidFill>
                  <a:srgbClr val="00B050"/>
                </a:solidFill>
                <a:effectLst>
                  <a:outerShdw blurRad="38100" dist="38100" dir="2700000" algn="tl">
                    <a:srgbClr val="000000">
                      <a:alpha val="43137"/>
                    </a:srgbClr>
                  </a:outerShdw>
                </a:effectLst>
              </a:rPr>
              <a:t>2. </a:t>
            </a:r>
            <a:r>
              <a:rPr lang="ar-MA" sz="3200" b="1" u="sng" dirty="0" smtClean="0">
                <a:solidFill>
                  <a:srgbClr val="00B050"/>
                </a:solidFill>
                <a:effectLst>
                  <a:outerShdw blurRad="38100" dist="38100" dir="2700000" algn="tl">
                    <a:srgbClr val="000000">
                      <a:alpha val="43137"/>
                    </a:srgbClr>
                  </a:outerShdw>
                </a:effectLst>
              </a:rPr>
              <a:t>مصدر النص: </a:t>
            </a:r>
            <a:r>
              <a:rPr lang="ar-MA" sz="3200" b="1" dirty="0">
                <a:solidFill>
                  <a:schemeClr val="bg1"/>
                </a:solidFill>
                <a:effectLst>
                  <a:outerShdw blurRad="38100" dist="38100" dir="2700000" algn="tl">
                    <a:srgbClr val="000000">
                      <a:alpha val="43137"/>
                    </a:srgbClr>
                  </a:outerShdw>
                </a:effectLst>
              </a:rPr>
              <a:t>النص مقتطف من كتاب "إلى ولدي"؛ مما يؤشر على أن الخطاب موجه من الأب باعتباره أعلى رتبة إلى من هو أدنى منه وهو </a:t>
            </a:r>
            <a:r>
              <a:rPr lang="ar-MA" sz="3200" b="1" dirty="0" smtClean="0">
                <a:solidFill>
                  <a:schemeClr val="bg1"/>
                </a:solidFill>
                <a:effectLst>
                  <a:outerShdw blurRad="38100" dist="38100" dir="2700000" algn="tl">
                    <a:srgbClr val="000000">
                      <a:alpha val="43137"/>
                    </a:srgbClr>
                  </a:outerShdw>
                </a:effectLst>
              </a:rPr>
              <a:t>الابن.</a:t>
            </a:r>
            <a:endParaRPr lang="ar-MA" sz="3200" b="1" dirty="0">
              <a:solidFill>
                <a:schemeClr val="bg1"/>
              </a:solidFill>
              <a:effectLst>
                <a:outerShdw blurRad="38100" dist="38100" dir="2700000" algn="tl">
                  <a:srgbClr val="000000">
                    <a:alpha val="43137"/>
                  </a:srgbClr>
                </a:outerShdw>
              </a:effectLst>
            </a:endParaRPr>
          </a:p>
          <a:p>
            <a:pPr algn="r" rtl="1">
              <a:lnSpc>
                <a:spcPct val="150000"/>
              </a:lnSpc>
            </a:pPr>
            <a:r>
              <a:rPr lang="ar-MA" sz="3200" b="1" u="sng" dirty="0">
                <a:solidFill>
                  <a:srgbClr val="00B050"/>
                </a:solidFill>
                <a:effectLst>
                  <a:outerShdw blurRad="38100" dist="38100" dir="2700000" algn="tl">
                    <a:srgbClr val="000000">
                      <a:alpha val="43137"/>
                    </a:srgbClr>
                  </a:outerShdw>
                </a:effectLst>
              </a:rPr>
              <a:t>3. الفرضية: </a:t>
            </a:r>
            <a:r>
              <a:rPr lang="ar-MA" sz="3200" b="1" dirty="0">
                <a:solidFill>
                  <a:schemeClr val="bg1"/>
                </a:solidFill>
                <a:effectLst>
                  <a:outerShdw blurRad="38100" dist="38100" dir="2700000" algn="tl">
                    <a:srgbClr val="000000">
                      <a:alpha val="43137"/>
                    </a:srgbClr>
                  </a:outerShdw>
                </a:effectLst>
              </a:rPr>
              <a:t>لعل </a:t>
            </a:r>
            <a:r>
              <a:rPr lang="ar-MA" sz="3200" b="1" dirty="0">
                <a:solidFill>
                  <a:schemeClr val="bg1"/>
                </a:solidFill>
                <a:effectLst>
                  <a:outerShdw blurRad="38100" dist="38100" dir="2700000" algn="tl">
                    <a:srgbClr val="000000">
                      <a:alpha val="43137"/>
                    </a:srgbClr>
                  </a:outerShdw>
                </a:effectLst>
              </a:rPr>
              <a:t>الكاتب سيوجه نصائح لابنه قصد الحصول على الثقافة..</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642338" y="56270"/>
            <a:ext cx="2518117"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2797943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67286" y="138120"/>
            <a:ext cx="11760591" cy="6568401"/>
          </a:xfrm>
          <a:prstGeom prst="rect">
            <a:avLst/>
          </a:prstGeom>
          <a:solidFill>
            <a:schemeClr val="accent2">
              <a:lumMod val="40000"/>
              <a:lumOff val="60000"/>
            </a:schemeClr>
          </a:solidFill>
        </p:spPr>
        <p:txBody>
          <a:bodyPr wrap="square" rtlCol="1">
            <a:spAutoFit/>
          </a:bodyPr>
          <a:lstStyle/>
          <a:p>
            <a:pPr marL="457200" indent="-457200" algn="r" rtl="1">
              <a:lnSpc>
                <a:spcPct val="200000"/>
              </a:lnSpc>
              <a:buFont typeface="Wingdings" panose="05000000000000000000" pitchFamily="2" charset="2"/>
              <a:buChar char="ü"/>
            </a:pPr>
            <a:r>
              <a:rPr lang="ar-MA" sz="3600" b="1" dirty="0">
                <a:solidFill>
                  <a:schemeClr val="bg1"/>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بين نوع التأثير الإيجابي للقراءة في مواضيع مختلفة على تخصص الإنسان؟ </a:t>
            </a:r>
            <a:endParaRPr lang="ar-MA" sz="3600" b="1" dirty="0" smtClean="0">
              <a:solidFill>
                <a:schemeClr val="bg1"/>
              </a:solidFill>
              <a:effectLst>
                <a:outerShdw blurRad="38100" dist="38100" dir="2700000" algn="tl">
                  <a:srgbClr val="000000">
                    <a:alpha val="43137"/>
                  </a:srgbClr>
                </a:outerShdw>
              </a:effectLst>
            </a:endParaRPr>
          </a:p>
          <a:p>
            <a:pPr marL="457200" indent="-457200" algn="r" rtl="1">
              <a:lnSpc>
                <a:spcPct val="20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ماذا </a:t>
            </a:r>
            <a:r>
              <a:rPr lang="ar-MA" sz="3600" b="1" dirty="0">
                <a:solidFill>
                  <a:schemeClr val="bg1"/>
                </a:solidFill>
                <a:effectLst>
                  <a:outerShdw blurRad="38100" dist="38100" dir="2700000" algn="tl">
                    <a:srgbClr val="000000">
                      <a:alpha val="43137"/>
                    </a:srgbClr>
                  </a:outerShdw>
                </a:effectLst>
              </a:rPr>
              <a:t>يقترح الأب على ابنه ليكون مثقفا؟ </a:t>
            </a:r>
            <a:endParaRPr lang="ar-MA" sz="3600" b="1" dirty="0" smtClean="0">
              <a:solidFill>
                <a:schemeClr val="bg1"/>
              </a:solidFill>
              <a:effectLst>
                <a:outerShdw blurRad="38100" dist="38100" dir="2700000" algn="tl">
                  <a:srgbClr val="000000">
                    <a:alpha val="43137"/>
                  </a:srgbClr>
                </a:outerShdw>
              </a:effectLst>
            </a:endParaRPr>
          </a:p>
          <a:p>
            <a:pPr marL="457200" indent="-457200" algn="r" rtl="1">
              <a:lnSpc>
                <a:spcPct val="20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ما </a:t>
            </a:r>
            <a:r>
              <a:rPr lang="ar-MA" sz="3600" b="1" dirty="0">
                <a:solidFill>
                  <a:schemeClr val="bg1"/>
                </a:solidFill>
                <a:effectLst>
                  <a:outerShdw blurRad="38100" dist="38100" dir="2700000" algn="tl">
                    <a:srgbClr val="000000">
                      <a:alpha val="43137"/>
                    </a:srgbClr>
                  </a:outerShdw>
                </a:effectLst>
              </a:rPr>
              <a:t>الأمثلة التي قدمها الكاتب لابنه ليكتسب هواية مفيدة؟ </a:t>
            </a:r>
            <a:endParaRPr lang="ar-MA" sz="3600" b="1" dirty="0" smtClean="0">
              <a:solidFill>
                <a:schemeClr val="bg1"/>
              </a:solidFill>
              <a:effectLst>
                <a:outerShdw blurRad="38100" dist="38100" dir="2700000" algn="tl">
                  <a:srgbClr val="000000">
                    <a:alpha val="43137"/>
                  </a:srgbClr>
                </a:outerShdw>
              </a:effectLst>
            </a:endParaRPr>
          </a:p>
          <a:p>
            <a:pPr marL="457200" indent="-457200" algn="r" rtl="1">
              <a:lnSpc>
                <a:spcPct val="20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لماذا </a:t>
            </a:r>
            <a:r>
              <a:rPr lang="ar-MA" sz="3600" b="1" dirty="0">
                <a:solidFill>
                  <a:schemeClr val="bg1"/>
                </a:solidFill>
                <a:effectLst>
                  <a:outerShdw blurRad="38100" dist="38100" dir="2700000" algn="tl">
                    <a:srgbClr val="000000">
                      <a:alpha val="43137"/>
                    </a:srgbClr>
                  </a:outerShdw>
                </a:effectLst>
              </a:rPr>
              <a:t>يجب على الإنسان أن يستفيد من وقته وألا يضيعه؟ </a:t>
            </a:r>
            <a:endParaRPr lang="ar-MA" sz="3600" b="1" dirty="0" smtClean="0">
              <a:solidFill>
                <a:schemeClr val="bg1"/>
              </a:solidFill>
              <a:effectLst>
                <a:outerShdw blurRad="38100" dist="38100" dir="2700000" algn="tl">
                  <a:srgbClr val="000000">
                    <a:alpha val="43137"/>
                  </a:srgbClr>
                </a:outerShdw>
              </a:effectLst>
            </a:endParaRPr>
          </a:p>
          <a:p>
            <a:pPr marL="457200" indent="-457200" algn="r" rtl="1">
              <a:lnSpc>
                <a:spcPct val="20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ما </a:t>
            </a:r>
            <a:r>
              <a:rPr lang="ar-MA" sz="3600" b="1" dirty="0">
                <a:solidFill>
                  <a:schemeClr val="bg1"/>
                </a:solidFill>
                <a:effectLst>
                  <a:outerShdw blurRad="38100" dist="38100" dir="2700000" algn="tl">
                    <a:srgbClr val="000000">
                      <a:alpha val="43137"/>
                    </a:srgbClr>
                  </a:outerShdw>
                </a:effectLst>
              </a:rPr>
              <a:t>الذي يجنيه الإنسان من استغلال وقته أحسن استغلال؟</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23569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5" name="TextBox 4"/>
          <p:cNvSpPr txBox="1"/>
          <p:nvPr/>
        </p:nvSpPr>
        <p:spPr>
          <a:xfrm>
            <a:off x="9186203" y="1364566"/>
            <a:ext cx="2729131" cy="646331"/>
          </a:xfrm>
          <a:prstGeom prst="rect">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1">
            <a:spAutoFit/>
          </a:bodyPr>
          <a:lstStyle/>
          <a:p>
            <a:pPr marL="342900" indent="-342900" algn="r" rtl="1">
              <a:buFont typeface="Wingdings" panose="05000000000000000000" pitchFamily="2" charset="2"/>
              <a:buChar char="Ø"/>
            </a:pPr>
            <a:r>
              <a:rPr lang="ar-MA" sz="3600" b="1" u="sng" dirty="0" smtClean="0">
                <a:solidFill>
                  <a:schemeClr val="bg1"/>
                </a:solidFill>
                <a:effectLst>
                  <a:outerShdw blurRad="38100" dist="38100" dir="2700000" algn="tl">
                    <a:srgbClr val="000000">
                      <a:alpha val="43137"/>
                    </a:srgbClr>
                  </a:outerShdw>
                </a:effectLst>
              </a:rPr>
              <a:t>بنية النص:</a:t>
            </a:r>
          </a:p>
        </p:txBody>
      </p:sp>
      <p:graphicFrame>
        <p:nvGraphicFramePr>
          <p:cNvPr id="2" name="Table 1"/>
          <p:cNvGraphicFramePr>
            <a:graphicFrameLocks noGrp="1"/>
          </p:cNvGraphicFramePr>
          <p:nvPr>
            <p:extLst>
              <p:ext uri="{D42A27DB-BD31-4B8C-83A1-F6EECF244321}">
                <p14:modId xmlns:p14="http://schemas.microsoft.com/office/powerpoint/2010/main" val="3351548767"/>
              </p:ext>
            </p:extLst>
          </p:nvPr>
        </p:nvGraphicFramePr>
        <p:xfrm>
          <a:off x="182881" y="2222131"/>
          <a:ext cx="11732454" cy="1892808"/>
        </p:xfrm>
        <a:graphic>
          <a:graphicData uri="http://schemas.openxmlformats.org/drawingml/2006/table">
            <a:tbl>
              <a:tblPr rtl="1" firstRow="1" firstCol="1" bandRow="1">
                <a:tableStyleId>{5C22544A-7EE6-4342-B048-85BDC9FD1C3A}</a:tableStyleId>
              </a:tblPr>
              <a:tblGrid>
                <a:gridCol w="1772529">
                  <a:extLst>
                    <a:ext uri="{9D8B030D-6E8A-4147-A177-3AD203B41FA5}">
                      <a16:colId xmlns:a16="http://schemas.microsoft.com/office/drawing/2014/main" val="1342565284"/>
                    </a:ext>
                  </a:extLst>
                </a:gridCol>
                <a:gridCol w="9959925">
                  <a:extLst>
                    <a:ext uri="{9D8B030D-6E8A-4147-A177-3AD203B41FA5}">
                      <a16:colId xmlns:a16="http://schemas.microsoft.com/office/drawing/2014/main" val="1437947097"/>
                    </a:ext>
                  </a:extLst>
                </a:gridCol>
              </a:tblGrid>
              <a:tr h="240030">
                <a:tc>
                  <a:txBody>
                    <a:bodyPr/>
                    <a:lstStyle/>
                    <a:p>
                      <a:pPr algn="r" rtl="1">
                        <a:lnSpc>
                          <a:spcPct val="115000"/>
                        </a:lnSpc>
                        <a:spcAft>
                          <a:spcPts val="0"/>
                        </a:spcAft>
                      </a:pPr>
                      <a:r>
                        <a:rPr lang="ar-SA" sz="3600" b="1" dirty="0" smtClean="0">
                          <a:solidFill>
                            <a:schemeClr val="bg1"/>
                          </a:solidFill>
                          <a:effectLst/>
                          <a:cs typeface="+mn-cs"/>
                        </a:rPr>
                        <a:t>الاستهلال</a:t>
                      </a:r>
                      <a:endParaRPr lang="en-US" sz="3600" b="1" dirty="0">
                        <a:solidFill>
                          <a:schemeClr val="bg1"/>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r" rtl="1">
                        <a:lnSpc>
                          <a:spcPct val="115000"/>
                        </a:lnSpc>
                        <a:spcAft>
                          <a:spcPts val="0"/>
                        </a:spcAft>
                      </a:pPr>
                      <a:r>
                        <a:rPr lang="ar-SA" sz="3600" b="1" dirty="0">
                          <a:solidFill>
                            <a:schemeClr val="bg1"/>
                          </a:solidFill>
                          <a:effectLst/>
                          <a:cs typeface="+mn-cs"/>
                        </a:rPr>
                        <a:t>- </a:t>
                      </a:r>
                      <a:r>
                        <a:rPr lang="ar-SA" sz="3600" b="1" dirty="0" smtClean="0">
                          <a:solidFill>
                            <a:schemeClr val="bg1"/>
                          </a:solidFill>
                          <a:effectLst/>
                          <a:cs typeface="+mn-cs"/>
                        </a:rPr>
                        <a:t>أهمية الثقافة في بناء شخصية الفرد.</a:t>
                      </a:r>
                      <a:endParaRPr lang="en-US" sz="3600" b="1" dirty="0">
                        <a:solidFill>
                          <a:schemeClr val="bg1"/>
                        </a:solidFill>
                        <a:effectLst/>
                        <a:latin typeface="Calibri" panose="020F0502020204030204" pitchFamily="34" charset="0"/>
                        <a:ea typeface="Calibri" panose="020F0502020204030204" pitchFamily="34" charset="0"/>
                        <a:cs typeface="+mn-cs"/>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911063667"/>
                  </a:ext>
                </a:extLst>
              </a:tr>
              <a:tr h="489585">
                <a:tc>
                  <a:txBody>
                    <a:bodyPr/>
                    <a:lstStyle/>
                    <a:p>
                      <a:pPr algn="r" rtl="1">
                        <a:lnSpc>
                          <a:spcPct val="115000"/>
                        </a:lnSpc>
                        <a:spcAft>
                          <a:spcPts val="0"/>
                        </a:spcAft>
                      </a:pPr>
                      <a:r>
                        <a:rPr lang="ar-SA" sz="3600" b="1" dirty="0" smtClean="0">
                          <a:solidFill>
                            <a:schemeClr val="bg1"/>
                          </a:solidFill>
                          <a:effectLst/>
                          <a:cs typeface="+mn-cs"/>
                        </a:rPr>
                        <a:t>الاستدلال</a:t>
                      </a:r>
                      <a:endParaRPr lang="en-US" sz="3600" b="1" dirty="0">
                        <a:solidFill>
                          <a:schemeClr val="bg1"/>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r" rtl="1">
                        <a:lnSpc>
                          <a:spcPct val="115000"/>
                        </a:lnSpc>
                        <a:spcAft>
                          <a:spcPts val="0"/>
                        </a:spcAft>
                      </a:pPr>
                      <a:r>
                        <a:rPr lang="ar-SA" sz="3600" b="1" dirty="0">
                          <a:solidFill>
                            <a:schemeClr val="bg1"/>
                          </a:solidFill>
                          <a:effectLst/>
                          <a:cs typeface="+mn-cs"/>
                        </a:rPr>
                        <a:t>- </a:t>
                      </a:r>
                      <a:r>
                        <a:rPr lang="ar-SA" sz="3600" b="1" dirty="0" smtClean="0">
                          <a:solidFill>
                            <a:schemeClr val="bg1"/>
                          </a:solidFill>
                          <a:effectLst/>
                          <a:cs typeface="+mn-cs"/>
                        </a:rPr>
                        <a:t>توجيه نصائح للابن معززة بأمثلة من الواقع</a:t>
                      </a:r>
                      <a:endParaRPr lang="en-US" sz="3600" b="1" dirty="0">
                        <a:solidFill>
                          <a:schemeClr val="bg1"/>
                        </a:solidFill>
                        <a:effectLst/>
                        <a:latin typeface="Calibri" panose="020F0502020204030204" pitchFamily="34" charset="0"/>
                        <a:ea typeface="Calibri" panose="020F0502020204030204" pitchFamily="34" charset="0"/>
                        <a:cs typeface="+mn-cs"/>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754457549"/>
                  </a:ext>
                </a:extLst>
              </a:tr>
              <a:tr h="271780">
                <a:tc>
                  <a:txBody>
                    <a:bodyPr/>
                    <a:lstStyle/>
                    <a:p>
                      <a:pPr algn="r" rtl="1">
                        <a:lnSpc>
                          <a:spcPct val="115000"/>
                        </a:lnSpc>
                        <a:spcAft>
                          <a:spcPts val="0"/>
                        </a:spcAft>
                      </a:pPr>
                      <a:r>
                        <a:rPr lang="ar-SA" sz="3600" b="1" dirty="0" smtClean="0">
                          <a:solidFill>
                            <a:schemeClr val="bg1"/>
                          </a:solidFill>
                          <a:effectLst/>
                          <a:cs typeface="+mn-cs"/>
                        </a:rPr>
                        <a:t>الاستنتاج</a:t>
                      </a:r>
                      <a:endParaRPr lang="en-US" sz="3600" b="1" dirty="0">
                        <a:solidFill>
                          <a:schemeClr val="bg1"/>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justLow" rtl="1">
                        <a:lnSpc>
                          <a:spcPct val="115000"/>
                        </a:lnSpc>
                        <a:spcAft>
                          <a:spcPts val="0"/>
                        </a:spcAft>
                      </a:pPr>
                      <a:r>
                        <a:rPr lang="ar-EG" sz="3600" b="1" dirty="0">
                          <a:solidFill>
                            <a:schemeClr val="bg1"/>
                          </a:solidFill>
                          <a:effectLst/>
                          <a:cs typeface="+mn-cs"/>
                        </a:rPr>
                        <a:t>- </a:t>
                      </a:r>
                      <a:r>
                        <a:rPr lang="ar-EG" sz="3600" b="1" dirty="0" smtClean="0">
                          <a:solidFill>
                            <a:schemeClr val="bg1"/>
                          </a:solidFill>
                          <a:effectLst/>
                          <a:cs typeface="+mn-cs"/>
                        </a:rPr>
                        <a:t>التأكيد على دور الثقافة في تقويم الفرد وتثقيف عقله.</a:t>
                      </a:r>
                      <a:endParaRPr lang="en-US" sz="3600" b="1" dirty="0">
                        <a:solidFill>
                          <a:schemeClr val="bg1"/>
                        </a:solidFill>
                        <a:effectLst/>
                        <a:latin typeface="Calibri" panose="020F0502020204030204" pitchFamily="34" charset="0"/>
                        <a:ea typeface="Calibri" panose="020F0502020204030204" pitchFamily="34" charset="0"/>
                        <a:cs typeface="+mn-cs"/>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342466245"/>
                  </a:ext>
                </a:extLst>
              </a:tr>
            </a:tbl>
          </a:graphicData>
        </a:graphic>
      </p:graphicFrame>
    </p:spTree>
    <p:extLst>
      <p:ext uri="{BB962C8B-B14F-4D97-AF65-F5344CB8AC3E}">
        <p14:creationId xmlns:p14="http://schemas.microsoft.com/office/powerpoint/2010/main" val="1259709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4524315"/>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00B050"/>
                </a:solidFill>
                <a:effectLst>
                  <a:outerShdw blurRad="38100" dist="38100" dir="2700000" algn="tl">
                    <a:srgbClr val="000000">
                      <a:alpha val="43137"/>
                    </a:srgbClr>
                  </a:outerShdw>
                </a:effectLst>
              </a:rPr>
              <a:t>الحقول الدلالية</a:t>
            </a:r>
            <a:r>
              <a:rPr lang="ar-MA" sz="3600" b="1" dirty="0" smtClean="0">
                <a:solidFill>
                  <a:srgbClr val="00B050"/>
                </a:solidFill>
                <a:effectLst>
                  <a:outerShdw blurRad="38100" dist="38100" dir="2700000" algn="tl">
                    <a:srgbClr val="000000">
                      <a:alpha val="43137"/>
                    </a:srgbClr>
                  </a:outerShdw>
                </a:effectLst>
              </a:rPr>
              <a:t>:</a:t>
            </a:r>
          </a:p>
          <a:p>
            <a:pPr marL="514350" indent="-514350" algn="r" rtl="1">
              <a:buAutoNum type="arabicPeriod"/>
            </a:pPr>
            <a:endParaRPr lang="ar-MA" sz="3600" b="1" dirty="0" smtClean="0">
              <a:solidFill>
                <a:srgbClr val="00B050"/>
              </a:solidFill>
              <a:effectLst>
                <a:outerShdw blurRad="38100" dist="38100" dir="2700000" algn="tl">
                  <a:srgbClr val="000000">
                    <a:alpha val="43137"/>
                  </a:srgbClr>
                </a:outerShdw>
              </a:effectLst>
            </a:endParaRP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a:solidFill>
                  <a:schemeClr val="bg1"/>
                </a:solidFill>
                <a:effectLst>
                  <a:outerShdw blurRad="38100" dist="38100" dir="2700000" algn="tl">
                    <a:srgbClr val="000000">
                      <a:alpha val="43137"/>
                    </a:srgbClr>
                  </a:outerShdw>
                </a:effectLst>
              </a:rPr>
              <a:t>استخلاص النتيجة.</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1686529663"/>
              </p:ext>
            </p:extLst>
          </p:nvPr>
        </p:nvGraphicFramePr>
        <p:xfrm>
          <a:off x="239151" y="1480540"/>
          <a:ext cx="11673842" cy="2523744"/>
        </p:xfrm>
        <a:graphic>
          <a:graphicData uri="http://schemas.openxmlformats.org/drawingml/2006/table">
            <a:tbl>
              <a:tblPr rtl="1" firstRow="1" firstCol="1" bandRow="1">
                <a:tableStyleId>{5C22544A-7EE6-4342-B048-85BDC9FD1C3A}</a:tableStyleId>
              </a:tblPr>
              <a:tblGrid>
                <a:gridCol w="11673842">
                  <a:extLst>
                    <a:ext uri="{9D8B030D-6E8A-4147-A177-3AD203B41FA5}">
                      <a16:colId xmlns:a16="http://schemas.microsoft.com/office/drawing/2014/main" val="2284423878"/>
                    </a:ext>
                  </a:extLst>
                </a:gridCol>
              </a:tblGrid>
              <a:tr h="212090">
                <a:tc>
                  <a:txBody>
                    <a:bodyPr/>
                    <a:lstStyle/>
                    <a:p>
                      <a:pPr algn="ctr" rtl="1">
                        <a:lnSpc>
                          <a:spcPct val="115000"/>
                        </a:lnSpc>
                        <a:spcAft>
                          <a:spcPts val="0"/>
                        </a:spcAft>
                      </a:pPr>
                      <a:r>
                        <a:rPr lang="ar-SA" sz="3600" b="1" i="0" dirty="0" smtClean="0">
                          <a:solidFill>
                            <a:schemeClr val="bg1"/>
                          </a:solidFill>
                          <a:effectLst/>
                        </a:rPr>
                        <a:t>معجم </a:t>
                      </a:r>
                      <a:r>
                        <a:rPr lang="ar-SA" sz="3600" b="1" i="0" dirty="0" smtClean="0">
                          <a:solidFill>
                            <a:srgbClr val="FF0000"/>
                          </a:solidFill>
                          <a:effectLst/>
                        </a:rPr>
                        <a:t>الثقافة</a:t>
                      </a:r>
                      <a:endParaRPr lang="en-US" sz="3600" b="1" i="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40000"/>
                        <a:lumOff val="60000"/>
                      </a:schemeClr>
                    </a:solidFill>
                  </a:tcPr>
                </a:tc>
                <a:extLst>
                  <a:ext uri="{0D108BD9-81ED-4DB2-BD59-A6C34878D82A}">
                    <a16:rowId xmlns:a16="http://schemas.microsoft.com/office/drawing/2014/main" val="3766198254"/>
                  </a:ext>
                </a:extLst>
              </a:tr>
              <a:tr h="795020">
                <a:tc>
                  <a:txBody>
                    <a:bodyPr/>
                    <a:lstStyle/>
                    <a:p>
                      <a:pPr algn="justLow" rtl="1">
                        <a:lnSpc>
                          <a:spcPct val="115000"/>
                        </a:lnSpc>
                        <a:spcAft>
                          <a:spcPts val="0"/>
                        </a:spcAft>
                      </a:pPr>
                      <a:r>
                        <a:rPr lang="ar-MA" sz="3600" b="1" i="0" dirty="0" smtClean="0">
                          <a:solidFill>
                            <a:schemeClr val="bg1"/>
                          </a:solidFill>
                          <a:effectLst/>
                          <a:latin typeface="Calibri" panose="020F0502020204030204" pitchFamily="34" charset="0"/>
                          <a:ea typeface="Calibri" panose="020F0502020204030204" pitchFamily="34" charset="0"/>
                          <a:cs typeface="+mn-cs"/>
                        </a:rPr>
                        <a:t> </a:t>
                      </a:r>
                    </a:p>
                    <a:p>
                      <a:pPr algn="justLow" rtl="1">
                        <a:lnSpc>
                          <a:spcPct val="115000"/>
                        </a:lnSpc>
                        <a:spcAft>
                          <a:spcPts val="0"/>
                        </a:spcAft>
                      </a:pPr>
                      <a:endParaRPr lang="ar-MA" sz="3600" b="1" i="0" dirty="0" smtClean="0">
                        <a:solidFill>
                          <a:schemeClr val="bg1"/>
                        </a:solidFill>
                        <a:effectLst/>
                        <a:latin typeface="Calibri" panose="020F0502020204030204" pitchFamily="34" charset="0"/>
                        <a:ea typeface="Calibri" panose="020F0502020204030204" pitchFamily="34" charset="0"/>
                        <a:cs typeface="+mn-cs"/>
                      </a:endParaRPr>
                    </a:p>
                    <a:p>
                      <a:pPr algn="justLow" rtl="1">
                        <a:lnSpc>
                          <a:spcPct val="115000"/>
                        </a:lnSpc>
                        <a:spcAft>
                          <a:spcPts val="0"/>
                        </a:spcAft>
                      </a:pPr>
                      <a:endParaRPr lang="ar-MA" sz="3600" b="1" i="0" dirty="0" smtClean="0">
                        <a:solidFill>
                          <a:schemeClr val="bg1"/>
                        </a:solidFill>
                        <a:effectLst/>
                        <a:latin typeface="Calibri" panose="020F0502020204030204" pitchFamily="34" charset="0"/>
                        <a:ea typeface="Calibri" panose="020F0502020204030204" pitchFamily="34" charset="0"/>
                        <a:cs typeface="+mn-cs"/>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247035324"/>
                  </a:ext>
                </a:extLst>
              </a:tr>
            </a:tbl>
          </a:graphicData>
        </a:graphic>
      </p:graphicFrame>
    </p:spTree>
    <p:extLst>
      <p:ext uri="{BB962C8B-B14F-4D97-AF65-F5344CB8AC3E}">
        <p14:creationId xmlns:p14="http://schemas.microsoft.com/office/powerpoint/2010/main" val="1137754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5078313"/>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00B050"/>
                </a:solidFill>
                <a:effectLst>
                  <a:outerShdw blurRad="38100" dist="38100" dir="2700000" algn="tl">
                    <a:srgbClr val="000000">
                      <a:alpha val="43137"/>
                    </a:srgbClr>
                  </a:outerShdw>
                </a:effectLst>
              </a:rPr>
              <a:t>الحقول الدلالية</a:t>
            </a:r>
            <a:r>
              <a:rPr lang="ar-MA" sz="3600" b="1" dirty="0" smtClean="0">
                <a:solidFill>
                  <a:srgbClr val="00B050"/>
                </a:solidFill>
                <a:effectLst>
                  <a:outerShdw blurRad="38100" dist="38100" dir="2700000" algn="tl">
                    <a:srgbClr val="000000">
                      <a:alpha val="43137"/>
                    </a:srgbClr>
                  </a:outerShdw>
                </a:effectLst>
              </a:rPr>
              <a:t>:</a:t>
            </a:r>
          </a:p>
          <a:p>
            <a:pPr marL="514350" indent="-514350" algn="r" rtl="1">
              <a:buAutoNum type="arabicPeriod"/>
            </a:pPr>
            <a:endParaRPr lang="ar-MA" sz="3600" b="1" dirty="0" smtClean="0">
              <a:solidFill>
                <a:srgbClr val="00B050"/>
              </a:solidFill>
              <a:effectLst>
                <a:outerShdw blurRad="38100" dist="38100" dir="2700000" algn="tl">
                  <a:srgbClr val="000000">
                    <a:alpha val="43137"/>
                  </a:srgbClr>
                </a:outerShdw>
              </a:effectLst>
            </a:endParaRP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a:solidFill>
                  <a:schemeClr val="bg1"/>
                </a:solidFill>
                <a:effectLst>
                  <a:outerShdw blurRad="38100" dist="38100" dir="2700000" algn="tl">
                    <a:srgbClr val="000000">
                      <a:alpha val="43137"/>
                    </a:srgbClr>
                  </a:outerShdw>
                </a:effectLst>
              </a:rPr>
              <a:t>هيمنة هذا المعجم تأتي للتأكيد على أهمية الثقافة ودورها في تنمية شخصية الفرد، ونضج تفكيره.</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1131608613"/>
              </p:ext>
            </p:extLst>
          </p:nvPr>
        </p:nvGraphicFramePr>
        <p:xfrm>
          <a:off x="239151" y="1480540"/>
          <a:ext cx="11673842" cy="2523744"/>
        </p:xfrm>
        <a:graphic>
          <a:graphicData uri="http://schemas.openxmlformats.org/drawingml/2006/table">
            <a:tbl>
              <a:tblPr rtl="1" firstRow="1" firstCol="1" bandRow="1">
                <a:tableStyleId>{5C22544A-7EE6-4342-B048-85BDC9FD1C3A}</a:tableStyleId>
              </a:tblPr>
              <a:tblGrid>
                <a:gridCol w="11673842">
                  <a:extLst>
                    <a:ext uri="{9D8B030D-6E8A-4147-A177-3AD203B41FA5}">
                      <a16:colId xmlns:a16="http://schemas.microsoft.com/office/drawing/2014/main" val="2284423878"/>
                    </a:ext>
                  </a:extLst>
                </a:gridCol>
              </a:tblGrid>
              <a:tr h="212090">
                <a:tc>
                  <a:txBody>
                    <a:bodyPr/>
                    <a:lstStyle/>
                    <a:p>
                      <a:pPr algn="ctr" rtl="1">
                        <a:lnSpc>
                          <a:spcPct val="115000"/>
                        </a:lnSpc>
                        <a:spcAft>
                          <a:spcPts val="0"/>
                        </a:spcAft>
                      </a:pPr>
                      <a:r>
                        <a:rPr lang="ar-SA" sz="3600" b="1" i="0" dirty="0" smtClean="0">
                          <a:solidFill>
                            <a:schemeClr val="bg1"/>
                          </a:solidFill>
                          <a:effectLst/>
                        </a:rPr>
                        <a:t>معجم </a:t>
                      </a:r>
                      <a:r>
                        <a:rPr lang="ar-SA" sz="3600" b="1" i="0" dirty="0" smtClean="0">
                          <a:solidFill>
                            <a:srgbClr val="FF0000"/>
                          </a:solidFill>
                          <a:effectLst/>
                        </a:rPr>
                        <a:t>الثقافة</a:t>
                      </a:r>
                      <a:endParaRPr lang="en-US" sz="3600" b="1" i="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40000"/>
                        <a:lumOff val="60000"/>
                      </a:schemeClr>
                    </a:solidFill>
                  </a:tcPr>
                </a:tc>
                <a:extLst>
                  <a:ext uri="{0D108BD9-81ED-4DB2-BD59-A6C34878D82A}">
                    <a16:rowId xmlns:a16="http://schemas.microsoft.com/office/drawing/2014/main" val="3766198254"/>
                  </a:ext>
                </a:extLst>
              </a:tr>
              <a:tr h="795020">
                <a:tc>
                  <a:txBody>
                    <a:bodyPr/>
                    <a:lstStyle/>
                    <a:p>
                      <a:pPr algn="justLow" rtl="1">
                        <a:lnSpc>
                          <a:spcPct val="115000"/>
                        </a:lnSpc>
                        <a:spcAft>
                          <a:spcPts val="0"/>
                        </a:spcAft>
                      </a:pPr>
                      <a:r>
                        <a:rPr lang="ar-MA" sz="3600" b="1" i="0" dirty="0" smtClean="0">
                          <a:solidFill>
                            <a:schemeClr val="bg1"/>
                          </a:solidFill>
                          <a:effectLst/>
                          <a:latin typeface="Calibri" panose="020F0502020204030204" pitchFamily="34" charset="0"/>
                          <a:ea typeface="Calibri" panose="020F0502020204030204" pitchFamily="34" charset="0"/>
                          <a:cs typeface="+mn-cs"/>
                        </a:rPr>
                        <a:t>مهندسا – بقراءاتك – الهندسة – طبيبا – في الطب – العقل – كتاب – الآداب – الاجتماع – ثقافة اجتماعية أو فلسفية – الثقافة العامة – دراسة التاريخ – نوع من الأدب – الدراسة النفسية – هواية – قويت ثقافته – نضج تفكيره ...</a:t>
                      </a:r>
                      <a:endParaRPr lang="ar-MA" sz="3600" b="1" i="0"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247035324"/>
                  </a:ext>
                </a:extLst>
              </a:tr>
            </a:tbl>
          </a:graphicData>
        </a:graphic>
      </p:graphicFrame>
    </p:spTree>
    <p:extLst>
      <p:ext uri="{BB962C8B-B14F-4D97-AF65-F5344CB8AC3E}">
        <p14:creationId xmlns:p14="http://schemas.microsoft.com/office/powerpoint/2010/main" val="34008845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6947" y="386862"/>
            <a:ext cx="11844997" cy="5375831"/>
          </a:xfrm>
          <a:prstGeom prst="rect">
            <a:avLst/>
          </a:prstGeom>
          <a:solidFill>
            <a:schemeClr val="accent2">
              <a:lumMod val="40000"/>
              <a:lumOff val="60000"/>
            </a:schemeClr>
          </a:solidFill>
        </p:spPr>
        <p:txBody>
          <a:bodyPr wrap="square" rtlCol="1">
            <a:spAutoFit/>
          </a:bodyPr>
          <a:lstStyle/>
          <a:p>
            <a:pPr marL="514350" indent="-514350" algn="r" rtl="1">
              <a:lnSpc>
                <a:spcPct val="200000"/>
              </a:lnSpc>
              <a:buAutoNum type="arabicPeriod" startAt="2"/>
            </a:pPr>
            <a:r>
              <a:rPr lang="ar-MA" sz="4000" b="1" u="sng" dirty="0" smtClean="0">
                <a:solidFill>
                  <a:srgbClr val="00B050"/>
                </a:solidFill>
                <a:effectLst>
                  <a:outerShdw blurRad="38100" dist="38100" dir="2700000" algn="tl">
                    <a:srgbClr val="000000">
                      <a:alpha val="43137"/>
                    </a:srgbClr>
                  </a:outerShdw>
                </a:effectLst>
              </a:rPr>
              <a:t>لغة النص:</a:t>
            </a:r>
          </a:p>
          <a:p>
            <a:pPr algn="justLow" rtl="1">
              <a:lnSpc>
                <a:spcPct val="115000"/>
              </a:lnSpc>
              <a:spcAft>
                <a:spcPts val="1000"/>
              </a:spcAft>
            </a:pPr>
            <a:r>
              <a:rPr lang="ar-SA" sz="4000" b="1" dirty="0">
                <a:solidFill>
                  <a:schemeClr val="bg1"/>
                </a:solidFill>
                <a:highlight>
                  <a:srgbClr val="FFFF00"/>
                </a:highlight>
                <a:latin typeface="Calibri" panose="020F0502020204030204" pitchFamily="34" charset="0"/>
                <a:ea typeface="Calibri" panose="020F0502020204030204" pitchFamily="34" charset="0"/>
              </a:rPr>
              <a:t>- ما زمن الأفعال الأكثر حضورا في النص؟ وما دلالتها؟</a:t>
            </a:r>
          </a:p>
          <a:p>
            <a:pPr algn="justLow" rtl="1">
              <a:lnSpc>
                <a:spcPct val="115000"/>
              </a:lnSpc>
              <a:spcAft>
                <a:spcPts val="1000"/>
              </a:spcAft>
            </a:pPr>
            <a:endParaRPr lang="ar-SA" sz="4000" b="1" dirty="0">
              <a:solidFill>
                <a:schemeClr val="bg1"/>
              </a:solidFill>
              <a:highlight>
                <a:srgbClr val="FFFF00"/>
              </a:highlight>
              <a:latin typeface="Calibri" panose="020F0502020204030204" pitchFamily="34" charset="0"/>
              <a:ea typeface="Calibri" panose="020F0502020204030204" pitchFamily="34" charset="0"/>
            </a:endParaRPr>
          </a:p>
          <a:p>
            <a:pPr algn="justLow" rtl="1">
              <a:lnSpc>
                <a:spcPct val="115000"/>
              </a:lnSpc>
              <a:spcAft>
                <a:spcPts val="1000"/>
              </a:spcAft>
            </a:pPr>
            <a:r>
              <a:rPr lang="ar-SA" sz="4000" b="1" dirty="0">
                <a:solidFill>
                  <a:schemeClr val="bg1"/>
                </a:solidFill>
                <a:highlight>
                  <a:srgbClr val="FFFF00"/>
                </a:highlight>
                <a:latin typeface="Calibri" panose="020F0502020204030204" pitchFamily="34" charset="0"/>
                <a:ea typeface="Calibri" panose="020F0502020204030204" pitchFamily="34" charset="0"/>
              </a:rPr>
              <a:t>- وظف الكاتب أسلوب الأمر؛ ما دلالته؟</a:t>
            </a:r>
          </a:p>
          <a:p>
            <a:pPr algn="justLow" rtl="1">
              <a:lnSpc>
                <a:spcPct val="115000"/>
              </a:lnSpc>
              <a:spcAft>
                <a:spcPts val="1000"/>
              </a:spcAft>
            </a:pPr>
            <a:endParaRPr lang="ar-SA" sz="4000" b="1" dirty="0">
              <a:solidFill>
                <a:schemeClr val="bg1"/>
              </a:solidFill>
              <a:highlight>
                <a:srgbClr val="FFFF00"/>
              </a:highlight>
              <a:latin typeface="Calibri" panose="020F0502020204030204" pitchFamily="34" charset="0"/>
              <a:ea typeface="Calibri" panose="020F0502020204030204" pitchFamily="34" charset="0"/>
            </a:endParaRPr>
          </a:p>
          <a:p>
            <a:pPr algn="justLow" rtl="1">
              <a:lnSpc>
                <a:spcPct val="115000"/>
              </a:lnSpc>
              <a:spcAft>
                <a:spcPts val="1000"/>
              </a:spcAft>
            </a:pPr>
            <a:r>
              <a:rPr lang="ar-SA" sz="4000" b="1" dirty="0">
                <a:solidFill>
                  <a:schemeClr val="bg1"/>
                </a:solidFill>
                <a:highlight>
                  <a:srgbClr val="FFFF00"/>
                </a:highlight>
                <a:latin typeface="Calibri" panose="020F0502020204030204" pitchFamily="34" charset="0"/>
                <a:ea typeface="Calibri" panose="020F0502020204030204" pitchFamily="34" charset="0"/>
              </a:rPr>
              <a:t>- استعمل الكاتب في نصه أسلوب التمثيل؛ ما دلالته؟</a:t>
            </a:r>
            <a:endParaRPr lang="ar-SA" sz="4000" b="1" dirty="0">
              <a:solidFill>
                <a:schemeClr val="bg1"/>
              </a:solidFill>
              <a:highlight>
                <a:srgbClr val="FFFF00"/>
              </a:highligh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163162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588</TotalTime>
  <Words>601</Words>
  <Application>Microsoft Office PowerPoint</Application>
  <PresentationFormat>Widescreen</PresentationFormat>
  <Paragraphs>69</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Century Gothic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58</cp:revision>
  <dcterms:created xsi:type="dcterms:W3CDTF">2022-09-26T12:22:46Z</dcterms:created>
  <dcterms:modified xsi:type="dcterms:W3CDTF">2023-05-21T20:05:23Z</dcterms:modified>
</cp:coreProperties>
</file>