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76" r:id="rId8"/>
    <p:sldId id="277" r:id="rId9"/>
    <p:sldId id="261" r:id="rId10"/>
    <p:sldId id="284" r:id="rId11"/>
    <p:sldId id="269" r:id="rId12"/>
    <p:sldId id="285" r:id="rId13"/>
    <p:sldId id="267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  <p14:sldId id="276"/>
          </p14:sldIdLst>
        </p14:section>
        <p14:section name="الحصة الثانية" id="{2A91C92C-40D6-4917-917C-47E3B2CEE21D}">
          <p14:sldIdLst>
            <p14:sldId id="277"/>
            <p14:sldId id="261"/>
            <p14:sldId id="284"/>
            <p14:sldId id="269"/>
            <p14:sldId id="285"/>
            <p14:sldId id="267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06-04-1444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أجل محمدا – ص: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850" y="274319"/>
            <a:ext cx="11971606" cy="61866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والصور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الفنية: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أ. </a:t>
            </a:r>
            <a:r>
              <a:rPr lang="ar-MA" sz="3600" b="1" u="sng" dirty="0" smtClean="0">
                <a:solidFill>
                  <a:srgbClr val="00B050"/>
                </a:solidFill>
              </a:rPr>
              <a:t>الصيغ الفنية: 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•	</a:t>
            </a:r>
            <a:r>
              <a:rPr lang="ar-MA" sz="3200" b="1" dirty="0">
                <a:solidFill>
                  <a:srgbClr val="FF0000"/>
                </a:solidFill>
              </a:rPr>
              <a:t>الجناس الاشتقاقي: </a:t>
            </a:r>
            <a:r>
              <a:rPr lang="ar-MA" sz="3200" b="1" dirty="0" smtClean="0">
                <a:solidFill>
                  <a:schemeClr val="bg1"/>
                </a:solidFill>
              </a:rPr>
              <a:t>وهو كلمات تنتمي إلى جذر لغوي واحد [.........].</a:t>
            </a:r>
            <a:endParaRPr lang="ar-MA" sz="3200" b="1" dirty="0">
              <a:solidFill>
                <a:schemeClr val="bg1"/>
              </a:solidFill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•	</a:t>
            </a:r>
            <a:r>
              <a:rPr lang="ar-MA" sz="3200" b="1" dirty="0">
                <a:solidFill>
                  <a:srgbClr val="FF0000"/>
                </a:solidFill>
              </a:rPr>
              <a:t>الانزياح عن اللغة العادية: </a:t>
            </a:r>
            <a:r>
              <a:rPr lang="ar-MA" sz="3200" b="1" dirty="0" smtClean="0">
                <a:solidFill>
                  <a:schemeClr val="bg1"/>
                </a:solidFill>
              </a:rPr>
              <a:t>لصنع لغة شعرية جميلة تطرب الأسماع.</a:t>
            </a:r>
          </a:p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ب. الصيغ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اللغوية: </a:t>
            </a:r>
            <a:endParaRPr lang="ar-MA" sz="36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التعجب: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النداء: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الأمر: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81899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1" y="485335"/>
            <a:ext cx="11971606" cy="56938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والصور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الفنية: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أ. </a:t>
            </a:r>
            <a:r>
              <a:rPr lang="ar-MA" sz="3600" b="1" u="sng" dirty="0" smtClean="0">
                <a:solidFill>
                  <a:srgbClr val="00B050"/>
                </a:solidFill>
              </a:rPr>
              <a:t>الصيغ الفنية: 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</a:rPr>
              <a:t>•	</a:t>
            </a:r>
            <a:r>
              <a:rPr lang="ar-MA" sz="3200" b="1" dirty="0">
                <a:solidFill>
                  <a:srgbClr val="FF0000"/>
                </a:solidFill>
              </a:rPr>
              <a:t>الجناس الاشتقاقي: </a:t>
            </a:r>
            <a:r>
              <a:rPr lang="ar-MA" sz="3200" b="1" dirty="0">
                <a:solidFill>
                  <a:schemeClr val="bg1"/>
                </a:solidFill>
              </a:rPr>
              <a:t>وهو كلمات تنتمي إلى جذر لغوي واحد [أرقى – مرقى / اشفع – شفاعة / تضعف – تضعف...].</a:t>
            </a:r>
          </a:p>
          <a:p>
            <a:pPr lvl="1" algn="r" rtl="1"/>
            <a:r>
              <a:rPr lang="ar-MA" sz="3200" b="1" dirty="0">
                <a:solidFill>
                  <a:schemeClr val="bg1"/>
                </a:solidFill>
              </a:rPr>
              <a:t>•	</a:t>
            </a:r>
            <a:r>
              <a:rPr lang="ar-MA" sz="3200" b="1" dirty="0">
                <a:solidFill>
                  <a:srgbClr val="FF0000"/>
                </a:solidFill>
              </a:rPr>
              <a:t>الانزياح عن اللغة العادية: </a:t>
            </a:r>
            <a:r>
              <a:rPr lang="ar-MA" sz="3200" b="1" dirty="0">
                <a:solidFill>
                  <a:schemeClr val="bg1"/>
                </a:solidFill>
              </a:rPr>
              <a:t>لصنع لغة شعرية جميلة تطرب </a:t>
            </a:r>
            <a:r>
              <a:rPr lang="ar-MA" sz="3200" b="1" dirty="0" smtClean="0">
                <a:solidFill>
                  <a:schemeClr val="bg1"/>
                </a:solidFill>
              </a:rPr>
              <a:t>الأسماع.</a:t>
            </a:r>
          </a:p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ب. الصيغ 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اللغوية: </a:t>
            </a:r>
            <a:endParaRPr lang="ar-MA" sz="36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التعجب: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[ما أجل]؛ وهو لتعظيم الرسول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صلى الله عليه وسلم.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النداء: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باعتماد كلمة [مولاي]، فأفادت معنى الاستعطاف في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الخامس،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والتعظيم في البيت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السابع،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والالتماس في البيت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الثامن.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الأمر: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الذي خرج عن معناه الأصلي طَلَبُ الْفِعْل على وجْهِ الاِسْتِعْلاء والإلزام إلى معنى الالتماس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6" y="548639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الخطاب:</a:t>
            </a: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   - .................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566115"/>
              </p:ext>
            </p:extLst>
          </p:nvPr>
        </p:nvGraphicFramePr>
        <p:xfrm>
          <a:off x="354109" y="1527647"/>
          <a:ext cx="11432196" cy="193253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7239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965980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67066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73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6" y="548639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الخطاب:</a:t>
            </a: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تعظيم الرسول وحبه    - طلب شفاعة الرسول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916714"/>
              </p:ext>
            </p:extLst>
          </p:nvPr>
        </p:nvGraphicFramePr>
        <p:xfrm>
          <a:off x="354109" y="1527647"/>
          <a:ext cx="11432196" cy="193253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7239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965980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الشاعر ابن المرابط الدلالي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القارئ/ المتلقي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67066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مدح الرسول صلى الله عليه وسلم.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43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70338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35669"/>
            <a:ext cx="11985674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يمدح الشاعر الرسول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صلى الله عليه وسلم،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ومن خلال النص أحس وكأني به يتحدث بلساني، وبلسان كل المسلمين لما يحظى به الرسول الكريم من تقدير وإجلال لدينا جميعا.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2" y="2765933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الاستثمار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74" y="3439347"/>
            <a:ext cx="118872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هناك شعراء كبار أبدعوا في كتابة قصائد، تغنوا فيها بحب الرسول الكريم، ابحث عن قصيدة  تتضمن هذا الغرض من المدح ودونها في دفتر التمارين.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53883" y="1048039"/>
            <a:ext cx="8194431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ما هي مكانة الرسول في قلوب </a:t>
            </a:r>
            <a:r>
              <a:rPr lang="ar-MA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المسلمين؟</a:t>
            </a:r>
            <a:endParaRPr lang="ar-MA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677" y="2725772"/>
            <a:ext cx="11943470" cy="981487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 </a:t>
            </a:r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التقدير – الطاعة – التصديق – الإيمان...</a:t>
            </a: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تأمل الشكل الخارجي للنص، علام يؤشر؟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4" y="689310"/>
            <a:ext cx="11732457" cy="59104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ومصدره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ابن المرابط الدلائي، مخطوط الديوان بالخزانة العامة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قصيدة شعرية عمودية.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الشكل الخارجي للنص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يؤشر على أن النص قصيدة شعرية (صدر وعجز).</a:t>
            </a:r>
          </a:p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ملاحظة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يتركب العنوان من ثلاث كلمات، تكون فيما بينها صيغة تعجب.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يعبر عن تعظيم الرسول محمد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صلى الله عليه وسلم وإجلاله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قلوب المسلمين.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شعري، قد يمدح شاعره الرسول تعبيرا عن إعجابه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به.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89" y="0"/>
            <a:ext cx="2518117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151" y="351692"/>
            <a:ext cx="11760591" cy="54595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ما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المعنى الذي تفيده عبارة "الله أكبر" 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المكانة التي خص بها الله تعالى نبيه صلى الله عليه وسلم كما جاء في النص؟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 الحماية التي يرجوها الشاعر من الرسول صلى الله عليه وسلم؟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آخر أمل يتعلق به الشاعر وهو يعاني سكرات الموت؟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3014" y="70340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04848" y="626979"/>
            <a:ext cx="2996418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وحدات 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048475"/>
              </p:ext>
            </p:extLst>
          </p:nvPr>
        </p:nvGraphicFramePr>
        <p:xfrm>
          <a:off x="192260" y="1376421"/>
          <a:ext cx="11887198" cy="266057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4269">
                  <a:extLst>
                    <a:ext uri="{9D8B030D-6E8A-4147-A177-3AD203B41FA5}">
                      <a16:colId xmlns:a16="http://schemas.microsoft.com/office/drawing/2014/main" val="1568464912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3524564826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3536871560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2835547382"/>
                    </a:ext>
                  </a:extLst>
                </a:gridCol>
                <a:gridCol w="830844">
                  <a:extLst>
                    <a:ext uri="{9D8B030D-6E8A-4147-A177-3AD203B41FA5}">
                      <a16:colId xmlns:a16="http://schemas.microsoft.com/office/drawing/2014/main" val="1690469757"/>
                    </a:ext>
                  </a:extLst>
                </a:gridCol>
                <a:gridCol w="7478311">
                  <a:extLst>
                    <a:ext uri="{9D8B030D-6E8A-4147-A177-3AD203B41FA5}">
                      <a16:colId xmlns:a16="http://schemas.microsoft.com/office/drawing/2014/main" val="1036930550"/>
                    </a:ext>
                  </a:extLst>
                </a:gridCol>
              </a:tblGrid>
              <a:tr h="88685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الوحدة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تحديدها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مضمونها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067087"/>
                  </a:ext>
                </a:extLst>
              </a:tr>
              <a:tr h="88685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الأولى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من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إلى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8796213"/>
                  </a:ext>
                </a:extLst>
              </a:tr>
              <a:tr h="88685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الثانية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من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إلى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070937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37231" y="4593636"/>
            <a:ext cx="4164035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الأساسية للنص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261" y="5343078"/>
            <a:ext cx="11887198" cy="820674"/>
          </a:xfrm>
          <a:prstGeom prst="rect">
            <a:avLst/>
          </a:prstGeom>
          <a:solidFill>
            <a:schemeClr val="tx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3014" y="70340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04848" y="626979"/>
            <a:ext cx="2996418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وحدات 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897638"/>
              </p:ext>
            </p:extLst>
          </p:nvPr>
        </p:nvGraphicFramePr>
        <p:xfrm>
          <a:off x="192260" y="1376421"/>
          <a:ext cx="11887198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4269">
                  <a:extLst>
                    <a:ext uri="{9D8B030D-6E8A-4147-A177-3AD203B41FA5}">
                      <a16:colId xmlns:a16="http://schemas.microsoft.com/office/drawing/2014/main" val="1568464912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3524564826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3536871560"/>
                    </a:ext>
                  </a:extLst>
                </a:gridCol>
                <a:gridCol w="711258">
                  <a:extLst>
                    <a:ext uri="{9D8B030D-6E8A-4147-A177-3AD203B41FA5}">
                      <a16:colId xmlns:a16="http://schemas.microsoft.com/office/drawing/2014/main" val="2835547382"/>
                    </a:ext>
                  </a:extLst>
                </a:gridCol>
                <a:gridCol w="830844">
                  <a:extLst>
                    <a:ext uri="{9D8B030D-6E8A-4147-A177-3AD203B41FA5}">
                      <a16:colId xmlns:a16="http://schemas.microsoft.com/office/drawing/2014/main" val="1690469757"/>
                    </a:ext>
                  </a:extLst>
                </a:gridCol>
                <a:gridCol w="7478311">
                  <a:extLst>
                    <a:ext uri="{9D8B030D-6E8A-4147-A177-3AD203B41FA5}">
                      <a16:colId xmlns:a16="http://schemas.microsoft.com/office/drawing/2014/main" val="1036930550"/>
                    </a:ext>
                  </a:extLst>
                </a:gridCol>
              </a:tblGrid>
              <a:tr h="32536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الوحدة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تحديدها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مضمونها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067087"/>
                  </a:ext>
                </a:extLst>
              </a:tr>
              <a:tr h="3253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الأولى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من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إلى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تعظيم الشاعر للرسول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sym typeface="AGA Arabesque"/>
                        </a:rPr>
                        <a:t>صلى الله عليه وسلم </a:t>
                      </a:r>
                      <a:r>
                        <a:rPr lang="fr-FR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والمكانة التي خصه الله بها بين الرسل</a:t>
                      </a:r>
                      <a:r>
                        <a:rPr lang="fr-FR" sz="3600" b="1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8796213"/>
                  </a:ext>
                </a:extLst>
              </a:tr>
              <a:tr h="3253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الثانية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من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إلى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مناداة الشاعر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للرسول</a:t>
                      </a:r>
                      <a:r>
                        <a:rPr lang="fr-FR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sym typeface="AGA Arabesque"/>
                        </a:rPr>
                        <a:t>صلى الله عليه وسلم </a:t>
                      </a:r>
                      <a:r>
                        <a:rPr lang="fr-FR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والتماس شفاعته.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070937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37231" y="4593636"/>
            <a:ext cx="4164035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الأساسية للنص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261" y="5343078"/>
            <a:ext cx="11887198" cy="820674"/>
          </a:xfrm>
          <a:prstGeom prst="rect">
            <a:avLst/>
          </a:prstGeom>
          <a:solidFill>
            <a:schemeClr val="tx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تعظيم الشاعر للرسول صلى الله عليه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وسلم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ورجاء شفاعته عند الله.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28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42200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08" y="689312"/>
            <a:ext cx="11957539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817084"/>
              </p:ext>
            </p:extLst>
          </p:nvPr>
        </p:nvGraphicFramePr>
        <p:xfrm>
          <a:off x="232117" y="1316573"/>
          <a:ext cx="11690253" cy="3278113"/>
        </p:xfrm>
        <a:graphic>
          <a:graphicData uri="http://schemas.openxmlformats.org/drawingml/2006/table">
            <a:tbl>
              <a:tblPr rtl="1" firstRow="1" firstCol="1" bandRow="1"/>
              <a:tblGrid>
                <a:gridCol w="11690253">
                  <a:extLst>
                    <a:ext uri="{9D8B030D-6E8A-4147-A177-3AD203B41FA5}">
                      <a16:colId xmlns:a16="http://schemas.microsoft.com/office/drawing/2014/main" val="3264709692"/>
                    </a:ext>
                  </a:extLst>
                </a:gridCol>
              </a:tblGrid>
              <a:tr h="5939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العاطفة الدينية</a:t>
                      </a:r>
                      <a:endParaRPr lang="en-US" sz="40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60140"/>
                  </a:ext>
                </a:extLst>
              </a:tr>
              <a:tr h="2577073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.............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69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745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42200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08" y="689312"/>
            <a:ext cx="11957539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تنسجم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 مدح الشاعر للرسول، وتأكيده على تعظيمه وإجلاله فهو الشفيع المرتجى.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702545"/>
              </p:ext>
            </p:extLst>
          </p:nvPr>
        </p:nvGraphicFramePr>
        <p:xfrm>
          <a:off x="232117" y="1316573"/>
          <a:ext cx="11690253" cy="3278113"/>
        </p:xfrm>
        <a:graphic>
          <a:graphicData uri="http://schemas.openxmlformats.org/drawingml/2006/table">
            <a:tbl>
              <a:tblPr rtl="1" firstRow="1" firstCol="1" bandRow="1"/>
              <a:tblGrid>
                <a:gridCol w="11690253">
                  <a:extLst>
                    <a:ext uri="{9D8B030D-6E8A-4147-A177-3AD203B41FA5}">
                      <a16:colId xmlns:a16="http://schemas.microsoft.com/office/drawing/2014/main" val="3264709692"/>
                    </a:ext>
                  </a:extLst>
                </a:gridCol>
              </a:tblGrid>
              <a:tr h="5939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معجم العاطفة الدينية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60140"/>
                  </a:ext>
                </a:extLst>
              </a:tr>
              <a:tr h="2577073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الله أكبر – محمد – الجليل – موسى الكليم – الخليل – يوسف – أحمد – الحشر – البرايا – المرسلين – الشفاعة – النشور – مولاي – الروح – رب السماء – صحابتك...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369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645</TotalTime>
  <Words>499</Words>
  <Application>Microsoft Office PowerPoint</Application>
  <PresentationFormat>Grand écran</PresentationFormat>
  <Paragraphs>127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AGA Arabesque</vt:lpstr>
      <vt:lpstr>Arial</vt:lpstr>
      <vt:lpstr>Calibri</vt:lpstr>
      <vt:lpstr>Century Gothic</vt:lpstr>
      <vt:lpstr>Wingdings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51</cp:revision>
  <dcterms:created xsi:type="dcterms:W3CDTF">2022-09-26T12:22:46Z</dcterms:created>
  <dcterms:modified xsi:type="dcterms:W3CDTF">2022-10-31T10:21:17Z</dcterms:modified>
</cp:coreProperties>
</file>