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3" r:id="rId4"/>
    <p:sldId id="266"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28-10-1444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28-10-1444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28-10-1444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28-10-1444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28-10-1444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28-10-1444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28-10-1444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28-10-1444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28-10-1444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56935" y="1491175"/>
            <a:ext cx="8229601"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a:solidFill>
                  <a:srgbClr val="FF0000"/>
                </a:solidFill>
                <a:effectLst>
                  <a:outerShdw blurRad="38100" dist="38100" dir="2700000" algn="tl">
                    <a:srgbClr val="000000">
                      <a:alpha val="43137"/>
                    </a:srgbClr>
                  </a:outerShdw>
                </a:effectLst>
              </a:rPr>
              <a:t>المـــــــــــــــكـون</a:t>
            </a:r>
            <a:r>
              <a:rPr lang="ar-MA" sz="5400" b="1" dirty="0">
                <a:effectLst>
                  <a:outerShdw blurRad="38100" dist="38100" dir="2700000" algn="tl">
                    <a:srgbClr val="000000">
                      <a:alpha val="43137"/>
                    </a:srgbClr>
                  </a:outerShdw>
                </a:effectLst>
              </a:rPr>
              <a:t> : </a:t>
            </a:r>
            <a:r>
              <a:rPr lang="ar-MA" sz="5400" b="1" dirty="0" smtClean="0">
                <a:effectLst>
                  <a:outerShdw blurRad="38100" dist="38100" dir="2700000" algn="tl">
                    <a:srgbClr val="000000">
                      <a:alpha val="43137"/>
                    </a:srgbClr>
                  </a:outerShdw>
                </a:effectLst>
              </a:rPr>
              <a:t>التعبير والإنشاء</a:t>
            </a:r>
            <a:endParaRPr lang="ar-MA" sz="5400" b="1" dirty="0">
              <a:effectLst>
                <a:outerShdw blurRad="38100" dist="38100" dir="2700000" algn="tl">
                  <a:srgbClr val="000000">
                    <a:alpha val="43137"/>
                  </a:srgbClr>
                </a:outerShdw>
              </a:effectLst>
            </a:endParaRPr>
          </a:p>
        </p:txBody>
      </p:sp>
      <p:sp>
        <p:nvSpPr>
          <p:cNvPr id="5" name="TextBox 4"/>
          <p:cNvSpPr txBox="1"/>
          <p:nvPr/>
        </p:nvSpPr>
        <p:spPr>
          <a:xfrm>
            <a:off x="337625" y="2726787"/>
            <a:ext cx="11549575" cy="830997"/>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ctr" rtl="1"/>
            <a:r>
              <a:rPr lang="ar-MA" sz="4800" b="1" dirty="0" smtClean="0">
                <a:solidFill>
                  <a:srgbClr val="FF0000"/>
                </a:solidFill>
                <a:effectLst>
                  <a:outerShdw blurRad="38100" dist="38100" dir="2700000" algn="tl">
                    <a:srgbClr val="000000">
                      <a:alpha val="43137"/>
                    </a:srgbClr>
                  </a:outerShdw>
                </a:effectLst>
              </a:rPr>
              <a:t>الموضوع</a:t>
            </a:r>
            <a:r>
              <a:rPr lang="ar-MA" sz="4800" b="1" dirty="0" smtClean="0">
                <a:effectLst>
                  <a:outerShdw blurRad="38100" dist="38100" dir="2700000" algn="tl">
                    <a:srgbClr val="000000">
                      <a:alpha val="43137"/>
                    </a:srgbClr>
                  </a:outerShdw>
                </a:effectLst>
              </a:rPr>
              <a:t> : </a:t>
            </a:r>
            <a:r>
              <a:rPr lang="ar-MA" sz="4800" b="1" dirty="0">
                <a:effectLst>
                  <a:outerShdw blurRad="38100" dist="38100" dir="2700000" algn="tl">
                    <a:srgbClr val="000000">
                      <a:alpha val="43137"/>
                    </a:srgbClr>
                  </a:outerShdw>
                </a:effectLst>
              </a:rPr>
              <a:t>مَهَارَةُ محاكاة الأدوار: </a:t>
            </a:r>
            <a:r>
              <a:rPr lang="ar-MA" sz="4800" b="1" dirty="0" smtClean="0">
                <a:effectLst>
                  <a:outerShdw blurRad="38100" dist="38100" dir="2700000" algn="tl">
                    <a:srgbClr val="000000">
                      <a:alpha val="43137"/>
                    </a:srgbClr>
                  </a:outerShdw>
                </a:effectLst>
              </a:rPr>
              <a:t>التطبيق. </a:t>
            </a:r>
            <a:r>
              <a:rPr lang="ar-MA" sz="4800" b="1" dirty="0">
                <a:effectLst>
                  <a:outerShdw blurRad="38100" dist="38100" dir="2700000" algn="tl">
                    <a:srgbClr val="000000">
                      <a:alpha val="43137"/>
                    </a:srgbClr>
                  </a:outerShdw>
                </a:effectLst>
              </a:rPr>
              <a:t>ص: </a:t>
            </a:r>
            <a:r>
              <a:rPr lang="ar-MA" sz="4800" b="1" dirty="0" smtClean="0">
                <a:effectLst>
                  <a:outerShdw blurRad="38100" dist="38100" dir="2700000" algn="tl">
                    <a:srgbClr val="000000">
                      <a:alpha val="43137"/>
                    </a:srgbClr>
                  </a:outerShdw>
                </a:effectLst>
              </a:rPr>
              <a:t>159</a:t>
            </a:r>
            <a:endParaRPr lang="ar-MA"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401994" y="253218"/>
            <a:ext cx="2124222" cy="1015663"/>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6000" b="1" dirty="0" smtClean="0">
                <a:solidFill>
                  <a:srgbClr val="FF0000"/>
                </a:solidFill>
                <a:effectLst>
                  <a:outerShdw blurRad="38100" dist="38100" dir="2700000" algn="tl">
                    <a:srgbClr val="000000">
                      <a:alpha val="43137"/>
                    </a:srgbClr>
                  </a:outerShdw>
                </a:effectLst>
              </a:rPr>
              <a:t>تمهيـــد</a:t>
            </a:r>
            <a:endParaRPr lang="ar-MA" sz="6000" b="1" dirty="0">
              <a:effectLst>
                <a:outerShdw blurRad="38100" dist="38100" dir="2700000" algn="tl">
                  <a:srgbClr val="000000">
                    <a:alpha val="43137"/>
                  </a:srgbClr>
                </a:outerShdw>
              </a:effectLst>
            </a:endParaRPr>
          </a:p>
        </p:txBody>
      </p:sp>
      <p:sp>
        <p:nvSpPr>
          <p:cNvPr id="5" name="TextBox 4"/>
          <p:cNvSpPr txBox="1"/>
          <p:nvPr/>
        </p:nvSpPr>
        <p:spPr>
          <a:xfrm>
            <a:off x="281356" y="1615440"/>
            <a:ext cx="11746522" cy="830997"/>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ctr" rtl="1"/>
            <a:r>
              <a:rPr lang="ar-MA" sz="4800" b="1" dirty="0">
                <a:effectLst>
                  <a:outerShdw blurRad="38100" dist="38100" dir="2700000" algn="tl">
                    <a:srgbClr val="000000">
                      <a:alpha val="43137"/>
                    </a:srgbClr>
                  </a:outerShdw>
                </a:effectLst>
              </a:rPr>
              <a:t>ماذا نعني </a:t>
            </a:r>
            <a:r>
              <a:rPr lang="ar-MA" sz="4800" b="1" dirty="0" smtClean="0">
                <a:effectLst>
                  <a:outerShdw blurRad="38100" dist="38100" dir="2700000" algn="tl">
                    <a:srgbClr val="000000">
                      <a:alpha val="43137"/>
                    </a:srgbClr>
                  </a:outerShdw>
                </a:effectLst>
              </a:rPr>
              <a:t>بالمحاكاة؟</a:t>
            </a:r>
            <a:endParaRPr lang="ar-MA" sz="4800" b="1" dirty="0">
              <a:effectLst>
                <a:outerShdw blurRad="38100" dist="38100" dir="2700000" algn="tl">
                  <a:srgbClr val="000000">
                    <a:alpha val="43137"/>
                  </a:srgbClr>
                </a:outerShdw>
              </a:effectLst>
            </a:endParaRPr>
          </a:p>
        </p:txBody>
      </p:sp>
      <p:sp>
        <p:nvSpPr>
          <p:cNvPr id="6" name="TextBox 5"/>
          <p:cNvSpPr txBox="1"/>
          <p:nvPr/>
        </p:nvSpPr>
        <p:spPr>
          <a:xfrm>
            <a:off x="281355" y="2792996"/>
            <a:ext cx="11746522" cy="830997"/>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4800" b="1" dirty="0">
                <a:solidFill>
                  <a:srgbClr val="00B050"/>
                </a:solidFill>
                <a:effectLst>
                  <a:outerShdw blurRad="38100" dist="38100" dir="2700000" algn="tl">
                    <a:srgbClr val="000000">
                      <a:alpha val="43137"/>
                    </a:srgbClr>
                  </a:outerShdw>
                </a:effectLst>
              </a:rPr>
              <a:t>المحاكاة: </a:t>
            </a:r>
            <a:r>
              <a:rPr lang="ar-MA" sz="4800" b="1" dirty="0">
                <a:effectLst>
                  <a:outerShdw blurRad="38100" dist="38100" dir="2700000" algn="tl">
                    <a:srgbClr val="000000">
                      <a:alpha val="43137"/>
                    </a:srgbClr>
                  </a:outerShdw>
                </a:effectLst>
              </a:rPr>
              <a:t>من حاكى يحاكي الشخص : قلده وسار على نهجه</a:t>
            </a:r>
          </a:p>
        </p:txBody>
      </p:sp>
    </p:spTree>
    <p:extLst>
      <p:ext uri="{BB962C8B-B14F-4D97-AF65-F5344CB8AC3E}">
        <p14:creationId xmlns:p14="http://schemas.microsoft.com/office/powerpoint/2010/main" val="1481390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778240" y="834495"/>
            <a:ext cx="3270730" cy="707886"/>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742950" indent="-742950" algn="r" rtl="1">
              <a:buFont typeface="+mj-lt"/>
              <a:buAutoNum type="arabicPeriod"/>
            </a:pPr>
            <a:r>
              <a:rPr lang="ar-MA" sz="4000" b="1" dirty="0"/>
              <a:t>سند </a:t>
            </a:r>
            <a:r>
              <a:rPr lang="ar-MA" sz="4000" b="1" dirty="0" smtClean="0"/>
              <a:t>الاشتغال:</a:t>
            </a:r>
            <a:endParaRPr lang="ar-MA" sz="4000" b="1" dirty="0"/>
          </a:p>
        </p:txBody>
      </p:sp>
      <p:sp>
        <p:nvSpPr>
          <p:cNvPr id="3" name="TextBox 2"/>
          <p:cNvSpPr txBox="1"/>
          <p:nvPr/>
        </p:nvSpPr>
        <p:spPr>
          <a:xfrm>
            <a:off x="168813" y="1668990"/>
            <a:ext cx="11880158" cy="707886"/>
          </a:xfrm>
          <a:prstGeom prst="rect">
            <a:avLst/>
          </a:prstGeom>
          <a:solidFill>
            <a:schemeClr val="bg1">
              <a:lumMod val="95000"/>
            </a:schemeClr>
          </a:solidFill>
        </p:spPr>
        <p:txBody>
          <a:bodyPr wrap="square" rtlCol="1">
            <a:spAutoFit/>
          </a:bodyPr>
          <a:lstStyle/>
          <a:p>
            <a:pPr lvl="1" algn="ctr" rtl="1"/>
            <a:r>
              <a:rPr lang="ar-MA" sz="4000" b="1" u="sng" dirty="0" smtClean="0">
                <a:solidFill>
                  <a:srgbClr val="FF0000"/>
                </a:solidFill>
              </a:rPr>
              <a:t>صفحــــــــــة </a:t>
            </a:r>
            <a:r>
              <a:rPr lang="ar-MA" sz="4000" b="1" u="sng" dirty="0">
                <a:solidFill>
                  <a:srgbClr val="FF0000"/>
                </a:solidFill>
              </a:rPr>
              <a:t>159</a:t>
            </a:r>
            <a:endParaRPr lang="ar-MA" sz="4000" b="1" dirty="0"/>
          </a:p>
        </p:txBody>
      </p:sp>
      <p:sp>
        <p:nvSpPr>
          <p:cNvPr id="4" name="TextBox 3"/>
          <p:cNvSpPr txBox="1"/>
          <p:nvPr/>
        </p:nvSpPr>
        <p:spPr>
          <a:xfrm>
            <a:off x="168813" y="2709220"/>
            <a:ext cx="11880157" cy="2308324"/>
          </a:xfrm>
          <a:prstGeom prst="rect">
            <a:avLst/>
          </a:prstGeom>
          <a:solidFill>
            <a:schemeClr val="bg1">
              <a:lumMod val="95000"/>
            </a:schemeClr>
          </a:solidFill>
        </p:spPr>
        <p:txBody>
          <a:bodyPr wrap="square" rtlCol="1">
            <a:spAutoFit/>
          </a:bodyPr>
          <a:lstStyle/>
          <a:p>
            <a:pPr marL="457200" indent="-457200" algn="r" rtl="1">
              <a:buFont typeface="Wingdings" panose="05000000000000000000" pitchFamily="2" charset="2"/>
              <a:buChar char="ü"/>
            </a:pPr>
            <a:r>
              <a:rPr lang="ar-MA" sz="3600" b="1" dirty="0" smtClean="0">
                <a:effectLst>
                  <a:outerShdw blurRad="38100" dist="38100" dir="2700000" algn="tl">
                    <a:srgbClr val="000000">
                      <a:alpha val="43137"/>
                    </a:srgbClr>
                  </a:outerShdw>
                </a:effectLst>
              </a:rPr>
              <a:t>أصبحت عضوا في مجلس مدينتك أو جماعتك المحلية، وحدث أن شاركت مع باقي الممثلين المحليين في اتخاذ قرار من أجل تهيئة فضاء أخضر لصالح السكان. شخص مع زملائك في القسم الاجتماع، وساهم معهم في المناقشة واتخاذ القرار المناسب.</a:t>
            </a:r>
            <a:endParaRPr lang="ar-MA"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74937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4744" y="1091435"/>
            <a:ext cx="11880157" cy="4524315"/>
          </a:xfrm>
          <a:prstGeom prst="rect">
            <a:avLst/>
          </a:prstGeom>
          <a:solidFill>
            <a:schemeClr val="bg1">
              <a:lumMod val="95000"/>
            </a:schemeClr>
          </a:solidFill>
        </p:spPr>
        <p:txBody>
          <a:bodyPr wrap="square" rtlCol="1">
            <a:spAutoFit/>
          </a:bodyPr>
          <a:lstStyle/>
          <a:p>
            <a:pPr marL="457200" indent="-457200" algn="r" rtl="1">
              <a:buFont typeface="Wingdings" panose="05000000000000000000" pitchFamily="2" charset="2"/>
              <a:buChar char="ü"/>
            </a:pPr>
            <a:r>
              <a:rPr lang="ar-MA" sz="3600" b="1" dirty="0">
                <a:solidFill>
                  <a:srgbClr val="00B050"/>
                </a:solidFill>
                <a:effectLst>
                  <a:outerShdw blurRad="38100" dist="38100" dir="2700000" algn="tl">
                    <a:srgbClr val="000000">
                      <a:alpha val="43137"/>
                    </a:srgbClr>
                  </a:outerShdw>
                </a:effectLst>
              </a:rPr>
              <a:t>تحديد سياق الموقف الذي ستتم محاكاته</a:t>
            </a:r>
            <a:r>
              <a:rPr lang="ar-MA" sz="3600" b="1" dirty="0">
                <a:effectLst>
                  <a:outerShdw blurRad="38100" dist="38100" dir="2700000" algn="tl">
                    <a:srgbClr val="000000">
                      <a:alpha val="43137"/>
                    </a:srgbClr>
                  </a:outerShdw>
                </a:effectLst>
              </a:rPr>
              <a:t>: [عرض الإطار </a:t>
            </a:r>
            <a:r>
              <a:rPr lang="ar-MA" sz="3600" b="1" dirty="0" smtClean="0">
                <a:effectLst>
                  <a:outerShdw blurRad="38100" dist="38100" dir="2700000" algn="tl">
                    <a:srgbClr val="000000">
                      <a:alpha val="43137"/>
                    </a:srgbClr>
                  </a:outerShdw>
                </a:effectLst>
              </a:rPr>
              <a:t>الزماني والمكاني</a:t>
            </a:r>
            <a:r>
              <a:rPr lang="ar-MA" sz="3600" b="1" dirty="0">
                <a:effectLst>
                  <a:outerShdw blurRad="38100" dist="38100" dir="2700000" algn="tl">
                    <a:srgbClr val="000000">
                      <a:alpha val="43137"/>
                    </a:srgbClr>
                  </a:outerShdw>
                </a:effectLst>
              </a:rPr>
              <a:t>؛ اجتماع، ندوة، حوار عائلي، برنامج تلفزي، محاكمة، مناقشة في الفصل الدراسي</a:t>
            </a:r>
            <a:r>
              <a:rPr lang="ar-MA" sz="3600" b="1" dirty="0" smtClean="0">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3600" b="1" dirty="0" smtClean="0">
                <a:effectLst>
                  <a:outerShdw blurRad="38100" dist="38100" dir="2700000" algn="tl">
                    <a:srgbClr val="000000">
                      <a:alpha val="43137"/>
                    </a:srgbClr>
                  </a:outerShdw>
                </a:effectLst>
              </a:rPr>
              <a:t> </a:t>
            </a:r>
            <a:r>
              <a:rPr lang="ar-MA" sz="3600" b="1" dirty="0">
                <a:solidFill>
                  <a:srgbClr val="00B050"/>
                </a:solidFill>
                <a:effectLst>
                  <a:outerShdw blurRad="38100" dist="38100" dir="2700000" algn="tl">
                    <a:srgbClr val="000000">
                      <a:alpha val="43137"/>
                    </a:srgbClr>
                  </a:outerShdw>
                </a:effectLst>
              </a:rPr>
              <a:t>تقديم </a:t>
            </a:r>
            <a:r>
              <a:rPr lang="ar-MA" sz="3600" b="1" dirty="0">
                <a:solidFill>
                  <a:srgbClr val="00B050"/>
                </a:solidFill>
                <a:effectLst>
                  <a:outerShdw blurRad="38100" dist="38100" dir="2700000" algn="tl">
                    <a:srgbClr val="000000">
                      <a:alpha val="43137"/>
                    </a:srgbClr>
                  </a:outerShdw>
                </a:effectLst>
              </a:rPr>
              <a:t>الشخصيات التي ستقوم </a:t>
            </a:r>
            <a:r>
              <a:rPr lang="ar-MA" sz="3600" b="1" dirty="0" smtClean="0">
                <a:solidFill>
                  <a:srgbClr val="00B050"/>
                </a:solidFill>
                <a:effectLst>
                  <a:outerShdw blurRad="38100" dist="38100" dir="2700000" algn="tl">
                    <a:srgbClr val="000000">
                      <a:alpha val="43137"/>
                    </a:srgbClr>
                  </a:outerShdw>
                </a:effectLst>
              </a:rPr>
              <a:t>بالأدوار، والتعريف </a:t>
            </a:r>
            <a:r>
              <a:rPr lang="ar-MA" sz="3600" b="1" dirty="0">
                <a:solidFill>
                  <a:srgbClr val="00B050"/>
                </a:solidFill>
                <a:effectLst>
                  <a:outerShdw blurRad="38100" dist="38100" dir="2700000" algn="tl">
                    <a:srgbClr val="000000">
                      <a:alpha val="43137"/>
                    </a:srgbClr>
                  </a:outerShdw>
                </a:effectLst>
              </a:rPr>
              <a:t>بأوضاعها الإجتماعية: </a:t>
            </a:r>
            <a:r>
              <a:rPr lang="ar-MA" sz="3600" b="1" dirty="0">
                <a:effectLst>
                  <a:outerShdw blurRad="38100" dist="38100" dir="2700000" algn="tl">
                    <a:srgbClr val="000000">
                      <a:alpha val="43137"/>
                    </a:srgbClr>
                  </a:outerShdw>
                </a:effectLst>
              </a:rPr>
              <a:t>رئيس – صحفي – محام – قاض مدير – أب</a:t>
            </a:r>
            <a:r>
              <a:rPr lang="ar-MA" sz="3600" b="1" dirty="0" smtClean="0">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3600" b="1" dirty="0" smtClean="0">
                <a:solidFill>
                  <a:srgbClr val="00B050"/>
                </a:solidFill>
                <a:effectLst>
                  <a:outerShdw blurRad="38100" dist="38100" dir="2700000" algn="tl">
                    <a:srgbClr val="000000">
                      <a:alpha val="43137"/>
                    </a:srgbClr>
                  </a:outerShdw>
                </a:effectLst>
              </a:rPr>
              <a:t>توزيع الأدوار</a:t>
            </a:r>
          </a:p>
          <a:p>
            <a:pPr marL="457200" indent="-457200" algn="r" rtl="1">
              <a:buFont typeface="Wingdings" panose="05000000000000000000" pitchFamily="2" charset="2"/>
              <a:buChar char="ü"/>
            </a:pPr>
            <a:r>
              <a:rPr lang="ar-MA" sz="3600" b="1" dirty="0">
                <a:solidFill>
                  <a:srgbClr val="00B050"/>
                </a:solidFill>
                <a:effectLst>
                  <a:outerShdw blurRad="38100" dist="38100" dir="2700000" algn="tl">
                    <a:srgbClr val="000000">
                      <a:alpha val="43137"/>
                    </a:srgbClr>
                  </a:outerShdw>
                </a:effectLst>
              </a:rPr>
              <a:t>القدرة على </a:t>
            </a:r>
            <a:r>
              <a:rPr lang="ar-MA" sz="3600" b="1" dirty="0">
                <a:solidFill>
                  <a:srgbClr val="00B050"/>
                </a:solidFill>
                <a:effectLst>
                  <a:outerShdw blurRad="38100" dist="38100" dir="2700000" algn="tl">
                    <a:srgbClr val="000000">
                      <a:alpha val="43137"/>
                    </a:srgbClr>
                  </a:outerShdw>
                </a:effectLst>
              </a:rPr>
              <a:t>الإقناع وتدعيم </a:t>
            </a:r>
            <a:r>
              <a:rPr lang="ar-MA" sz="3600" b="1" dirty="0">
                <a:solidFill>
                  <a:srgbClr val="00B050"/>
                </a:solidFill>
                <a:effectLst>
                  <a:outerShdw blurRad="38100" dist="38100" dir="2700000" algn="tl">
                    <a:srgbClr val="000000">
                      <a:alpha val="43137"/>
                    </a:srgbClr>
                  </a:outerShdw>
                </a:effectLst>
              </a:rPr>
              <a:t>الموقف بالأدلة</a:t>
            </a:r>
            <a:r>
              <a:rPr lang="ar-MA" sz="3600" b="1" dirty="0" smtClean="0">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3600" b="1" dirty="0">
                <a:solidFill>
                  <a:srgbClr val="00B050"/>
                </a:solidFill>
                <a:effectLst>
                  <a:outerShdw blurRad="38100" dist="38100" dir="2700000" algn="tl">
                    <a:srgbClr val="000000">
                      <a:alpha val="43137"/>
                    </a:srgbClr>
                  </a:outerShdw>
                </a:effectLst>
              </a:rPr>
              <a:t>استنتاج </a:t>
            </a:r>
            <a:r>
              <a:rPr lang="ar-MA" sz="3600" b="1" dirty="0">
                <a:solidFill>
                  <a:srgbClr val="00B050"/>
                </a:solidFill>
                <a:effectLst>
                  <a:outerShdw blurRad="38100" dist="38100" dir="2700000" algn="tl">
                    <a:srgbClr val="000000">
                      <a:alpha val="43137"/>
                    </a:srgbClr>
                  </a:outerShdw>
                </a:effectLst>
              </a:rPr>
              <a:t>نتائج الحوار والخروج بخلاصة</a:t>
            </a:r>
            <a:r>
              <a:rPr lang="ar-MA" sz="3600" b="1" dirty="0">
                <a:effectLst>
                  <a:outerShdw blurRad="38100" dist="38100" dir="2700000" algn="tl">
                    <a:srgbClr val="000000">
                      <a:alpha val="43137"/>
                    </a:srgbClr>
                  </a:outerShdw>
                </a:effectLst>
              </a:rPr>
              <a:t>.</a:t>
            </a:r>
            <a:endParaRPr lang="ar-MA" sz="3600" b="1" dirty="0">
              <a:effectLst>
                <a:outerShdw blurRad="38100" dist="38100" dir="2700000" algn="tl">
                  <a:srgbClr val="000000">
                    <a:alpha val="43137"/>
                  </a:srgbClr>
                </a:outerShdw>
              </a:effectLst>
            </a:endParaRPr>
          </a:p>
        </p:txBody>
      </p:sp>
      <p:sp>
        <p:nvSpPr>
          <p:cNvPr id="2" name="Rectangle 1"/>
          <p:cNvSpPr/>
          <p:nvPr/>
        </p:nvSpPr>
        <p:spPr>
          <a:xfrm>
            <a:off x="4928953" y="225083"/>
            <a:ext cx="2635658" cy="646331"/>
          </a:xfrm>
          <a:prstGeom prst="rect">
            <a:avLst/>
          </a:prstGeom>
          <a:solidFill>
            <a:schemeClr val="tx2">
              <a:lumMod val="10000"/>
              <a:lumOff val="90000"/>
            </a:schemeClr>
          </a:solidFill>
        </p:spPr>
        <p:txBody>
          <a:bodyPr wrap="none">
            <a:spAutoFit/>
          </a:bodyPr>
          <a:lstStyle/>
          <a:p>
            <a:r>
              <a:rPr lang="ar-MA" sz="36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abic Transparent" panose="020B0604020202020204" pitchFamily="34" charset="0"/>
              </a:rPr>
              <a:t>خطوات المهارة</a:t>
            </a:r>
            <a:r>
              <a:rPr lang="ar-SA" sz="36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abic Transparent" panose="020B0604020202020204" pitchFamily="34" charset="0"/>
              </a:rPr>
              <a:t>:</a:t>
            </a:r>
            <a:endParaRPr lang="ar-MA"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75824512"/>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142</TotalTime>
  <Words>148</Words>
  <Application>Microsoft Office PowerPoint</Application>
  <PresentationFormat>Widescreen</PresentationFormat>
  <Paragraphs>14</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Arabic Transparent</vt:lpstr>
      <vt:lpstr>Arial</vt:lpstr>
      <vt:lpstr>Calibri</vt:lpstr>
      <vt:lpstr>Calibri Light</vt:lpstr>
      <vt:lpstr>Times New Roman</vt:lpstr>
      <vt:lpstr>Wingdings</vt:lpstr>
      <vt:lpstr>Metropolitan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29</cp:revision>
  <dcterms:created xsi:type="dcterms:W3CDTF">2022-09-27T21:07:30Z</dcterms:created>
  <dcterms:modified xsi:type="dcterms:W3CDTF">2023-05-18T22:39:18Z</dcterms:modified>
</cp:coreProperties>
</file>