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64" r:id="rId2"/>
    <p:sldId id="275" r:id="rId3"/>
    <p:sldId id="257" r:id="rId4"/>
    <p:sldId id="266" r:id="rId5"/>
    <p:sldId id="260" r:id="rId6"/>
    <p:sldId id="259" r:id="rId7"/>
    <p:sldId id="261" r:id="rId8"/>
    <p:sldId id="290" r:id="rId9"/>
    <p:sldId id="285" r:id="rId10"/>
    <p:sldId id="291" r:id="rId11"/>
    <p:sldId id="288" r:id="rId12"/>
    <p:sldId id="293" r:id="rId13"/>
    <p:sldId id="292" r:id="rId14"/>
    <p:sldId id="263"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الحصة الأولى" id="{C0280DE3-186E-43A6-99B9-F3A7679CEBC9}">
          <p14:sldIdLst>
            <p14:sldId id="264"/>
            <p14:sldId id="275"/>
            <p14:sldId id="257"/>
            <p14:sldId id="266"/>
            <p14:sldId id="260"/>
            <p14:sldId id="259"/>
          </p14:sldIdLst>
        </p14:section>
        <p14:section name="الحصة الثانية" id="{2A91C92C-40D6-4917-917C-47E3B2CEE21D}">
          <p14:sldIdLst>
            <p14:sldId id="261"/>
            <p14:sldId id="290"/>
            <p14:sldId id="285"/>
            <p14:sldId id="291"/>
            <p14:sldId id="288"/>
            <p14:sldId id="293"/>
            <p14:sldId id="292"/>
            <p14:sldId id="263"/>
          </p14:sldIdLst>
        </p14:section>
      </p14:sectionLst>
    </p:ex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zakaria arajouan" initials="za" lastIdx="2" clrIdx="0">
    <p:extLst>
      <p:ext uri="{19B8F6BF-5375-455C-9EA6-DF929625EA0E}">
        <p15:presenceInfo xmlns:p15="http://schemas.microsoft.com/office/powerpoint/2012/main" userId="0080d4f0afe2cec7"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8" d="100"/>
          <a:sy n="68" d="100"/>
        </p:scale>
        <p:origin x="792"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smtClean="0"/>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90FA7F20-DC9F-48F5-97A9-5E02099C42C9}" type="datetimeFigureOut">
              <a:rPr lang="ar-MA" smtClean="0"/>
              <a:t>05-06-1444</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69039465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90FA7F20-DC9F-48F5-97A9-5E02099C42C9}" type="datetimeFigureOut">
              <a:rPr lang="ar-MA" smtClean="0"/>
              <a:t>05-06-1444</a:t>
            </a:fld>
            <a:endParaRPr lang="ar-MA"/>
          </a:p>
        </p:txBody>
      </p:sp>
      <p:sp>
        <p:nvSpPr>
          <p:cNvPr id="6" name="Footer Placeholder 5"/>
          <p:cNvSpPr>
            <a:spLocks noGrp="1"/>
          </p:cNvSpPr>
          <p:nvPr>
            <p:ph type="ftr" sz="quarter" idx="11"/>
          </p:nvPr>
        </p:nvSpPr>
        <p:spPr/>
        <p:txBody>
          <a:bodyPr/>
          <a:lstStyle/>
          <a:p>
            <a:endParaRPr lang="ar-MA"/>
          </a:p>
        </p:txBody>
      </p:sp>
      <p:sp>
        <p:nvSpPr>
          <p:cNvPr id="7" name="Slide Number Placeholder 6"/>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192407481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smtClean="0"/>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4" name="Date Placeholder 3"/>
          <p:cNvSpPr>
            <a:spLocks noGrp="1"/>
          </p:cNvSpPr>
          <p:nvPr>
            <p:ph type="dt" sz="half" idx="10"/>
          </p:nvPr>
        </p:nvSpPr>
        <p:spPr/>
        <p:txBody>
          <a:bodyPr/>
          <a:lstStyle/>
          <a:p>
            <a:fld id="{90FA7F20-DC9F-48F5-97A9-5E02099C42C9}" type="datetimeFigureOut">
              <a:rPr lang="ar-MA" smtClean="0"/>
              <a:t>05-06-1444</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115988878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smtClean="0"/>
              <a:t>Click to edit Master title style</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smtClean="0"/>
              <a:t>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4" name="Date Placeholder 3"/>
          <p:cNvSpPr>
            <a:spLocks noGrp="1"/>
          </p:cNvSpPr>
          <p:nvPr>
            <p:ph type="dt" sz="half" idx="10"/>
          </p:nvPr>
        </p:nvSpPr>
        <p:spPr/>
        <p:txBody>
          <a:bodyPr/>
          <a:lstStyle/>
          <a:p>
            <a:fld id="{90FA7F20-DC9F-48F5-97A9-5E02099C42C9}" type="datetimeFigureOut">
              <a:rPr lang="ar-MA" smtClean="0"/>
              <a:t>05-06-1444</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284170381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90FA7F20-DC9F-48F5-97A9-5E02099C42C9}" type="datetimeFigureOut">
              <a:rPr lang="ar-MA" smtClean="0"/>
              <a:t>05-06-1444</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187046412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90FA7F20-DC9F-48F5-97A9-5E02099C42C9}" type="datetimeFigureOut">
              <a:rPr lang="ar-MA" smtClean="0"/>
              <a:t>05-06-1444</a:t>
            </a:fld>
            <a:endParaRPr lang="ar-MA"/>
          </a:p>
        </p:txBody>
      </p:sp>
      <p:sp>
        <p:nvSpPr>
          <p:cNvPr id="4"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87076330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90FA7F20-DC9F-48F5-97A9-5E02099C42C9}" type="datetimeFigureOut">
              <a:rPr lang="ar-MA" smtClean="0"/>
              <a:t>05-06-1444</a:t>
            </a:fld>
            <a:endParaRPr lang="ar-MA"/>
          </a:p>
        </p:txBody>
      </p:sp>
      <p:sp>
        <p:nvSpPr>
          <p:cNvPr id="4"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1507002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0FA7F20-DC9F-48F5-97A9-5E02099C42C9}" type="datetimeFigureOut">
              <a:rPr lang="ar-MA" smtClean="0"/>
              <a:t>05-06-1444</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99887599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0FA7F20-DC9F-48F5-97A9-5E02099C42C9}" type="datetimeFigureOut">
              <a:rPr lang="ar-MA" smtClean="0"/>
              <a:t>05-06-1444</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257390520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3"/>
          <p:cNvSpPr>
            <a:spLocks noGrp="1"/>
          </p:cNvSpPr>
          <p:nvPr>
            <p:ph type="dt" sz="half" idx="10"/>
          </p:nvPr>
        </p:nvSpPr>
        <p:spPr/>
        <p:txBody>
          <a:bodyPr/>
          <a:lstStyle/>
          <a:p>
            <a:fld id="{90FA7F20-DC9F-48F5-97A9-5E02099C42C9}" type="datetimeFigureOut">
              <a:rPr lang="ar-MA" smtClean="0"/>
              <a:t>05-06-1444</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365586275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90FA7F20-DC9F-48F5-97A9-5E02099C42C9}" type="datetimeFigureOut">
              <a:rPr lang="ar-MA" smtClean="0"/>
              <a:t>05-06-1444</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123237129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90FA7F20-DC9F-48F5-97A9-5E02099C42C9}" type="datetimeFigureOut">
              <a:rPr lang="ar-MA" smtClean="0"/>
              <a:t>05-06-1444</a:t>
            </a:fld>
            <a:endParaRPr lang="ar-MA"/>
          </a:p>
        </p:txBody>
      </p:sp>
      <p:sp>
        <p:nvSpPr>
          <p:cNvPr id="6" name="Footer Placeholder 5"/>
          <p:cNvSpPr>
            <a:spLocks noGrp="1"/>
          </p:cNvSpPr>
          <p:nvPr>
            <p:ph type="ftr" sz="quarter" idx="11"/>
          </p:nvPr>
        </p:nvSpPr>
        <p:spPr/>
        <p:txBody>
          <a:bodyPr/>
          <a:lstStyle/>
          <a:p>
            <a:endParaRPr lang="ar-MA"/>
          </a:p>
        </p:txBody>
      </p:sp>
      <p:sp>
        <p:nvSpPr>
          <p:cNvPr id="7" name="Slide Number Placeholder 6"/>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378848155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0FA7F20-DC9F-48F5-97A9-5E02099C42C9}" type="datetimeFigureOut">
              <a:rPr lang="ar-MA" smtClean="0"/>
              <a:t>05-06-1444</a:t>
            </a:fld>
            <a:endParaRPr lang="ar-MA"/>
          </a:p>
        </p:txBody>
      </p:sp>
      <p:sp>
        <p:nvSpPr>
          <p:cNvPr id="8" name="Footer Placeholder 7"/>
          <p:cNvSpPr>
            <a:spLocks noGrp="1"/>
          </p:cNvSpPr>
          <p:nvPr>
            <p:ph type="ftr" sz="quarter" idx="11"/>
          </p:nvPr>
        </p:nvSpPr>
        <p:spPr/>
        <p:txBody>
          <a:bodyPr/>
          <a:lstStyle/>
          <a:p>
            <a:endParaRPr lang="ar-MA"/>
          </a:p>
        </p:txBody>
      </p:sp>
      <p:sp>
        <p:nvSpPr>
          <p:cNvPr id="9" name="Slide Number Placeholder 8"/>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195983388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7" name="Date Placeholder 2"/>
          <p:cNvSpPr>
            <a:spLocks noGrp="1"/>
          </p:cNvSpPr>
          <p:nvPr>
            <p:ph type="dt" sz="half" idx="10"/>
          </p:nvPr>
        </p:nvSpPr>
        <p:spPr/>
        <p:txBody>
          <a:bodyPr/>
          <a:lstStyle/>
          <a:p>
            <a:fld id="{90FA7F20-DC9F-48F5-97A9-5E02099C42C9}" type="datetimeFigureOut">
              <a:rPr lang="ar-MA" smtClean="0"/>
              <a:t>05-06-1444</a:t>
            </a:fld>
            <a:endParaRPr lang="ar-MA"/>
          </a:p>
        </p:txBody>
      </p:sp>
      <p:sp>
        <p:nvSpPr>
          <p:cNvPr id="5" name="Footer Placeholder 3"/>
          <p:cNvSpPr>
            <a:spLocks noGrp="1"/>
          </p:cNvSpPr>
          <p:nvPr>
            <p:ph type="ftr" sz="quarter" idx="11"/>
          </p:nvPr>
        </p:nvSpPr>
        <p:spPr/>
        <p:txBody>
          <a:bodyPr/>
          <a:lstStyle/>
          <a:p>
            <a:endParaRPr lang="ar-MA"/>
          </a:p>
        </p:txBody>
      </p:sp>
      <p:sp>
        <p:nvSpPr>
          <p:cNvPr id="6" name="Slide Number Placeholder 4"/>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195063450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90FA7F20-DC9F-48F5-97A9-5E02099C42C9}" type="datetimeFigureOut">
              <a:rPr lang="ar-MA" smtClean="0"/>
              <a:t>05-06-1444</a:t>
            </a:fld>
            <a:endParaRPr lang="ar-MA"/>
          </a:p>
        </p:txBody>
      </p:sp>
      <p:sp>
        <p:nvSpPr>
          <p:cNvPr id="5" name="Footer Placeholder 2"/>
          <p:cNvSpPr>
            <a:spLocks noGrp="1"/>
          </p:cNvSpPr>
          <p:nvPr>
            <p:ph type="ftr" sz="quarter" idx="11"/>
          </p:nvPr>
        </p:nvSpPr>
        <p:spPr/>
        <p:txBody>
          <a:bodyPr/>
          <a:lstStyle/>
          <a:p>
            <a:endParaRPr lang="ar-MA"/>
          </a:p>
        </p:txBody>
      </p:sp>
      <p:sp>
        <p:nvSpPr>
          <p:cNvPr id="6" name="Slide Number Placeholder 3"/>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254815669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7" name="Date Placeholder 4"/>
          <p:cNvSpPr>
            <a:spLocks noGrp="1"/>
          </p:cNvSpPr>
          <p:nvPr>
            <p:ph type="dt" sz="half" idx="10"/>
          </p:nvPr>
        </p:nvSpPr>
        <p:spPr/>
        <p:txBody>
          <a:bodyPr/>
          <a:lstStyle/>
          <a:p>
            <a:fld id="{90FA7F20-DC9F-48F5-97A9-5E02099C42C9}" type="datetimeFigureOut">
              <a:rPr lang="ar-MA" smtClean="0"/>
              <a:t>05-06-1444</a:t>
            </a:fld>
            <a:endParaRPr lang="ar-MA"/>
          </a:p>
        </p:txBody>
      </p:sp>
      <p:sp>
        <p:nvSpPr>
          <p:cNvPr id="5" name="Footer Placeholder 5"/>
          <p:cNvSpPr>
            <a:spLocks noGrp="1"/>
          </p:cNvSpPr>
          <p:nvPr>
            <p:ph type="ftr" sz="quarter" idx="11"/>
          </p:nvPr>
        </p:nvSpPr>
        <p:spPr/>
        <p:txBody>
          <a:bodyPr/>
          <a:lstStyle/>
          <a:p>
            <a:endParaRPr lang="ar-MA"/>
          </a:p>
        </p:txBody>
      </p:sp>
      <p:sp>
        <p:nvSpPr>
          <p:cNvPr id="6" name="Slide Number Placeholder 6"/>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315609389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90FA7F20-DC9F-48F5-97A9-5E02099C42C9}" type="datetimeFigureOut">
              <a:rPr lang="ar-MA" smtClean="0"/>
              <a:t>05-06-1444</a:t>
            </a:fld>
            <a:endParaRPr lang="ar-MA"/>
          </a:p>
        </p:txBody>
      </p:sp>
      <p:sp>
        <p:nvSpPr>
          <p:cNvPr id="6" name="Footer Placeholder 5"/>
          <p:cNvSpPr>
            <a:spLocks noGrp="1"/>
          </p:cNvSpPr>
          <p:nvPr>
            <p:ph type="ftr" sz="quarter" idx="11"/>
          </p:nvPr>
        </p:nvSpPr>
        <p:spPr/>
        <p:txBody>
          <a:bodyPr/>
          <a:lstStyle/>
          <a:p>
            <a:endParaRPr lang="ar-MA"/>
          </a:p>
        </p:txBody>
      </p:sp>
      <p:sp>
        <p:nvSpPr>
          <p:cNvPr id="7" name="Slide Number Placeholder 6"/>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240508960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90FA7F20-DC9F-48F5-97A9-5E02099C42C9}" type="datetimeFigureOut">
              <a:rPr lang="ar-MA" smtClean="0"/>
              <a:t>05-06-1444</a:t>
            </a:fld>
            <a:endParaRPr lang="ar-MA"/>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ar-MA"/>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AADB840A-1E70-4FAF-ADA7-830431948D73}" type="slidenum">
              <a:rPr lang="ar-MA" smtClean="0"/>
              <a:t>‹#›</a:t>
            </a:fld>
            <a:endParaRPr lang="ar-MA"/>
          </a:p>
        </p:txBody>
      </p:sp>
    </p:spTree>
    <p:extLst>
      <p:ext uri="{BB962C8B-B14F-4D97-AF65-F5344CB8AC3E}">
        <p14:creationId xmlns:p14="http://schemas.microsoft.com/office/powerpoint/2010/main" val="3595237430"/>
      </p:ext>
    </p:extLst>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 id="2147483687" r:id="rId15"/>
    <p:sldLayoutId id="2147483688" r:id="rId16"/>
    <p:sldLayoutId id="2147483689" r:id="rId17"/>
  </p:sldLayoutIdLst>
  <mc:AlternateContent xmlns:mc="http://schemas.openxmlformats.org/markup-compatibility/2006" xmlns:p14="http://schemas.microsoft.com/office/powerpoint/2010/main">
    <mc:Choice Requires="p14">
      <p:transition p14:dur="0"/>
    </mc:Choice>
    <mc:Fallback xmlns="">
      <p:transition/>
    </mc:Fallback>
  </mc:AlternateContent>
  <p:txStyles>
    <p:titleStyle>
      <a:lvl1pPr algn="l" defTabSz="457200" rtl="1" eaLnBrk="1" latinLnBrk="0" hangingPunct="1">
        <a:spcBef>
          <a:spcPct val="0"/>
        </a:spcBef>
        <a:buNone/>
        <a:defRPr sz="4200" b="0" i="0" kern="1200">
          <a:solidFill>
            <a:schemeClr val="tx2"/>
          </a:solidFill>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p:titleStyle>
    <p:bodyStyle>
      <a:lvl1pPr marL="342900" indent="-3429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r" defTabSz="457200" rtl="1" eaLnBrk="1" latinLnBrk="0" hangingPunct="1">
        <a:defRPr sz="1800" kern="1200">
          <a:solidFill>
            <a:schemeClr val="tx1"/>
          </a:solidFill>
          <a:latin typeface="+mn-lt"/>
          <a:ea typeface="+mn-ea"/>
          <a:cs typeface="+mn-cs"/>
        </a:defRPr>
      </a:lvl1pPr>
      <a:lvl2pPr marL="457200" algn="r" defTabSz="457200" rtl="1" eaLnBrk="1" latinLnBrk="0" hangingPunct="1">
        <a:defRPr sz="1800" kern="1200">
          <a:solidFill>
            <a:schemeClr val="tx1"/>
          </a:solidFill>
          <a:latin typeface="+mn-lt"/>
          <a:ea typeface="+mn-ea"/>
          <a:cs typeface="+mn-cs"/>
        </a:defRPr>
      </a:lvl2pPr>
      <a:lvl3pPr marL="914400" algn="r" defTabSz="457200" rtl="1" eaLnBrk="1" latinLnBrk="0" hangingPunct="1">
        <a:defRPr sz="1800" kern="1200">
          <a:solidFill>
            <a:schemeClr val="tx1"/>
          </a:solidFill>
          <a:latin typeface="+mn-lt"/>
          <a:ea typeface="+mn-ea"/>
          <a:cs typeface="+mn-cs"/>
        </a:defRPr>
      </a:lvl3pPr>
      <a:lvl4pPr marL="1371600" algn="r" defTabSz="457200" rtl="1" eaLnBrk="1" latinLnBrk="0" hangingPunct="1">
        <a:defRPr sz="1800" kern="1200">
          <a:solidFill>
            <a:schemeClr val="tx1"/>
          </a:solidFill>
          <a:latin typeface="+mn-lt"/>
          <a:ea typeface="+mn-ea"/>
          <a:cs typeface="+mn-cs"/>
        </a:defRPr>
      </a:lvl4pPr>
      <a:lvl5pPr marL="1828800" algn="r" defTabSz="457200" rtl="1" eaLnBrk="1" latinLnBrk="0" hangingPunct="1">
        <a:defRPr sz="1800" kern="1200">
          <a:solidFill>
            <a:schemeClr val="tx1"/>
          </a:solidFill>
          <a:latin typeface="+mn-lt"/>
          <a:ea typeface="+mn-ea"/>
          <a:cs typeface="+mn-cs"/>
        </a:defRPr>
      </a:lvl5pPr>
      <a:lvl6pPr marL="2286000" algn="r" defTabSz="457200" rtl="1" eaLnBrk="1" latinLnBrk="0" hangingPunct="1">
        <a:defRPr sz="1800" kern="1200">
          <a:solidFill>
            <a:schemeClr val="tx1"/>
          </a:solidFill>
          <a:latin typeface="+mn-lt"/>
          <a:ea typeface="+mn-ea"/>
          <a:cs typeface="+mn-cs"/>
        </a:defRPr>
      </a:lvl6pPr>
      <a:lvl7pPr marL="2743200" algn="r" defTabSz="457200" rtl="1" eaLnBrk="1" latinLnBrk="0" hangingPunct="1">
        <a:defRPr sz="1800" kern="1200">
          <a:solidFill>
            <a:schemeClr val="tx1"/>
          </a:solidFill>
          <a:latin typeface="+mn-lt"/>
          <a:ea typeface="+mn-ea"/>
          <a:cs typeface="+mn-cs"/>
        </a:defRPr>
      </a:lvl7pPr>
      <a:lvl8pPr marL="3200400" algn="r" defTabSz="457200" rtl="1" eaLnBrk="1" latinLnBrk="0" hangingPunct="1">
        <a:defRPr sz="1800" kern="1200">
          <a:solidFill>
            <a:schemeClr val="tx1"/>
          </a:solidFill>
          <a:latin typeface="+mn-lt"/>
          <a:ea typeface="+mn-ea"/>
          <a:cs typeface="+mn-cs"/>
        </a:defRPr>
      </a:lvl8pPr>
      <a:lvl9pPr marL="3657600" algn="r" defTabSz="4572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436098" y="1681086"/>
            <a:ext cx="11605845" cy="3831818"/>
          </a:xfrm>
          <a:prstGeom prst="rect">
            <a:avLst/>
          </a:prstGeom>
          <a:solidFill>
            <a:schemeClr val="accent2">
              <a:lumMod val="40000"/>
              <a:lumOff val="60000"/>
            </a:schemeClr>
          </a:solidFill>
        </p:spPr>
        <p:txBody>
          <a:bodyPr wrap="square" rtlCol="1">
            <a:spAutoFit/>
          </a:bodyPr>
          <a:lstStyle/>
          <a:p>
            <a:pPr algn="r" rtl="1">
              <a:lnSpc>
                <a:spcPct val="150000"/>
              </a:lnSpc>
            </a:pPr>
            <a:r>
              <a:rPr lang="ar-MA" sz="5400" b="1" dirty="0" smtClean="0">
                <a:solidFill>
                  <a:srgbClr val="FF0000"/>
                </a:solidFill>
                <a:effectLst>
                  <a:outerShdw blurRad="38100" dist="38100" dir="2700000" algn="tl">
                    <a:srgbClr val="000000">
                      <a:alpha val="43137"/>
                    </a:srgbClr>
                  </a:outerShdw>
                </a:effectLst>
              </a:rPr>
              <a:t>المــــــــــــــــجال: </a:t>
            </a:r>
            <a:r>
              <a:rPr lang="ar-MA" sz="5400" b="1" dirty="0" smtClean="0">
                <a:solidFill>
                  <a:schemeClr val="bg1"/>
                </a:solidFill>
                <a:effectLst>
                  <a:outerShdw blurRad="38100" dist="38100" dir="2700000" algn="tl">
                    <a:srgbClr val="000000">
                      <a:alpha val="43137"/>
                    </a:srgbClr>
                  </a:outerShdw>
                </a:effectLst>
              </a:rPr>
              <a:t>الحضاري</a:t>
            </a:r>
          </a:p>
          <a:p>
            <a:pPr algn="r" rtl="1">
              <a:lnSpc>
                <a:spcPct val="150000"/>
              </a:lnSpc>
            </a:pPr>
            <a:r>
              <a:rPr lang="ar-MA" sz="5400" b="1" dirty="0" smtClean="0">
                <a:solidFill>
                  <a:srgbClr val="FF0000"/>
                </a:solidFill>
                <a:effectLst>
                  <a:outerShdw blurRad="38100" dist="38100" dir="2700000" algn="tl">
                    <a:srgbClr val="000000">
                      <a:alpha val="43137"/>
                    </a:srgbClr>
                  </a:outerShdw>
                </a:effectLst>
              </a:rPr>
              <a:t>المـــــــــــــــكـون</a:t>
            </a:r>
            <a:r>
              <a:rPr lang="ar-MA" sz="5400" b="1" dirty="0" smtClean="0">
                <a:solidFill>
                  <a:schemeClr val="bg1"/>
                </a:solidFill>
                <a:effectLst>
                  <a:outerShdw blurRad="38100" dist="38100" dir="2700000" algn="tl">
                    <a:srgbClr val="000000">
                      <a:alpha val="43137"/>
                    </a:srgbClr>
                  </a:outerShdw>
                </a:effectLst>
              </a:rPr>
              <a:t>: </a:t>
            </a:r>
            <a:r>
              <a:rPr lang="ar-MA" sz="5400" b="1" dirty="0">
                <a:solidFill>
                  <a:schemeClr val="bg1"/>
                </a:solidFill>
                <a:effectLst>
                  <a:outerShdw blurRad="38100" dist="38100" dir="2700000" algn="tl">
                    <a:srgbClr val="000000">
                      <a:alpha val="43137"/>
                    </a:srgbClr>
                  </a:outerShdw>
                </a:effectLst>
              </a:rPr>
              <a:t>القـــــــــــــراءة</a:t>
            </a:r>
          </a:p>
          <a:p>
            <a:pPr algn="r" rtl="1">
              <a:lnSpc>
                <a:spcPct val="150000"/>
              </a:lnSpc>
            </a:pPr>
            <a:r>
              <a:rPr lang="ar-MA" sz="5400" b="1" dirty="0" smtClean="0">
                <a:solidFill>
                  <a:srgbClr val="FF0000"/>
                </a:solidFill>
                <a:effectLst>
                  <a:outerShdw blurRad="38100" dist="38100" dir="2700000" algn="tl">
                    <a:srgbClr val="000000">
                      <a:alpha val="43137"/>
                    </a:srgbClr>
                  </a:outerShdw>
                </a:effectLst>
              </a:rPr>
              <a:t>المــــــوضــــوع</a:t>
            </a:r>
            <a:r>
              <a:rPr lang="ar-MA" sz="5400" b="1" dirty="0" smtClean="0">
                <a:solidFill>
                  <a:schemeClr val="bg1"/>
                </a:solidFill>
                <a:effectLst>
                  <a:outerShdw blurRad="38100" dist="38100" dir="2700000" algn="tl">
                    <a:srgbClr val="000000">
                      <a:alpha val="43137"/>
                    </a:srgbClr>
                  </a:outerShdw>
                </a:effectLst>
              </a:rPr>
              <a:t>: </a:t>
            </a:r>
            <a:r>
              <a:rPr lang="ar-MA" sz="5400" b="1" dirty="0">
                <a:solidFill>
                  <a:schemeClr val="bg1"/>
                </a:solidFill>
                <a:effectLst>
                  <a:outerShdw blurRad="38100" dist="38100" dir="2700000" algn="tl">
                    <a:srgbClr val="000000">
                      <a:alpha val="43137"/>
                    </a:srgbClr>
                  </a:outerShdw>
                </a:effectLst>
              </a:rPr>
              <a:t>مُرَّاكُشُ الحَمْرَاءُ – ص: </a:t>
            </a:r>
            <a:r>
              <a:rPr lang="ar-MA" sz="5400" b="1" dirty="0">
                <a:solidFill>
                  <a:srgbClr val="FF0000"/>
                </a:solidFill>
                <a:effectLst>
                  <a:outerShdw blurRad="38100" dist="38100" dir="2700000" algn="tl">
                    <a:srgbClr val="000000">
                      <a:alpha val="43137"/>
                    </a:srgbClr>
                  </a:outerShdw>
                </a:effectLst>
              </a:rPr>
              <a:t>103</a:t>
            </a:r>
            <a:endParaRPr lang="ar-MA" sz="5400" b="1" dirty="0">
              <a:solidFill>
                <a:srgbClr val="FF000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94659236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82880" y="246183"/>
            <a:ext cx="11844997" cy="5743111"/>
          </a:xfrm>
          <a:prstGeom prst="rect">
            <a:avLst/>
          </a:prstGeom>
          <a:solidFill>
            <a:schemeClr val="accent2">
              <a:lumMod val="40000"/>
              <a:lumOff val="60000"/>
            </a:schemeClr>
          </a:solidFill>
        </p:spPr>
        <p:txBody>
          <a:bodyPr wrap="square" rtlCol="1">
            <a:spAutoFit/>
          </a:bodyPr>
          <a:lstStyle/>
          <a:p>
            <a:pPr marL="514350" indent="-514350" algn="r" rtl="1">
              <a:buAutoNum type="arabicPeriod" startAt="2"/>
            </a:pPr>
            <a:r>
              <a:rPr lang="ar-MA" sz="3600" b="1" dirty="0" smtClean="0">
                <a:solidFill>
                  <a:srgbClr val="FF0000"/>
                </a:solidFill>
                <a:effectLst>
                  <a:outerShdw blurRad="38100" dist="38100" dir="2700000" algn="tl">
                    <a:srgbClr val="000000">
                      <a:alpha val="43137"/>
                    </a:srgbClr>
                  </a:outerShdw>
                </a:effectLst>
              </a:rPr>
              <a:t>لغة </a:t>
            </a:r>
            <a:r>
              <a:rPr lang="ar-MA" sz="3600" b="1" dirty="0">
                <a:solidFill>
                  <a:srgbClr val="FF0000"/>
                </a:solidFill>
                <a:effectLst>
                  <a:outerShdw blurRad="38100" dist="38100" dir="2700000" algn="tl">
                    <a:srgbClr val="000000">
                      <a:alpha val="43137"/>
                    </a:srgbClr>
                  </a:outerShdw>
                </a:effectLst>
              </a:rPr>
              <a:t>النص وأسلوبه</a:t>
            </a:r>
            <a:r>
              <a:rPr lang="ar-MA" sz="3600" b="1" dirty="0" smtClean="0">
                <a:solidFill>
                  <a:srgbClr val="FF0000"/>
                </a:solidFill>
                <a:effectLst>
                  <a:outerShdw blurRad="38100" dist="38100" dir="2700000" algn="tl">
                    <a:srgbClr val="000000">
                      <a:alpha val="43137"/>
                    </a:srgbClr>
                  </a:outerShdw>
                </a:effectLst>
              </a:rPr>
              <a:t>:</a:t>
            </a:r>
          </a:p>
          <a:p>
            <a:pPr marL="228600" algn="r" rtl="1">
              <a:lnSpc>
                <a:spcPct val="115000"/>
              </a:lnSpc>
              <a:spcAft>
                <a:spcPts val="0"/>
              </a:spcAft>
            </a:pPr>
            <a:r>
              <a:rPr lang="ar-MA" sz="3600" b="1" dirty="0">
                <a:solidFill>
                  <a:srgbClr val="7030A0"/>
                </a:solidFill>
                <a:latin typeface="Calibri" panose="020F0502020204030204" pitchFamily="34" charset="0"/>
                <a:ea typeface="Times New Roman" panose="02020603050405020304" pitchFamily="18" charset="0"/>
              </a:rPr>
              <a:t>أ- الأساليب اللغوية:</a:t>
            </a:r>
            <a:endParaRPr lang="en-US" sz="3200" dirty="0">
              <a:latin typeface="Calibri" panose="020F0502020204030204" pitchFamily="34" charset="0"/>
              <a:ea typeface="Calibri" panose="020F0502020204030204" pitchFamily="34" charset="0"/>
              <a:cs typeface="Arial" panose="020B0604020202020204" pitchFamily="34" charset="0"/>
            </a:endParaRPr>
          </a:p>
          <a:p>
            <a:pPr marL="342900" lvl="0" indent="-342900" algn="r" rtl="1">
              <a:lnSpc>
                <a:spcPct val="115000"/>
              </a:lnSpc>
              <a:spcAft>
                <a:spcPts val="0"/>
              </a:spcAft>
              <a:buFont typeface="Symbol" panose="05050102010706020507" pitchFamily="18" charset="2"/>
              <a:buChar char=""/>
            </a:pPr>
            <a:r>
              <a:rPr lang="ar-MA" sz="3600" b="1" dirty="0">
                <a:solidFill>
                  <a:schemeClr val="bg1"/>
                </a:solidFill>
                <a:highlight>
                  <a:srgbClr val="FFFF00"/>
                </a:highlight>
                <a:latin typeface="Calibri" panose="020F0502020204030204" pitchFamily="34" charset="0"/>
                <a:ea typeface="Times New Roman" panose="02020603050405020304" pitchFamily="18" charset="0"/>
              </a:rPr>
              <a:t>أسلوب النداء</a:t>
            </a:r>
            <a:r>
              <a:rPr lang="ar-MA" sz="3600" b="1" dirty="0">
                <a:solidFill>
                  <a:schemeClr val="bg1"/>
                </a:solidFill>
                <a:latin typeface="Calibri" panose="020F0502020204030204" pitchFamily="34" charset="0"/>
                <a:ea typeface="Times New Roman" panose="02020603050405020304" pitchFamily="18" charset="0"/>
              </a:rPr>
              <a:t> [مراكش الحمراء]؛ بحذف الأداة في إشارة إلى قرب المسافة النفسية بين الشاعر ومحبوبته مراكش.</a:t>
            </a:r>
            <a:endParaRPr lang="en-US" sz="3200" dirty="0">
              <a:solidFill>
                <a:schemeClr val="bg1"/>
              </a:solidFill>
              <a:latin typeface="Calibri" panose="020F0502020204030204" pitchFamily="34" charset="0"/>
              <a:ea typeface="Calibri" panose="020F0502020204030204" pitchFamily="34" charset="0"/>
              <a:cs typeface="Arial" panose="020B0604020202020204" pitchFamily="34" charset="0"/>
            </a:endParaRPr>
          </a:p>
          <a:p>
            <a:pPr marL="342900" lvl="0" indent="-342900" algn="r" rtl="1">
              <a:lnSpc>
                <a:spcPct val="115000"/>
              </a:lnSpc>
              <a:spcAft>
                <a:spcPts val="0"/>
              </a:spcAft>
              <a:buFont typeface="Symbol" panose="05050102010706020507" pitchFamily="18" charset="2"/>
              <a:buChar char=""/>
            </a:pPr>
            <a:r>
              <a:rPr lang="ar-EG" sz="3600" b="1" dirty="0">
                <a:solidFill>
                  <a:schemeClr val="bg1"/>
                </a:solidFill>
                <a:highlight>
                  <a:srgbClr val="FFFF00"/>
                </a:highlight>
                <a:latin typeface="Calibri" panose="020F0502020204030204" pitchFamily="34" charset="0"/>
                <a:ea typeface="Times New Roman" panose="02020603050405020304" pitchFamily="18" charset="0"/>
              </a:rPr>
              <a:t>أسلوب الأمر</a:t>
            </a:r>
            <a:r>
              <a:rPr lang="ar-EG" sz="3600" b="1" dirty="0">
                <a:solidFill>
                  <a:schemeClr val="bg1"/>
                </a:solidFill>
                <a:latin typeface="Calibri" panose="020F0502020204030204" pitchFamily="34" charset="0"/>
                <a:ea typeface="Times New Roman" panose="02020603050405020304" pitchFamily="18" charset="0"/>
              </a:rPr>
              <a:t> [صوني]؛ أفاد هنا معنى الالتماس، فالشاعر يلتمس من مراكش صون العهد الذي بينهما لا استعلاء ولكن حبا وتكرما.</a:t>
            </a:r>
            <a:endParaRPr lang="en-US" sz="3200" dirty="0">
              <a:solidFill>
                <a:schemeClr val="bg1"/>
              </a:solidFill>
              <a:latin typeface="Calibri" panose="020F0502020204030204" pitchFamily="34" charset="0"/>
              <a:ea typeface="Calibri" panose="020F0502020204030204" pitchFamily="34" charset="0"/>
              <a:cs typeface="Arial" panose="020B0604020202020204" pitchFamily="34" charset="0"/>
            </a:endParaRPr>
          </a:p>
          <a:p>
            <a:pPr marL="342900" lvl="0" indent="-342900" algn="r" rtl="1">
              <a:lnSpc>
                <a:spcPct val="115000"/>
              </a:lnSpc>
              <a:spcAft>
                <a:spcPts val="0"/>
              </a:spcAft>
              <a:buFont typeface="Symbol" panose="05050102010706020507" pitchFamily="18" charset="2"/>
              <a:buChar char=""/>
            </a:pPr>
            <a:r>
              <a:rPr lang="ar-EG" sz="3600" b="1" dirty="0">
                <a:solidFill>
                  <a:schemeClr val="bg1"/>
                </a:solidFill>
                <a:highlight>
                  <a:srgbClr val="FFFF00"/>
                </a:highlight>
                <a:latin typeface="Calibri" panose="020F0502020204030204" pitchFamily="34" charset="0"/>
                <a:ea typeface="Times New Roman" panose="02020603050405020304" pitchFamily="18" charset="0"/>
              </a:rPr>
              <a:t>أسلوب الشرط</a:t>
            </a:r>
            <a:r>
              <a:rPr lang="ar-EG" sz="3600" b="1" dirty="0">
                <a:solidFill>
                  <a:schemeClr val="bg1"/>
                </a:solidFill>
                <a:latin typeface="Calibri" panose="020F0502020204030204" pitchFamily="34" charset="0"/>
                <a:ea typeface="Times New Roman" panose="02020603050405020304" pitchFamily="18" charset="0"/>
              </a:rPr>
              <a:t>: [إذا حللتك فالحياة بهيجة...]؛ ف</a:t>
            </a:r>
            <a:r>
              <a:rPr lang="ar-SA" sz="3600" b="1" dirty="0">
                <a:solidFill>
                  <a:schemeClr val="bg1"/>
                </a:solidFill>
                <a:latin typeface="Calibri" panose="020F0502020204030204" pitchFamily="34" charset="0"/>
                <a:ea typeface="Times New Roman" panose="02020603050405020304" pitchFamily="18" charset="0"/>
              </a:rPr>
              <a:t>هو يشير إلى ارتباط السبب بالنتيجة؛ فحالة الشاعر النفسية تتأرجح بين الفرحة بتواجده بالمدينة الحمراء، ولوعة الحنين بالابتعاد عنها</a:t>
            </a:r>
            <a:r>
              <a:rPr lang="ar-SA" sz="3600" b="1" dirty="0" smtClean="0">
                <a:solidFill>
                  <a:schemeClr val="bg1"/>
                </a:solidFill>
                <a:latin typeface="Calibri" panose="020F0502020204030204" pitchFamily="34" charset="0"/>
                <a:ea typeface="Times New Roman" panose="02020603050405020304" pitchFamily="18" charset="0"/>
              </a:rPr>
              <a:t>.</a:t>
            </a:r>
            <a:endParaRPr lang="en-US" sz="3200" dirty="0">
              <a:solidFill>
                <a:schemeClr val="bg1"/>
              </a:solidFill>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14138016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82880" y="766689"/>
            <a:ext cx="11844997" cy="4988866"/>
          </a:xfrm>
          <a:prstGeom prst="rect">
            <a:avLst/>
          </a:prstGeom>
          <a:solidFill>
            <a:schemeClr val="accent2">
              <a:lumMod val="40000"/>
              <a:lumOff val="60000"/>
            </a:schemeClr>
          </a:solidFill>
        </p:spPr>
        <p:txBody>
          <a:bodyPr wrap="square" rtlCol="1">
            <a:spAutoFit/>
          </a:bodyPr>
          <a:lstStyle/>
          <a:p>
            <a:pPr lvl="0" algn="ctr" rtl="1">
              <a:lnSpc>
                <a:spcPct val="150000"/>
              </a:lnSpc>
              <a:spcAft>
                <a:spcPts val="0"/>
              </a:spcAft>
            </a:pPr>
            <a:r>
              <a:rPr lang="ar-EG" sz="3600" b="1" dirty="0" smtClean="0">
                <a:solidFill>
                  <a:schemeClr val="bg1"/>
                </a:solidFill>
                <a:highlight>
                  <a:srgbClr val="FFFF00"/>
                </a:highlight>
                <a:latin typeface="Calibri" panose="020F0502020204030204" pitchFamily="34" charset="0"/>
                <a:ea typeface="Times New Roman" panose="02020603050405020304" pitchFamily="18" charset="0"/>
              </a:rPr>
              <a:t>أسلوب الطباق</a:t>
            </a:r>
            <a:r>
              <a:rPr lang="ar-EG" sz="3600" b="1" dirty="0" smtClean="0">
                <a:solidFill>
                  <a:schemeClr val="bg1"/>
                </a:solidFill>
                <a:latin typeface="Calibri" panose="020F0502020204030204" pitchFamily="34" charset="0"/>
                <a:ea typeface="Times New Roman" panose="02020603050405020304" pitchFamily="18" charset="0"/>
              </a:rPr>
              <a:t>: </a:t>
            </a:r>
            <a:endParaRPr lang="ar-MA" sz="3600" b="1" dirty="0" smtClean="0">
              <a:solidFill>
                <a:schemeClr val="bg1"/>
              </a:solidFill>
              <a:latin typeface="Calibri" panose="020F0502020204030204" pitchFamily="34" charset="0"/>
              <a:ea typeface="Times New Roman" panose="02020603050405020304" pitchFamily="18" charset="0"/>
            </a:endParaRPr>
          </a:p>
          <a:p>
            <a:pPr marL="342900" lvl="0" indent="-342900" algn="r" rtl="1">
              <a:lnSpc>
                <a:spcPct val="150000"/>
              </a:lnSpc>
              <a:spcAft>
                <a:spcPts val="0"/>
              </a:spcAft>
              <a:buFont typeface="Symbol" panose="05050102010706020507" pitchFamily="18" charset="2"/>
              <a:buChar char=""/>
            </a:pPr>
            <a:r>
              <a:rPr lang="ar-MA" sz="3600" b="1" dirty="0" smtClean="0">
                <a:solidFill>
                  <a:schemeClr val="bg1"/>
                </a:solidFill>
                <a:latin typeface="Calibri" panose="020F0502020204030204" pitchFamily="34" charset="0"/>
                <a:ea typeface="Times New Roman" panose="02020603050405020304" pitchFamily="18" charset="0"/>
              </a:rPr>
              <a:t>طــــــباق الإيــــــــجـــــاب هو </a:t>
            </a:r>
            <a:r>
              <a:rPr lang="ar-MA" sz="3600" b="1" dirty="0">
                <a:solidFill>
                  <a:schemeClr val="bg1"/>
                </a:solidFill>
                <a:latin typeface="Calibri" panose="020F0502020204030204" pitchFamily="34" charset="0"/>
                <a:ea typeface="Times New Roman" panose="02020603050405020304" pitchFamily="18" charset="0"/>
              </a:rPr>
              <a:t>الجمع بين متضادين لم يختلفا سلبًا أو إيجابيًا؛ أي لم يختلفا بالنفي أو الإثبات، ومثال </a:t>
            </a:r>
            <a:r>
              <a:rPr lang="ar-MA" sz="3600" b="1" dirty="0" smtClean="0">
                <a:solidFill>
                  <a:schemeClr val="bg1"/>
                </a:solidFill>
                <a:latin typeface="Calibri" panose="020F0502020204030204" pitchFamily="34" charset="0"/>
                <a:ea typeface="Times New Roman" panose="02020603050405020304" pitchFamily="18" charset="0"/>
              </a:rPr>
              <a:t>ذلك قوله </a:t>
            </a:r>
            <a:r>
              <a:rPr lang="ar-MA" sz="3600" b="1" dirty="0">
                <a:solidFill>
                  <a:schemeClr val="bg1"/>
                </a:solidFill>
                <a:latin typeface="Calibri" panose="020F0502020204030204" pitchFamily="34" charset="0"/>
                <a:ea typeface="Times New Roman" panose="02020603050405020304" pitchFamily="18" charset="0"/>
              </a:rPr>
              <a:t>تعالى: "وتحسبهم أيقاظًا وهم رُقود</a:t>
            </a:r>
            <a:r>
              <a:rPr lang="ar-MA" sz="3600" b="1" dirty="0" smtClean="0">
                <a:solidFill>
                  <a:schemeClr val="bg1"/>
                </a:solidFill>
                <a:latin typeface="Calibri" panose="020F0502020204030204" pitchFamily="34" charset="0"/>
                <a:ea typeface="Times New Roman" panose="02020603050405020304" pitchFamily="18" charset="0"/>
              </a:rPr>
              <a:t>"، فكلمة </a:t>
            </a:r>
            <a:r>
              <a:rPr lang="ar-MA" sz="3600" b="1" dirty="0">
                <a:solidFill>
                  <a:schemeClr val="bg1"/>
                </a:solidFill>
                <a:latin typeface="Calibri" panose="020F0502020204030204" pitchFamily="34" charset="0"/>
                <a:ea typeface="Times New Roman" panose="02020603050405020304" pitchFamily="18" charset="0"/>
              </a:rPr>
              <a:t>(أيقاظًا) ضد كلمة (رقود</a:t>
            </a:r>
            <a:r>
              <a:rPr lang="ar-MA" sz="3600" b="1" dirty="0" smtClean="0">
                <a:solidFill>
                  <a:schemeClr val="bg1"/>
                </a:solidFill>
                <a:latin typeface="Calibri" panose="020F0502020204030204" pitchFamily="34" charset="0"/>
                <a:ea typeface="Times New Roman" panose="02020603050405020304" pitchFamily="18" charset="0"/>
              </a:rPr>
              <a:t>).</a:t>
            </a:r>
          </a:p>
          <a:p>
            <a:pPr lvl="0" algn="r" rtl="1">
              <a:lnSpc>
                <a:spcPct val="150000"/>
              </a:lnSpc>
              <a:spcAft>
                <a:spcPts val="0"/>
              </a:spcAft>
            </a:pPr>
            <a:r>
              <a:rPr lang="ar-MA" sz="3600" b="1" dirty="0">
                <a:solidFill>
                  <a:schemeClr val="bg1"/>
                </a:solidFill>
                <a:latin typeface="Calibri" panose="020F0502020204030204" pitchFamily="34" charset="0"/>
                <a:ea typeface="Times New Roman" panose="02020603050405020304" pitchFamily="18" charset="0"/>
              </a:rPr>
              <a:t> </a:t>
            </a:r>
            <a:r>
              <a:rPr lang="ar-MA" sz="3600" b="1" dirty="0" smtClean="0">
                <a:solidFill>
                  <a:schemeClr val="bg1"/>
                </a:solidFill>
                <a:latin typeface="Calibri" panose="020F0502020204030204" pitchFamily="34" charset="0"/>
                <a:ea typeface="Times New Roman" panose="02020603050405020304" pitchFamily="18" charset="0"/>
              </a:rPr>
              <a:t> وقوله </a:t>
            </a:r>
            <a:r>
              <a:rPr lang="ar-MA" sz="3600" b="1" dirty="0">
                <a:solidFill>
                  <a:schemeClr val="bg1"/>
                </a:solidFill>
                <a:latin typeface="Calibri" panose="020F0502020204030204" pitchFamily="34" charset="0"/>
                <a:ea typeface="Times New Roman" panose="02020603050405020304" pitchFamily="18" charset="0"/>
              </a:rPr>
              <a:t>تعالى: "أو مَن كان ميتًا فأحييناه</a:t>
            </a:r>
            <a:r>
              <a:rPr lang="ar-MA" sz="3600" b="1" dirty="0" smtClean="0">
                <a:solidFill>
                  <a:schemeClr val="bg1"/>
                </a:solidFill>
                <a:latin typeface="Calibri" panose="020F0502020204030204" pitchFamily="34" charset="0"/>
                <a:ea typeface="Times New Roman" panose="02020603050405020304" pitchFamily="18" charset="0"/>
              </a:rPr>
              <a:t>"، فالطباق </a:t>
            </a:r>
            <a:r>
              <a:rPr lang="ar-MA" sz="3600" b="1" dirty="0">
                <a:solidFill>
                  <a:schemeClr val="bg1"/>
                </a:solidFill>
                <a:latin typeface="Calibri" panose="020F0502020204030204" pitchFamily="34" charset="0"/>
                <a:ea typeface="Times New Roman" panose="02020603050405020304" pitchFamily="18" charset="0"/>
              </a:rPr>
              <a:t>الذي حدث بين كلمتي (ميتًا، أحييناه)، </a:t>
            </a:r>
            <a:r>
              <a:rPr lang="ar-MA" sz="3600" b="1" dirty="0" smtClean="0">
                <a:solidFill>
                  <a:schemeClr val="bg1"/>
                </a:solidFill>
                <a:latin typeface="Calibri" panose="020F0502020204030204" pitchFamily="34" charset="0"/>
                <a:ea typeface="Times New Roman" panose="02020603050405020304" pitchFamily="18" charset="0"/>
              </a:rPr>
              <a:t>طباق إيجاب.</a:t>
            </a:r>
            <a:endParaRPr lang="en-US" sz="3200"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5543034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82880" y="766689"/>
            <a:ext cx="11844997" cy="5279009"/>
          </a:xfrm>
          <a:prstGeom prst="rect">
            <a:avLst/>
          </a:prstGeom>
          <a:solidFill>
            <a:schemeClr val="accent2">
              <a:lumMod val="40000"/>
              <a:lumOff val="60000"/>
            </a:schemeClr>
          </a:solidFill>
        </p:spPr>
        <p:txBody>
          <a:bodyPr wrap="square" rtlCol="1">
            <a:spAutoFit/>
          </a:bodyPr>
          <a:lstStyle/>
          <a:p>
            <a:pPr marL="228600" algn="r" rtl="1">
              <a:lnSpc>
                <a:spcPct val="250000"/>
              </a:lnSpc>
              <a:spcAft>
                <a:spcPts val="0"/>
              </a:spcAft>
            </a:pPr>
            <a:r>
              <a:rPr lang="ar-MA" sz="3600" b="1" dirty="0">
                <a:solidFill>
                  <a:srgbClr val="7030A0"/>
                </a:solidFill>
                <a:latin typeface="Calibri" panose="020F0502020204030204" pitchFamily="34" charset="0"/>
                <a:ea typeface="Times New Roman" panose="02020603050405020304" pitchFamily="18" charset="0"/>
              </a:rPr>
              <a:t>ب- الأساليب الفنية:</a:t>
            </a:r>
            <a:endParaRPr lang="en-US" sz="3200" dirty="0">
              <a:latin typeface="Calibri" panose="020F0502020204030204" pitchFamily="34" charset="0"/>
              <a:ea typeface="Calibri" panose="020F0502020204030204" pitchFamily="34" charset="0"/>
              <a:cs typeface="Arial" panose="020B0604020202020204" pitchFamily="34" charset="0"/>
            </a:endParaRPr>
          </a:p>
          <a:p>
            <a:pPr marL="342900" lvl="0" indent="-342900" algn="r" rtl="1">
              <a:lnSpc>
                <a:spcPct val="250000"/>
              </a:lnSpc>
              <a:spcAft>
                <a:spcPts val="0"/>
              </a:spcAft>
              <a:buFont typeface="Symbol" panose="05050102010706020507" pitchFamily="18" charset="2"/>
              <a:buChar char=""/>
            </a:pPr>
            <a:r>
              <a:rPr lang="ar-SA" sz="3600" b="1" dirty="0">
                <a:solidFill>
                  <a:schemeClr val="bg1"/>
                </a:solidFill>
                <a:highlight>
                  <a:srgbClr val="FFFF00"/>
                </a:highlight>
                <a:latin typeface="Calibri" panose="020F0502020204030204" pitchFamily="34" charset="0"/>
                <a:ea typeface="Times New Roman" panose="02020603050405020304" pitchFamily="18" charset="0"/>
              </a:rPr>
              <a:t>التشبيه</a:t>
            </a:r>
            <a:r>
              <a:rPr lang="ar-SA" sz="3600" b="1" dirty="0">
                <a:solidFill>
                  <a:schemeClr val="bg1"/>
                </a:solidFill>
                <a:latin typeface="Calibri" panose="020F0502020204030204" pitchFamily="34" charset="0"/>
                <a:ea typeface="Times New Roman" panose="02020603050405020304" pitchFamily="18" charset="0"/>
              </a:rPr>
              <a:t>: </a:t>
            </a:r>
            <a:r>
              <a:rPr lang="ar-MA" sz="3600" b="1" dirty="0" smtClean="0">
                <a:solidFill>
                  <a:schemeClr val="bg1"/>
                </a:solidFill>
                <a:latin typeface="Calibri" panose="020F0502020204030204" pitchFamily="34" charset="0"/>
                <a:ea typeface="Times New Roman" panose="02020603050405020304" pitchFamily="18" charset="0"/>
              </a:rPr>
              <a:t>.....................................................................</a:t>
            </a:r>
            <a:r>
              <a:rPr lang="ar-SA" sz="3600" b="1" dirty="0" smtClean="0">
                <a:solidFill>
                  <a:schemeClr val="bg1"/>
                </a:solidFill>
                <a:latin typeface="Calibri" panose="020F0502020204030204" pitchFamily="34" charset="0"/>
                <a:ea typeface="Times New Roman" panose="02020603050405020304" pitchFamily="18" charset="0"/>
              </a:rPr>
              <a:t>.</a:t>
            </a:r>
            <a:endParaRPr lang="en-US" sz="3200" dirty="0">
              <a:solidFill>
                <a:schemeClr val="bg1"/>
              </a:solidFill>
              <a:latin typeface="Calibri" panose="020F0502020204030204" pitchFamily="34" charset="0"/>
              <a:ea typeface="Calibri" panose="020F0502020204030204" pitchFamily="34" charset="0"/>
              <a:cs typeface="Arial" panose="020B0604020202020204" pitchFamily="34" charset="0"/>
            </a:endParaRPr>
          </a:p>
          <a:p>
            <a:pPr marL="342900" lvl="0" indent="-342900" algn="r" rtl="1">
              <a:lnSpc>
                <a:spcPct val="250000"/>
              </a:lnSpc>
              <a:spcAft>
                <a:spcPts val="0"/>
              </a:spcAft>
              <a:buFont typeface="Symbol" panose="05050102010706020507" pitchFamily="18" charset="2"/>
              <a:buChar char=""/>
            </a:pPr>
            <a:r>
              <a:rPr lang="ar-EG" sz="3600" b="1" dirty="0">
                <a:solidFill>
                  <a:schemeClr val="bg1"/>
                </a:solidFill>
                <a:highlight>
                  <a:srgbClr val="FFFF00"/>
                </a:highlight>
                <a:latin typeface="Calibri" panose="020F0502020204030204" pitchFamily="34" charset="0"/>
                <a:ea typeface="Times New Roman" panose="02020603050405020304" pitchFamily="18" charset="0"/>
              </a:rPr>
              <a:t>أسلوب الطباق</a:t>
            </a:r>
            <a:r>
              <a:rPr lang="ar-EG" sz="3600" b="1" dirty="0">
                <a:solidFill>
                  <a:schemeClr val="bg1"/>
                </a:solidFill>
                <a:latin typeface="Calibri" panose="020F0502020204030204" pitchFamily="34" charset="0"/>
                <a:ea typeface="Times New Roman" panose="02020603050405020304" pitchFamily="18" charset="0"/>
              </a:rPr>
              <a:t>: </a:t>
            </a:r>
            <a:r>
              <a:rPr lang="ar-MA" sz="3600" b="1" dirty="0" smtClean="0">
                <a:solidFill>
                  <a:schemeClr val="bg1"/>
                </a:solidFill>
                <a:latin typeface="Calibri" panose="020F0502020204030204" pitchFamily="34" charset="0"/>
                <a:ea typeface="Times New Roman" panose="02020603050405020304" pitchFamily="18" charset="0"/>
              </a:rPr>
              <a:t>.............................................................</a:t>
            </a:r>
            <a:r>
              <a:rPr lang="ar-SA" sz="3600" b="1" dirty="0" smtClean="0">
                <a:solidFill>
                  <a:schemeClr val="bg1"/>
                </a:solidFill>
                <a:latin typeface="Calibri" panose="020F0502020204030204" pitchFamily="34" charset="0"/>
                <a:ea typeface="Times New Roman" panose="02020603050405020304" pitchFamily="18" charset="0"/>
              </a:rPr>
              <a:t>.</a:t>
            </a:r>
            <a:endParaRPr lang="ar-MA" sz="3600" b="1" dirty="0" smtClean="0">
              <a:solidFill>
                <a:schemeClr val="bg1"/>
              </a:solidFill>
              <a:latin typeface="Calibri" panose="020F0502020204030204" pitchFamily="34" charset="0"/>
              <a:ea typeface="Times New Roman" panose="02020603050405020304" pitchFamily="18" charset="0"/>
            </a:endParaRPr>
          </a:p>
          <a:p>
            <a:pPr lvl="0" algn="r" rtl="1">
              <a:lnSpc>
                <a:spcPct val="250000"/>
              </a:lnSpc>
              <a:spcAft>
                <a:spcPts val="0"/>
              </a:spcAft>
            </a:pPr>
            <a:endParaRPr lang="en-US" sz="3200"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08593354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82880" y="766689"/>
            <a:ext cx="11844997" cy="5085110"/>
          </a:xfrm>
          <a:prstGeom prst="rect">
            <a:avLst/>
          </a:prstGeom>
          <a:solidFill>
            <a:schemeClr val="accent2">
              <a:lumMod val="40000"/>
              <a:lumOff val="60000"/>
            </a:schemeClr>
          </a:solidFill>
        </p:spPr>
        <p:txBody>
          <a:bodyPr wrap="square" rtlCol="1">
            <a:spAutoFit/>
          </a:bodyPr>
          <a:lstStyle/>
          <a:p>
            <a:pPr marL="228600" algn="r" rtl="1">
              <a:lnSpc>
                <a:spcPct val="115000"/>
              </a:lnSpc>
              <a:spcAft>
                <a:spcPts val="0"/>
              </a:spcAft>
            </a:pPr>
            <a:r>
              <a:rPr lang="ar-MA" sz="3600" b="1" dirty="0">
                <a:solidFill>
                  <a:srgbClr val="7030A0"/>
                </a:solidFill>
                <a:latin typeface="Calibri" panose="020F0502020204030204" pitchFamily="34" charset="0"/>
                <a:ea typeface="Times New Roman" panose="02020603050405020304" pitchFamily="18" charset="0"/>
              </a:rPr>
              <a:t>ب- الأساليب الفنية:</a:t>
            </a:r>
            <a:endParaRPr lang="en-US" sz="3200" dirty="0">
              <a:latin typeface="Calibri" panose="020F0502020204030204" pitchFamily="34" charset="0"/>
              <a:ea typeface="Calibri" panose="020F0502020204030204" pitchFamily="34" charset="0"/>
              <a:cs typeface="Arial" panose="020B0604020202020204" pitchFamily="34" charset="0"/>
            </a:endParaRPr>
          </a:p>
          <a:p>
            <a:pPr marL="342900" lvl="0" indent="-342900" algn="r" rtl="1">
              <a:lnSpc>
                <a:spcPct val="115000"/>
              </a:lnSpc>
              <a:spcAft>
                <a:spcPts val="0"/>
              </a:spcAft>
              <a:buFont typeface="Symbol" panose="05050102010706020507" pitchFamily="18" charset="2"/>
              <a:buChar char=""/>
            </a:pPr>
            <a:r>
              <a:rPr lang="ar-SA" sz="3600" b="1" dirty="0">
                <a:solidFill>
                  <a:schemeClr val="bg1"/>
                </a:solidFill>
                <a:highlight>
                  <a:srgbClr val="FFFF00"/>
                </a:highlight>
                <a:latin typeface="Calibri" panose="020F0502020204030204" pitchFamily="34" charset="0"/>
                <a:ea typeface="Times New Roman" panose="02020603050405020304" pitchFamily="18" charset="0"/>
              </a:rPr>
              <a:t>التشبيه</a:t>
            </a:r>
            <a:r>
              <a:rPr lang="ar-SA" sz="3600" b="1" dirty="0">
                <a:solidFill>
                  <a:schemeClr val="bg1"/>
                </a:solidFill>
                <a:latin typeface="Calibri" panose="020F0502020204030204" pitchFamily="34" charset="0"/>
                <a:ea typeface="Times New Roman" panose="02020603050405020304" pitchFamily="18" charset="0"/>
              </a:rPr>
              <a:t>: في البيت الرابع شبه الشاعر زهور مروج مراكش بالعيون وهي تحدق ووجه الشبه بينهما هو التفتح. وفي البيت السادس شبه شقائق النعمان بالراية ووجه الشبه بينهما الألوان الزاهية.</a:t>
            </a:r>
            <a:endParaRPr lang="en-US" sz="3200" dirty="0">
              <a:solidFill>
                <a:schemeClr val="bg1"/>
              </a:solidFill>
              <a:latin typeface="Calibri" panose="020F0502020204030204" pitchFamily="34" charset="0"/>
              <a:ea typeface="Calibri" panose="020F0502020204030204" pitchFamily="34" charset="0"/>
              <a:cs typeface="Arial" panose="020B0604020202020204" pitchFamily="34" charset="0"/>
            </a:endParaRPr>
          </a:p>
          <a:p>
            <a:pPr marL="342900" lvl="0" indent="-342900" algn="r" rtl="1">
              <a:lnSpc>
                <a:spcPct val="115000"/>
              </a:lnSpc>
              <a:spcAft>
                <a:spcPts val="0"/>
              </a:spcAft>
              <a:buFont typeface="Symbol" panose="05050102010706020507" pitchFamily="18" charset="2"/>
              <a:buChar char=""/>
            </a:pPr>
            <a:r>
              <a:rPr lang="ar-EG" sz="3600" b="1" dirty="0">
                <a:solidFill>
                  <a:schemeClr val="bg1"/>
                </a:solidFill>
                <a:highlight>
                  <a:srgbClr val="FFFF00"/>
                </a:highlight>
                <a:latin typeface="Calibri" panose="020F0502020204030204" pitchFamily="34" charset="0"/>
                <a:ea typeface="Times New Roman" panose="02020603050405020304" pitchFamily="18" charset="0"/>
              </a:rPr>
              <a:t>أسلوب الطباق</a:t>
            </a:r>
            <a:r>
              <a:rPr lang="ar-EG" sz="3600" b="1" dirty="0">
                <a:solidFill>
                  <a:schemeClr val="bg1"/>
                </a:solidFill>
                <a:latin typeface="Calibri" panose="020F0502020204030204" pitchFamily="34" charset="0"/>
                <a:ea typeface="Times New Roman" panose="02020603050405020304" pitchFamily="18" charset="0"/>
              </a:rPr>
              <a:t>: [حللت # نزحت / مخيم # محلق]، في إشارة إلى الحالة النفسية المتناقضة للشاعر، فهي </a:t>
            </a:r>
            <a:r>
              <a:rPr lang="ar-SA" sz="3600" b="1" dirty="0">
                <a:solidFill>
                  <a:schemeClr val="bg1"/>
                </a:solidFill>
                <a:latin typeface="Calibri" panose="020F0502020204030204" pitchFamily="34" charset="0"/>
                <a:ea typeface="Times New Roman" panose="02020603050405020304" pitchFamily="18" charset="0"/>
              </a:rPr>
              <a:t> تتأرجح بين الفرحة بتواجده بالمدينة الحمراء، ولوعة الحنين بالابتعاد عنها</a:t>
            </a:r>
            <a:r>
              <a:rPr lang="ar-SA" sz="3600" b="1" dirty="0" smtClean="0">
                <a:solidFill>
                  <a:schemeClr val="bg1"/>
                </a:solidFill>
                <a:latin typeface="Calibri" panose="020F0502020204030204" pitchFamily="34" charset="0"/>
                <a:ea typeface="Times New Roman" panose="02020603050405020304" pitchFamily="18" charset="0"/>
              </a:rPr>
              <a:t>.</a:t>
            </a:r>
            <a:endParaRPr lang="ar-MA" sz="3600" b="1" dirty="0" smtClean="0">
              <a:solidFill>
                <a:schemeClr val="bg1"/>
              </a:solidFill>
              <a:latin typeface="Calibri" panose="020F0502020204030204" pitchFamily="34" charset="0"/>
              <a:ea typeface="Times New Roman" panose="02020603050405020304" pitchFamily="18" charset="0"/>
            </a:endParaRPr>
          </a:p>
          <a:p>
            <a:pPr lvl="0" algn="r" rtl="1">
              <a:lnSpc>
                <a:spcPct val="115000"/>
              </a:lnSpc>
              <a:spcAft>
                <a:spcPts val="0"/>
              </a:spcAft>
            </a:pPr>
            <a:endParaRPr lang="en-US" sz="3200"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01662682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740812" y="126610"/>
            <a:ext cx="2602523" cy="584775"/>
          </a:xfrm>
          <a:prstGeom prst="rect">
            <a:avLst/>
          </a:prstGeom>
          <a:solidFill>
            <a:schemeClr val="tx1">
              <a:lumMod val="85000"/>
            </a:schemeClr>
          </a:solidFill>
          <a:ln>
            <a:noFill/>
          </a:ln>
          <a:effectLst/>
          <a:scene3d>
            <a:camera prst="orthographicFront">
              <a:rot lat="0" lon="0" rev="0"/>
            </a:camera>
            <a:lightRig rig="contrasting" dir="t">
              <a:rot lat="0" lon="0" rev="7800000"/>
            </a:lightRig>
          </a:scene3d>
          <a:sp3d>
            <a:bevelT w="139700" h="139700"/>
          </a:sp3d>
        </p:spPr>
        <p:style>
          <a:lnRef idx="0">
            <a:schemeClr val="accent5"/>
          </a:lnRef>
          <a:fillRef idx="3">
            <a:schemeClr val="accent5"/>
          </a:fillRef>
          <a:effectRef idx="3">
            <a:schemeClr val="accent5"/>
          </a:effectRef>
          <a:fontRef idx="minor">
            <a:schemeClr val="lt1"/>
          </a:fontRef>
        </p:style>
        <p:txBody>
          <a:bodyPr wrap="square" rtlCol="1">
            <a:spAutoFit/>
          </a:bodyPr>
          <a:lstStyle/>
          <a:p>
            <a:pPr algn="ctr" rtl="1"/>
            <a:r>
              <a:rPr lang="ar-MA" sz="3200" b="1" dirty="0" smtClean="0">
                <a:solidFill>
                  <a:srgbClr val="FF0000"/>
                </a:solidFill>
              </a:rPr>
              <a:t>رابعا</a:t>
            </a:r>
            <a:r>
              <a:rPr lang="ar-MA" sz="3200" b="1" dirty="0">
                <a:solidFill>
                  <a:srgbClr val="FF0000"/>
                </a:solidFill>
              </a:rPr>
              <a:t>: التركيب</a:t>
            </a:r>
          </a:p>
        </p:txBody>
      </p:sp>
      <p:sp>
        <p:nvSpPr>
          <p:cNvPr id="5" name="TextBox 4"/>
          <p:cNvSpPr txBox="1"/>
          <p:nvPr/>
        </p:nvSpPr>
        <p:spPr>
          <a:xfrm>
            <a:off x="98474" y="806009"/>
            <a:ext cx="11985674" cy="2862322"/>
          </a:xfrm>
          <a:prstGeom prst="rect">
            <a:avLst/>
          </a:prstGeom>
          <a:solidFill>
            <a:schemeClr val="accent2">
              <a:lumMod val="40000"/>
              <a:lumOff val="60000"/>
            </a:schemeClr>
          </a:solidFill>
        </p:spPr>
        <p:txBody>
          <a:bodyPr wrap="square" rtlCol="1">
            <a:spAutoFit/>
          </a:bodyPr>
          <a:lstStyle/>
          <a:p>
            <a:pPr algn="r" rtl="1"/>
            <a:r>
              <a:rPr lang="ar-MA" sz="3600" b="1" dirty="0">
                <a:solidFill>
                  <a:schemeClr val="bg1"/>
                </a:solidFill>
                <a:effectLst>
                  <a:outerShdw blurRad="38100" dist="38100" dir="2700000" algn="tl">
                    <a:srgbClr val="000000">
                      <a:alpha val="43137"/>
                    </a:srgbClr>
                  </a:outerShdw>
                </a:effectLst>
              </a:rPr>
              <a:t>عبر الشاعر عن مشاعره الصادقة تجاه المدينة الحمراء مراكش، فهو منشرح بانتمائه إليها وتواجده بين أحضانها، لايطيق الابتعاد </a:t>
            </a:r>
            <a:r>
              <a:rPr lang="ar-MA" sz="3600" b="1">
                <a:solidFill>
                  <a:schemeClr val="bg1"/>
                </a:solidFill>
                <a:effectLst>
                  <a:outerShdw blurRad="38100" dist="38100" dir="2700000" algn="tl">
                    <a:srgbClr val="000000">
                      <a:alpha val="43137"/>
                    </a:srgbClr>
                  </a:outerShdw>
                </a:effectLst>
              </a:rPr>
              <a:t>عنها</a:t>
            </a:r>
            <a:r>
              <a:rPr lang="ar-MA" sz="3600" b="1" smtClean="0">
                <a:solidFill>
                  <a:schemeClr val="bg1"/>
                </a:solidFill>
                <a:effectLst>
                  <a:outerShdw blurRad="38100" dist="38100" dir="2700000" algn="tl">
                    <a:srgbClr val="000000">
                      <a:alpha val="43137"/>
                    </a:srgbClr>
                  </a:outerShdw>
                </a:effectLst>
              </a:rPr>
              <a:t>. كما </a:t>
            </a:r>
            <a:r>
              <a:rPr lang="ar-MA" sz="3600" b="1" dirty="0">
                <a:solidFill>
                  <a:schemeClr val="bg1"/>
                </a:solidFill>
                <a:effectLst>
                  <a:outerShdw blurRad="38100" dist="38100" dir="2700000" algn="tl">
                    <a:srgbClr val="000000">
                      <a:alpha val="43137"/>
                    </a:srgbClr>
                  </a:outerShdw>
                </a:effectLst>
              </a:rPr>
              <a:t>وصف آيات الجمال الطبيعي الذي تزدان به مراكش في منتزهاتها وحدائقها الغناء ومناظرها الخلابة، وصور مظاهر التميز العمراني فيها، ثم أشاد بالعهد الذي يجمعه بها داعيا إياها إلى حمايته والتمسك به. </a:t>
            </a:r>
            <a:endParaRPr lang="ar-MA" sz="3600" b="1" dirty="0" smtClean="0">
              <a:solidFill>
                <a:schemeClr val="bg1"/>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423921845"/>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586069" y="295422"/>
            <a:ext cx="2743200" cy="646331"/>
          </a:xfrm>
          <a:prstGeom prst="rect">
            <a:avLst/>
          </a:prstGeom>
          <a:ln>
            <a:noFill/>
          </a:ln>
          <a:effectLst/>
          <a:scene3d>
            <a:camera prst="orthographicFront">
              <a:rot lat="0" lon="0" rev="0"/>
            </a:camera>
            <a:lightRig rig="contrasting" dir="t">
              <a:rot lat="0" lon="0" rev="7800000"/>
            </a:lightRig>
          </a:scene3d>
          <a:sp3d>
            <a:bevelT w="139700" h="139700"/>
          </a:sp3d>
        </p:spPr>
        <p:style>
          <a:lnRef idx="0">
            <a:schemeClr val="accent5"/>
          </a:lnRef>
          <a:fillRef idx="3">
            <a:schemeClr val="accent5"/>
          </a:fillRef>
          <a:effectRef idx="3">
            <a:schemeClr val="accent5"/>
          </a:effectRef>
          <a:fontRef idx="minor">
            <a:schemeClr val="lt1"/>
          </a:fontRef>
        </p:style>
        <p:txBody>
          <a:bodyPr wrap="square" rtlCol="1">
            <a:spAutoFit/>
          </a:bodyPr>
          <a:lstStyle/>
          <a:p>
            <a:pPr algn="ctr" rtl="1"/>
            <a:r>
              <a:rPr lang="ar-MA" sz="3600"/>
              <a:t>تقويم تشخيصي</a:t>
            </a:r>
            <a:endParaRPr lang="ar-MA" sz="3600" dirty="0"/>
          </a:p>
        </p:txBody>
      </p:sp>
      <p:sp>
        <p:nvSpPr>
          <p:cNvPr id="5" name="TextBox 4"/>
          <p:cNvSpPr txBox="1"/>
          <p:nvPr/>
        </p:nvSpPr>
        <p:spPr>
          <a:xfrm>
            <a:off x="2278966" y="1479819"/>
            <a:ext cx="8883747" cy="707886"/>
          </a:xfrm>
          <a:prstGeom prst="rect">
            <a:avLst/>
          </a:prstGeom>
          <a:solidFill>
            <a:schemeClr val="accent2">
              <a:lumMod val="40000"/>
              <a:lumOff val="60000"/>
            </a:schemeClr>
          </a:solidFill>
        </p:spPr>
        <p:txBody>
          <a:bodyPr wrap="square" rtlCol="1">
            <a:spAutoFit/>
          </a:bodyPr>
          <a:lstStyle/>
          <a:p>
            <a:pPr algn="r" rtl="1"/>
            <a:r>
              <a:rPr lang="ar-MA" sz="4000" b="1" dirty="0">
                <a:solidFill>
                  <a:schemeClr val="bg1"/>
                </a:solidFill>
                <a:effectLst>
                  <a:outerShdw blurRad="38100" dist="38100" dir="2700000" algn="tl">
                    <a:srgbClr val="000000">
                      <a:alpha val="43137"/>
                    </a:srgbClr>
                  </a:outerShdw>
                </a:effectLst>
              </a:rPr>
              <a:t>ما مكانة المدن القديمة في نفوس المواطنين؟</a:t>
            </a:r>
            <a:endParaRPr lang="ar-MA" sz="4000" b="1" dirty="0">
              <a:solidFill>
                <a:schemeClr val="bg1"/>
              </a:solidFill>
              <a:effectLst>
                <a:outerShdw blurRad="38100" dist="38100" dir="2700000" algn="tl">
                  <a:srgbClr val="000000">
                    <a:alpha val="43137"/>
                  </a:srgbClr>
                </a:outerShdw>
              </a:effectLst>
            </a:endParaRPr>
          </a:p>
        </p:txBody>
      </p:sp>
      <p:sp>
        <p:nvSpPr>
          <p:cNvPr id="6" name="TextBox 5"/>
          <p:cNvSpPr txBox="1"/>
          <p:nvPr/>
        </p:nvSpPr>
        <p:spPr>
          <a:xfrm>
            <a:off x="140677" y="2725772"/>
            <a:ext cx="11943470" cy="901593"/>
          </a:xfrm>
          <a:prstGeom prst="rect">
            <a:avLst/>
          </a:prstGeom>
          <a:solidFill>
            <a:schemeClr val="tx1">
              <a:lumMod val="85000"/>
            </a:schemeClr>
          </a:solidFill>
        </p:spPr>
        <p:txBody>
          <a:bodyPr wrap="square" rtlCol="1">
            <a:spAutoFit/>
          </a:bodyPr>
          <a:lstStyle/>
          <a:p>
            <a:pPr algn="r" rtl="1">
              <a:lnSpc>
                <a:spcPct val="150000"/>
              </a:lnSpc>
            </a:pPr>
            <a:r>
              <a:rPr lang="ar-MA" sz="4000" b="1" dirty="0">
                <a:solidFill>
                  <a:schemeClr val="bg1"/>
                </a:solidFill>
                <a:effectLst>
                  <a:outerShdw blurRad="38100" dist="38100" dir="2700000" algn="tl">
                    <a:srgbClr val="000000">
                      <a:alpha val="43137"/>
                    </a:srgbClr>
                  </a:outerShdw>
                </a:effectLst>
              </a:rPr>
              <a:t>-	</a:t>
            </a:r>
            <a:r>
              <a:rPr lang="ar-MA" sz="4000" b="1" dirty="0">
                <a:solidFill>
                  <a:schemeClr val="bg1"/>
                </a:solidFill>
                <a:effectLst>
                  <a:outerShdw blurRad="38100" dist="38100" dir="2700000" algn="tl">
                    <a:srgbClr val="000000">
                      <a:alpha val="43137"/>
                    </a:srgbClr>
                  </a:outerShdw>
                </a:effectLst>
              </a:rPr>
              <a:t>تاريخ – هوية – حضارة – معمار – ثقافة...</a:t>
            </a:r>
            <a:endParaRPr lang="ar-MA" sz="4000" b="1" dirty="0">
              <a:solidFill>
                <a:schemeClr val="bg1"/>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05367859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295421" y="1197552"/>
            <a:ext cx="11633981" cy="4247317"/>
          </a:xfrm>
          <a:prstGeom prst="rect">
            <a:avLst/>
          </a:prstGeom>
          <a:solidFill>
            <a:schemeClr val="accent2">
              <a:lumMod val="40000"/>
              <a:lumOff val="60000"/>
            </a:schemeClr>
          </a:solidFill>
        </p:spPr>
        <p:txBody>
          <a:bodyPr wrap="square" rtlCol="1">
            <a:spAutoFit/>
          </a:bodyPr>
          <a:lstStyle/>
          <a:p>
            <a:pPr marL="285750" indent="-285750" algn="r" rtl="1">
              <a:lnSpc>
                <a:spcPct val="150000"/>
              </a:lnSpc>
              <a:buFontTx/>
              <a:buChar char="-"/>
            </a:pPr>
            <a:r>
              <a:rPr lang="ar-MA" sz="3600" b="1" dirty="0">
                <a:solidFill>
                  <a:schemeClr val="bg1"/>
                </a:solidFill>
                <a:effectLst>
                  <a:outerShdw blurRad="38100" dist="38100" dir="2700000" algn="tl">
                    <a:srgbClr val="000000">
                      <a:alpha val="43137"/>
                    </a:srgbClr>
                  </a:outerShdw>
                </a:effectLst>
              </a:rPr>
              <a:t>من صاحب النص؟ وما مصدره</a:t>
            </a:r>
            <a:r>
              <a:rPr lang="ar-MA" sz="3600" b="1" dirty="0" smtClean="0">
                <a:solidFill>
                  <a:schemeClr val="bg1"/>
                </a:solidFill>
                <a:effectLst>
                  <a:outerShdw blurRad="38100" dist="38100" dir="2700000" algn="tl">
                    <a:srgbClr val="000000">
                      <a:alpha val="43137"/>
                    </a:srgbClr>
                  </a:outerShdw>
                </a:effectLst>
              </a:rPr>
              <a:t>؟</a:t>
            </a:r>
          </a:p>
          <a:p>
            <a:pPr marL="285750" indent="-285750" algn="r" rtl="1">
              <a:lnSpc>
                <a:spcPct val="150000"/>
              </a:lnSpc>
              <a:buFontTx/>
              <a:buChar char="-"/>
            </a:pPr>
            <a:r>
              <a:rPr lang="ar-MA" sz="3600" b="1" dirty="0">
                <a:solidFill>
                  <a:schemeClr val="bg1"/>
                </a:solidFill>
                <a:effectLst>
                  <a:outerShdw blurRad="38100" dist="38100" dir="2700000" algn="tl">
                    <a:srgbClr val="000000">
                      <a:alpha val="43137"/>
                    </a:srgbClr>
                  </a:outerShdw>
                </a:effectLst>
              </a:rPr>
              <a:t>ما نوعية النص؟</a:t>
            </a:r>
          </a:p>
          <a:p>
            <a:pPr marL="285750" indent="-285750" algn="r" rtl="1">
              <a:lnSpc>
                <a:spcPct val="150000"/>
              </a:lnSpc>
              <a:buFontTx/>
              <a:buChar char="-"/>
            </a:pPr>
            <a:r>
              <a:rPr lang="ar-MA" sz="3600" b="1" dirty="0">
                <a:solidFill>
                  <a:schemeClr val="bg1"/>
                </a:solidFill>
                <a:effectLst>
                  <a:outerShdw blurRad="38100" dist="38100" dir="2700000" algn="tl">
                    <a:srgbClr val="000000">
                      <a:alpha val="43137"/>
                    </a:srgbClr>
                  </a:outerShdw>
                </a:effectLst>
              </a:rPr>
              <a:t>ما </a:t>
            </a:r>
            <a:r>
              <a:rPr lang="ar-MA" sz="3600" b="1" dirty="0" smtClean="0">
                <a:solidFill>
                  <a:schemeClr val="bg1"/>
                </a:solidFill>
                <a:effectLst>
                  <a:outerShdw blurRad="38100" dist="38100" dir="2700000" algn="tl">
                    <a:srgbClr val="000000">
                      <a:alpha val="43137"/>
                    </a:srgbClr>
                  </a:outerShdw>
                </a:effectLst>
              </a:rPr>
              <a:t>علاقة </a:t>
            </a:r>
            <a:r>
              <a:rPr lang="ar-MA" sz="3600" b="1" dirty="0">
                <a:solidFill>
                  <a:schemeClr val="bg1"/>
                </a:solidFill>
                <a:effectLst>
                  <a:outerShdw blurRad="38100" dist="38100" dir="2700000" algn="tl">
                    <a:srgbClr val="000000">
                      <a:alpha val="43137"/>
                    </a:srgbClr>
                  </a:outerShdw>
                </a:effectLst>
              </a:rPr>
              <a:t>العنوان بالصورة</a:t>
            </a:r>
            <a:r>
              <a:rPr lang="ar-MA" sz="3600" b="1" dirty="0" smtClean="0">
                <a:solidFill>
                  <a:schemeClr val="bg1"/>
                </a:solidFill>
                <a:effectLst>
                  <a:outerShdw blurRad="38100" dist="38100" dir="2700000" algn="tl">
                    <a:srgbClr val="000000">
                      <a:alpha val="43137"/>
                    </a:srgbClr>
                  </a:outerShdw>
                </a:effectLst>
              </a:rPr>
              <a:t>؟</a:t>
            </a:r>
          </a:p>
          <a:p>
            <a:pPr marL="285750" indent="-285750" algn="r" rtl="1">
              <a:lnSpc>
                <a:spcPct val="150000"/>
              </a:lnSpc>
              <a:buFontTx/>
              <a:buChar char="-"/>
            </a:pPr>
            <a:r>
              <a:rPr lang="ar-MA" sz="3600" b="1" dirty="0">
                <a:solidFill>
                  <a:schemeClr val="bg1"/>
                </a:solidFill>
                <a:effectLst>
                  <a:outerShdw blurRad="38100" dist="38100" dir="2700000" algn="tl">
                    <a:srgbClr val="000000">
                      <a:alpha val="43137"/>
                    </a:srgbClr>
                  </a:outerShdw>
                </a:effectLst>
              </a:rPr>
              <a:t>اقرأ البيت الأول والأخير من النص، وسجل استنتاجك</a:t>
            </a:r>
            <a:endParaRPr lang="ar-MA" sz="3600" b="1" dirty="0" smtClean="0">
              <a:solidFill>
                <a:schemeClr val="bg1"/>
              </a:solidFill>
              <a:effectLst>
                <a:outerShdw blurRad="38100" dist="38100" dir="2700000" algn="tl">
                  <a:srgbClr val="000000">
                    <a:alpha val="43137"/>
                  </a:srgbClr>
                </a:outerShdw>
              </a:effectLst>
            </a:endParaRPr>
          </a:p>
          <a:p>
            <a:pPr marL="285750" indent="-285750" algn="r" rtl="1">
              <a:lnSpc>
                <a:spcPct val="150000"/>
              </a:lnSpc>
              <a:buFontTx/>
              <a:buChar char="-"/>
            </a:pPr>
            <a:r>
              <a:rPr lang="ar-MA" sz="3600" b="1" dirty="0" smtClean="0">
                <a:solidFill>
                  <a:schemeClr val="bg1"/>
                </a:solidFill>
                <a:effectLst>
                  <a:outerShdw blurRad="38100" dist="38100" dir="2700000" algn="tl">
                    <a:srgbClr val="000000">
                      <a:alpha val="43137"/>
                    </a:srgbClr>
                  </a:outerShdw>
                </a:effectLst>
              </a:rPr>
              <a:t>افترض </a:t>
            </a:r>
            <a:r>
              <a:rPr lang="ar-MA" sz="3600" b="1" dirty="0">
                <a:solidFill>
                  <a:schemeClr val="bg1"/>
                </a:solidFill>
                <a:effectLst>
                  <a:outerShdw blurRad="38100" dist="38100" dir="2700000" algn="tl">
                    <a:srgbClr val="000000">
                      <a:alpha val="43137"/>
                    </a:srgbClr>
                  </a:outerShdw>
                </a:effectLst>
              </a:rPr>
              <a:t>مما سبق نوع النص، وموضوعه، أو القضية التي يعالجها.</a:t>
            </a:r>
          </a:p>
        </p:txBody>
      </p:sp>
    </p:spTree>
    <p:extLst>
      <p:ext uri="{BB962C8B-B14F-4D97-AF65-F5344CB8AC3E}">
        <p14:creationId xmlns:p14="http://schemas.microsoft.com/office/powerpoint/2010/main" val="349812973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44547" y="858126"/>
            <a:ext cx="12023187" cy="5632311"/>
          </a:xfrm>
          <a:prstGeom prst="rect">
            <a:avLst/>
          </a:prstGeom>
          <a:solidFill>
            <a:schemeClr val="accent2">
              <a:lumMod val="40000"/>
              <a:lumOff val="60000"/>
            </a:schemeClr>
          </a:solidFill>
        </p:spPr>
        <p:txBody>
          <a:bodyPr wrap="square" rtlCol="1">
            <a:spAutoFit/>
          </a:bodyPr>
          <a:lstStyle/>
          <a:p>
            <a:pPr marL="457200" indent="-457200" algn="r" rtl="1">
              <a:buFont typeface="+mj-lt"/>
              <a:buAutoNum type="arabicPeriod"/>
            </a:pPr>
            <a:r>
              <a:rPr lang="ar-MA" sz="3600" b="1" u="sng" dirty="0" smtClean="0">
                <a:solidFill>
                  <a:srgbClr val="00B050"/>
                </a:solidFill>
                <a:effectLst>
                  <a:outerShdw blurRad="38100" dist="38100" dir="2700000" algn="tl">
                    <a:srgbClr val="000000">
                      <a:alpha val="43137"/>
                    </a:srgbClr>
                  </a:outerShdw>
                </a:effectLst>
              </a:rPr>
              <a:t>صاحب النص ومصدره:</a:t>
            </a:r>
            <a:r>
              <a:rPr lang="ar-MA" sz="3600" b="1" dirty="0" smtClean="0">
                <a:solidFill>
                  <a:srgbClr val="00B050"/>
                </a:solidFill>
                <a:effectLst>
                  <a:outerShdw blurRad="38100" dist="38100" dir="2700000" algn="tl">
                    <a:srgbClr val="000000">
                      <a:alpha val="43137"/>
                    </a:srgbClr>
                  </a:outerShdw>
                </a:effectLst>
              </a:rPr>
              <a:t> </a:t>
            </a:r>
            <a:r>
              <a:rPr lang="ar-MA" sz="3600" b="1" dirty="0">
                <a:solidFill>
                  <a:schemeClr val="bg1"/>
                </a:solidFill>
                <a:effectLst>
                  <a:outerShdw blurRad="38100" dist="38100" dir="2700000" algn="tl">
                    <a:srgbClr val="000000">
                      <a:alpha val="43137"/>
                    </a:srgbClr>
                  </a:outerShdw>
                </a:effectLst>
              </a:rPr>
              <a:t>المدني الحمراوي، كتاب المحفوظات</a:t>
            </a:r>
            <a:r>
              <a:rPr lang="ar-MA" sz="3600" b="1" dirty="0" smtClean="0">
                <a:solidFill>
                  <a:schemeClr val="bg1"/>
                </a:solidFill>
                <a:effectLst>
                  <a:outerShdw blurRad="38100" dist="38100" dir="2700000" algn="tl">
                    <a:srgbClr val="000000">
                      <a:alpha val="43137"/>
                    </a:srgbClr>
                  </a:outerShdw>
                </a:effectLst>
              </a:rPr>
              <a:t>...</a:t>
            </a:r>
            <a:endParaRPr lang="ar-MA" sz="3600" b="1" dirty="0" smtClean="0">
              <a:solidFill>
                <a:schemeClr val="bg1"/>
              </a:solidFill>
              <a:effectLst>
                <a:outerShdw blurRad="38100" dist="38100" dir="2700000" algn="tl">
                  <a:srgbClr val="000000">
                    <a:alpha val="43137"/>
                  </a:srgbClr>
                </a:outerShdw>
              </a:effectLst>
            </a:endParaRPr>
          </a:p>
          <a:p>
            <a:pPr marL="457200" indent="-457200" algn="r" rtl="1">
              <a:buFont typeface="+mj-lt"/>
              <a:buAutoNum type="arabicPeriod"/>
            </a:pPr>
            <a:r>
              <a:rPr lang="ar-MA" sz="3600" b="1" u="sng" dirty="0" smtClean="0">
                <a:solidFill>
                  <a:srgbClr val="00B050"/>
                </a:solidFill>
                <a:effectLst>
                  <a:outerShdw blurRad="38100" dist="38100" dir="2700000" algn="tl">
                    <a:srgbClr val="000000">
                      <a:alpha val="43137"/>
                    </a:srgbClr>
                  </a:outerShdw>
                </a:effectLst>
              </a:rPr>
              <a:t>نوعية </a:t>
            </a:r>
            <a:r>
              <a:rPr lang="ar-MA" sz="3600" b="1" u="sng" dirty="0">
                <a:solidFill>
                  <a:srgbClr val="00B050"/>
                </a:solidFill>
                <a:effectLst>
                  <a:outerShdw blurRad="38100" dist="38100" dir="2700000" algn="tl">
                    <a:srgbClr val="000000">
                      <a:alpha val="43137"/>
                    </a:srgbClr>
                  </a:outerShdw>
                </a:effectLst>
              </a:rPr>
              <a:t>النص: </a:t>
            </a:r>
            <a:r>
              <a:rPr lang="ar-MA" sz="3600" b="1" dirty="0">
                <a:solidFill>
                  <a:schemeClr val="bg1"/>
                </a:solidFill>
                <a:effectLst>
                  <a:outerShdw blurRad="38100" dist="38100" dir="2700000" algn="tl">
                    <a:srgbClr val="000000">
                      <a:alpha val="43137"/>
                    </a:srgbClr>
                  </a:outerShdw>
                </a:effectLst>
              </a:rPr>
              <a:t>قصيدة </a:t>
            </a:r>
            <a:r>
              <a:rPr lang="ar-MA" sz="3600" b="1" dirty="0" smtClean="0">
                <a:solidFill>
                  <a:schemeClr val="bg1"/>
                </a:solidFill>
                <a:effectLst>
                  <a:outerShdw blurRad="38100" dist="38100" dir="2700000" algn="tl">
                    <a:srgbClr val="000000">
                      <a:alpha val="43137"/>
                    </a:srgbClr>
                  </a:outerShdw>
                </a:effectLst>
              </a:rPr>
              <a:t>شعرية </a:t>
            </a:r>
            <a:r>
              <a:rPr lang="ar-MA" sz="3600" b="1" dirty="0">
                <a:solidFill>
                  <a:schemeClr val="bg1"/>
                </a:solidFill>
                <a:effectLst>
                  <a:outerShdw blurRad="38100" dist="38100" dir="2700000" algn="tl">
                    <a:srgbClr val="000000">
                      <a:alpha val="43137"/>
                    </a:srgbClr>
                  </a:outerShdw>
                </a:effectLst>
              </a:rPr>
              <a:t>عمودية.</a:t>
            </a:r>
            <a:endParaRPr lang="ar-MA" sz="3600" b="1" dirty="0" smtClean="0">
              <a:solidFill>
                <a:schemeClr val="bg1"/>
              </a:solidFill>
              <a:effectLst>
                <a:outerShdw blurRad="38100" dist="38100" dir="2700000" algn="tl">
                  <a:srgbClr val="000000">
                    <a:alpha val="43137"/>
                  </a:srgbClr>
                </a:outerShdw>
              </a:effectLst>
            </a:endParaRPr>
          </a:p>
          <a:p>
            <a:pPr marL="457200" indent="-457200" algn="r" rtl="1">
              <a:buFont typeface="+mj-lt"/>
              <a:buAutoNum type="arabicPeriod"/>
            </a:pPr>
            <a:r>
              <a:rPr lang="ar-MA" sz="3600" b="1" u="sng" dirty="0">
                <a:solidFill>
                  <a:srgbClr val="00B050"/>
                </a:solidFill>
                <a:effectLst>
                  <a:outerShdw blurRad="38100" dist="38100" dir="2700000" algn="tl">
                    <a:srgbClr val="000000">
                      <a:alpha val="43137"/>
                    </a:srgbClr>
                  </a:outerShdw>
                </a:effectLst>
              </a:rPr>
              <a:t>علاقة العنوان </a:t>
            </a:r>
            <a:r>
              <a:rPr lang="ar-MA" sz="3600" b="1" u="sng" dirty="0" smtClean="0">
                <a:solidFill>
                  <a:srgbClr val="00B050"/>
                </a:solidFill>
                <a:effectLst>
                  <a:outerShdw blurRad="38100" dist="38100" dir="2700000" algn="tl">
                    <a:srgbClr val="000000">
                      <a:alpha val="43137"/>
                    </a:srgbClr>
                  </a:outerShdw>
                </a:effectLst>
              </a:rPr>
              <a:t>بالصورة:</a:t>
            </a:r>
            <a:r>
              <a:rPr lang="ar-MA" sz="3600" b="1" dirty="0" smtClean="0">
                <a:solidFill>
                  <a:srgbClr val="00B050"/>
                </a:solidFill>
                <a:effectLst>
                  <a:outerShdw blurRad="38100" dist="38100" dir="2700000" algn="tl">
                    <a:srgbClr val="000000">
                      <a:alpha val="43137"/>
                    </a:srgbClr>
                  </a:outerShdw>
                </a:effectLst>
              </a:rPr>
              <a:t> </a:t>
            </a:r>
            <a:r>
              <a:rPr lang="ar-MA" sz="3600" b="1" dirty="0">
                <a:solidFill>
                  <a:schemeClr val="bg1"/>
                </a:solidFill>
                <a:effectLst>
                  <a:outerShdw blurRad="38100" dist="38100" dir="2700000" algn="tl">
                    <a:srgbClr val="000000">
                      <a:alpha val="43137"/>
                    </a:srgbClr>
                  </a:outerShdw>
                </a:effectLst>
              </a:rPr>
              <a:t>علاقة ترابط؛ تشير إلى مدينة مراكش عروس الأطلس الكبير، المشهورة بجمالها الطبيعي والعمراني، المعروفة بلقب مراكش الحمراء في إشارة إلى لون طلاء عمرانها </a:t>
            </a:r>
            <a:r>
              <a:rPr lang="ar-MA" sz="3600" b="1" dirty="0" smtClean="0">
                <a:solidFill>
                  <a:schemeClr val="bg1"/>
                </a:solidFill>
                <a:effectLst>
                  <a:outerShdw blurRad="38100" dist="38100" dir="2700000" algn="tl">
                    <a:srgbClr val="000000">
                      <a:alpha val="43137"/>
                    </a:srgbClr>
                  </a:outerShdw>
                </a:effectLst>
              </a:rPr>
              <a:t>الأحمر.</a:t>
            </a:r>
            <a:endParaRPr lang="ar-MA" sz="3600" b="1" dirty="0" smtClean="0">
              <a:solidFill>
                <a:schemeClr val="bg1"/>
              </a:solidFill>
              <a:effectLst>
                <a:outerShdw blurRad="38100" dist="38100" dir="2700000" algn="tl">
                  <a:srgbClr val="000000">
                    <a:alpha val="43137"/>
                  </a:srgbClr>
                </a:outerShdw>
              </a:effectLst>
            </a:endParaRPr>
          </a:p>
          <a:p>
            <a:pPr marL="457200" indent="-457200" algn="r" rtl="1">
              <a:buFont typeface="+mj-lt"/>
              <a:buAutoNum type="arabicPeriod"/>
            </a:pPr>
            <a:r>
              <a:rPr lang="ar-MA" sz="3600" b="1" u="sng" dirty="0" smtClean="0">
                <a:solidFill>
                  <a:srgbClr val="00B050"/>
                </a:solidFill>
                <a:effectLst>
                  <a:outerShdw blurRad="38100" dist="38100" dir="2700000" algn="tl">
                    <a:srgbClr val="000000">
                      <a:alpha val="43137"/>
                    </a:srgbClr>
                  </a:outerShdw>
                </a:effectLst>
              </a:rPr>
              <a:t>بداية </a:t>
            </a:r>
            <a:r>
              <a:rPr lang="ar-MA" sz="3600" b="1" u="sng" dirty="0">
                <a:solidFill>
                  <a:srgbClr val="00B050"/>
                </a:solidFill>
                <a:effectLst>
                  <a:outerShdw blurRad="38100" dist="38100" dir="2700000" algn="tl">
                    <a:srgbClr val="000000">
                      <a:alpha val="43137"/>
                    </a:srgbClr>
                  </a:outerShdw>
                </a:effectLst>
              </a:rPr>
              <a:t>النص ونهايته:</a:t>
            </a:r>
            <a:r>
              <a:rPr lang="ar-MA" sz="3600" b="1" dirty="0" smtClean="0">
                <a:solidFill>
                  <a:srgbClr val="00B050"/>
                </a:solidFill>
                <a:effectLst>
                  <a:outerShdw blurRad="38100" dist="38100" dir="2700000" algn="tl">
                    <a:srgbClr val="000000">
                      <a:alpha val="43137"/>
                    </a:srgbClr>
                  </a:outerShdw>
                </a:effectLst>
              </a:rPr>
              <a:t> </a:t>
            </a:r>
          </a:p>
          <a:p>
            <a:pPr algn="r" rtl="1"/>
            <a:r>
              <a:rPr lang="ar-MA" sz="3600" b="1" dirty="0">
                <a:solidFill>
                  <a:schemeClr val="bg1"/>
                </a:solidFill>
                <a:effectLst>
                  <a:outerShdw blurRad="38100" dist="38100" dir="2700000" algn="tl">
                    <a:srgbClr val="000000">
                      <a:alpha val="43137"/>
                    </a:srgbClr>
                  </a:outerShdw>
                </a:effectLst>
              </a:rPr>
              <a:t>  - البيت الأول:  يعبر الشاعر عن راحته وانشراحه بمدينة مراكش الحمراء.</a:t>
            </a:r>
          </a:p>
          <a:p>
            <a:pPr algn="r" rtl="1"/>
            <a:r>
              <a:rPr lang="ar-MA" sz="3600" b="1" dirty="0">
                <a:solidFill>
                  <a:schemeClr val="bg1"/>
                </a:solidFill>
                <a:effectLst>
                  <a:outerShdw blurRad="38100" dist="38100" dir="2700000" algn="tl">
                    <a:srgbClr val="000000">
                      <a:alpha val="43137"/>
                    </a:srgbClr>
                  </a:outerShdw>
                </a:effectLst>
              </a:rPr>
              <a:t>  </a:t>
            </a:r>
            <a:r>
              <a:rPr lang="ar-MA" sz="3600" b="1" dirty="0" smtClean="0">
                <a:solidFill>
                  <a:schemeClr val="bg1"/>
                </a:solidFill>
                <a:effectLst>
                  <a:outerShdw blurRad="38100" dist="38100" dir="2700000" algn="tl">
                    <a:srgbClr val="000000">
                      <a:alpha val="43137"/>
                    </a:srgbClr>
                  </a:outerShdw>
                </a:effectLst>
              </a:rPr>
              <a:t>- </a:t>
            </a:r>
            <a:r>
              <a:rPr lang="ar-MA" sz="3600" b="1" dirty="0">
                <a:solidFill>
                  <a:schemeClr val="bg1"/>
                </a:solidFill>
                <a:effectLst>
                  <a:outerShdw blurRad="38100" dist="38100" dir="2700000" algn="tl">
                    <a:srgbClr val="000000">
                      <a:alpha val="43137"/>
                    </a:srgbClr>
                  </a:outerShdw>
                </a:effectLst>
              </a:rPr>
              <a:t>البيت الأخير: يعبر الشاعر عن حبه وتعلقه بمراكش </a:t>
            </a:r>
            <a:r>
              <a:rPr lang="ar-MA" sz="3600" b="1" dirty="0" smtClean="0">
                <a:solidFill>
                  <a:schemeClr val="bg1"/>
                </a:solidFill>
                <a:effectLst>
                  <a:outerShdw blurRad="38100" dist="38100" dir="2700000" algn="tl">
                    <a:srgbClr val="000000">
                      <a:alpha val="43137"/>
                    </a:srgbClr>
                  </a:outerShdw>
                </a:effectLst>
              </a:rPr>
              <a:t>ووفائه </a:t>
            </a:r>
            <a:r>
              <a:rPr lang="ar-MA" sz="3600" b="1" dirty="0">
                <a:solidFill>
                  <a:schemeClr val="bg1"/>
                </a:solidFill>
                <a:effectLst>
                  <a:outerShdw blurRad="38100" dist="38100" dir="2700000" algn="tl">
                    <a:srgbClr val="000000">
                      <a:alpha val="43137"/>
                    </a:srgbClr>
                  </a:outerShdw>
                </a:effectLst>
              </a:rPr>
              <a:t>لها.</a:t>
            </a:r>
            <a:endParaRPr lang="ar-MA" sz="3600" b="1" dirty="0" smtClean="0">
              <a:solidFill>
                <a:schemeClr val="bg1"/>
              </a:solidFill>
              <a:effectLst>
                <a:outerShdw blurRad="38100" dist="38100" dir="2700000" algn="tl">
                  <a:srgbClr val="000000">
                    <a:alpha val="43137"/>
                  </a:srgbClr>
                </a:outerShdw>
              </a:effectLst>
            </a:endParaRPr>
          </a:p>
          <a:p>
            <a:pPr algn="r" rtl="1"/>
            <a:r>
              <a:rPr lang="ar-MA" sz="3600" b="1" dirty="0" smtClean="0">
                <a:solidFill>
                  <a:srgbClr val="00B050"/>
                </a:solidFill>
                <a:effectLst>
                  <a:outerShdw blurRad="38100" dist="38100" dir="2700000" algn="tl">
                    <a:srgbClr val="000000">
                      <a:alpha val="43137"/>
                    </a:srgbClr>
                  </a:outerShdw>
                </a:effectLst>
              </a:rPr>
              <a:t>5</a:t>
            </a:r>
            <a:r>
              <a:rPr lang="ar-MA" sz="3600" b="1" dirty="0" smtClean="0">
                <a:solidFill>
                  <a:srgbClr val="00B050"/>
                </a:solidFill>
                <a:effectLst>
                  <a:outerShdw blurRad="38100" dist="38100" dir="2700000" algn="tl">
                    <a:srgbClr val="000000">
                      <a:alpha val="43137"/>
                    </a:srgbClr>
                  </a:outerShdw>
                </a:effectLst>
              </a:rPr>
              <a:t>.  </a:t>
            </a:r>
            <a:r>
              <a:rPr lang="ar-MA" sz="3600" b="1" u="sng" dirty="0" smtClean="0">
                <a:solidFill>
                  <a:srgbClr val="00B050"/>
                </a:solidFill>
                <a:effectLst>
                  <a:outerShdw blurRad="38100" dist="38100" dir="2700000" algn="tl">
                    <a:srgbClr val="000000">
                      <a:alpha val="43137"/>
                    </a:srgbClr>
                  </a:outerShdw>
                </a:effectLst>
              </a:rPr>
              <a:t>الفرضية</a:t>
            </a:r>
            <a:r>
              <a:rPr lang="ar-MA" sz="3600" b="1" u="sng" dirty="0">
                <a:solidFill>
                  <a:srgbClr val="00B050"/>
                </a:solidFill>
                <a:effectLst>
                  <a:outerShdw blurRad="38100" dist="38100" dir="2700000" algn="tl">
                    <a:srgbClr val="000000">
                      <a:alpha val="43137"/>
                    </a:srgbClr>
                  </a:outerShdw>
                </a:effectLst>
              </a:rPr>
              <a:t>:</a:t>
            </a:r>
            <a:r>
              <a:rPr lang="ar-MA" sz="3600" b="1" dirty="0">
                <a:solidFill>
                  <a:srgbClr val="00B050"/>
                </a:solidFill>
                <a:effectLst>
                  <a:outerShdw blurRad="38100" dist="38100" dir="2700000" algn="tl">
                    <a:srgbClr val="000000">
                      <a:alpha val="43137"/>
                    </a:srgbClr>
                  </a:outerShdw>
                </a:effectLst>
              </a:rPr>
              <a:t> </a:t>
            </a:r>
            <a:r>
              <a:rPr lang="ar-MA" sz="3600" b="1" dirty="0">
                <a:solidFill>
                  <a:schemeClr val="bg1"/>
                </a:solidFill>
                <a:effectLst>
                  <a:outerShdw blurRad="38100" dist="38100" dir="2700000" algn="tl">
                    <a:srgbClr val="000000">
                      <a:alpha val="43137"/>
                    </a:srgbClr>
                  </a:outerShdw>
                </a:effectLst>
              </a:rPr>
              <a:t>نفترض أن النص شعري، قد يتغنى شاعره بجمال مراكش الطبيعي والعمراني وتعلقه بها ووفائه لها..</a:t>
            </a:r>
            <a:endParaRPr lang="ar-MA" sz="3600" b="1" dirty="0">
              <a:solidFill>
                <a:schemeClr val="bg1"/>
              </a:solidFill>
              <a:effectLst>
                <a:outerShdw blurRad="38100" dist="38100" dir="2700000" algn="tl">
                  <a:srgbClr val="000000">
                    <a:alpha val="43137"/>
                  </a:srgbClr>
                </a:outerShdw>
              </a:effectLst>
            </a:endParaRPr>
          </a:p>
        </p:txBody>
      </p:sp>
      <p:sp>
        <p:nvSpPr>
          <p:cNvPr id="4" name="TextBox 3"/>
          <p:cNvSpPr txBox="1"/>
          <p:nvPr/>
        </p:nvSpPr>
        <p:spPr>
          <a:xfrm>
            <a:off x="4797083" y="98479"/>
            <a:ext cx="2518117" cy="584775"/>
          </a:xfrm>
          <a:prstGeom prst="rect">
            <a:avLst/>
          </a:prstGeom>
          <a:solidFill>
            <a:schemeClr val="tx1">
              <a:lumMod val="85000"/>
            </a:schemeClr>
          </a:solidFill>
          <a:ln>
            <a:noFill/>
          </a:ln>
          <a:effectLst/>
          <a:scene3d>
            <a:camera prst="orthographicFront">
              <a:rot lat="0" lon="0" rev="0"/>
            </a:camera>
            <a:lightRig rig="contrasting" dir="t">
              <a:rot lat="0" lon="0" rev="7800000"/>
            </a:lightRig>
          </a:scene3d>
          <a:sp3d>
            <a:bevelT w="139700" h="139700"/>
          </a:sp3d>
        </p:spPr>
        <p:style>
          <a:lnRef idx="0">
            <a:schemeClr val="accent5"/>
          </a:lnRef>
          <a:fillRef idx="3">
            <a:schemeClr val="accent5"/>
          </a:fillRef>
          <a:effectRef idx="3">
            <a:schemeClr val="accent5"/>
          </a:effectRef>
          <a:fontRef idx="minor">
            <a:schemeClr val="lt1"/>
          </a:fontRef>
        </p:style>
        <p:txBody>
          <a:bodyPr wrap="square" rtlCol="1">
            <a:spAutoFit/>
          </a:bodyPr>
          <a:lstStyle/>
          <a:p>
            <a:pPr algn="ctr" rtl="1"/>
            <a:r>
              <a:rPr lang="ar-MA" sz="3200" b="1" dirty="0" smtClean="0">
                <a:solidFill>
                  <a:srgbClr val="FF0000"/>
                </a:solidFill>
              </a:rPr>
              <a:t>أولا: تأطير </a:t>
            </a:r>
            <a:r>
              <a:rPr lang="ar-MA" sz="3200" b="1" dirty="0">
                <a:solidFill>
                  <a:srgbClr val="FF0000"/>
                </a:solidFill>
              </a:rPr>
              <a:t>النص</a:t>
            </a:r>
          </a:p>
        </p:txBody>
      </p:sp>
    </p:spTree>
    <p:extLst>
      <p:ext uri="{BB962C8B-B14F-4D97-AF65-F5344CB8AC3E}">
        <p14:creationId xmlns:p14="http://schemas.microsoft.com/office/powerpoint/2010/main" val="279794376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225083" y="562707"/>
            <a:ext cx="11760591" cy="4863960"/>
          </a:xfrm>
          <a:prstGeom prst="rect">
            <a:avLst/>
          </a:prstGeom>
          <a:solidFill>
            <a:schemeClr val="accent2">
              <a:lumMod val="40000"/>
              <a:lumOff val="60000"/>
            </a:schemeClr>
          </a:solidFill>
        </p:spPr>
        <p:txBody>
          <a:bodyPr wrap="square" rtlCol="1">
            <a:spAutoFit/>
          </a:bodyPr>
          <a:lstStyle/>
          <a:p>
            <a:pPr marL="457200" indent="-457200" algn="r" rtl="1">
              <a:lnSpc>
                <a:spcPct val="200000"/>
              </a:lnSpc>
              <a:buFont typeface="Wingdings" panose="05000000000000000000" pitchFamily="2" charset="2"/>
              <a:buChar char="ü"/>
            </a:pPr>
            <a:r>
              <a:rPr lang="ar-MA" sz="3200" b="1" dirty="0">
                <a:solidFill>
                  <a:schemeClr val="bg1"/>
                </a:solidFill>
                <a:effectLst>
                  <a:outerShdw blurRad="38100" dist="38100" dir="2700000" algn="tl">
                    <a:srgbClr val="000000">
                      <a:alpha val="43137"/>
                    </a:srgbClr>
                  </a:outerShdw>
                </a:effectLst>
              </a:rPr>
              <a:t>تنتاب الشاعر حالتان متناقضتان؛ تدل الأولى على السرور، والثانية تدل على الحزن، أوضح هاتين الحالتين</a:t>
            </a:r>
            <a:r>
              <a:rPr lang="ar-MA" sz="3200" b="1" dirty="0" smtClean="0">
                <a:solidFill>
                  <a:schemeClr val="bg1"/>
                </a:solidFill>
                <a:effectLst>
                  <a:outerShdw blurRad="38100" dist="38100" dir="2700000" algn="tl">
                    <a:srgbClr val="000000">
                      <a:alpha val="43137"/>
                    </a:srgbClr>
                  </a:outerShdw>
                </a:effectLst>
              </a:rPr>
              <a:t>.</a:t>
            </a:r>
          </a:p>
          <a:p>
            <a:pPr marL="457200" indent="-457200" algn="r" rtl="1">
              <a:lnSpc>
                <a:spcPct val="200000"/>
              </a:lnSpc>
              <a:buFont typeface="Wingdings" panose="05000000000000000000" pitchFamily="2" charset="2"/>
              <a:buChar char="ü"/>
            </a:pPr>
            <a:r>
              <a:rPr lang="ar-MA" sz="3200" b="1" dirty="0" smtClean="0">
                <a:solidFill>
                  <a:schemeClr val="bg1"/>
                </a:solidFill>
                <a:effectLst>
                  <a:outerShdw blurRad="38100" dist="38100" dir="2700000" algn="tl">
                    <a:srgbClr val="000000">
                      <a:alpha val="43137"/>
                    </a:srgbClr>
                  </a:outerShdw>
                </a:effectLst>
              </a:rPr>
              <a:t> </a:t>
            </a:r>
            <a:r>
              <a:rPr lang="ar-MA" sz="3200" b="1" dirty="0">
                <a:solidFill>
                  <a:schemeClr val="bg1"/>
                </a:solidFill>
                <a:effectLst>
                  <a:outerShdw blurRad="38100" dist="38100" dir="2700000" algn="tl">
                    <a:srgbClr val="000000">
                      <a:alpha val="43137"/>
                    </a:srgbClr>
                  </a:outerShdw>
                </a:effectLst>
              </a:rPr>
              <a:t>أين تتجلى آيات الجمال بمدينة مراكش</a:t>
            </a:r>
            <a:r>
              <a:rPr lang="ar-MA" sz="3200" b="1" dirty="0" smtClean="0">
                <a:solidFill>
                  <a:schemeClr val="bg1"/>
                </a:solidFill>
                <a:effectLst>
                  <a:outerShdw blurRad="38100" dist="38100" dir="2700000" algn="tl">
                    <a:srgbClr val="000000">
                      <a:alpha val="43137"/>
                    </a:srgbClr>
                  </a:outerShdw>
                </a:effectLst>
              </a:rPr>
              <a:t>؟</a:t>
            </a:r>
          </a:p>
          <a:p>
            <a:pPr marL="457200" indent="-457200" algn="r" rtl="1">
              <a:lnSpc>
                <a:spcPct val="200000"/>
              </a:lnSpc>
              <a:buFont typeface="Wingdings" panose="05000000000000000000" pitchFamily="2" charset="2"/>
              <a:buChar char="ü"/>
            </a:pPr>
            <a:r>
              <a:rPr lang="ar-MA" sz="3200" b="1" dirty="0" smtClean="0">
                <a:solidFill>
                  <a:schemeClr val="bg1"/>
                </a:solidFill>
                <a:effectLst>
                  <a:outerShdw blurRad="38100" dist="38100" dir="2700000" algn="tl">
                    <a:srgbClr val="000000">
                      <a:alpha val="43137"/>
                    </a:srgbClr>
                  </a:outerShdw>
                </a:effectLst>
              </a:rPr>
              <a:t> </a:t>
            </a:r>
            <a:r>
              <a:rPr lang="ar-MA" sz="3200" b="1" dirty="0">
                <a:solidFill>
                  <a:schemeClr val="bg1"/>
                </a:solidFill>
                <a:effectLst>
                  <a:outerShdw blurRad="38100" dist="38100" dir="2700000" algn="tl">
                    <a:srgbClr val="000000">
                      <a:alpha val="43137"/>
                    </a:srgbClr>
                  </a:outerShdw>
                </a:effectLst>
              </a:rPr>
              <a:t>ما الأماكن التي تستهوي الشاعر بمدينة مراكش</a:t>
            </a:r>
            <a:r>
              <a:rPr lang="ar-MA" sz="3200" b="1" dirty="0" smtClean="0">
                <a:solidFill>
                  <a:schemeClr val="bg1"/>
                </a:solidFill>
                <a:effectLst>
                  <a:outerShdw blurRad="38100" dist="38100" dir="2700000" algn="tl">
                    <a:srgbClr val="000000">
                      <a:alpha val="43137"/>
                    </a:srgbClr>
                  </a:outerShdw>
                </a:effectLst>
              </a:rPr>
              <a:t>؟</a:t>
            </a:r>
          </a:p>
          <a:p>
            <a:pPr marL="457200" indent="-457200" algn="r" rtl="1">
              <a:lnSpc>
                <a:spcPct val="200000"/>
              </a:lnSpc>
              <a:buFont typeface="Wingdings" panose="05000000000000000000" pitchFamily="2" charset="2"/>
              <a:buChar char="ü"/>
            </a:pPr>
            <a:r>
              <a:rPr lang="ar-MA" sz="3200" b="1" dirty="0" smtClean="0">
                <a:solidFill>
                  <a:schemeClr val="bg1"/>
                </a:solidFill>
                <a:effectLst>
                  <a:outerShdw blurRad="38100" dist="38100" dir="2700000" algn="tl">
                    <a:srgbClr val="000000">
                      <a:alpha val="43137"/>
                    </a:srgbClr>
                  </a:outerShdw>
                </a:effectLst>
              </a:rPr>
              <a:t> </a:t>
            </a:r>
            <a:r>
              <a:rPr lang="ar-MA" sz="3200" b="1" dirty="0">
                <a:solidFill>
                  <a:schemeClr val="bg1"/>
                </a:solidFill>
                <a:effectLst>
                  <a:outerShdw blurRad="38100" dist="38100" dir="2700000" algn="tl">
                    <a:srgbClr val="000000">
                      <a:alpha val="43137"/>
                    </a:srgbClr>
                  </a:outerShdw>
                </a:effectLst>
              </a:rPr>
              <a:t>علام يدل حب الشاعر لمراكش؟</a:t>
            </a:r>
            <a:endParaRPr lang="ar-MA" sz="3200" b="1" dirty="0">
              <a:solidFill>
                <a:schemeClr val="bg1"/>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12356927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501663" y="168813"/>
            <a:ext cx="3038620" cy="646331"/>
          </a:xfrm>
          <a:prstGeom prst="rect">
            <a:avLst/>
          </a:prstGeom>
          <a:solidFill>
            <a:schemeClr val="tx1">
              <a:lumMod val="85000"/>
            </a:schemeClr>
          </a:solidFill>
          <a:ln>
            <a:noFill/>
          </a:ln>
          <a:effectLst/>
          <a:scene3d>
            <a:camera prst="orthographicFront">
              <a:rot lat="0" lon="0" rev="0"/>
            </a:camera>
            <a:lightRig rig="contrasting" dir="t">
              <a:rot lat="0" lon="0" rev="7800000"/>
            </a:lightRig>
          </a:scene3d>
          <a:sp3d>
            <a:bevelT w="139700" h="139700"/>
          </a:sp3d>
        </p:spPr>
        <p:style>
          <a:lnRef idx="0">
            <a:schemeClr val="accent5"/>
          </a:lnRef>
          <a:fillRef idx="3">
            <a:schemeClr val="accent5"/>
          </a:fillRef>
          <a:effectRef idx="3">
            <a:schemeClr val="accent5"/>
          </a:effectRef>
          <a:fontRef idx="minor">
            <a:schemeClr val="lt1"/>
          </a:fontRef>
        </p:style>
        <p:txBody>
          <a:bodyPr wrap="square" rtlCol="1">
            <a:spAutoFit/>
          </a:bodyPr>
          <a:lstStyle/>
          <a:p>
            <a:pPr algn="ctr" rtl="1"/>
            <a:r>
              <a:rPr lang="ar-MA" sz="3600" b="1" dirty="0" smtClean="0">
                <a:solidFill>
                  <a:srgbClr val="FF0000"/>
                </a:solidFill>
              </a:rPr>
              <a:t>ثانيا: فهم </a:t>
            </a:r>
            <a:r>
              <a:rPr lang="ar-MA" sz="3600" b="1" dirty="0">
                <a:solidFill>
                  <a:srgbClr val="FF0000"/>
                </a:solidFill>
              </a:rPr>
              <a:t>النص</a:t>
            </a:r>
          </a:p>
        </p:txBody>
      </p:sp>
      <p:sp>
        <p:nvSpPr>
          <p:cNvPr id="2" name="TextBox 1"/>
          <p:cNvSpPr txBox="1"/>
          <p:nvPr/>
        </p:nvSpPr>
        <p:spPr>
          <a:xfrm>
            <a:off x="267286" y="942535"/>
            <a:ext cx="11760591" cy="5078313"/>
          </a:xfrm>
          <a:prstGeom prst="rect">
            <a:avLst/>
          </a:prstGeom>
          <a:solidFill>
            <a:schemeClr val="accent2">
              <a:lumMod val="40000"/>
              <a:lumOff val="60000"/>
            </a:schemeClr>
          </a:solidFill>
        </p:spPr>
        <p:txBody>
          <a:bodyPr wrap="square" rtlCol="1">
            <a:spAutoFit/>
          </a:bodyPr>
          <a:lstStyle/>
          <a:p>
            <a:pPr algn="r" rtl="1">
              <a:lnSpc>
                <a:spcPct val="150000"/>
              </a:lnSpc>
            </a:pPr>
            <a:r>
              <a:rPr lang="ar-MA" sz="3600" b="1" u="sng" dirty="0" smtClean="0">
                <a:solidFill>
                  <a:srgbClr val="00B050"/>
                </a:solidFill>
                <a:latin typeface="Calibri" panose="020F0502020204030204" pitchFamily="34" charset="0"/>
                <a:ea typeface="Calibri" panose="020F0502020204030204" pitchFamily="34" charset="0"/>
              </a:rPr>
              <a:t>وحدات </a:t>
            </a:r>
            <a:r>
              <a:rPr lang="ar-MA" sz="3600" b="1" u="sng" dirty="0">
                <a:solidFill>
                  <a:srgbClr val="00B050"/>
                </a:solidFill>
                <a:latin typeface="Calibri" panose="020F0502020204030204" pitchFamily="34" charset="0"/>
                <a:ea typeface="Calibri" panose="020F0502020204030204" pitchFamily="34" charset="0"/>
              </a:rPr>
              <a:t>النص</a:t>
            </a:r>
            <a:r>
              <a:rPr lang="ar-MA" sz="3600" b="1" u="sng" dirty="0" smtClean="0">
                <a:solidFill>
                  <a:srgbClr val="00B050"/>
                </a:solidFill>
                <a:latin typeface="Calibri" panose="020F0502020204030204" pitchFamily="34" charset="0"/>
                <a:ea typeface="Calibri" panose="020F0502020204030204" pitchFamily="34" charset="0"/>
              </a:rPr>
              <a:t>:</a:t>
            </a:r>
          </a:p>
          <a:p>
            <a:pPr algn="r" rtl="1">
              <a:lnSpc>
                <a:spcPct val="150000"/>
              </a:lnSpc>
            </a:pPr>
            <a:endParaRPr lang="ar-MA" sz="3600" b="1" u="sng" dirty="0">
              <a:solidFill>
                <a:srgbClr val="00B050"/>
              </a:solidFill>
              <a:latin typeface="Calibri" panose="020F0502020204030204" pitchFamily="34" charset="0"/>
              <a:ea typeface="Calibri" panose="020F0502020204030204" pitchFamily="34" charset="0"/>
            </a:endParaRPr>
          </a:p>
          <a:p>
            <a:pPr algn="r" rtl="1">
              <a:lnSpc>
                <a:spcPct val="150000"/>
              </a:lnSpc>
            </a:pPr>
            <a:endParaRPr lang="ar-MA" sz="3600" b="1" u="sng" dirty="0" smtClean="0">
              <a:solidFill>
                <a:srgbClr val="00B050"/>
              </a:solidFill>
              <a:latin typeface="Calibri" panose="020F0502020204030204" pitchFamily="34" charset="0"/>
              <a:ea typeface="Calibri" panose="020F0502020204030204" pitchFamily="34" charset="0"/>
            </a:endParaRPr>
          </a:p>
          <a:p>
            <a:pPr algn="r" rtl="1">
              <a:lnSpc>
                <a:spcPct val="150000"/>
              </a:lnSpc>
            </a:pPr>
            <a:endParaRPr lang="ar-MA" sz="3600" b="1" u="sng" dirty="0">
              <a:solidFill>
                <a:srgbClr val="00B050"/>
              </a:solidFill>
              <a:latin typeface="Calibri" panose="020F0502020204030204" pitchFamily="34" charset="0"/>
              <a:ea typeface="Calibri" panose="020F0502020204030204" pitchFamily="34" charset="0"/>
            </a:endParaRPr>
          </a:p>
          <a:p>
            <a:pPr algn="r" rtl="1">
              <a:lnSpc>
                <a:spcPct val="150000"/>
              </a:lnSpc>
            </a:pPr>
            <a:endParaRPr lang="ar-MA" sz="3600" b="1" u="sng" dirty="0" smtClean="0">
              <a:solidFill>
                <a:srgbClr val="00B050"/>
              </a:solidFill>
              <a:latin typeface="Calibri" panose="020F0502020204030204" pitchFamily="34" charset="0"/>
              <a:ea typeface="Calibri" panose="020F0502020204030204" pitchFamily="34" charset="0"/>
            </a:endParaRPr>
          </a:p>
          <a:p>
            <a:pPr algn="r" rtl="1">
              <a:lnSpc>
                <a:spcPct val="150000"/>
              </a:lnSpc>
            </a:pPr>
            <a:endParaRPr lang="ar-MA" sz="3600" b="1" u="sng" dirty="0" smtClean="0">
              <a:solidFill>
                <a:srgbClr val="00B050"/>
              </a:solidFill>
              <a:latin typeface="Calibri" panose="020F0502020204030204" pitchFamily="34" charset="0"/>
              <a:ea typeface="Calibri" panose="020F0502020204030204" pitchFamily="34" charset="0"/>
            </a:endParaRPr>
          </a:p>
        </p:txBody>
      </p:sp>
      <p:graphicFrame>
        <p:nvGraphicFramePr>
          <p:cNvPr id="3" name="Table 2"/>
          <p:cNvGraphicFramePr>
            <a:graphicFrameLocks noGrp="1"/>
          </p:cNvGraphicFramePr>
          <p:nvPr>
            <p:extLst>
              <p:ext uri="{D42A27DB-BD31-4B8C-83A1-F6EECF244321}">
                <p14:modId xmlns:p14="http://schemas.microsoft.com/office/powerpoint/2010/main" val="153329812"/>
              </p:ext>
            </p:extLst>
          </p:nvPr>
        </p:nvGraphicFramePr>
        <p:xfrm>
          <a:off x="379828" y="1870160"/>
          <a:ext cx="11496749" cy="3657600"/>
        </p:xfrm>
        <a:graphic>
          <a:graphicData uri="http://schemas.openxmlformats.org/drawingml/2006/table">
            <a:tbl>
              <a:tblPr rtl="1" firstRow="1" firstCol="1" bandRow="1">
                <a:tableStyleId>{5C22544A-7EE6-4342-B048-85BDC9FD1C3A}</a:tableStyleId>
              </a:tblPr>
              <a:tblGrid>
                <a:gridCol w="2103768">
                  <a:extLst>
                    <a:ext uri="{9D8B030D-6E8A-4147-A177-3AD203B41FA5}">
                      <a16:colId xmlns:a16="http://schemas.microsoft.com/office/drawing/2014/main" val="1866821287"/>
                    </a:ext>
                  </a:extLst>
                </a:gridCol>
                <a:gridCol w="9392981">
                  <a:extLst>
                    <a:ext uri="{9D8B030D-6E8A-4147-A177-3AD203B41FA5}">
                      <a16:colId xmlns:a16="http://schemas.microsoft.com/office/drawing/2014/main" val="3339437505"/>
                    </a:ext>
                  </a:extLst>
                </a:gridCol>
              </a:tblGrid>
              <a:tr h="1083493">
                <a:tc>
                  <a:txBody>
                    <a:bodyPr/>
                    <a:lstStyle/>
                    <a:p>
                      <a:pPr algn="ctr" rtl="1">
                        <a:lnSpc>
                          <a:spcPct val="200000"/>
                        </a:lnSpc>
                        <a:spcAft>
                          <a:spcPts val="0"/>
                        </a:spcAft>
                      </a:pPr>
                      <a:r>
                        <a:rPr lang="ar-MA" sz="4000" b="1">
                          <a:solidFill>
                            <a:schemeClr val="bg1"/>
                          </a:solidFill>
                          <a:effectLst/>
                        </a:rPr>
                        <a:t>الوحدة 1</a:t>
                      </a:r>
                      <a:endParaRPr lang="en-US" sz="4000" b="1">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solidFill>
                      <a:schemeClr val="accent1">
                        <a:lumMod val="20000"/>
                        <a:lumOff val="80000"/>
                      </a:schemeClr>
                    </a:solidFill>
                  </a:tcPr>
                </a:tc>
                <a:tc>
                  <a:txBody>
                    <a:bodyPr/>
                    <a:lstStyle/>
                    <a:p>
                      <a:pPr algn="r" rtl="1">
                        <a:lnSpc>
                          <a:spcPct val="200000"/>
                        </a:lnSpc>
                        <a:spcAft>
                          <a:spcPts val="0"/>
                        </a:spcAft>
                      </a:pPr>
                      <a:r>
                        <a:rPr lang="ar-MA" sz="4000" b="1" cap="small">
                          <a:solidFill>
                            <a:schemeClr val="bg1"/>
                          </a:solidFill>
                          <a:effectLst/>
                        </a:rPr>
                        <a:t>- مخاطبة الشاعر المدينة واصفا ما يحس به اتجاهها</a:t>
                      </a:r>
                      <a:endParaRPr lang="en-US" sz="4000" b="1" i="1">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bg2">
                        <a:lumMod val="20000"/>
                        <a:lumOff val="80000"/>
                      </a:schemeClr>
                    </a:solidFill>
                  </a:tcPr>
                </a:tc>
                <a:extLst>
                  <a:ext uri="{0D108BD9-81ED-4DB2-BD59-A6C34878D82A}">
                    <a16:rowId xmlns:a16="http://schemas.microsoft.com/office/drawing/2014/main" val="435892878"/>
                  </a:ext>
                </a:extLst>
              </a:tr>
              <a:tr h="1083493">
                <a:tc>
                  <a:txBody>
                    <a:bodyPr/>
                    <a:lstStyle/>
                    <a:p>
                      <a:pPr algn="ctr" rtl="1">
                        <a:lnSpc>
                          <a:spcPct val="200000"/>
                        </a:lnSpc>
                        <a:spcAft>
                          <a:spcPts val="0"/>
                        </a:spcAft>
                      </a:pPr>
                      <a:r>
                        <a:rPr lang="ar-MA" sz="4000" b="1">
                          <a:solidFill>
                            <a:schemeClr val="bg1"/>
                          </a:solidFill>
                          <a:effectLst/>
                        </a:rPr>
                        <a:t>الوحدة 2</a:t>
                      </a:r>
                      <a:endParaRPr lang="en-US" sz="4000" b="1">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solidFill>
                      <a:schemeClr val="accent1">
                        <a:lumMod val="20000"/>
                        <a:lumOff val="80000"/>
                      </a:schemeClr>
                    </a:solidFill>
                  </a:tcPr>
                </a:tc>
                <a:tc>
                  <a:txBody>
                    <a:bodyPr/>
                    <a:lstStyle/>
                    <a:p>
                      <a:pPr algn="r" rtl="1">
                        <a:lnSpc>
                          <a:spcPct val="200000"/>
                        </a:lnSpc>
                        <a:spcAft>
                          <a:spcPts val="0"/>
                        </a:spcAft>
                      </a:pPr>
                      <a:r>
                        <a:rPr lang="ar-MA" sz="4000" b="1" cap="small">
                          <a:solidFill>
                            <a:schemeClr val="bg1"/>
                          </a:solidFill>
                          <a:effectLst/>
                        </a:rPr>
                        <a:t>- وصف الكاتب لطبيعة المدينة أثناء فصل الربيع.</a:t>
                      </a:r>
                      <a:endParaRPr lang="en-US" sz="4000" b="1" i="1">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bg2">
                        <a:lumMod val="20000"/>
                        <a:lumOff val="80000"/>
                      </a:schemeClr>
                    </a:solidFill>
                  </a:tcPr>
                </a:tc>
                <a:extLst>
                  <a:ext uri="{0D108BD9-81ED-4DB2-BD59-A6C34878D82A}">
                    <a16:rowId xmlns:a16="http://schemas.microsoft.com/office/drawing/2014/main" val="1038561125"/>
                  </a:ext>
                </a:extLst>
              </a:tr>
              <a:tr h="1083493">
                <a:tc>
                  <a:txBody>
                    <a:bodyPr/>
                    <a:lstStyle/>
                    <a:p>
                      <a:pPr algn="ctr" rtl="1">
                        <a:lnSpc>
                          <a:spcPct val="200000"/>
                        </a:lnSpc>
                        <a:spcAft>
                          <a:spcPts val="0"/>
                        </a:spcAft>
                      </a:pPr>
                      <a:r>
                        <a:rPr lang="ar-MA" sz="4000" b="1" dirty="0">
                          <a:solidFill>
                            <a:schemeClr val="bg1"/>
                          </a:solidFill>
                          <a:effectLst/>
                        </a:rPr>
                        <a:t>الوحدة 3</a:t>
                      </a:r>
                      <a:endParaRPr lang="en-US" sz="4000" b="1"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solidFill>
                      <a:schemeClr val="accent1">
                        <a:lumMod val="20000"/>
                        <a:lumOff val="80000"/>
                      </a:schemeClr>
                    </a:solidFill>
                  </a:tcPr>
                </a:tc>
                <a:tc>
                  <a:txBody>
                    <a:bodyPr/>
                    <a:lstStyle/>
                    <a:p>
                      <a:pPr algn="r" rtl="1">
                        <a:lnSpc>
                          <a:spcPct val="200000"/>
                        </a:lnSpc>
                        <a:spcAft>
                          <a:spcPts val="0"/>
                        </a:spcAft>
                      </a:pPr>
                      <a:r>
                        <a:rPr lang="ar-MA" sz="4000" b="1" cap="small" dirty="0">
                          <a:solidFill>
                            <a:schemeClr val="bg1"/>
                          </a:solidFill>
                          <a:effectLst/>
                        </a:rPr>
                        <a:t>-  وصف الكاتب للعمران مع تبيان ما يحس اتجاهه.</a:t>
                      </a:r>
                      <a:endParaRPr lang="en-US" sz="4000" b="1" i="1"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bg2">
                        <a:lumMod val="20000"/>
                        <a:lumOff val="80000"/>
                      </a:schemeClr>
                    </a:solidFill>
                  </a:tcPr>
                </a:tc>
                <a:extLst>
                  <a:ext uri="{0D108BD9-81ED-4DB2-BD59-A6C34878D82A}">
                    <a16:rowId xmlns:a16="http://schemas.microsoft.com/office/drawing/2014/main" val="147613523"/>
                  </a:ext>
                </a:extLst>
              </a:tr>
            </a:tbl>
          </a:graphicData>
        </a:graphic>
      </p:graphicFrame>
    </p:spTree>
    <p:extLst>
      <p:ext uri="{BB962C8B-B14F-4D97-AF65-F5344CB8AC3E}">
        <p14:creationId xmlns:p14="http://schemas.microsoft.com/office/powerpoint/2010/main" val="1259709602"/>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149970" y="295417"/>
            <a:ext cx="3193366" cy="646331"/>
          </a:xfrm>
          <a:prstGeom prst="rect">
            <a:avLst/>
          </a:prstGeom>
          <a:solidFill>
            <a:schemeClr val="tx1">
              <a:lumMod val="85000"/>
            </a:schemeClr>
          </a:solidFill>
          <a:ln>
            <a:noFill/>
          </a:ln>
          <a:effectLst/>
          <a:scene3d>
            <a:camera prst="orthographicFront">
              <a:rot lat="0" lon="0" rev="0"/>
            </a:camera>
            <a:lightRig rig="contrasting" dir="t">
              <a:rot lat="0" lon="0" rev="7800000"/>
            </a:lightRig>
          </a:scene3d>
          <a:sp3d>
            <a:bevelT w="139700" h="139700"/>
          </a:sp3d>
        </p:spPr>
        <p:style>
          <a:lnRef idx="0">
            <a:schemeClr val="accent5"/>
          </a:lnRef>
          <a:fillRef idx="3">
            <a:schemeClr val="accent5"/>
          </a:fillRef>
          <a:effectRef idx="3">
            <a:schemeClr val="accent5"/>
          </a:effectRef>
          <a:fontRef idx="minor">
            <a:schemeClr val="lt1"/>
          </a:fontRef>
        </p:style>
        <p:txBody>
          <a:bodyPr wrap="square" rtlCol="1">
            <a:spAutoFit/>
          </a:bodyPr>
          <a:lstStyle/>
          <a:p>
            <a:pPr algn="ctr" rtl="1"/>
            <a:r>
              <a:rPr lang="ar-MA" sz="3600" b="1" dirty="0" smtClean="0">
                <a:solidFill>
                  <a:srgbClr val="FF0000"/>
                </a:solidFill>
              </a:rPr>
              <a:t>ثالثا</a:t>
            </a:r>
            <a:r>
              <a:rPr lang="ar-MA" sz="3600" b="1" dirty="0">
                <a:solidFill>
                  <a:srgbClr val="FF0000"/>
                </a:solidFill>
              </a:rPr>
              <a:t>: تحليل النص</a:t>
            </a:r>
          </a:p>
        </p:txBody>
      </p:sp>
      <p:sp>
        <p:nvSpPr>
          <p:cNvPr id="5" name="TextBox 4"/>
          <p:cNvSpPr txBox="1"/>
          <p:nvPr/>
        </p:nvSpPr>
        <p:spPr>
          <a:xfrm>
            <a:off x="56268" y="1026937"/>
            <a:ext cx="12051323" cy="3970318"/>
          </a:xfrm>
          <a:prstGeom prst="rect">
            <a:avLst/>
          </a:prstGeom>
          <a:solidFill>
            <a:schemeClr val="accent2">
              <a:lumMod val="40000"/>
              <a:lumOff val="60000"/>
            </a:schemeClr>
          </a:solidFill>
        </p:spPr>
        <p:txBody>
          <a:bodyPr wrap="square" rtlCol="1">
            <a:spAutoFit/>
          </a:bodyPr>
          <a:lstStyle/>
          <a:p>
            <a:pPr marL="514350" indent="-514350" algn="r" rtl="1">
              <a:buAutoNum type="arabicPeriod"/>
            </a:pPr>
            <a:r>
              <a:rPr lang="ar-MA" sz="3600" b="1" dirty="0" smtClean="0">
                <a:solidFill>
                  <a:srgbClr val="FF0000"/>
                </a:solidFill>
                <a:effectLst>
                  <a:outerShdw blurRad="38100" dist="38100" dir="2700000" algn="tl">
                    <a:srgbClr val="000000">
                      <a:alpha val="43137"/>
                    </a:srgbClr>
                  </a:outerShdw>
                </a:effectLst>
              </a:rPr>
              <a:t>المعجم:</a:t>
            </a:r>
            <a:endParaRPr lang="ar-MA" sz="3600" b="1" dirty="0" smtClean="0">
              <a:solidFill>
                <a:srgbClr val="FF0000"/>
              </a:solidFill>
              <a:effectLst>
                <a:outerShdw blurRad="38100" dist="38100" dir="2700000" algn="tl">
                  <a:srgbClr val="000000">
                    <a:alpha val="43137"/>
                  </a:srgbClr>
                </a:outerShdw>
              </a:effectLst>
            </a:endParaRPr>
          </a:p>
          <a:p>
            <a:pPr marL="514350" indent="-514350" algn="r" rtl="1">
              <a:buAutoNum type="arabicPeriod"/>
            </a:pPr>
            <a:endParaRPr lang="ar-MA" sz="3600" b="1" dirty="0">
              <a:solidFill>
                <a:srgbClr val="FF0000"/>
              </a:solidFill>
              <a:effectLst>
                <a:outerShdw blurRad="38100" dist="38100" dir="2700000" algn="tl">
                  <a:srgbClr val="000000">
                    <a:alpha val="43137"/>
                  </a:srgbClr>
                </a:outerShdw>
              </a:effectLst>
            </a:endParaRPr>
          </a:p>
          <a:p>
            <a:pPr marL="514350" indent="-514350" algn="r" rtl="1">
              <a:buAutoNum type="arabicPeriod"/>
            </a:pPr>
            <a:endParaRPr lang="ar-MA" sz="3600" b="1" dirty="0" smtClean="0">
              <a:solidFill>
                <a:srgbClr val="FF0000"/>
              </a:solidFill>
              <a:effectLst>
                <a:outerShdw blurRad="38100" dist="38100" dir="2700000" algn="tl">
                  <a:srgbClr val="000000">
                    <a:alpha val="43137"/>
                  </a:srgbClr>
                </a:outerShdw>
              </a:effectLst>
            </a:endParaRPr>
          </a:p>
          <a:p>
            <a:pPr marL="514350" indent="-514350" algn="r" rtl="1">
              <a:buAutoNum type="arabicPeriod"/>
            </a:pPr>
            <a:endParaRPr lang="ar-MA" sz="3600" b="1" dirty="0" smtClean="0">
              <a:solidFill>
                <a:srgbClr val="FF0000"/>
              </a:solidFill>
              <a:effectLst>
                <a:outerShdw blurRad="38100" dist="38100" dir="2700000" algn="tl">
                  <a:srgbClr val="000000">
                    <a:alpha val="43137"/>
                  </a:srgbClr>
                </a:outerShdw>
              </a:effectLst>
            </a:endParaRPr>
          </a:p>
          <a:p>
            <a:pPr algn="r" rtl="1"/>
            <a:endParaRPr lang="ar-MA" sz="3600" b="1" dirty="0" smtClean="0">
              <a:solidFill>
                <a:schemeClr val="bg1"/>
              </a:solidFill>
              <a:effectLst>
                <a:outerShdw blurRad="38100" dist="38100" dir="2700000" algn="tl">
                  <a:srgbClr val="000000">
                    <a:alpha val="43137"/>
                  </a:srgbClr>
                </a:outerShdw>
              </a:effectLst>
            </a:endParaRPr>
          </a:p>
          <a:p>
            <a:pPr algn="r" rtl="1"/>
            <a:endParaRPr lang="ar-MA" sz="3600" b="1" dirty="0" smtClean="0">
              <a:solidFill>
                <a:schemeClr val="bg1"/>
              </a:solidFill>
              <a:effectLst>
                <a:outerShdw blurRad="38100" dist="38100" dir="2700000" algn="tl">
                  <a:srgbClr val="000000">
                    <a:alpha val="43137"/>
                  </a:srgbClr>
                </a:outerShdw>
              </a:effectLst>
            </a:endParaRPr>
          </a:p>
          <a:p>
            <a:pPr marL="571500" indent="-571500" algn="r" rtl="1">
              <a:buFont typeface="Wingdings" panose="05000000000000000000" pitchFamily="2" charset="2"/>
              <a:buChar char="ü"/>
            </a:pPr>
            <a:r>
              <a:rPr lang="ar-MA" sz="3600" b="1" dirty="0" smtClean="0">
                <a:solidFill>
                  <a:schemeClr val="bg1"/>
                </a:solidFill>
                <a:effectLst>
                  <a:outerShdw blurRad="38100" dist="38100" dir="2700000" algn="tl">
                    <a:srgbClr val="000000">
                      <a:alpha val="43137"/>
                    </a:srgbClr>
                  </a:outerShdw>
                </a:effectLst>
              </a:rPr>
              <a:t>العلاقة </a:t>
            </a:r>
            <a:r>
              <a:rPr lang="ar-MA" sz="3600" b="1" dirty="0">
                <a:solidFill>
                  <a:schemeClr val="bg1"/>
                </a:solidFill>
                <a:effectLst>
                  <a:outerShdw blurRad="38100" dist="38100" dir="2700000" algn="tl">
                    <a:srgbClr val="000000">
                      <a:alpha val="43137"/>
                    </a:srgbClr>
                  </a:outerShdw>
                </a:effectLst>
              </a:rPr>
              <a:t>بين المعجمين </a:t>
            </a:r>
            <a:r>
              <a:rPr lang="ar-MA" sz="3600" b="1" dirty="0" smtClean="0">
                <a:solidFill>
                  <a:schemeClr val="bg1"/>
                </a:solidFill>
                <a:effectLst>
                  <a:outerShdw blurRad="38100" dist="38100" dir="2700000" algn="tl">
                    <a:srgbClr val="000000">
                      <a:alpha val="43137"/>
                    </a:srgbClr>
                  </a:outerShdw>
                </a:effectLst>
              </a:rPr>
              <a:t>............................................</a:t>
            </a:r>
            <a:endParaRPr lang="ar-MA" sz="3200" b="1" dirty="0">
              <a:solidFill>
                <a:schemeClr val="bg1"/>
              </a:solidFill>
              <a:effectLst>
                <a:outerShdw blurRad="38100" dist="38100" dir="2700000" algn="tl">
                  <a:srgbClr val="000000">
                    <a:alpha val="43137"/>
                  </a:srgbClr>
                </a:outerShdw>
              </a:effectLst>
            </a:endParaRPr>
          </a:p>
        </p:txBody>
      </p:sp>
      <p:graphicFrame>
        <p:nvGraphicFramePr>
          <p:cNvPr id="2" name="Table 1"/>
          <p:cNvGraphicFramePr>
            <a:graphicFrameLocks noGrp="1"/>
          </p:cNvGraphicFramePr>
          <p:nvPr>
            <p:extLst>
              <p:ext uri="{D42A27DB-BD31-4B8C-83A1-F6EECF244321}">
                <p14:modId xmlns:p14="http://schemas.microsoft.com/office/powerpoint/2010/main" val="1771498870"/>
              </p:ext>
            </p:extLst>
          </p:nvPr>
        </p:nvGraphicFramePr>
        <p:xfrm>
          <a:off x="196948" y="1704146"/>
          <a:ext cx="11754266" cy="2523744"/>
        </p:xfrm>
        <a:graphic>
          <a:graphicData uri="http://schemas.openxmlformats.org/drawingml/2006/table">
            <a:tbl>
              <a:tblPr rtl="1" firstRow="1" firstCol="1" bandRow="1">
                <a:tableStyleId>{5C22544A-7EE6-4342-B048-85BDC9FD1C3A}</a:tableStyleId>
              </a:tblPr>
              <a:tblGrid>
                <a:gridCol w="5757758">
                  <a:extLst>
                    <a:ext uri="{9D8B030D-6E8A-4147-A177-3AD203B41FA5}">
                      <a16:colId xmlns:a16="http://schemas.microsoft.com/office/drawing/2014/main" val="3045953975"/>
                    </a:ext>
                  </a:extLst>
                </a:gridCol>
                <a:gridCol w="5996508">
                  <a:extLst>
                    <a:ext uri="{9D8B030D-6E8A-4147-A177-3AD203B41FA5}">
                      <a16:colId xmlns:a16="http://schemas.microsoft.com/office/drawing/2014/main" val="3295598270"/>
                    </a:ext>
                  </a:extLst>
                </a:gridCol>
              </a:tblGrid>
              <a:tr h="153035">
                <a:tc>
                  <a:txBody>
                    <a:bodyPr/>
                    <a:lstStyle/>
                    <a:p>
                      <a:pPr algn="ctr" rtl="1">
                        <a:lnSpc>
                          <a:spcPct val="115000"/>
                        </a:lnSpc>
                        <a:spcAft>
                          <a:spcPts val="0"/>
                        </a:spcAft>
                      </a:pPr>
                      <a:r>
                        <a:rPr lang="ar-SA" sz="36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معجم </a:t>
                      </a:r>
                      <a:r>
                        <a:rPr lang="ar-SA" sz="3600" b="1"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rPr>
                        <a:t>الحضارة</a:t>
                      </a:r>
                      <a:endParaRPr lang="en-US" sz="3600" dirty="0">
                        <a:solidFill>
                          <a:srgbClr val="00B050"/>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accent1">
                        <a:lumMod val="20000"/>
                        <a:lumOff val="80000"/>
                      </a:schemeClr>
                    </a:solidFill>
                  </a:tcPr>
                </a:tc>
                <a:tc>
                  <a:txBody>
                    <a:bodyPr/>
                    <a:lstStyle/>
                    <a:p>
                      <a:pPr algn="ctr" rtl="1">
                        <a:lnSpc>
                          <a:spcPct val="115000"/>
                        </a:lnSpc>
                        <a:spcAft>
                          <a:spcPts val="0"/>
                        </a:spcAft>
                      </a:pPr>
                      <a:r>
                        <a:rPr lang="ar-SA" sz="36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معجم </a:t>
                      </a:r>
                      <a:r>
                        <a:rPr lang="ar-SA" sz="3600" b="1"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rPr>
                        <a:t>الطبيعة</a:t>
                      </a:r>
                      <a:endParaRPr lang="en-US" sz="3600" dirty="0">
                        <a:solidFill>
                          <a:srgbClr val="00B050"/>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accent1">
                        <a:lumMod val="20000"/>
                        <a:lumOff val="80000"/>
                      </a:schemeClr>
                    </a:solidFill>
                  </a:tcPr>
                </a:tc>
                <a:extLst>
                  <a:ext uri="{0D108BD9-81ED-4DB2-BD59-A6C34878D82A}">
                    <a16:rowId xmlns:a16="http://schemas.microsoft.com/office/drawing/2014/main" val="3305779240"/>
                  </a:ext>
                </a:extLst>
              </a:tr>
              <a:tr h="537210">
                <a:tc>
                  <a:txBody>
                    <a:bodyPr/>
                    <a:lstStyle/>
                    <a:p>
                      <a:pPr algn="justLow" rtl="1">
                        <a:lnSpc>
                          <a:spcPct val="115000"/>
                        </a:lnSpc>
                        <a:spcAft>
                          <a:spcPts val="0"/>
                        </a:spcAft>
                      </a:pPr>
                      <a:r>
                        <a:rPr lang="ar-MA" sz="3600" b="1" dirty="0" smtClean="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a:t>
                      </a:r>
                    </a:p>
                    <a:p>
                      <a:pPr algn="justLow" rtl="1">
                        <a:lnSpc>
                          <a:spcPct val="115000"/>
                        </a:lnSpc>
                        <a:spcAft>
                          <a:spcPts val="0"/>
                        </a:spcAft>
                      </a:pPr>
                      <a:endParaRPr lang="ar-MA" sz="3600" b="1" dirty="0" smtClean="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pPr algn="justLow" rtl="1">
                        <a:lnSpc>
                          <a:spcPct val="115000"/>
                        </a:lnSpc>
                        <a:spcAft>
                          <a:spcPts val="0"/>
                        </a:spcAft>
                      </a:pPr>
                      <a:endParaRPr lang="en-US" sz="3600"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bg2">
                        <a:lumMod val="20000"/>
                        <a:lumOff val="80000"/>
                      </a:schemeClr>
                    </a:solidFill>
                  </a:tcPr>
                </a:tc>
                <a:tc>
                  <a:txBody>
                    <a:bodyPr/>
                    <a:lstStyle/>
                    <a:p>
                      <a:pPr algn="justLow" rtl="1">
                        <a:lnSpc>
                          <a:spcPct val="115000"/>
                        </a:lnSpc>
                        <a:spcAft>
                          <a:spcPts val="0"/>
                        </a:spcAft>
                      </a:pPr>
                      <a:r>
                        <a:rPr lang="ar-MA" sz="3600" b="1" dirty="0" smtClean="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a:t>
                      </a:r>
                      <a:endParaRPr lang="en-US" sz="3600"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bg2">
                        <a:lumMod val="20000"/>
                        <a:lumOff val="80000"/>
                      </a:schemeClr>
                    </a:solidFill>
                  </a:tcPr>
                </a:tc>
                <a:extLst>
                  <a:ext uri="{0D108BD9-81ED-4DB2-BD59-A6C34878D82A}">
                    <a16:rowId xmlns:a16="http://schemas.microsoft.com/office/drawing/2014/main" val="2968951313"/>
                  </a:ext>
                </a:extLst>
              </a:tr>
            </a:tbl>
          </a:graphicData>
        </a:graphic>
      </p:graphicFrame>
    </p:spTree>
    <p:extLst>
      <p:ext uri="{BB962C8B-B14F-4D97-AF65-F5344CB8AC3E}">
        <p14:creationId xmlns:p14="http://schemas.microsoft.com/office/powerpoint/2010/main" val="75852740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740812" y="56268"/>
            <a:ext cx="2602523" cy="584775"/>
          </a:xfrm>
          <a:prstGeom prst="rect">
            <a:avLst/>
          </a:prstGeom>
          <a:solidFill>
            <a:schemeClr val="tx1">
              <a:lumMod val="85000"/>
            </a:schemeClr>
          </a:solidFill>
          <a:ln>
            <a:noFill/>
          </a:ln>
          <a:effectLst/>
          <a:scene3d>
            <a:camera prst="orthographicFront">
              <a:rot lat="0" lon="0" rev="0"/>
            </a:camera>
            <a:lightRig rig="contrasting" dir="t">
              <a:rot lat="0" lon="0" rev="7800000"/>
            </a:lightRig>
          </a:scene3d>
          <a:sp3d>
            <a:bevelT w="139700" h="139700"/>
          </a:sp3d>
        </p:spPr>
        <p:style>
          <a:lnRef idx="0">
            <a:schemeClr val="accent5"/>
          </a:lnRef>
          <a:fillRef idx="3">
            <a:schemeClr val="accent5"/>
          </a:fillRef>
          <a:effectRef idx="3">
            <a:schemeClr val="accent5"/>
          </a:effectRef>
          <a:fontRef idx="minor">
            <a:schemeClr val="lt1"/>
          </a:fontRef>
        </p:style>
        <p:txBody>
          <a:bodyPr wrap="square" rtlCol="1">
            <a:spAutoFit/>
          </a:bodyPr>
          <a:lstStyle/>
          <a:p>
            <a:pPr algn="ctr" rtl="1"/>
            <a:r>
              <a:rPr lang="ar-MA" sz="3200" b="1" dirty="0" smtClean="0">
                <a:solidFill>
                  <a:srgbClr val="FF0000"/>
                </a:solidFill>
              </a:rPr>
              <a:t>ثالثا</a:t>
            </a:r>
            <a:r>
              <a:rPr lang="ar-MA" sz="3200" b="1" dirty="0">
                <a:solidFill>
                  <a:srgbClr val="FF0000"/>
                </a:solidFill>
              </a:rPr>
              <a:t>: تحليل النص</a:t>
            </a:r>
          </a:p>
        </p:txBody>
      </p:sp>
      <p:sp>
        <p:nvSpPr>
          <p:cNvPr id="5" name="TextBox 4"/>
          <p:cNvSpPr txBox="1"/>
          <p:nvPr/>
        </p:nvSpPr>
        <p:spPr>
          <a:xfrm>
            <a:off x="56268" y="689312"/>
            <a:ext cx="12051323" cy="4524315"/>
          </a:xfrm>
          <a:prstGeom prst="rect">
            <a:avLst/>
          </a:prstGeom>
          <a:solidFill>
            <a:schemeClr val="accent2">
              <a:lumMod val="40000"/>
              <a:lumOff val="60000"/>
            </a:schemeClr>
          </a:solidFill>
        </p:spPr>
        <p:txBody>
          <a:bodyPr wrap="square" rtlCol="1">
            <a:spAutoFit/>
          </a:bodyPr>
          <a:lstStyle/>
          <a:p>
            <a:pPr marL="514350" indent="-514350" algn="r" rtl="1">
              <a:buAutoNum type="arabicPeriod"/>
            </a:pPr>
            <a:r>
              <a:rPr lang="ar-MA" sz="3600" b="1" dirty="0" smtClean="0">
                <a:solidFill>
                  <a:srgbClr val="FF0000"/>
                </a:solidFill>
                <a:effectLst>
                  <a:outerShdw blurRad="38100" dist="38100" dir="2700000" algn="tl">
                    <a:srgbClr val="000000">
                      <a:alpha val="43137"/>
                    </a:srgbClr>
                  </a:outerShdw>
                </a:effectLst>
              </a:rPr>
              <a:t>المعجم:</a:t>
            </a:r>
            <a:endParaRPr lang="ar-MA" sz="3600" b="1" dirty="0" smtClean="0">
              <a:solidFill>
                <a:srgbClr val="FF0000"/>
              </a:solidFill>
              <a:effectLst>
                <a:outerShdw blurRad="38100" dist="38100" dir="2700000" algn="tl">
                  <a:srgbClr val="000000">
                    <a:alpha val="43137"/>
                  </a:srgbClr>
                </a:outerShdw>
              </a:effectLst>
            </a:endParaRPr>
          </a:p>
          <a:p>
            <a:pPr marL="514350" indent="-514350" algn="r" rtl="1">
              <a:buAutoNum type="arabicPeriod"/>
            </a:pPr>
            <a:endParaRPr lang="ar-MA" sz="3600" b="1" dirty="0">
              <a:solidFill>
                <a:srgbClr val="FF0000"/>
              </a:solidFill>
              <a:effectLst>
                <a:outerShdw blurRad="38100" dist="38100" dir="2700000" algn="tl">
                  <a:srgbClr val="000000">
                    <a:alpha val="43137"/>
                  </a:srgbClr>
                </a:outerShdw>
              </a:effectLst>
            </a:endParaRPr>
          </a:p>
          <a:p>
            <a:pPr marL="514350" indent="-514350" algn="r" rtl="1">
              <a:buAutoNum type="arabicPeriod"/>
            </a:pPr>
            <a:endParaRPr lang="ar-MA" sz="3600" b="1" dirty="0" smtClean="0">
              <a:solidFill>
                <a:srgbClr val="FF0000"/>
              </a:solidFill>
              <a:effectLst>
                <a:outerShdw blurRad="38100" dist="38100" dir="2700000" algn="tl">
                  <a:srgbClr val="000000">
                    <a:alpha val="43137"/>
                  </a:srgbClr>
                </a:outerShdw>
              </a:effectLst>
            </a:endParaRPr>
          </a:p>
          <a:p>
            <a:pPr marL="514350" indent="-514350" algn="r" rtl="1">
              <a:buAutoNum type="arabicPeriod"/>
            </a:pPr>
            <a:endParaRPr lang="ar-MA" sz="3600" b="1" dirty="0" smtClean="0">
              <a:solidFill>
                <a:srgbClr val="FF0000"/>
              </a:solidFill>
              <a:effectLst>
                <a:outerShdw blurRad="38100" dist="38100" dir="2700000" algn="tl">
                  <a:srgbClr val="000000">
                    <a:alpha val="43137"/>
                  </a:srgbClr>
                </a:outerShdw>
              </a:effectLst>
            </a:endParaRPr>
          </a:p>
          <a:p>
            <a:pPr algn="r" rtl="1"/>
            <a:endParaRPr lang="ar-MA" sz="3600" b="1" dirty="0" smtClean="0">
              <a:solidFill>
                <a:schemeClr val="bg1"/>
              </a:solidFill>
              <a:effectLst>
                <a:outerShdw blurRad="38100" dist="38100" dir="2700000" algn="tl">
                  <a:srgbClr val="000000">
                    <a:alpha val="43137"/>
                  </a:srgbClr>
                </a:outerShdw>
              </a:effectLst>
            </a:endParaRPr>
          </a:p>
          <a:p>
            <a:pPr algn="r" rtl="1"/>
            <a:endParaRPr lang="ar-MA" sz="3600" b="1" dirty="0" smtClean="0">
              <a:solidFill>
                <a:schemeClr val="bg1"/>
              </a:solidFill>
              <a:effectLst>
                <a:outerShdw blurRad="38100" dist="38100" dir="2700000" algn="tl">
                  <a:srgbClr val="000000">
                    <a:alpha val="43137"/>
                  </a:srgbClr>
                </a:outerShdw>
              </a:effectLst>
            </a:endParaRPr>
          </a:p>
          <a:p>
            <a:pPr marL="571500" indent="-571500" algn="r" rtl="1">
              <a:buFont typeface="Wingdings" panose="05000000000000000000" pitchFamily="2" charset="2"/>
              <a:buChar char="ü"/>
            </a:pPr>
            <a:r>
              <a:rPr lang="ar-MA" sz="3600" b="1" dirty="0" smtClean="0">
                <a:solidFill>
                  <a:schemeClr val="bg1"/>
                </a:solidFill>
                <a:effectLst>
                  <a:outerShdw blurRad="38100" dist="38100" dir="2700000" algn="tl">
                    <a:srgbClr val="000000">
                      <a:alpha val="43137"/>
                    </a:srgbClr>
                  </a:outerShdw>
                </a:effectLst>
              </a:rPr>
              <a:t>العلاقة </a:t>
            </a:r>
            <a:r>
              <a:rPr lang="ar-MA" sz="3600" b="1" dirty="0">
                <a:solidFill>
                  <a:schemeClr val="bg1"/>
                </a:solidFill>
                <a:effectLst>
                  <a:outerShdw blurRad="38100" dist="38100" dir="2700000" algn="tl">
                    <a:srgbClr val="000000">
                      <a:alpha val="43137"/>
                    </a:srgbClr>
                  </a:outerShdw>
                </a:effectLst>
              </a:rPr>
              <a:t>بين المعجمين هي علاقة ترابط، تتجلى في كون مراكش جمعت بين الجمال الطبيعي والعمراني.</a:t>
            </a:r>
            <a:endParaRPr lang="ar-MA" sz="3200" b="1" dirty="0">
              <a:solidFill>
                <a:schemeClr val="bg1"/>
              </a:solidFill>
              <a:effectLst>
                <a:outerShdw blurRad="38100" dist="38100" dir="2700000" algn="tl">
                  <a:srgbClr val="000000">
                    <a:alpha val="43137"/>
                  </a:srgbClr>
                </a:outerShdw>
              </a:effectLst>
            </a:endParaRPr>
          </a:p>
        </p:txBody>
      </p:sp>
      <p:graphicFrame>
        <p:nvGraphicFramePr>
          <p:cNvPr id="2" name="Table 1"/>
          <p:cNvGraphicFramePr>
            <a:graphicFrameLocks noGrp="1"/>
          </p:cNvGraphicFramePr>
          <p:nvPr>
            <p:extLst>
              <p:ext uri="{D42A27DB-BD31-4B8C-83A1-F6EECF244321}">
                <p14:modId xmlns:p14="http://schemas.microsoft.com/office/powerpoint/2010/main" val="403943960"/>
              </p:ext>
            </p:extLst>
          </p:nvPr>
        </p:nvGraphicFramePr>
        <p:xfrm>
          <a:off x="196948" y="1324317"/>
          <a:ext cx="11754266" cy="2523744"/>
        </p:xfrm>
        <a:graphic>
          <a:graphicData uri="http://schemas.openxmlformats.org/drawingml/2006/table">
            <a:tbl>
              <a:tblPr rtl="1" firstRow="1" firstCol="1" bandRow="1">
                <a:tableStyleId>{5C22544A-7EE6-4342-B048-85BDC9FD1C3A}</a:tableStyleId>
              </a:tblPr>
              <a:tblGrid>
                <a:gridCol w="5757758">
                  <a:extLst>
                    <a:ext uri="{9D8B030D-6E8A-4147-A177-3AD203B41FA5}">
                      <a16:colId xmlns:a16="http://schemas.microsoft.com/office/drawing/2014/main" val="3045953975"/>
                    </a:ext>
                  </a:extLst>
                </a:gridCol>
                <a:gridCol w="5996508">
                  <a:extLst>
                    <a:ext uri="{9D8B030D-6E8A-4147-A177-3AD203B41FA5}">
                      <a16:colId xmlns:a16="http://schemas.microsoft.com/office/drawing/2014/main" val="3295598270"/>
                    </a:ext>
                  </a:extLst>
                </a:gridCol>
              </a:tblGrid>
              <a:tr h="153035">
                <a:tc>
                  <a:txBody>
                    <a:bodyPr/>
                    <a:lstStyle/>
                    <a:p>
                      <a:pPr algn="ctr" rtl="1">
                        <a:lnSpc>
                          <a:spcPct val="115000"/>
                        </a:lnSpc>
                        <a:spcAft>
                          <a:spcPts val="0"/>
                        </a:spcAft>
                      </a:pPr>
                      <a:r>
                        <a:rPr lang="ar-SA" sz="36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معجم </a:t>
                      </a:r>
                      <a:r>
                        <a:rPr lang="ar-SA" sz="3600" b="1"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rPr>
                        <a:t>الحضارة</a:t>
                      </a:r>
                      <a:endParaRPr lang="en-US" sz="3600" dirty="0">
                        <a:solidFill>
                          <a:srgbClr val="00B050"/>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accent1">
                        <a:lumMod val="20000"/>
                        <a:lumOff val="80000"/>
                      </a:schemeClr>
                    </a:solidFill>
                  </a:tcPr>
                </a:tc>
                <a:tc>
                  <a:txBody>
                    <a:bodyPr/>
                    <a:lstStyle/>
                    <a:p>
                      <a:pPr algn="ctr" rtl="1">
                        <a:lnSpc>
                          <a:spcPct val="115000"/>
                        </a:lnSpc>
                        <a:spcAft>
                          <a:spcPts val="0"/>
                        </a:spcAft>
                      </a:pPr>
                      <a:r>
                        <a:rPr lang="ar-SA" sz="36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معجم </a:t>
                      </a:r>
                      <a:r>
                        <a:rPr lang="ar-SA" sz="3600" b="1"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rPr>
                        <a:t>الطبيعة</a:t>
                      </a:r>
                      <a:endParaRPr lang="en-US" sz="3600" dirty="0">
                        <a:solidFill>
                          <a:srgbClr val="00B050"/>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accent1">
                        <a:lumMod val="20000"/>
                        <a:lumOff val="80000"/>
                      </a:schemeClr>
                    </a:solidFill>
                  </a:tcPr>
                </a:tc>
                <a:extLst>
                  <a:ext uri="{0D108BD9-81ED-4DB2-BD59-A6C34878D82A}">
                    <a16:rowId xmlns:a16="http://schemas.microsoft.com/office/drawing/2014/main" val="3305779240"/>
                  </a:ext>
                </a:extLst>
              </a:tr>
              <a:tr h="537210">
                <a:tc>
                  <a:txBody>
                    <a:bodyPr/>
                    <a:lstStyle/>
                    <a:p>
                      <a:pPr algn="justLow" rtl="1">
                        <a:lnSpc>
                          <a:spcPct val="115000"/>
                        </a:lnSpc>
                        <a:spcAft>
                          <a:spcPts val="0"/>
                        </a:spcAft>
                      </a:pPr>
                      <a:r>
                        <a:rPr lang="ar-MA" sz="3600" b="1">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مراكش الحمراء– منتزه المنارة – مآثر القصر البديع – أكدال – الباب الجديد – جيليز ...</a:t>
                      </a:r>
                      <a:endParaRPr lang="en-US" sz="36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bg2">
                        <a:lumMod val="20000"/>
                        <a:lumOff val="80000"/>
                      </a:schemeClr>
                    </a:solidFill>
                  </a:tcPr>
                </a:tc>
                <a:tc>
                  <a:txBody>
                    <a:bodyPr/>
                    <a:lstStyle/>
                    <a:p>
                      <a:pPr algn="justLow" rtl="1">
                        <a:lnSpc>
                          <a:spcPct val="115000"/>
                        </a:lnSpc>
                        <a:spcAft>
                          <a:spcPts val="0"/>
                        </a:spcAft>
                      </a:pPr>
                      <a:r>
                        <a:rPr lang="ar-SA" sz="36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مروج – زهور – شقائق النعمان – المرابع – الفراش – الغروب –الشمس– العطر – السهول ...</a:t>
                      </a:r>
                      <a:endParaRPr lang="en-US" sz="3600"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bg2">
                        <a:lumMod val="20000"/>
                        <a:lumOff val="80000"/>
                      </a:schemeClr>
                    </a:solidFill>
                  </a:tcPr>
                </a:tc>
                <a:extLst>
                  <a:ext uri="{0D108BD9-81ED-4DB2-BD59-A6C34878D82A}">
                    <a16:rowId xmlns:a16="http://schemas.microsoft.com/office/drawing/2014/main" val="2968951313"/>
                  </a:ext>
                </a:extLst>
              </a:tr>
            </a:tbl>
          </a:graphicData>
        </a:graphic>
      </p:graphicFrame>
    </p:spTree>
    <p:extLst>
      <p:ext uri="{BB962C8B-B14F-4D97-AF65-F5344CB8AC3E}">
        <p14:creationId xmlns:p14="http://schemas.microsoft.com/office/powerpoint/2010/main" val="280442440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82880" y="569740"/>
            <a:ext cx="11844997" cy="5473614"/>
          </a:xfrm>
          <a:prstGeom prst="rect">
            <a:avLst/>
          </a:prstGeom>
          <a:solidFill>
            <a:schemeClr val="accent2">
              <a:lumMod val="40000"/>
              <a:lumOff val="60000"/>
            </a:schemeClr>
          </a:solidFill>
        </p:spPr>
        <p:txBody>
          <a:bodyPr wrap="square" rtlCol="1">
            <a:spAutoFit/>
          </a:bodyPr>
          <a:lstStyle/>
          <a:p>
            <a:pPr marL="514350" indent="-514350" algn="r" rtl="1">
              <a:lnSpc>
                <a:spcPct val="200000"/>
              </a:lnSpc>
              <a:buAutoNum type="arabicPeriod" startAt="2"/>
            </a:pPr>
            <a:r>
              <a:rPr lang="ar-MA" sz="3600" b="1" dirty="0" smtClean="0">
                <a:solidFill>
                  <a:srgbClr val="FF0000"/>
                </a:solidFill>
                <a:effectLst>
                  <a:outerShdw blurRad="38100" dist="38100" dir="2700000" algn="tl">
                    <a:srgbClr val="000000">
                      <a:alpha val="43137"/>
                    </a:srgbClr>
                  </a:outerShdw>
                </a:effectLst>
              </a:rPr>
              <a:t>لغة </a:t>
            </a:r>
            <a:r>
              <a:rPr lang="ar-MA" sz="3600" b="1" dirty="0">
                <a:solidFill>
                  <a:srgbClr val="FF0000"/>
                </a:solidFill>
                <a:effectLst>
                  <a:outerShdw blurRad="38100" dist="38100" dir="2700000" algn="tl">
                    <a:srgbClr val="000000">
                      <a:alpha val="43137"/>
                    </a:srgbClr>
                  </a:outerShdw>
                </a:effectLst>
              </a:rPr>
              <a:t>النص وأسلوبه</a:t>
            </a:r>
            <a:r>
              <a:rPr lang="ar-MA" sz="3600" b="1" dirty="0" smtClean="0">
                <a:solidFill>
                  <a:srgbClr val="FF0000"/>
                </a:solidFill>
                <a:effectLst>
                  <a:outerShdw blurRad="38100" dist="38100" dir="2700000" algn="tl">
                    <a:srgbClr val="000000">
                      <a:alpha val="43137"/>
                    </a:srgbClr>
                  </a:outerShdw>
                </a:effectLst>
              </a:rPr>
              <a:t>:</a:t>
            </a:r>
          </a:p>
          <a:p>
            <a:pPr marL="228600" algn="r" rtl="1">
              <a:lnSpc>
                <a:spcPct val="200000"/>
              </a:lnSpc>
              <a:spcAft>
                <a:spcPts val="0"/>
              </a:spcAft>
            </a:pPr>
            <a:r>
              <a:rPr lang="ar-MA" sz="3600" b="1" dirty="0">
                <a:solidFill>
                  <a:srgbClr val="7030A0"/>
                </a:solidFill>
                <a:latin typeface="Calibri" panose="020F0502020204030204" pitchFamily="34" charset="0"/>
                <a:ea typeface="Times New Roman" panose="02020603050405020304" pitchFamily="18" charset="0"/>
              </a:rPr>
              <a:t>أ- الأساليب اللغوية:</a:t>
            </a:r>
            <a:endParaRPr lang="en-US" sz="3200" dirty="0">
              <a:latin typeface="Calibri" panose="020F0502020204030204" pitchFamily="34" charset="0"/>
              <a:ea typeface="Calibri" panose="020F0502020204030204" pitchFamily="34" charset="0"/>
              <a:cs typeface="Arial" panose="020B0604020202020204" pitchFamily="34" charset="0"/>
            </a:endParaRPr>
          </a:p>
          <a:p>
            <a:pPr marL="342900" lvl="0" indent="-342900" algn="r" rtl="1">
              <a:lnSpc>
                <a:spcPct val="200000"/>
              </a:lnSpc>
              <a:spcAft>
                <a:spcPts val="0"/>
              </a:spcAft>
              <a:buFont typeface="Symbol" panose="05050102010706020507" pitchFamily="18" charset="2"/>
              <a:buChar char=""/>
            </a:pPr>
            <a:r>
              <a:rPr lang="ar-MA" sz="3600" b="1" dirty="0">
                <a:solidFill>
                  <a:schemeClr val="bg1"/>
                </a:solidFill>
                <a:highlight>
                  <a:srgbClr val="FFFF00"/>
                </a:highlight>
                <a:latin typeface="Calibri" panose="020F0502020204030204" pitchFamily="34" charset="0"/>
                <a:ea typeface="Times New Roman" panose="02020603050405020304" pitchFamily="18" charset="0"/>
              </a:rPr>
              <a:t>أسلوب النداء</a:t>
            </a:r>
            <a:r>
              <a:rPr lang="ar-MA" sz="3600" b="1" dirty="0">
                <a:solidFill>
                  <a:schemeClr val="bg1"/>
                </a:solidFill>
                <a:latin typeface="Calibri" panose="020F0502020204030204" pitchFamily="34" charset="0"/>
                <a:ea typeface="Times New Roman" panose="02020603050405020304" pitchFamily="18" charset="0"/>
              </a:rPr>
              <a:t> </a:t>
            </a:r>
            <a:r>
              <a:rPr lang="ar-MA" sz="3600" b="1" dirty="0" smtClean="0">
                <a:solidFill>
                  <a:schemeClr val="bg1"/>
                </a:solidFill>
                <a:latin typeface="Calibri" panose="020F0502020204030204" pitchFamily="34" charset="0"/>
                <a:ea typeface="Times New Roman" panose="02020603050405020304" pitchFamily="18" charset="0"/>
              </a:rPr>
              <a:t>....................................................................</a:t>
            </a:r>
            <a:endParaRPr lang="en-US" sz="3200" dirty="0">
              <a:solidFill>
                <a:schemeClr val="bg1"/>
              </a:solidFill>
              <a:latin typeface="Calibri" panose="020F0502020204030204" pitchFamily="34" charset="0"/>
              <a:ea typeface="Calibri" panose="020F0502020204030204" pitchFamily="34" charset="0"/>
              <a:cs typeface="Arial" panose="020B0604020202020204" pitchFamily="34" charset="0"/>
            </a:endParaRPr>
          </a:p>
          <a:p>
            <a:pPr marL="342900" lvl="0" indent="-342900" algn="r" rtl="1">
              <a:lnSpc>
                <a:spcPct val="200000"/>
              </a:lnSpc>
              <a:spcAft>
                <a:spcPts val="0"/>
              </a:spcAft>
              <a:buFont typeface="Symbol" panose="05050102010706020507" pitchFamily="18" charset="2"/>
              <a:buChar char=""/>
            </a:pPr>
            <a:r>
              <a:rPr lang="ar-EG" sz="3600" b="1" dirty="0">
                <a:solidFill>
                  <a:schemeClr val="bg1"/>
                </a:solidFill>
                <a:highlight>
                  <a:srgbClr val="FFFF00"/>
                </a:highlight>
                <a:latin typeface="Calibri" panose="020F0502020204030204" pitchFamily="34" charset="0"/>
                <a:ea typeface="Times New Roman" panose="02020603050405020304" pitchFamily="18" charset="0"/>
              </a:rPr>
              <a:t>أسلوب الأمر</a:t>
            </a:r>
            <a:r>
              <a:rPr lang="ar-EG" sz="3600" b="1" dirty="0">
                <a:solidFill>
                  <a:schemeClr val="bg1"/>
                </a:solidFill>
                <a:latin typeface="Calibri" panose="020F0502020204030204" pitchFamily="34" charset="0"/>
                <a:ea typeface="Times New Roman" panose="02020603050405020304" pitchFamily="18" charset="0"/>
              </a:rPr>
              <a:t> </a:t>
            </a:r>
            <a:r>
              <a:rPr lang="ar-MA" sz="3600" b="1" dirty="0" smtClean="0">
                <a:solidFill>
                  <a:schemeClr val="bg1"/>
                </a:solidFill>
                <a:latin typeface="Calibri" panose="020F0502020204030204" pitchFamily="34" charset="0"/>
                <a:ea typeface="Times New Roman" panose="02020603050405020304" pitchFamily="18" charset="0"/>
              </a:rPr>
              <a:t>....................................................................</a:t>
            </a:r>
            <a:r>
              <a:rPr lang="ar-EG" sz="3600" b="1" dirty="0" smtClean="0">
                <a:solidFill>
                  <a:schemeClr val="bg1"/>
                </a:solidFill>
                <a:latin typeface="Calibri" panose="020F0502020204030204" pitchFamily="34" charset="0"/>
                <a:ea typeface="Times New Roman" panose="02020603050405020304" pitchFamily="18" charset="0"/>
              </a:rPr>
              <a:t>.</a:t>
            </a:r>
            <a:endParaRPr lang="en-US" sz="3200" dirty="0">
              <a:solidFill>
                <a:schemeClr val="bg1"/>
              </a:solidFill>
              <a:latin typeface="Calibri" panose="020F0502020204030204" pitchFamily="34" charset="0"/>
              <a:ea typeface="Calibri" panose="020F0502020204030204" pitchFamily="34" charset="0"/>
              <a:cs typeface="Arial" panose="020B0604020202020204" pitchFamily="34" charset="0"/>
            </a:endParaRPr>
          </a:p>
          <a:p>
            <a:pPr marL="342900" lvl="0" indent="-342900" algn="r" rtl="1">
              <a:lnSpc>
                <a:spcPct val="200000"/>
              </a:lnSpc>
              <a:spcAft>
                <a:spcPts val="0"/>
              </a:spcAft>
              <a:buFont typeface="Symbol" panose="05050102010706020507" pitchFamily="18" charset="2"/>
              <a:buChar char=""/>
            </a:pPr>
            <a:r>
              <a:rPr lang="ar-EG" sz="3600" b="1" dirty="0">
                <a:solidFill>
                  <a:schemeClr val="bg1"/>
                </a:solidFill>
                <a:highlight>
                  <a:srgbClr val="FFFF00"/>
                </a:highlight>
                <a:latin typeface="Calibri" panose="020F0502020204030204" pitchFamily="34" charset="0"/>
                <a:ea typeface="Times New Roman" panose="02020603050405020304" pitchFamily="18" charset="0"/>
              </a:rPr>
              <a:t>أسلوب الشرط</a:t>
            </a:r>
            <a:r>
              <a:rPr lang="ar-EG" sz="3600" b="1" dirty="0">
                <a:solidFill>
                  <a:schemeClr val="bg1"/>
                </a:solidFill>
                <a:latin typeface="Calibri" panose="020F0502020204030204" pitchFamily="34" charset="0"/>
                <a:ea typeface="Times New Roman" panose="02020603050405020304" pitchFamily="18" charset="0"/>
              </a:rPr>
              <a:t>: </a:t>
            </a:r>
            <a:r>
              <a:rPr lang="ar-MA" sz="3600" b="1" dirty="0" smtClean="0">
                <a:solidFill>
                  <a:schemeClr val="bg1"/>
                </a:solidFill>
                <a:latin typeface="Calibri" panose="020F0502020204030204" pitchFamily="34" charset="0"/>
                <a:ea typeface="Times New Roman" panose="02020603050405020304" pitchFamily="18" charset="0"/>
              </a:rPr>
              <a:t>..................................................................</a:t>
            </a:r>
            <a:r>
              <a:rPr lang="ar-SA" sz="3600" b="1" dirty="0" smtClean="0">
                <a:solidFill>
                  <a:schemeClr val="bg1"/>
                </a:solidFill>
                <a:latin typeface="Calibri" panose="020F0502020204030204" pitchFamily="34" charset="0"/>
                <a:ea typeface="Times New Roman" panose="02020603050405020304" pitchFamily="18" charset="0"/>
              </a:rPr>
              <a:t>.</a:t>
            </a:r>
            <a:endParaRPr lang="en-US" sz="3200" dirty="0">
              <a:solidFill>
                <a:schemeClr val="bg1"/>
              </a:solidFill>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413245144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589</TotalTime>
  <Words>654</Words>
  <Application>Microsoft Office PowerPoint</Application>
  <PresentationFormat>Widescreen</PresentationFormat>
  <Paragraphs>79</Paragraphs>
  <Slides>14</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14</vt:i4>
      </vt:variant>
    </vt:vector>
  </HeadingPairs>
  <TitlesOfParts>
    <vt:vector size="22" baseType="lpstr">
      <vt:lpstr>Arial</vt:lpstr>
      <vt:lpstr>Calibri</vt:lpstr>
      <vt:lpstr>Century Gothic</vt:lpstr>
      <vt:lpstr>Symbol</vt:lpstr>
      <vt:lpstr>Times New Roman</vt:lpstr>
      <vt:lpstr>Wingdings</vt:lpstr>
      <vt:lpstr>Wingdings 3</vt:lpstr>
      <vt:lpstr>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zakaria arajouan</dc:creator>
  <cp:lastModifiedBy>zakaria arajouan</cp:lastModifiedBy>
  <cp:revision>53</cp:revision>
  <dcterms:created xsi:type="dcterms:W3CDTF">2022-09-26T12:22:46Z</dcterms:created>
  <dcterms:modified xsi:type="dcterms:W3CDTF">2022-12-28T18:20:45Z</dcterms:modified>
</cp:coreProperties>
</file>