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مزيد الثلاثي والرباعي ومعاني صيغ الزوائد ص 24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439158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عرّف الميزان الصرفي، هل توزن به الحروف ؟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ماذا نصنع إذا بقي حرف أو حرفان أصليان من الكلمة الموزونة؟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كيف نزن الكلمات التي بها حروف زيادة؟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39471"/>
              </p:ext>
            </p:extLst>
          </p:nvPr>
        </p:nvGraphicFramePr>
        <p:xfrm>
          <a:off x="140678" y="661182"/>
          <a:ext cx="11859063" cy="6065999"/>
        </p:xfrm>
        <a:graphic>
          <a:graphicData uri="http://schemas.openxmlformats.org/drawingml/2006/table">
            <a:tbl>
              <a:tblPr rtl="1" firstRow="1" firstCol="1" bandRow="1"/>
              <a:tblGrid>
                <a:gridCol w="554121">
                  <a:extLst>
                    <a:ext uri="{9D8B030D-6E8A-4147-A177-3AD203B41FA5}">
                      <a16:colId xmlns:a16="http://schemas.microsoft.com/office/drawing/2014/main" val="2059195955"/>
                    </a:ext>
                  </a:extLst>
                </a:gridCol>
                <a:gridCol w="3103479">
                  <a:extLst>
                    <a:ext uri="{9D8B030D-6E8A-4147-A177-3AD203B41FA5}">
                      <a16:colId xmlns:a16="http://schemas.microsoft.com/office/drawing/2014/main" val="4288246516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val="315503559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580614938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1037742806"/>
                    </a:ext>
                  </a:extLst>
                </a:gridCol>
                <a:gridCol w="3005079">
                  <a:extLst>
                    <a:ext uri="{9D8B030D-6E8A-4147-A177-3AD203B41FA5}">
                      <a16:colId xmlns:a16="http://schemas.microsoft.com/office/drawing/2014/main" val="2789241773"/>
                    </a:ext>
                  </a:extLst>
                </a:gridCol>
                <a:gridCol w="1904544">
                  <a:extLst>
                    <a:ext uri="{9D8B030D-6E8A-4147-A177-3AD203B41FA5}">
                      <a16:colId xmlns:a16="http://schemas.microsoft.com/office/drawing/2014/main" val="2442510259"/>
                    </a:ext>
                  </a:extLst>
                </a:gridCol>
              </a:tblGrid>
              <a:tr h="333689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الجمل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حروف الزيادة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معاني الزيادة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769602"/>
                  </a:ext>
                </a:extLst>
              </a:tr>
              <a:tr h="1212432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أفشوا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السلام بينكم.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ناداه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مناد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ردد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الرجل السلام.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667356"/>
                  </a:ext>
                </a:extLst>
              </a:tr>
              <a:tr h="24734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اجتمع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داعيان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انفتح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الباب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تصافح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المسلمان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غفر لهما قبل أن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يتفرقا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اخضر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عشب الحديقة.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944250"/>
                  </a:ext>
                </a:extLst>
              </a:tr>
              <a:tr h="71525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استغفر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المومن ربه.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511945"/>
                  </a:ext>
                </a:extLst>
              </a:tr>
              <a:tr h="117043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تدحرجت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الكرة.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اطمأن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قلب المؤمن.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88659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86661" y="28133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الملاحظة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3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الملاحظة</a:t>
            </a:r>
            <a:endParaRPr lang="ar-MA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751377"/>
              </p:ext>
            </p:extLst>
          </p:nvPr>
        </p:nvGraphicFramePr>
        <p:xfrm>
          <a:off x="98475" y="661178"/>
          <a:ext cx="11859063" cy="6065999"/>
        </p:xfrm>
        <a:graphic>
          <a:graphicData uri="http://schemas.openxmlformats.org/drawingml/2006/table">
            <a:tbl>
              <a:tblPr rtl="1" firstRow="1" firstCol="1" bandRow="1"/>
              <a:tblGrid>
                <a:gridCol w="554121">
                  <a:extLst>
                    <a:ext uri="{9D8B030D-6E8A-4147-A177-3AD203B41FA5}">
                      <a16:colId xmlns:a16="http://schemas.microsoft.com/office/drawing/2014/main" val="2059195955"/>
                    </a:ext>
                  </a:extLst>
                </a:gridCol>
                <a:gridCol w="3103479">
                  <a:extLst>
                    <a:ext uri="{9D8B030D-6E8A-4147-A177-3AD203B41FA5}">
                      <a16:colId xmlns:a16="http://schemas.microsoft.com/office/drawing/2014/main" val="4288246516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val="315503559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580614938"/>
                    </a:ext>
                  </a:extLst>
                </a:gridCol>
                <a:gridCol w="1055077">
                  <a:extLst>
                    <a:ext uri="{9D8B030D-6E8A-4147-A177-3AD203B41FA5}">
                      <a16:colId xmlns:a16="http://schemas.microsoft.com/office/drawing/2014/main" val="1037742806"/>
                    </a:ext>
                  </a:extLst>
                </a:gridCol>
                <a:gridCol w="3005079">
                  <a:extLst>
                    <a:ext uri="{9D8B030D-6E8A-4147-A177-3AD203B41FA5}">
                      <a16:colId xmlns:a16="http://schemas.microsoft.com/office/drawing/2014/main" val="2789241773"/>
                    </a:ext>
                  </a:extLst>
                </a:gridCol>
                <a:gridCol w="1904544">
                  <a:extLst>
                    <a:ext uri="{9D8B030D-6E8A-4147-A177-3AD203B41FA5}">
                      <a16:colId xmlns:a16="http://schemas.microsoft.com/office/drawing/2014/main" val="2442510259"/>
                    </a:ext>
                  </a:extLst>
                </a:gridCol>
              </a:tblGrid>
              <a:tr h="333689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الجمل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وزنه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مجرده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حروف الزيادة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معاني الزيادة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769602"/>
                  </a:ext>
                </a:extLst>
              </a:tr>
              <a:tr h="1212432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أفشوا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السلام بينكم.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ناداه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مناد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ردد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الرجل السلام.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أفشى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نادى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ردد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فاعل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فشا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ندا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رد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الهمزة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التضعيف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التعدية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التعدية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التكثير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667356"/>
                  </a:ext>
                </a:extLst>
              </a:tr>
              <a:tr h="247342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اجتمع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داعيان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انفتح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الباب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تصافح</a:t>
                      </a:r>
                      <a:r>
                        <a:rPr lang="ar-MA" sz="28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المسلمان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غفر لهما قبل أن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يتفرقا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اخضر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عشب الحديقة.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اجتمع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انفتح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تصافح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تفرق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اخضر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افتعل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انفعل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تفاعل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جمع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فتح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صفح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فرق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خضر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  والتاء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 والنون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التاء والألف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التاء والتضعيف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 والتضعيف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المطاوعة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المطاوعة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المشاركة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المطاوعة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قوة اللون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944250"/>
                  </a:ext>
                </a:extLst>
              </a:tr>
              <a:tr h="71525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MA" sz="2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استغفر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المومن ربه.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استغفر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استفعل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غفر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الألف والسين والتاء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الطلب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511945"/>
                  </a:ext>
                </a:extLst>
              </a:tr>
              <a:tr h="1170437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تدحرجت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الكرة.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ـ </a:t>
                      </a:r>
                      <a:r>
                        <a:rPr lang="ar-MA" sz="2800" b="1" u="sng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اطمأن</a:t>
                      </a: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قلب المؤمن.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تدحرج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اطمأنت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تفعلل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افعلل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دحرج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طمأن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التاء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الهمزة والتضعيف</a:t>
                      </a:r>
                      <a:endParaRPr lang="en-US" sz="2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المطاوعة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ar-MA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المبالغة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886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3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0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 الفهم والتحليل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5" y="618978"/>
            <a:ext cx="11971606" cy="61247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  <a:tabLst>
                <a:tab pos="7666355" algn="l"/>
              </a:tabLst>
            </a:pP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1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ar-MA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انطلاقا من المجموعة الأولى والثانية  والثالثة نستنتج أن؛ مزيد الفعل الثلاثي ثلاثة أنواع:</a:t>
            </a:r>
          </a:p>
          <a:p>
            <a:pPr marL="800100" lvl="1" indent="-342900" algn="r" rtl="1">
              <a:buFont typeface="Wingdings" panose="05000000000000000000" pitchFamily="2" charset="2"/>
              <a:buChar char="v"/>
              <a:tabLst>
                <a:tab pos="7666355" algn="l"/>
              </a:tabLst>
            </a:pP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مزيد </a:t>
            </a:r>
            <a:r>
              <a:rPr lang="ar-M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بحرف واحد وصيغه هي: أفعل، فاعل، وفعٌل.</a:t>
            </a:r>
          </a:p>
          <a:p>
            <a:pPr marL="800100" lvl="1" indent="-342900" algn="r" rtl="1">
              <a:buFont typeface="Wingdings" panose="05000000000000000000" pitchFamily="2" charset="2"/>
              <a:buChar char="v"/>
              <a:tabLst>
                <a:tab pos="7666355" algn="l"/>
              </a:tabLst>
            </a:pP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مزيد </a:t>
            </a:r>
            <a:r>
              <a:rPr lang="ar-M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بحرفين وصيغه هي: انفعل وافتعل وافعل وتفعل وتفاعل.</a:t>
            </a:r>
          </a:p>
          <a:p>
            <a:pPr marL="800100" lvl="1" indent="-342900" algn="r" rtl="1">
              <a:buFont typeface="Wingdings" panose="05000000000000000000" pitchFamily="2" charset="2"/>
              <a:buChar char="v"/>
              <a:tabLst>
                <a:tab pos="7666355" algn="l"/>
              </a:tabLst>
            </a:pP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مزيد </a:t>
            </a:r>
            <a:r>
              <a:rPr lang="ar-M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بثلاثة أحرف وصيغه هي: استفعل وافعوعل وافعال</a:t>
            </a: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</a:t>
            </a: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ar-M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انطلاقا من المجموعة الأخيرة نستنتج أن؛ مزيد الرباعي </a:t>
            </a:r>
            <a:r>
              <a:rPr lang="ar-MA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نوعان: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justLow" rtl="1">
              <a:buFont typeface="Wingdings" panose="05000000000000000000" pitchFamily="2" charset="2"/>
              <a:buChar char="v"/>
            </a:pPr>
            <a:r>
              <a:rPr lang="ar-MA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مزيد بحرف واحد وصيغته هي: تفعلل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justLow" rtl="1">
              <a:buFont typeface="Wingdings" panose="05000000000000000000" pitchFamily="2" charset="2"/>
              <a:buChar char="v"/>
            </a:pPr>
            <a:r>
              <a:rPr lang="ar-MA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مزيد </a:t>
            </a:r>
            <a:r>
              <a:rPr lang="ar-M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بحرفين وصيغتاه هما: افعنلل وافعلل</a:t>
            </a:r>
            <a:r>
              <a:rPr lang="ar-MA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</a:t>
            </a: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3:</a:t>
            </a: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نستنتج أن الزيادة التي تلحق الأفعال تفيد معاني كثيرة، منها: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التعدية مثل : أفعل وفعل.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المشاركة مثل : فاعل وتفاعل.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المطاوعة مثل: انفعل وتفعل.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وقوة اللون </a:t>
            </a:r>
            <a:r>
              <a:rPr lang="ar-S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والعي</a:t>
            </a:r>
            <a:r>
              <a:rPr lang="ar-M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</a:t>
            </a:r>
            <a:r>
              <a:rPr lang="ar-S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 </a:t>
            </a:r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مثل: افعال وافعال.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	الطلب مثل: استفعل.</a:t>
            </a:r>
          </a:p>
          <a:p>
            <a:pPr lvl="1" algn="r" rtl="1"/>
            <a:r>
              <a:rPr lang="ar-SA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   المبالغة مثل: تفعلل وافعنلل</a:t>
            </a:r>
            <a:r>
              <a:rPr lang="ar-SA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28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295418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ثالثا: الاستنتاج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4" y="1266092"/>
            <a:ext cx="11971606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قاعدة الدرس بالصفحة  25 من كتاب التلميذ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3700" y="2799470"/>
            <a:ext cx="385454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رابعا: التطبيق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4023360"/>
            <a:ext cx="11971606" cy="1649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إنجـــــــــاز 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التمـــــــــــارين الموجـــــــــــــــــــــودة 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M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209</TotalTime>
  <Words>417</Words>
  <Application>Microsoft Office PowerPoint</Application>
  <PresentationFormat>Widescreen</PresentationFormat>
  <Paragraphs>132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18</cp:revision>
  <dcterms:created xsi:type="dcterms:W3CDTF">2022-09-27T21:07:30Z</dcterms:created>
  <dcterms:modified xsi:type="dcterms:W3CDTF">2022-10-03T18:24:32Z</dcterms:modified>
</cp:coreProperties>
</file>