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4" r:id="rId2"/>
    <p:sldId id="275" r:id="rId3"/>
    <p:sldId id="256" r:id="rId4"/>
    <p:sldId id="279" r:id="rId5"/>
    <p:sldId id="280" r:id="rId6"/>
    <p:sldId id="282" r:id="rId7"/>
    <p:sldId id="257" r:id="rId8"/>
    <p:sldId id="266" r:id="rId9"/>
    <p:sldId id="260" r:id="rId10"/>
    <p:sldId id="259" r:id="rId11"/>
    <p:sldId id="261" r:id="rId12"/>
    <p:sldId id="283" r:id="rId13"/>
    <p:sldId id="284" r:id="rId14"/>
    <p:sldId id="276" r:id="rId15"/>
    <p:sldId id="269" r:id="rId16"/>
    <p:sldId id="277" r:id="rId17"/>
    <p:sldId id="267" r:id="rId18"/>
    <p:sldId id="278" r:id="rId19"/>
    <p:sldId id="263"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64"/>
            <p14:sldId id="275"/>
            <p14:sldId id="256"/>
            <p14:sldId id="279"/>
            <p14:sldId id="280"/>
            <p14:sldId id="282"/>
            <p14:sldId id="257"/>
            <p14:sldId id="266"/>
            <p14:sldId id="260"/>
            <p14:sldId id="259"/>
          </p14:sldIdLst>
        </p14:section>
        <p14:section name="الحصة الثانية" id="{2A91C92C-40D6-4917-917C-47E3B2CEE21D}">
          <p14:sldIdLst>
            <p14:sldId id="261"/>
            <p14:sldId id="283"/>
            <p14:sldId id="284"/>
            <p14:sldId id="276"/>
            <p14:sldId id="269"/>
            <p14:sldId id="277"/>
            <p14:sldId id="267"/>
            <p14:sldId id="278"/>
            <p14:sldId id="263"/>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80" d="100"/>
          <a:sy n="80" d="100"/>
        </p:scale>
        <p:origin x="35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13-03-1444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13-03-1444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13-03-1444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13-03-1444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13-03-1444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13-03-1444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13-03-1444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13-03-1444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13-03-1444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13-03-1444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13-03-1444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13-03-1444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13-03-1444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13-03-1444</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13-03-1444</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13-03-1444</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13-03-1444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13-03-1444</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8812" y="1681086"/>
            <a:ext cx="11873131" cy="2585323"/>
          </a:xfrm>
          <a:prstGeom prst="rect">
            <a:avLst/>
          </a:prstGeom>
          <a:solidFill>
            <a:schemeClr val="accent2">
              <a:lumMod val="40000"/>
              <a:lumOff val="60000"/>
            </a:schemeClr>
          </a:solidFill>
        </p:spPr>
        <p:txBody>
          <a:bodyPr wrap="square" rtlCol="1">
            <a:spAutoFit/>
          </a:bodyPr>
          <a:lstStyle/>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المـــــــــــــــكـون</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القـــــــــــــراءة</a:t>
            </a: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المــــــــوضــــوع</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مُعَامَلَةُ المُسْلِمينَ </a:t>
            </a:r>
            <a:r>
              <a:rPr lang="ar-MA" sz="5400" b="1" dirty="0" smtClean="0">
                <a:solidFill>
                  <a:schemeClr val="bg1"/>
                </a:solidFill>
                <a:effectLst>
                  <a:outerShdw blurRad="38100" dist="38100" dir="2700000" algn="tl">
                    <a:srgbClr val="000000">
                      <a:alpha val="43137"/>
                    </a:srgbClr>
                  </a:outerShdw>
                </a:effectLst>
              </a:rPr>
              <a:t>لِغَيْرِهِمْ </a:t>
            </a:r>
            <a:r>
              <a:rPr lang="ar-MA" sz="5400" b="1" dirty="0">
                <a:solidFill>
                  <a:schemeClr val="bg1"/>
                </a:solidFill>
                <a:effectLst>
                  <a:outerShdw blurRad="38100" dist="38100" dir="2700000" algn="tl">
                    <a:srgbClr val="000000">
                      <a:alpha val="43137"/>
                    </a:srgbClr>
                  </a:outerShdw>
                </a:effectLst>
              </a:rPr>
              <a:t>ص: 27</a:t>
            </a:r>
            <a:endParaRPr lang="ar-MA" sz="54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465923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022165" y="168813"/>
            <a:ext cx="2518117"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dirty="0" smtClean="0"/>
              <a:t>ثانيا: فهم </a:t>
            </a:r>
            <a:r>
              <a:rPr lang="ar-MA" sz="3200" dirty="0"/>
              <a:t>النص</a:t>
            </a:r>
          </a:p>
        </p:txBody>
      </p:sp>
      <p:sp>
        <p:nvSpPr>
          <p:cNvPr id="5" name="TextBox 4"/>
          <p:cNvSpPr txBox="1"/>
          <p:nvPr/>
        </p:nvSpPr>
        <p:spPr>
          <a:xfrm>
            <a:off x="9284677" y="1280160"/>
            <a:ext cx="2729131" cy="646331"/>
          </a:xfrm>
          <a:prstGeom prst="rect">
            <a:avLst/>
          </a:prstGeom>
          <a:solidFill>
            <a:schemeClr val="accent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1">
            <a:spAutoFit/>
          </a:bodyPr>
          <a:lstStyle/>
          <a:p>
            <a:pPr marL="342900" indent="-342900" algn="r" rtl="1">
              <a:buFont typeface="Wingdings" panose="05000000000000000000" pitchFamily="2" charset="2"/>
              <a:buChar char="Ø"/>
            </a:pPr>
            <a:r>
              <a:rPr lang="ar-MA" sz="3600" b="1" u="sng" dirty="0" smtClean="0">
                <a:solidFill>
                  <a:schemeClr val="bg1"/>
                </a:solidFill>
                <a:effectLst>
                  <a:outerShdw blurRad="38100" dist="38100" dir="2700000" algn="tl">
                    <a:srgbClr val="000000">
                      <a:alpha val="43137"/>
                    </a:srgbClr>
                  </a:outerShdw>
                </a:effectLst>
              </a:rPr>
              <a:t>قضايا </a:t>
            </a:r>
            <a:r>
              <a:rPr lang="ar-MA" sz="3600" b="1" u="sng" dirty="0">
                <a:solidFill>
                  <a:schemeClr val="bg1"/>
                </a:solidFill>
                <a:effectLst>
                  <a:outerShdw blurRad="38100" dist="38100" dir="2700000" algn="tl">
                    <a:srgbClr val="000000">
                      <a:alpha val="43137"/>
                    </a:srgbClr>
                  </a:outerShdw>
                </a:effectLst>
              </a:rPr>
              <a:t>النص</a:t>
            </a:r>
            <a:endParaRPr lang="ar-MA" sz="3600" b="1" u="sng" dirty="0" smtClean="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3041248990"/>
              </p:ext>
            </p:extLst>
          </p:nvPr>
        </p:nvGraphicFramePr>
        <p:xfrm>
          <a:off x="253217" y="2068383"/>
          <a:ext cx="11760591" cy="4416552"/>
        </p:xfrm>
        <a:graphic>
          <a:graphicData uri="http://schemas.openxmlformats.org/drawingml/2006/table">
            <a:tbl>
              <a:tblPr rtl="1" firstRow="1" firstCol="1" bandRow="1"/>
              <a:tblGrid>
                <a:gridCol w="1810378">
                  <a:extLst>
                    <a:ext uri="{9D8B030D-6E8A-4147-A177-3AD203B41FA5}">
                      <a16:colId xmlns:a16="http://schemas.microsoft.com/office/drawing/2014/main" val="1717069552"/>
                    </a:ext>
                  </a:extLst>
                </a:gridCol>
                <a:gridCol w="1715659">
                  <a:extLst>
                    <a:ext uri="{9D8B030D-6E8A-4147-A177-3AD203B41FA5}">
                      <a16:colId xmlns:a16="http://schemas.microsoft.com/office/drawing/2014/main" val="288222274"/>
                    </a:ext>
                  </a:extLst>
                </a:gridCol>
                <a:gridCol w="2059403">
                  <a:extLst>
                    <a:ext uri="{9D8B030D-6E8A-4147-A177-3AD203B41FA5}">
                      <a16:colId xmlns:a16="http://schemas.microsoft.com/office/drawing/2014/main" val="1269378313"/>
                    </a:ext>
                  </a:extLst>
                </a:gridCol>
                <a:gridCol w="3086049">
                  <a:extLst>
                    <a:ext uri="{9D8B030D-6E8A-4147-A177-3AD203B41FA5}">
                      <a16:colId xmlns:a16="http://schemas.microsoft.com/office/drawing/2014/main" val="3220617498"/>
                    </a:ext>
                  </a:extLst>
                </a:gridCol>
                <a:gridCol w="3089102">
                  <a:extLst>
                    <a:ext uri="{9D8B030D-6E8A-4147-A177-3AD203B41FA5}">
                      <a16:colId xmlns:a16="http://schemas.microsoft.com/office/drawing/2014/main" val="2790643459"/>
                    </a:ext>
                  </a:extLst>
                </a:gridCol>
              </a:tblGrid>
              <a:tr h="377072">
                <a:tc>
                  <a:txBody>
                    <a:bodyPr/>
                    <a:lstStyle/>
                    <a:p>
                      <a:pPr algn="ctr" rtl="1">
                        <a:lnSpc>
                          <a:spcPct val="115000"/>
                        </a:lnSpc>
                        <a:spcAft>
                          <a:spcPts val="0"/>
                        </a:spcAft>
                      </a:pPr>
                      <a:r>
                        <a:rPr lang="ar-SA" sz="3600" b="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الموضوع</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75000"/>
                      </a:schemeClr>
                    </a:solidFill>
                  </a:tcPr>
                </a:tc>
                <a:tc>
                  <a:txBody>
                    <a:bodyPr/>
                    <a:lstStyle/>
                    <a:p>
                      <a:pPr algn="ctr" rtl="1">
                        <a:lnSpc>
                          <a:spcPct val="115000"/>
                        </a:lnSpc>
                        <a:spcAft>
                          <a:spcPts val="0"/>
                        </a:spcAft>
                      </a:pPr>
                      <a:r>
                        <a:rPr lang="ar-SA" sz="3600" b="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القاضي</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75000"/>
                      </a:schemeClr>
                    </a:solidFill>
                  </a:tcPr>
                </a:tc>
                <a:tc>
                  <a:txBody>
                    <a:bodyPr/>
                    <a:lstStyle/>
                    <a:p>
                      <a:pPr algn="ctr" rtl="1">
                        <a:lnSpc>
                          <a:spcPct val="115000"/>
                        </a:lnSpc>
                        <a:spcAft>
                          <a:spcPts val="0"/>
                        </a:spcAft>
                      </a:pPr>
                      <a:r>
                        <a:rPr lang="ar-SA" sz="3600" b="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الطرفان</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75000"/>
                      </a:schemeClr>
                    </a:solidFill>
                  </a:tcPr>
                </a:tc>
                <a:tc>
                  <a:txBody>
                    <a:bodyPr/>
                    <a:lstStyle/>
                    <a:p>
                      <a:pPr algn="ctr" rtl="1">
                        <a:lnSpc>
                          <a:spcPct val="115000"/>
                        </a:lnSpc>
                        <a:spcAft>
                          <a:spcPts val="0"/>
                        </a:spcAft>
                      </a:pPr>
                      <a:r>
                        <a:rPr lang="ar-SA" sz="3600" b="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الوقائع</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75000"/>
                      </a:schemeClr>
                    </a:solidFill>
                  </a:tcPr>
                </a:tc>
                <a:tc>
                  <a:txBody>
                    <a:bodyPr/>
                    <a:lstStyle/>
                    <a:p>
                      <a:pPr algn="ctr" rtl="1">
                        <a:lnSpc>
                          <a:spcPct val="115000"/>
                        </a:lnSpc>
                        <a:spcAft>
                          <a:spcPts val="0"/>
                        </a:spcAft>
                      </a:pPr>
                      <a:r>
                        <a:rPr lang="ar-SA" sz="36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المغزى</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75000"/>
                      </a:schemeClr>
                    </a:solidFill>
                  </a:tcPr>
                </a:tc>
                <a:extLst>
                  <a:ext uri="{0D108BD9-81ED-4DB2-BD59-A6C34878D82A}">
                    <a16:rowId xmlns:a16="http://schemas.microsoft.com/office/drawing/2014/main" val="2195188569"/>
                  </a:ext>
                </a:extLst>
              </a:tr>
              <a:tr h="1004905">
                <a:tc>
                  <a:txBody>
                    <a:bodyPr/>
                    <a:lstStyle/>
                    <a:p>
                      <a:pPr algn="ctr" rtl="1">
                        <a:lnSpc>
                          <a:spcPct val="115000"/>
                        </a:lnSpc>
                        <a:spcAft>
                          <a:spcPts val="0"/>
                        </a:spcAft>
                      </a:pPr>
                      <a:r>
                        <a:rPr lang="ar-SA" sz="3600" b="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شكوى اليهودي</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rtl="1">
                        <a:lnSpc>
                          <a:spcPct val="115000"/>
                        </a:lnSpc>
                        <a:spcAft>
                          <a:spcPts val="0"/>
                        </a:spcAft>
                      </a:pPr>
                      <a:r>
                        <a:rPr lang="ar-SA" sz="3600" b="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الفاروق</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rtl="1">
                        <a:lnSpc>
                          <a:spcPct val="115000"/>
                        </a:lnSpc>
                        <a:spcAft>
                          <a:spcPts val="0"/>
                        </a:spcAft>
                      </a:pPr>
                      <a:r>
                        <a:rPr lang="ar-SA" sz="3600" b="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علي </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ctr" rtl="1">
                        <a:lnSpc>
                          <a:spcPct val="115000"/>
                        </a:lnSpc>
                        <a:spcAft>
                          <a:spcPts val="0"/>
                        </a:spcAft>
                      </a:pPr>
                      <a:r>
                        <a:rPr lang="ar-SA" sz="3600" b="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واليهودي</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rtl="1">
                        <a:lnSpc>
                          <a:spcPct val="115000"/>
                        </a:lnSpc>
                        <a:spcAft>
                          <a:spcPts val="0"/>
                        </a:spcAft>
                      </a:pPr>
                      <a:r>
                        <a:rPr lang="ar-SA" sz="3600" b="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وقوف الخصمين  دون اعتبار لمكانتهما</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rtl="1">
                        <a:lnSpc>
                          <a:spcPct val="115000"/>
                        </a:lnSpc>
                        <a:spcAft>
                          <a:spcPts val="0"/>
                        </a:spcAft>
                      </a:pPr>
                      <a:r>
                        <a:rPr lang="ar-SA" sz="3600" b="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الناس سواسية أمام العدالة</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1816634358"/>
                  </a:ext>
                </a:extLst>
              </a:tr>
              <a:tr h="615203">
                <a:tc>
                  <a:txBody>
                    <a:bodyPr/>
                    <a:lstStyle/>
                    <a:p>
                      <a:pPr algn="ctr" rtl="1">
                        <a:lnSpc>
                          <a:spcPct val="115000"/>
                        </a:lnSpc>
                        <a:spcAft>
                          <a:spcPts val="0"/>
                        </a:spcAft>
                      </a:pPr>
                      <a:r>
                        <a:rPr lang="ar-SA" sz="3600" b="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شكوى الفتى</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rtl="1">
                        <a:lnSpc>
                          <a:spcPct val="115000"/>
                        </a:lnSpc>
                        <a:spcAft>
                          <a:spcPts val="0"/>
                        </a:spcAft>
                      </a:pPr>
                      <a:r>
                        <a:rPr lang="ar-SA" sz="3600" b="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الفاروق</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rtl="1">
                        <a:lnSpc>
                          <a:spcPct val="115000"/>
                        </a:lnSpc>
                        <a:spcAft>
                          <a:spcPts val="0"/>
                        </a:spcAft>
                      </a:pPr>
                      <a:r>
                        <a:rPr lang="ar-SA" sz="3600" b="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ولد عمرو بن العاص</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ctr" rtl="1">
                        <a:lnSpc>
                          <a:spcPct val="115000"/>
                        </a:lnSpc>
                        <a:spcAft>
                          <a:spcPts val="0"/>
                        </a:spcAft>
                      </a:pPr>
                      <a:r>
                        <a:rPr lang="ar-SA" sz="3600" b="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والقبطي</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rtl="1">
                        <a:lnSpc>
                          <a:spcPct val="115000"/>
                        </a:lnSpc>
                        <a:spcAft>
                          <a:spcPts val="0"/>
                        </a:spcAft>
                      </a:pPr>
                      <a:r>
                        <a:rPr lang="ar-SA" sz="3600" b="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إنصاف الفتى برد الضربة لولد عمرو بن العاص</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rtl="1">
                        <a:lnSpc>
                          <a:spcPct val="115000"/>
                        </a:lnSpc>
                        <a:spcAft>
                          <a:spcPts val="0"/>
                        </a:spcAft>
                      </a:pPr>
                      <a:r>
                        <a:rPr lang="ar-SA" sz="36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الحرية حق لكل إنسان دون شرط</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391588298"/>
                  </a:ext>
                </a:extLst>
              </a:tr>
            </a:tbl>
          </a:graphicData>
        </a:graphic>
      </p:graphicFrame>
    </p:spTree>
    <p:extLst>
      <p:ext uri="{BB962C8B-B14F-4D97-AF65-F5344CB8AC3E}">
        <p14:creationId xmlns:p14="http://schemas.microsoft.com/office/powerpoint/2010/main" val="12597096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225084"/>
            <a:ext cx="2602523"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ثالثا</a:t>
            </a:r>
            <a:r>
              <a:rPr lang="ar-MA" sz="3200" b="1" dirty="0">
                <a:solidFill>
                  <a:srgbClr val="FF0000"/>
                </a:solidFill>
              </a:rPr>
              <a:t>: تحليل النص</a:t>
            </a:r>
          </a:p>
        </p:txBody>
      </p:sp>
      <p:sp>
        <p:nvSpPr>
          <p:cNvPr id="5" name="TextBox 4"/>
          <p:cNvSpPr txBox="1"/>
          <p:nvPr/>
        </p:nvSpPr>
        <p:spPr>
          <a:xfrm>
            <a:off x="140678" y="1237957"/>
            <a:ext cx="11873132" cy="4524315"/>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FF0000"/>
                </a:solidFill>
                <a:effectLst>
                  <a:outerShdw blurRad="38100" dist="38100" dir="2700000" algn="tl">
                    <a:srgbClr val="000000">
                      <a:alpha val="43137"/>
                    </a:srgbClr>
                  </a:outerShdw>
                </a:effectLst>
              </a:rPr>
              <a:t>الحقول الدلالية:</a:t>
            </a: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457200" indent="-457200" algn="r" rtl="1">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هيمنة </a:t>
            </a:r>
            <a:r>
              <a:rPr lang="ar-MA" sz="3600" b="1" dirty="0">
                <a:solidFill>
                  <a:schemeClr val="bg1"/>
                </a:solidFill>
                <a:effectLst>
                  <a:outerShdw blurRad="38100" dist="38100" dir="2700000" algn="tl">
                    <a:srgbClr val="000000">
                      <a:alpha val="43137"/>
                    </a:srgbClr>
                  </a:outerShdw>
                </a:effectLst>
              </a:rPr>
              <a:t>هذا </a:t>
            </a:r>
            <a:r>
              <a:rPr lang="ar-MA" sz="3600" b="1" dirty="0" smtClean="0">
                <a:solidFill>
                  <a:schemeClr val="bg1"/>
                </a:solidFill>
                <a:effectLst>
                  <a:outerShdw blurRad="38100" dist="38100" dir="2700000" algn="tl">
                    <a:srgbClr val="000000">
                      <a:alpha val="43137"/>
                    </a:srgbClr>
                  </a:outerShdw>
                </a:effectLst>
              </a:rPr>
              <a:t>المعجم....................................................................</a:t>
            </a:r>
            <a:endParaRPr lang="ar-MA" sz="3200" b="1" dirty="0">
              <a:solidFill>
                <a:schemeClr val="bg1"/>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4031051645"/>
              </p:ext>
            </p:extLst>
          </p:nvPr>
        </p:nvGraphicFramePr>
        <p:xfrm>
          <a:off x="351692" y="2069909"/>
          <a:ext cx="11380762" cy="2523744"/>
        </p:xfrm>
        <a:graphic>
          <a:graphicData uri="http://schemas.openxmlformats.org/drawingml/2006/table">
            <a:tbl>
              <a:tblPr rtl="1" firstRow="1" firstCol="1" bandRow="1"/>
              <a:tblGrid>
                <a:gridCol w="11380762">
                  <a:extLst>
                    <a:ext uri="{9D8B030D-6E8A-4147-A177-3AD203B41FA5}">
                      <a16:colId xmlns:a16="http://schemas.microsoft.com/office/drawing/2014/main" val="1743174310"/>
                    </a:ext>
                  </a:extLst>
                </a:gridCol>
              </a:tblGrid>
              <a:tr h="463605">
                <a:tc>
                  <a:txBody>
                    <a:bodyPr/>
                    <a:lstStyle/>
                    <a:p>
                      <a:pPr algn="ctr" rtl="1">
                        <a:lnSpc>
                          <a:spcPct val="115000"/>
                        </a:lnSpc>
                        <a:spcAft>
                          <a:spcPts val="0"/>
                        </a:spcAft>
                      </a:pPr>
                      <a:r>
                        <a:rPr lang="ar-EG" sz="36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حسن التعامل</a:t>
                      </a: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307744473"/>
                  </a:ext>
                </a:extLst>
              </a:tr>
              <a:tr h="828666">
                <a:tc>
                  <a:txBody>
                    <a:bodyPr/>
                    <a:lstStyle/>
                    <a:p>
                      <a:pPr algn="justLow" rtl="1">
                        <a:lnSpc>
                          <a:spcPct val="115000"/>
                        </a:lnSpc>
                        <a:spcAft>
                          <a:spcPts val="0"/>
                        </a:spcAft>
                      </a:pPr>
                      <a:endParaRPr lang="ar-MA" sz="3600"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justLow" rtl="1">
                        <a:lnSpc>
                          <a:spcPct val="115000"/>
                        </a:lnSpc>
                        <a:spcAft>
                          <a:spcPts val="0"/>
                        </a:spcAft>
                      </a:pPr>
                      <a:endParaRPr lang="ar-MA" sz="3600"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justLow" rtl="1">
                        <a:lnSpc>
                          <a:spcPct val="115000"/>
                        </a:lnSpc>
                        <a:spcAft>
                          <a:spcPts val="0"/>
                        </a:spcAft>
                      </a:pP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431936925"/>
                  </a:ext>
                </a:extLst>
              </a:tr>
            </a:tbl>
          </a:graphicData>
        </a:graphic>
      </p:graphicFrame>
    </p:spTree>
    <p:extLst>
      <p:ext uri="{BB962C8B-B14F-4D97-AF65-F5344CB8AC3E}">
        <p14:creationId xmlns:p14="http://schemas.microsoft.com/office/powerpoint/2010/main" val="758527409"/>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56272"/>
            <a:ext cx="12192001" cy="6740307"/>
          </a:xfrm>
          <a:prstGeom prst="rect">
            <a:avLst/>
          </a:prstGeom>
          <a:solidFill>
            <a:schemeClr val="accent2">
              <a:lumMod val="40000"/>
              <a:lumOff val="60000"/>
            </a:schemeClr>
          </a:solidFill>
        </p:spPr>
        <p:txBody>
          <a:bodyPr wrap="square" rtlCol="1">
            <a:spAutoFit/>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أعطى</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النبي صلى الله عليه وسلم  مثلا أعلى </a:t>
            </a:r>
            <a:r>
              <a:rPr kumimoji="0" lang="ar-MA"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لمعاملة</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a:t>
            </a:r>
            <a:r>
              <a:rPr kumimoji="0" lang="ar-MA"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أهل الكتاب</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فقد </a:t>
            </a:r>
            <a:r>
              <a:rPr kumimoji="0" lang="ar-MA" sz="36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روي</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a:t>
            </a:r>
            <a:r>
              <a:rPr kumimoji="0" lang="ar-MA"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أنه</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كان </a:t>
            </a:r>
            <a:r>
              <a:rPr kumimoji="0" lang="ar-MA" sz="36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يحضر ولائمهم</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a:t>
            </a:r>
            <a:r>
              <a:rPr kumimoji="0" lang="ar-MA" sz="36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ويعود مرضاهم</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a:t>
            </a:r>
            <a:r>
              <a:rPr kumimoji="0" lang="ar-MA" sz="36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ويستقبل وفودهم</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a:t>
            </a:r>
            <a:r>
              <a:rPr kumimoji="0" lang="ar-MA" sz="36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ويحسن إليهم</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a:t>
            </a: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وروي أنه كان يقترض من </a:t>
            </a:r>
            <a:r>
              <a:rPr kumimoji="0" lang="ar-MA"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أهل الكتاب </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نقودا </a:t>
            </a:r>
            <a:r>
              <a:rPr kumimoji="0" lang="ar-MA" sz="36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ويرهنهم أمتعته</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a:t>
            </a:r>
            <a:r>
              <a:rPr kumimoji="0" lang="ar-MA"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حتى</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إنه توفي ودرعه مرهونة عند بعض </a:t>
            </a:r>
            <a:r>
              <a:rPr kumimoji="0" lang="ar-MA"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يهود</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المدينة في دين عليه، ولم يخلص درعه إلا خلفاؤه بعد وفاته. كان يفعل ذلك لا عجزا من أصحابه عن إقراضه، فكان منهم المثرون وهم المستعدون لأن يضحوا بأنفسهم وأموالهم في مرضاة نبيهم، </a:t>
            </a:r>
            <a:r>
              <a:rPr kumimoji="0" lang="ar-MA"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ولكنه</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كان يفعل ذلك تعليما وإرشادا لأمته</a:t>
            </a: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a:t>
            </a: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وقد</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a:t>
            </a:r>
            <a:r>
              <a:rPr kumimoji="0" lang="ar-MA" sz="36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سار</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a:t>
            </a:r>
            <a:r>
              <a:rPr kumimoji="0" lang="ar-MA"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المسلمون</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على سيرة نبيهم </a:t>
            </a:r>
            <a:r>
              <a:rPr kumimoji="0" lang="ar-MA" sz="36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فعاشروا غيرهم </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من أهل الملل والنحل الأخرى </a:t>
            </a:r>
            <a:r>
              <a:rPr kumimoji="0" lang="ar-MA" sz="36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بصفاء ووئام</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فكان </a:t>
            </a:r>
            <a:r>
              <a:rPr kumimoji="0" lang="ar-MA"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المسيحي</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a:t>
            </a:r>
            <a:r>
              <a:rPr kumimoji="0" lang="ar-MA"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واليهودي</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يجاوران </a:t>
            </a:r>
            <a:r>
              <a:rPr kumimoji="0" lang="ar-MA"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المسلم</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a:t>
            </a:r>
            <a:r>
              <a:rPr kumimoji="0" lang="ar-MA" sz="36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فيتزاورون</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a:t>
            </a:r>
            <a:r>
              <a:rPr kumimoji="0" lang="ar-MA" sz="36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ويتهادون</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لا يفصلهم إلا المسجد والكنيسة والبيعة. روي أن غلاما لابن عباس الصحابي الشهير ذبح شاة، فقال له ابن عباس : لا تنس </a:t>
            </a:r>
            <a:r>
              <a:rPr kumimoji="0" lang="ar-MA" sz="36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جارنا </a:t>
            </a:r>
            <a:r>
              <a:rPr kumimoji="0" lang="ar-MA"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اليهودي</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a:t>
            </a:r>
            <a:r>
              <a:rPr kumimoji="0" lang="ar-MA"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ثم</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a:t>
            </a:r>
            <a:r>
              <a:rPr kumimoji="0" lang="ar-MA" sz="36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كررها</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حتى قال له الغلام : كم تقول هذا! فقال إن النبي صلى الله عليه وسلم </a:t>
            </a:r>
            <a:r>
              <a:rPr kumimoji="0" lang="ar-MA"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قد</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أوصانا بالجار </a:t>
            </a: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حتى</a:t>
            </a:r>
          </a:p>
        </p:txBody>
      </p:sp>
    </p:spTree>
    <p:extLst>
      <p:ext uri="{BB962C8B-B14F-4D97-AF65-F5344CB8AC3E}">
        <p14:creationId xmlns:p14="http://schemas.microsoft.com/office/powerpoint/2010/main" val="118033992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 y="56272"/>
            <a:ext cx="12192000" cy="6740307"/>
          </a:xfrm>
          <a:prstGeom prst="rect">
            <a:avLst/>
          </a:prstGeom>
          <a:solidFill>
            <a:schemeClr val="accent2">
              <a:lumMod val="40000"/>
              <a:lumOff val="60000"/>
            </a:schemeClr>
          </a:solidFill>
        </p:spPr>
        <p:txBody>
          <a:bodyPr wrap="square" rtlCol="1">
            <a:spAutoFit/>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خشينا </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أنه سيورثه. فابن عباس بنص هذا الخبر كان </a:t>
            </a:r>
            <a:r>
              <a:rPr kumimoji="0" lang="ar-MA" sz="36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مجاورا ليهودي</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وكان يهتم بالإهداء إليه كما يهتم بسواه مراعاة لحرمة الجوار، ومعنى هذا أن الإسلام لا يفرق في مكارم الأخلاق </a:t>
            </a:r>
            <a:r>
              <a:rPr kumimoji="0" lang="ar-MA"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وحقوق</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الاجتماع بين مسلم وغيره</a:t>
            </a:r>
            <a:r>
              <a:rPr kumimoji="0" lang="ar-MA" sz="3600" b="1"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a:t>
            </a: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ومما يدلنا على مبلغ إدراك الخلفاء </a:t>
            </a:r>
            <a:r>
              <a:rPr kumimoji="0" lang="ar-MA"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المسلمين</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لمعنى الحرية الدينية ما نراه من عمر الفاروق حين حضرته  الصلاة في كنيسة القيامة في بيت المقدس، فلم يصل فيها حتى لا يتخذها الناس مسجدا من بعده فيظلموا أهلها.</a:t>
            </a: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وقد </a:t>
            </a:r>
            <a:r>
              <a:rPr kumimoji="0" lang="ar-MA" sz="36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دل</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تاريخ </a:t>
            </a:r>
            <a:r>
              <a:rPr kumimoji="0" lang="ar-MA"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المسلمين</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على أن تشريعهم يسمح لغير المسلم أن يقاضي أرفع إنسان في </a:t>
            </a:r>
            <a:r>
              <a:rPr kumimoji="0" lang="ar-MA"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المسلمين</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وينتصف منه، فقد </a:t>
            </a:r>
            <a:r>
              <a:rPr kumimoji="0" lang="ar-MA" sz="36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روي</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أن يهوديا اشتكى عليا للخليفة عمر بن الخطاب، وعلي، رضي الله عنه، كما لا يخفى، ابن عم النبي، وزوج ابنته، وأحد المرشحين للخلافة، فلما مثلا بين يدي عمر نظر إلى علي وقال له : قم يا أبا الحسن واجلس أمام خصمك، أو قال له : ساو  خصمك يا أبا الحسن،  فساوى علي خصمه، </a:t>
            </a:r>
            <a:r>
              <a:rPr kumimoji="0" lang="ar-MA" sz="36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وجلس</a:t>
            </a:r>
            <a:r>
              <a:rPr kumimoji="0" lang="ar-MA" sz="3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entury Gothic" panose="020B0502020202020204"/>
                <a:ea typeface="+mn-ea"/>
                <a:cs typeface="Arial" panose="020B0604020202020204" pitchFamily="34" charset="0"/>
              </a:rPr>
              <a:t> أمامه وقد بدا الثأر على وجهه، فلما انتهت الخصومة قال عمر: </a:t>
            </a:r>
          </a:p>
        </p:txBody>
      </p:sp>
    </p:spTree>
    <p:extLst>
      <p:ext uri="{BB962C8B-B14F-4D97-AF65-F5344CB8AC3E}">
        <p14:creationId xmlns:p14="http://schemas.microsoft.com/office/powerpoint/2010/main" val="197510538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225084"/>
            <a:ext cx="2602523"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ثالثا</a:t>
            </a:r>
            <a:r>
              <a:rPr lang="ar-MA" sz="3200" b="1" dirty="0">
                <a:solidFill>
                  <a:srgbClr val="FF0000"/>
                </a:solidFill>
              </a:rPr>
              <a:t>: تحليل النص</a:t>
            </a:r>
          </a:p>
        </p:txBody>
      </p:sp>
      <p:sp>
        <p:nvSpPr>
          <p:cNvPr id="5" name="TextBox 4"/>
          <p:cNvSpPr txBox="1"/>
          <p:nvPr/>
        </p:nvSpPr>
        <p:spPr>
          <a:xfrm>
            <a:off x="140678" y="1237957"/>
            <a:ext cx="11873132" cy="5078313"/>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FF0000"/>
                </a:solidFill>
                <a:effectLst>
                  <a:outerShdw blurRad="38100" dist="38100" dir="2700000" algn="tl">
                    <a:srgbClr val="000000">
                      <a:alpha val="43137"/>
                    </a:srgbClr>
                  </a:outerShdw>
                </a:effectLst>
              </a:rPr>
              <a:t>الحقول الدلالية:</a:t>
            </a: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457200" indent="-457200" algn="r" rtl="1">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هيمنة </a:t>
            </a:r>
            <a:r>
              <a:rPr lang="ar-MA" sz="3600" b="1" dirty="0">
                <a:solidFill>
                  <a:schemeClr val="bg1"/>
                </a:solidFill>
                <a:effectLst>
                  <a:outerShdw blurRad="38100" dist="38100" dir="2700000" algn="tl">
                    <a:srgbClr val="000000">
                      <a:alpha val="43137"/>
                    </a:srgbClr>
                  </a:outerShdw>
                </a:effectLst>
              </a:rPr>
              <a:t>هذا المعجم تأتي للتأكيد على حسن تعامل المسلمين مع غيرهم، وحرص الإسلام على ذلك.</a:t>
            </a:r>
            <a:endParaRPr lang="ar-MA" sz="3200" b="1" dirty="0">
              <a:solidFill>
                <a:schemeClr val="bg1"/>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4149093219"/>
              </p:ext>
            </p:extLst>
          </p:nvPr>
        </p:nvGraphicFramePr>
        <p:xfrm>
          <a:off x="351692" y="2069909"/>
          <a:ext cx="11380762" cy="2523744"/>
        </p:xfrm>
        <a:graphic>
          <a:graphicData uri="http://schemas.openxmlformats.org/drawingml/2006/table">
            <a:tbl>
              <a:tblPr rtl="1" firstRow="1" firstCol="1" bandRow="1"/>
              <a:tblGrid>
                <a:gridCol w="11380762">
                  <a:extLst>
                    <a:ext uri="{9D8B030D-6E8A-4147-A177-3AD203B41FA5}">
                      <a16:colId xmlns:a16="http://schemas.microsoft.com/office/drawing/2014/main" val="1743174310"/>
                    </a:ext>
                  </a:extLst>
                </a:gridCol>
              </a:tblGrid>
              <a:tr h="463605">
                <a:tc>
                  <a:txBody>
                    <a:bodyPr/>
                    <a:lstStyle/>
                    <a:p>
                      <a:pPr algn="ctr" rtl="1">
                        <a:lnSpc>
                          <a:spcPct val="115000"/>
                        </a:lnSpc>
                        <a:spcAft>
                          <a:spcPts val="0"/>
                        </a:spcAft>
                      </a:pPr>
                      <a:r>
                        <a:rPr lang="ar-EG" sz="36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حسن التعامل</a:t>
                      </a: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307744473"/>
                  </a:ext>
                </a:extLst>
              </a:tr>
              <a:tr h="828666">
                <a:tc>
                  <a:txBody>
                    <a:bodyPr/>
                    <a:lstStyle/>
                    <a:p>
                      <a:pPr algn="justLow" rtl="1">
                        <a:lnSpc>
                          <a:spcPct val="115000"/>
                        </a:lnSpc>
                        <a:spcAft>
                          <a:spcPts val="0"/>
                        </a:spcAft>
                      </a:pPr>
                      <a:r>
                        <a:rPr lang="ar-EG" sz="36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يحضر ولائمهم – يعود مرضاهم – يستقبل وفودهم – يحسن إليهم – يرهنهم أمتعته – فعاشروا غيرهم – صفاء ووئام – يتزاورون – يتهادون – جارنا اليهودي – مجاورا ليهودي – ساو خصمك...</a:t>
                      </a: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431936925"/>
                  </a:ext>
                </a:extLst>
              </a:tr>
            </a:tbl>
          </a:graphicData>
        </a:graphic>
      </p:graphicFrame>
    </p:spTree>
    <p:extLst>
      <p:ext uri="{BB962C8B-B14F-4D97-AF65-F5344CB8AC3E}">
        <p14:creationId xmlns:p14="http://schemas.microsoft.com/office/powerpoint/2010/main" val="321376774"/>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05813" y="119575"/>
            <a:ext cx="11971606" cy="5805820"/>
          </a:xfrm>
          <a:prstGeom prst="rect">
            <a:avLst/>
          </a:prstGeom>
          <a:solidFill>
            <a:schemeClr val="accent2">
              <a:lumMod val="40000"/>
              <a:lumOff val="60000"/>
            </a:schemeClr>
          </a:solidFill>
        </p:spPr>
        <p:txBody>
          <a:bodyPr wrap="square" rtlCol="1">
            <a:spAutoFit/>
          </a:bodyPr>
          <a:lstStyle/>
          <a:p>
            <a:pPr marL="514350" indent="-514350" algn="r" rtl="1">
              <a:lnSpc>
                <a:spcPct val="150000"/>
              </a:lnSpc>
              <a:buAutoNum type="arabicPeriod" startAt="2"/>
            </a:pPr>
            <a:r>
              <a:rPr lang="ar-MA" sz="3600" b="1" dirty="0" smtClean="0">
                <a:solidFill>
                  <a:srgbClr val="FF0000"/>
                </a:solidFill>
                <a:effectLst>
                  <a:outerShdw blurRad="38100" dist="38100" dir="2700000" algn="tl">
                    <a:srgbClr val="000000">
                      <a:alpha val="43137"/>
                    </a:srgbClr>
                  </a:outerShdw>
                </a:effectLst>
              </a:rPr>
              <a:t>لغة </a:t>
            </a:r>
            <a:r>
              <a:rPr lang="ar-MA" sz="3600" b="1" dirty="0">
                <a:solidFill>
                  <a:srgbClr val="FF0000"/>
                </a:solidFill>
                <a:effectLst>
                  <a:outerShdw blurRad="38100" dist="38100" dir="2700000" algn="tl">
                    <a:srgbClr val="000000">
                      <a:alpha val="43137"/>
                    </a:srgbClr>
                  </a:outerShdw>
                </a:effectLst>
              </a:rPr>
              <a:t>النص وأسلوبه</a:t>
            </a:r>
            <a:r>
              <a:rPr lang="ar-MA" sz="3600" b="1" dirty="0" smtClean="0">
                <a:solidFill>
                  <a:srgbClr val="FF0000"/>
                </a:solidFill>
                <a:effectLst>
                  <a:outerShdw blurRad="38100" dist="38100" dir="2700000" algn="tl">
                    <a:srgbClr val="000000">
                      <a:alpha val="43137"/>
                    </a:srgbClr>
                  </a:outerShdw>
                </a:effectLst>
              </a:rPr>
              <a:t>:</a:t>
            </a:r>
          </a:p>
          <a:p>
            <a:pPr marL="457200" indent="-457200" algn="r" rtl="1">
              <a:lnSpc>
                <a:spcPct val="150000"/>
              </a:lnSpc>
              <a:buFont typeface="Wingdings" panose="05000000000000000000" pitchFamily="2" charset="2"/>
              <a:buChar char="ü"/>
            </a:pPr>
            <a:r>
              <a:rPr lang="ar-MA" sz="3600" b="1" dirty="0" smtClean="0">
                <a:solidFill>
                  <a:srgbClr val="00B050"/>
                </a:solidFill>
              </a:rPr>
              <a:t>الأفعال </a:t>
            </a:r>
            <a:r>
              <a:rPr lang="ar-MA" sz="3600" b="1" dirty="0">
                <a:solidFill>
                  <a:srgbClr val="00B050"/>
                </a:solidFill>
              </a:rPr>
              <a:t>الماضية: </a:t>
            </a:r>
            <a:r>
              <a:rPr lang="ar-MA" sz="3600" b="1" dirty="0" smtClean="0">
                <a:solidFill>
                  <a:schemeClr val="bg1"/>
                </a:solidFill>
                <a:effectLst>
                  <a:outerShdw blurRad="38100" dist="38100" dir="2700000" algn="tl">
                    <a:srgbClr val="000000">
                      <a:alpha val="43137"/>
                    </a:srgbClr>
                  </a:outerShdw>
                </a:effectLst>
              </a:rPr>
              <a:t>.................................</a:t>
            </a:r>
          </a:p>
          <a:p>
            <a:pPr marL="457200" indent="-457200" algn="r" rtl="1">
              <a:lnSpc>
                <a:spcPct val="150000"/>
              </a:lnSpc>
              <a:buFont typeface="Wingdings" panose="05000000000000000000" pitchFamily="2" charset="2"/>
              <a:buChar char="ü"/>
            </a:pPr>
            <a:r>
              <a:rPr lang="ar-MA" sz="3600" b="1" dirty="0" smtClean="0">
                <a:solidFill>
                  <a:srgbClr val="00B050"/>
                </a:solidFill>
              </a:rPr>
              <a:t>التأكيد</a:t>
            </a:r>
            <a:r>
              <a:rPr lang="ar-MA" sz="3600" b="1" dirty="0" smtClean="0">
                <a:solidFill>
                  <a:srgbClr val="00B050"/>
                </a:solidFill>
              </a:rPr>
              <a:t>: </a:t>
            </a:r>
          </a:p>
          <a:p>
            <a:pPr marL="1028700" lvl="1" indent="-571500" algn="r" rtl="1">
              <a:lnSpc>
                <a:spcPct val="150000"/>
              </a:lnSpc>
              <a:buFont typeface="Wingdings" panose="05000000000000000000" pitchFamily="2" charset="2"/>
              <a:buChar char="Ø"/>
            </a:pPr>
            <a:r>
              <a:rPr lang="ar-MA" sz="3600" b="1" dirty="0" smtClean="0">
                <a:solidFill>
                  <a:schemeClr val="bg1"/>
                </a:solidFill>
                <a:effectLst>
                  <a:outerShdw blurRad="38100" dist="38100" dir="2700000" algn="tl">
                    <a:srgbClr val="000000">
                      <a:alpha val="43137"/>
                    </a:srgbClr>
                  </a:outerShdw>
                </a:effectLst>
              </a:rPr>
              <a:t>التأكيد</a:t>
            </a:r>
            <a:r>
              <a:rPr lang="ar-MA" sz="3600" b="1" dirty="0">
                <a:solidFill>
                  <a:schemeClr val="bg1"/>
                </a:solidFill>
                <a:effectLst>
                  <a:outerShdw blurRad="38100" dist="38100" dir="2700000" algn="tl">
                    <a:srgbClr val="000000">
                      <a:alpha val="43137"/>
                    </a:srgbClr>
                  </a:outerShdw>
                </a:effectLst>
              </a:rPr>
              <a:t>: بالتكرار: </a:t>
            </a:r>
            <a:r>
              <a:rPr lang="ar-MA" sz="3600" b="1" dirty="0" smtClean="0">
                <a:solidFill>
                  <a:schemeClr val="bg1"/>
                </a:solidFill>
                <a:effectLst>
                  <a:outerShdw blurRad="38100" dist="38100" dir="2700000" algn="tl">
                    <a:srgbClr val="000000">
                      <a:alpha val="43137"/>
                    </a:srgbClr>
                  </a:outerShdw>
                </a:effectLst>
              </a:rPr>
              <a:t>.....................................</a:t>
            </a:r>
          </a:p>
          <a:p>
            <a:pPr marL="1028700" lvl="1" indent="-571500" algn="r" rtl="1">
              <a:lnSpc>
                <a:spcPct val="150000"/>
              </a:lnSpc>
              <a:buFont typeface="Wingdings" panose="05000000000000000000" pitchFamily="2" charset="2"/>
              <a:buChar char="Ø"/>
            </a:pPr>
            <a:r>
              <a:rPr lang="ar-MA" sz="3600" b="1" dirty="0" smtClean="0">
                <a:solidFill>
                  <a:schemeClr val="bg1"/>
                </a:solidFill>
                <a:effectLst>
                  <a:outerShdw blurRad="38100" dist="38100" dir="2700000" algn="tl">
                    <a:srgbClr val="000000">
                      <a:alpha val="43137"/>
                    </a:srgbClr>
                  </a:outerShdw>
                </a:effectLst>
              </a:rPr>
              <a:t>التأكيد</a:t>
            </a:r>
            <a:r>
              <a:rPr lang="ar-MA" sz="3600" b="1" dirty="0">
                <a:solidFill>
                  <a:schemeClr val="bg1"/>
                </a:solidFill>
                <a:effectLst>
                  <a:outerShdw blurRad="38100" dist="38100" dir="2700000" algn="tl">
                    <a:srgbClr val="000000">
                      <a:alpha val="43137"/>
                    </a:srgbClr>
                  </a:outerShdw>
                </a:effectLst>
              </a:rPr>
              <a:t>: بالروابط: </a:t>
            </a:r>
            <a:r>
              <a:rPr lang="ar-MA" sz="3600" b="1" dirty="0" smtClean="0">
                <a:solidFill>
                  <a:schemeClr val="bg1"/>
                </a:solidFill>
                <a:effectLst>
                  <a:outerShdw blurRad="38100" dist="38100" dir="2700000" algn="tl">
                    <a:srgbClr val="000000">
                      <a:alpha val="43137"/>
                    </a:srgbClr>
                  </a:outerShdw>
                </a:effectLst>
              </a:rPr>
              <a:t>..........................................</a:t>
            </a:r>
          </a:p>
          <a:p>
            <a:pPr marL="571500" indent="-571500" algn="r" rtl="1">
              <a:lnSpc>
                <a:spcPct val="150000"/>
              </a:lnSpc>
              <a:buFont typeface="Wingdings" panose="05000000000000000000" pitchFamily="2" charset="2"/>
              <a:buChar char="ü"/>
            </a:pPr>
            <a:r>
              <a:rPr lang="ar-MA" sz="3600" b="1" dirty="0" smtClean="0">
                <a:solidFill>
                  <a:srgbClr val="00B050"/>
                </a:solidFill>
              </a:rPr>
              <a:t>أسلوب </a:t>
            </a:r>
            <a:r>
              <a:rPr lang="ar-MA" sz="3600" b="1" dirty="0">
                <a:solidFill>
                  <a:srgbClr val="00B050"/>
                </a:solidFill>
              </a:rPr>
              <a:t>التمثيل: </a:t>
            </a:r>
            <a:r>
              <a:rPr lang="ar-MA" sz="3600" b="1" dirty="0">
                <a:solidFill>
                  <a:schemeClr val="bg1"/>
                </a:solidFill>
                <a:effectLst>
                  <a:outerShdw blurRad="38100" dist="38100" dir="2700000" algn="tl">
                    <a:srgbClr val="000000">
                      <a:alpha val="43137"/>
                    </a:srgbClr>
                  </a:outerShdw>
                </a:effectLst>
              </a:rPr>
              <a:t>معاملة الرسول صلى الله عليه وسلم لأهل الكتاب – حادثة علي مع اليهودي – حادثة الفتى القبطي مع ابن عمرو بن العاص</a:t>
            </a: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63162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3782" y="336140"/>
            <a:ext cx="11971606" cy="5632311"/>
          </a:xfrm>
          <a:prstGeom prst="rect">
            <a:avLst/>
          </a:prstGeom>
          <a:solidFill>
            <a:schemeClr val="accent2">
              <a:lumMod val="40000"/>
              <a:lumOff val="60000"/>
            </a:schemeClr>
          </a:solidFill>
        </p:spPr>
        <p:txBody>
          <a:bodyPr wrap="square" rtlCol="1">
            <a:spAutoFit/>
          </a:bodyPr>
          <a:lstStyle/>
          <a:p>
            <a:pPr marL="514350" indent="-514350" algn="r" rtl="1">
              <a:buAutoNum type="arabicPeriod" startAt="2"/>
            </a:pPr>
            <a:r>
              <a:rPr lang="ar-MA" sz="3600" b="1" dirty="0" smtClean="0">
                <a:solidFill>
                  <a:srgbClr val="FF0000"/>
                </a:solidFill>
                <a:effectLst>
                  <a:outerShdw blurRad="38100" dist="38100" dir="2700000" algn="tl">
                    <a:srgbClr val="000000">
                      <a:alpha val="43137"/>
                    </a:srgbClr>
                  </a:outerShdw>
                </a:effectLst>
              </a:rPr>
              <a:t>لغة </a:t>
            </a:r>
            <a:r>
              <a:rPr lang="ar-MA" sz="3600" b="1" dirty="0">
                <a:solidFill>
                  <a:srgbClr val="FF0000"/>
                </a:solidFill>
                <a:effectLst>
                  <a:outerShdw blurRad="38100" dist="38100" dir="2700000" algn="tl">
                    <a:srgbClr val="000000">
                      <a:alpha val="43137"/>
                    </a:srgbClr>
                  </a:outerShdw>
                </a:effectLst>
              </a:rPr>
              <a:t>النص وأسلوبه</a:t>
            </a:r>
            <a:r>
              <a:rPr lang="ar-MA" sz="3600" b="1" dirty="0" smtClean="0">
                <a:solidFill>
                  <a:srgbClr val="FF0000"/>
                </a:solidFill>
                <a:effectLst>
                  <a:outerShdw blurRad="38100" dist="38100" dir="2700000" algn="tl">
                    <a:srgbClr val="000000">
                      <a:alpha val="43137"/>
                    </a:srgbClr>
                  </a:outerShdw>
                </a:effectLst>
              </a:rPr>
              <a:t>:</a:t>
            </a:r>
          </a:p>
          <a:p>
            <a:pPr marL="457200" indent="-457200" algn="r" rtl="1">
              <a:buFont typeface="Wingdings" panose="05000000000000000000" pitchFamily="2" charset="2"/>
              <a:buChar char="ü"/>
            </a:pPr>
            <a:r>
              <a:rPr lang="ar-MA" sz="3600" b="1" dirty="0" smtClean="0">
                <a:solidFill>
                  <a:srgbClr val="00B050"/>
                </a:solidFill>
              </a:rPr>
              <a:t>الأفعال </a:t>
            </a:r>
            <a:r>
              <a:rPr lang="ar-MA" sz="3600" b="1" dirty="0">
                <a:solidFill>
                  <a:srgbClr val="00B050"/>
                </a:solidFill>
              </a:rPr>
              <a:t>الماضية: </a:t>
            </a:r>
            <a:r>
              <a:rPr lang="ar-MA" sz="3600" b="1" dirty="0">
                <a:solidFill>
                  <a:schemeClr val="bg1"/>
                </a:solidFill>
                <a:effectLst>
                  <a:outerShdw blurRad="38100" dist="38100" dir="2700000" algn="tl">
                    <a:srgbClr val="000000">
                      <a:alpha val="43137"/>
                    </a:srgbClr>
                  </a:outerShdw>
                </a:effectLst>
              </a:rPr>
              <a:t>[أعطى – روي – سار – دل...]؛  وهو أحد ملامح السرد في النص ولكن للوقائع لا للأحداث</a:t>
            </a:r>
            <a:r>
              <a:rPr lang="ar-MA" sz="3600" b="1" dirty="0" smtClean="0">
                <a:solidFill>
                  <a:schemeClr val="bg1"/>
                </a:solidFill>
                <a:effectLst>
                  <a:outerShdw blurRad="38100" dist="38100" dir="2700000" algn="tl">
                    <a:srgbClr val="000000">
                      <a:alpha val="43137"/>
                    </a:srgbClr>
                  </a:outerShdw>
                </a:effectLst>
              </a:rPr>
              <a:t>.</a:t>
            </a:r>
          </a:p>
          <a:p>
            <a:pPr marL="457200" indent="-457200" algn="r" rtl="1">
              <a:buFont typeface="Wingdings" panose="05000000000000000000" pitchFamily="2" charset="2"/>
              <a:buChar char="ü"/>
            </a:pPr>
            <a:r>
              <a:rPr lang="ar-MA" sz="3600" b="1" dirty="0" smtClean="0">
                <a:solidFill>
                  <a:srgbClr val="00B050"/>
                </a:solidFill>
              </a:rPr>
              <a:t>التأكيد</a:t>
            </a:r>
            <a:r>
              <a:rPr lang="ar-MA" sz="3600" b="1" dirty="0" smtClean="0">
                <a:solidFill>
                  <a:srgbClr val="00B050"/>
                </a:solidFill>
              </a:rPr>
              <a:t>: </a:t>
            </a:r>
          </a:p>
          <a:p>
            <a:pPr marL="1028700" lvl="1" indent="-571500" algn="r" rtl="1">
              <a:buFont typeface="Wingdings" panose="05000000000000000000" pitchFamily="2" charset="2"/>
              <a:buChar char="Ø"/>
            </a:pPr>
            <a:r>
              <a:rPr lang="ar-MA" sz="3600" b="1" dirty="0" smtClean="0">
                <a:solidFill>
                  <a:schemeClr val="bg1"/>
                </a:solidFill>
                <a:effectLst>
                  <a:outerShdw blurRad="38100" dist="38100" dir="2700000" algn="tl">
                    <a:srgbClr val="000000">
                      <a:alpha val="43137"/>
                    </a:srgbClr>
                  </a:outerShdw>
                </a:effectLst>
              </a:rPr>
              <a:t>التأكيد</a:t>
            </a:r>
            <a:r>
              <a:rPr lang="ar-MA" sz="3600" b="1" dirty="0">
                <a:solidFill>
                  <a:schemeClr val="bg1"/>
                </a:solidFill>
                <a:effectLst>
                  <a:outerShdw blurRad="38100" dist="38100" dir="2700000" algn="tl">
                    <a:srgbClr val="000000">
                      <a:alpha val="43137"/>
                    </a:srgbClr>
                  </a:outerShdw>
                </a:effectLst>
              </a:rPr>
              <a:t>: بالتكرار: [المعاملة – المسلم – اليهودي – المسيحي – أوصانا بالجار – أخلاق - حقوق]؛ وهو يضمن استمرارية موضوع النص</a:t>
            </a:r>
            <a:r>
              <a:rPr lang="ar-MA" sz="3600" b="1" dirty="0" smtClean="0">
                <a:solidFill>
                  <a:schemeClr val="bg1"/>
                </a:solidFill>
                <a:effectLst>
                  <a:outerShdw blurRad="38100" dist="38100" dir="2700000" algn="tl">
                    <a:srgbClr val="000000">
                      <a:alpha val="43137"/>
                    </a:srgbClr>
                  </a:outerShdw>
                </a:effectLst>
              </a:rPr>
              <a:t>.</a:t>
            </a:r>
          </a:p>
          <a:p>
            <a:pPr marL="1028700" lvl="1" indent="-571500" algn="r" rtl="1">
              <a:buFont typeface="Wingdings" panose="05000000000000000000" pitchFamily="2" charset="2"/>
              <a:buChar char="Ø"/>
            </a:pPr>
            <a:r>
              <a:rPr lang="ar-MA" sz="3600" b="1" dirty="0" smtClean="0">
                <a:solidFill>
                  <a:schemeClr val="bg1"/>
                </a:solidFill>
                <a:effectLst>
                  <a:outerShdw blurRad="38100" dist="38100" dir="2700000" algn="tl">
                    <a:srgbClr val="000000">
                      <a:alpha val="43137"/>
                    </a:srgbClr>
                  </a:outerShdw>
                </a:effectLst>
              </a:rPr>
              <a:t>التأكيد</a:t>
            </a:r>
            <a:r>
              <a:rPr lang="ar-MA" sz="3600" b="1" dirty="0">
                <a:solidFill>
                  <a:schemeClr val="bg1"/>
                </a:solidFill>
                <a:effectLst>
                  <a:outerShdw blurRad="38100" dist="38100" dir="2700000" algn="tl">
                    <a:srgbClr val="000000">
                      <a:alpha val="43137"/>
                    </a:srgbClr>
                  </a:outerShdw>
                </a:effectLst>
              </a:rPr>
              <a:t>: بالروابط: [حتى أنه – لكنه – وقد – ثم – ومما – بل...]، وهي للربط بين الجمل والأفكار والتأكيد عليهما</a:t>
            </a:r>
            <a:r>
              <a:rPr lang="ar-MA" sz="3600" b="1" dirty="0" smtClean="0">
                <a:solidFill>
                  <a:schemeClr val="bg1"/>
                </a:solidFill>
                <a:effectLst>
                  <a:outerShdw blurRad="38100" dist="38100" dir="2700000" algn="tl">
                    <a:srgbClr val="000000">
                      <a:alpha val="43137"/>
                    </a:srgbClr>
                  </a:outerShdw>
                </a:effectLst>
              </a:rPr>
              <a:t>.</a:t>
            </a:r>
          </a:p>
          <a:p>
            <a:pPr marL="571500" indent="-571500" algn="r" rtl="1">
              <a:buFont typeface="Wingdings" panose="05000000000000000000" pitchFamily="2" charset="2"/>
              <a:buChar char="ü"/>
            </a:pPr>
            <a:r>
              <a:rPr lang="ar-MA" sz="3600" b="1" dirty="0" smtClean="0">
                <a:solidFill>
                  <a:srgbClr val="00B050"/>
                </a:solidFill>
              </a:rPr>
              <a:t>أسلوب </a:t>
            </a:r>
            <a:r>
              <a:rPr lang="ar-MA" sz="3600" b="1" dirty="0">
                <a:solidFill>
                  <a:srgbClr val="00B050"/>
                </a:solidFill>
              </a:rPr>
              <a:t>التمثيل: </a:t>
            </a:r>
            <a:r>
              <a:rPr lang="ar-MA" sz="3600" b="1" dirty="0">
                <a:solidFill>
                  <a:schemeClr val="bg1"/>
                </a:solidFill>
                <a:effectLst>
                  <a:outerShdw blurRad="38100" dist="38100" dir="2700000" algn="tl">
                    <a:srgbClr val="000000">
                      <a:alpha val="43137"/>
                    </a:srgbClr>
                  </a:outerShdw>
                </a:effectLst>
              </a:rPr>
              <a:t>معاملة الرسول صلى الله عليه وسلم لأهل الكتاب – حادثة علي مع اليهودي – حادثة الفتى القبطي مع ابن عمرو بن العاص</a:t>
            </a: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119799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8811" y="1237956"/>
            <a:ext cx="11746523" cy="5324535"/>
          </a:xfrm>
          <a:prstGeom prst="rect">
            <a:avLst/>
          </a:prstGeom>
          <a:solidFill>
            <a:schemeClr val="accent2">
              <a:lumMod val="40000"/>
              <a:lumOff val="60000"/>
            </a:schemeClr>
          </a:solidFill>
        </p:spPr>
        <p:txBody>
          <a:bodyPr wrap="square" rtlCol="1">
            <a:spAutoFit/>
          </a:bodyPr>
          <a:lstStyle/>
          <a:p>
            <a:pPr algn="r" rtl="1"/>
            <a:r>
              <a:rPr lang="ar-MA" sz="4000" b="1" dirty="0" smtClean="0">
                <a:solidFill>
                  <a:srgbClr val="FF0000"/>
                </a:solidFill>
                <a:effectLst>
                  <a:outerShdw blurRad="38100" dist="38100" dir="2700000" algn="tl">
                    <a:srgbClr val="000000">
                      <a:alpha val="43137"/>
                    </a:srgbClr>
                  </a:outerShdw>
                </a:effectLst>
              </a:rPr>
              <a:t>3. </a:t>
            </a:r>
            <a:r>
              <a:rPr lang="ar-MA" sz="4000" b="1" dirty="0" smtClean="0">
                <a:solidFill>
                  <a:srgbClr val="FF0000"/>
                </a:solidFill>
                <a:effectLst>
                  <a:outerShdw blurRad="38100" dist="38100" dir="2700000" algn="tl">
                    <a:srgbClr val="000000">
                      <a:alpha val="43137"/>
                    </a:srgbClr>
                  </a:outerShdw>
                </a:effectLst>
              </a:rPr>
              <a:t>مكونات الخطاب:</a:t>
            </a:r>
          </a:p>
          <a:p>
            <a:pPr algn="r" rtl="1"/>
            <a:endParaRPr lang="ar-MA" sz="4000" b="1" dirty="0">
              <a:solidFill>
                <a:schemeClr val="bg1"/>
              </a:solidFill>
              <a:effectLst>
                <a:outerShdw blurRad="38100" dist="38100" dir="2700000" algn="tl">
                  <a:srgbClr val="000000">
                    <a:alpha val="43137"/>
                  </a:srgbClr>
                </a:outerShdw>
              </a:effectLst>
            </a:endParaRPr>
          </a:p>
          <a:p>
            <a:pPr algn="r" rtl="1"/>
            <a:endParaRPr lang="ar-MA" sz="4000" b="1" dirty="0" smtClean="0">
              <a:solidFill>
                <a:schemeClr val="bg1"/>
              </a:solidFill>
              <a:effectLst>
                <a:outerShdw blurRad="38100" dist="38100" dir="2700000" algn="tl">
                  <a:srgbClr val="000000">
                    <a:alpha val="43137"/>
                  </a:srgbClr>
                </a:outerShdw>
              </a:effectLst>
            </a:endParaRPr>
          </a:p>
          <a:p>
            <a:pPr algn="r" rtl="1"/>
            <a:endParaRPr lang="ar-MA" sz="4000" b="1" dirty="0">
              <a:solidFill>
                <a:schemeClr val="bg1"/>
              </a:solidFill>
              <a:effectLst>
                <a:outerShdw blurRad="38100" dist="38100" dir="2700000" algn="tl">
                  <a:srgbClr val="000000">
                    <a:alpha val="43137"/>
                  </a:srgbClr>
                </a:outerShdw>
              </a:effectLst>
            </a:endParaRPr>
          </a:p>
          <a:p>
            <a:pPr algn="r" rtl="1"/>
            <a:endParaRPr lang="ar-MA" sz="4000" b="1" dirty="0" smtClean="0">
              <a:solidFill>
                <a:schemeClr val="bg1"/>
              </a:solidFill>
              <a:effectLst>
                <a:outerShdw blurRad="38100" dist="38100" dir="2700000" algn="tl">
                  <a:srgbClr val="000000">
                    <a:alpha val="43137"/>
                  </a:srgbClr>
                </a:outerShdw>
              </a:effectLst>
            </a:endParaRPr>
          </a:p>
          <a:p>
            <a:pPr algn="r" rtl="1"/>
            <a:endParaRPr lang="ar-MA" sz="4000" b="1" dirty="0" smtClean="0">
              <a:solidFill>
                <a:schemeClr val="bg1"/>
              </a:solidFill>
              <a:effectLst>
                <a:outerShdw blurRad="38100" dist="38100" dir="2700000" algn="tl">
                  <a:srgbClr val="000000">
                    <a:alpha val="43137"/>
                  </a:srgbClr>
                </a:outerShdw>
              </a:effectLst>
            </a:endParaRPr>
          </a:p>
          <a:p>
            <a:pPr algn="r" rtl="1"/>
            <a:r>
              <a:rPr lang="ar-MA" sz="4000" b="1" dirty="0" smtClean="0">
                <a:solidFill>
                  <a:srgbClr val="FF0000"/>
                </a:solidFill>
                <a:effectLst>
                  <a:outerShdw blurRad="38100" dist="38100" dir="2700000" algn="tl">
                    <a:srgbClr val="000000">
                      <a:alpha val="43137"/>
                    </a:srgbClr>
                  </a:outerShdw>
                </a:effectLst>
              </a:rPr>
              <a:t>4. </a:t>
            </a:r>
            <a:r>
              <a:rPr lang="ar-MA" sz="4000" b="1" dirty="0" smtClean="0">
                <a:solidFill>
                  <a:srgbClr val="FF0000"/>
                </a:solidFill>
                <a:effectLst>
                  <a:outerShdw blurRad="38100" dist="38100" dir="2700000" algn="tl">
                    <a:srgbClr val="000000">
                      <a:alpha val="43137"/>
                    </a:srgbClr>
                  </a:outerShdw>
                </a:effectLst>
              </a:rPr>
              <a:t>قيم </a:t>
            </a:r>
            <a:r>
              <a:rPr lang="ar-MA" sz="4000" b="1" dirty="0">
                <a:solidFill>
                  <a:srgbClr val="FF0000"/>
                </a:solidFill>
                <a:effectLst>
                  <a:outerShdw blurRad="38100" dist="38100" dir="2700000" algn="tl">
                    <a:srgbClr val="000000">
                      <a:alpha val="43137"/>
                    </a:srgbClr>
                  </a:outerShdw>
                </a:effectLst>
              </a:rPr>
              <a:t>النص</a:t>
            </a:r>
            <a:r>
              <a:rPr lang="ar-MA" sz="4000" b="1" dirty="0" smtClean="0">
                <a:solidFill>
                  <a:srgbClr val="FF0000"/>
                </a:solidFill>
                <a:effectLst>
                  <a:outerShdw blurRad="38100" dist="38100" dir="2700000" algn="tl">
                    <a:srgbClr val="000000">
                      <a:alpha val="43137"/>
                    </a:srgbClr>
                  </a:outerShdw>
                </a:effectLst>
              </a:rPr>
              <a:t>:</a:t>
            </a:r>
          </a:p>
          <a:p>
            <a:pPr marL="914400" lvl="1" indent="-457200" algn="r" rtl="1">
              <a:lnSpc>
                <a:spcPct val="150000"/>
              </a:lnSpc>
              <a:buFont typeface="Wingdings" panose="05000000000000000000" pitchFamily="2" charset="2"/>
              <a:buChar char="ü"/>
            </a:pPr>
            <a:r>
              <a:rPr lang="ar-MA" sz="4000" b="1" dirty="0" smtClean="0">
                <a:solidFill>
                  <a:schemeClr val="bg1"/>
                </a:solidFill>
                <a:effectLst>
                  <a:outerShdw blurRad="38100" dist="38100" dir="2700000" algn="tl">
                    <a:srgbClr val="000000">
                      <a:alpha val="43137"/>
                    </a:srgbClr>
                  </a:outerShdw>
                </a:effectLst>
              </a:rPr>
              <a:t>......................................................................</a:t>
            </a:r>
            <a:endParaRPr lang="ar-MA" sz="4000" b="1" dirty="0">
              <a:solidFill>
                <a:schemeClr val="bg1"/>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888347050"/>
              </p:ext>
            </p:extLst>
          </p:nvPr>
        </p:nvGraphicFramePr>
        <p:xfrm>
          <a:off x="1139483" y="2160693"/>
          <a:ext cx="9603397" cy="1792329"/>
        </p:xfrm>
        <a:graphic>
          <a:graphicData uri="http://schemas.openxmlformats.org/drawingml/2006/table">
            <a:tbl>
              <a:tblPr rtl="1" firstRow="1" firstCol="1" bandRow="1">
                <a:tableStyleId>{5C22544A-7EE6-4342-B048-85BDC9FD1C3A}</a:tableStyleId>
              </a:tblPr>
              <a:tblGrid>
                <a:gridCol w="1488864">
                  <a:extLst>
                    <a:ext uri="{9D8B030D-6E8A-4147-A177-3AD203B41FA5}">
                      <a16:colId xmlns:a16="http://schemas.microsoft.com/office/drawing/2014/main" val="3610558501"/>
                    </a:ext>
                  </a:extLst>
                </a:gridCol>
                <a:gridCol w="8114533">
                  <a:extLst>
                    <a:ext uri="{9D8B030D-6E8A-4147-A177-3AD203B41FA5}">
                      <a16:colId xmlns:a16="http://schemas.microsoft.com/office/drawing/2014/main" val="579171164"/>
                    </a:ext>
                  </a:extLst>
                </a:gridCol>
              </a:tblGrid>
              <a:tr h="371711">
                <a:tc>
                  <a:txBody>
                    <a:bodyPr/>
                    <a:lstStyle/>
                    <a:p>
                      <a:pPr algn="r" rtl="1">
                        <a:lnSpc>
                          <a:spcPct val="115000"/>
                        </a:lnSpc>
                        <a:spcAft>
                          <a:spcPts val="0"/>
                        </a:spcAft>
                        <a:tabLst>
                          <a:tab pos="111125" algn="r"/>
                        </a:tabLst>
                      </a:pPr>
                      <a:r>
                        <a:rPr lang="ar-EG" sz="3200" b="1" dirty="0">
                          <a:solidFill>
                            <a:schemeClr val="bg1"/>
                          </a:solidFill>
                          <a:effectLst/>
                        </a:rPr>
                        <a:t>المخاطِب</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tc>
                  <a:txBody>
                    <a:bodyPr/>
                    <a:lstStyle/>
                    <a:p>
                      <a:pPr algn="r" rtl="1">
                        <a:lnSpc>
                          <a:spcPct val="115000"/>
                        </a:lnSpc>
                        <a:spcAft>
                          <a:spcPts val="0"/>
                        </a:spcAft>
                        <a:tabLst>
                          <a:tab pos="111125" algn="r"/>
                        </a:tabLst>
                      </a:pP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extLst>
                  <a:ext uri="{0D108BD9-81ED-4DB2-BD59-A6C34878D82A}">
                    <a16:rowId xmlns:a16="http://schemas.microsoft.com/office/drawing/2014/main" val="1141209227"/>
                  </a:ext>
                </a:extLst>
              </a:tr>
              <a:tr h="371711">
                <a:tc>
                  <a:txBody>
                    <a:bodyPr/>
                    <a:lstStyle/>
                    <a:p>
                      <a:pPr algn="r" rtl="1">
                        <a:lnSpc>
                          <a:spcPct val="115000"/>
                        </a:lnSpc>
                        <a:spcAft>
                          <a:spcPts val="0"/>
                        </a:spcAft>
                        <a:tabLst>
                          <a:tab pos="111125" algn="r"/>
                        </a:tabLst>
                      </a:pPr>
                      <a:r>
                        <a:rPr lang="ar-EG" sz="3200" b="1">
                          <a:solidFill>
                            <a:schemeClr val="bg1"/>
                          </a:solidFill>
                          <a:effectLst/>
                        </a:rPr>
                        <a:t>المخاطَب</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tc>
                  <a:txBody>
                    <a:bodyPr/>
                    <a:lstStyle/>
                    <a:p>
                      <a:endParaRPr lang="ar-MA" dirty="0"/>
                    </a:p>
                  </a:txBody>
                  <a:tcPr marL="68580" marR="68580" marT="0" marB="0">
                    <a:solidFill>
                      <a:schemeClr val="tx1">
                        <a:lumMod val="85000"/>
                      </a:schemeClr>
                    </a:solidFill>
                  </a:tcPr>
                </a:tc>
                <a:extLst>
                  <a:ext uri="{0D108BD9-81ED-4DB2-BD59-A6C34878D82A}">
                    <a16:rowId xmlns:a16="http://schemas.microsoft.com/office/drawing/2014/main" val="3043443413"/>
                  </a:ext>
                </a:extLst>
              </a:tr>
              <a:tr h="670665">
                <a:tc>
                  <a:txBody>
                    <a:bodyPr/>
                    <a:lstStyle/>
                    <a:p>
                      <a:pPr algn="r" rtl="1">
                        <a:lnSpc>
                          <a:spcPct val="115000"/>
                        </a:lnSpc>
                        <a:spcAft>
                          <a:spcPts val="0"/>
                        </a:spcAft>
                        <a:tabLst>
                          <a:tab pos="111125" algn="r"/>
                        </a:tabLst>
                      </a:pPr>
                      <a:r>
                        <a:rPr lang="ar-EG" sz="3200" b="1" dirty="0">
                          <a:solidFill>
                            <a:schemeClr val="bg1"/>
                          </a:solidFill>
                          <a:effectLst/>
                        </a:rPr>
                        <a:t>المقصدية</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tc>
                  <a:txBody>
                    <a:bodyPr/>
                    <a:lstStyle/>
                    <a:p>
                      <a:endParaRPr lang="ar-MA" dirty="0"/>
                    </a:p>
                  </a:txBody>
                  <a:tcPr marL="68580" marR="68580" marT="0" marB="0">
                    <a:solidFill>
                      <a:schemeClr val="tx1">
                        <a:lumMod val="85000"/>
                      </a:schemeClr>
                    </a:solidFill>
                  </a:tcPr>
                </a:tc>
                <a:extLst>
                  <a:ext uri="{0D108BD9-81ED-4DB2-BD59-A6C34878D82A}">
                    <a16:rowId xmlns:a16="http://schemas.microsoft.com/office/drawing/2014/main" val="76598142"/>
                  </a:ext>
                </a:extLst>
              </a:tr>
            </a:tbl>
          </a:graphicData>
        </a:graphic>
      </p:graphicFrame>
    </p:spTree>
    <p:extLst>
      <p:ext uri="{BB962C8B-B14F-4D97-AF65-F5344CB8AC3E}">
        <p14:creationId xmlns:p14="http://schemas.microsoft.com/office/powerpoint/2010/main" val="9674387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8811" y="1237956"/>
            <a:ext cx="11746523" cy="5324535"/>
          </a:xfrm>
          <a:prstGeom prst="rect">
            <a:avLst/>
          </a:prstGeom>
          <a:solidFill>
            <a:schemeClr val="accent2">
              <a:lumMod val="40000"/>
              <a:lumOff val="60000"/>
            </a:schemeClr>
          </a:solidFill>
        </p:spPr>
        <p:txBody>
          <a:bodyPr wrap="square" rtlCol="1">
            <a:spAutoFit/>
          </a:bodyPr>
          <a:lstStyle/>
          <a:p>
            <a:pPr algn="r" rtl="1"/>
            <a:r>
              <a:rPr lang="ar-MA" sz="4000" b="1" dirty="0" smtClean="0">
                <a:solidFill>
                  <a:srgbClr val="FF0000"/>
                </a:solidFill>
                <a:effectLst>
                  <a:outerShdw blurRad="38100" dist="38100" dir="2700000" algn="tl">
                    <a:srgbClr val="000000">
                      <a:alpha val="43137"/>
                    </a:srgbClr>
                  </a:outerShdw>
                </a:effectLst>
              </a:rPr>
              <a:t>3. </a:t>
            </a:r>
            <a:r>
              <a:rPr lang="ar-MA" sz="4000" b="1" dirty="0" smtClean="0">
                <a:solidFill>
                  <a:srgbClr val="FF0000"/>
                </a:solidFill>
                <a:effectLst>
                  <a:outerShdw blurRad="38100" dist="38100" dir="2700000" algn="tl">
                    <a:srgbClr val="000000">
                      <a:alpha val="43137"/>
                    </a:srgbClr>
                  </a:outerShdw>
                </a:effectLst>
              </a:rPr>
              <a:t>مكونات الخطاب:</a:t>
            </a:r>
          </a:p>
          <a:p>
            <a:pPr algn="r" rtl="1"/>
            <a:endParaRPr lang="ar-MA" sz="4000" b="1" dirty="0">
              <a:solidFill>
                <a:schemeClr val="bg1"/>
              </a:solidFill>
              <a:effectLst>
                <a:outerShdw blurRad="38100" dist="38100" dir="2700000" algn="tl">
                  <a:srgbClr val="000000">
                    <a:alpha val="43137"/>
                  </a:srgbClr>
                </a:outerShdw>
              </a:effectLst>
            </a:endParaRPr>
          </a:p>
          <a:p>
            <a:pPr algn="r" rtl="1"/>
            <a:endParaRPr lang="ar-MA" sz="4000" b="1" dirty="0" smtClean="0">
              <a:solidFill>
                <a:schemeClr val="bg1"/>
              </a:solidFill>
              <a:effectLst>
                <a:outerShdw blurRad="38100" dist="38100" dir="2700000" algn="tl">
                  <a:srgbClr val="000000">
                    <a:alpha val="43137"/>
                  </a:srgbClr>
                </a:outerShdw>
              </a:effectLst>
            </a:endParaRPr>
          </a:p>
          <a:p>
            <a:pPr algn="r" rtl="1"/>
            <a:endParaRPr lang="ar-MA" sz="4000" b="1" dirty="0">
              <a:solidFill>
                <a:schemeClr val="bg1"/>
              </a:solidFill>
              <a:effectLst>
                <a:outerShdw blurRad="38100" dist="38100" dir="2700000" algn="tl">
                  <a:srgbClr val="000000">
                    <a:alpha val="43137"/>
                  </a:srgbClr>
                </a:outerShdw>
              </a:effectLst>
            </a:endParaRPr>
          </a:p>
          <a:p>
            <a:pPr algn="r" rtl="1"/>
            <a:endParaRPr lang="ar-MA" sz="4000" b="1" dirty="0" smtClean="0">
              <a:solidFill>
                <a:schemeClr val="bg1"/>
              </a:solidFill>
              <a:effectLst>
                <a:outerShdw blurRad="38100" dist="38100" dir="2700000" algn="tl">
                  <a:srgbClr val="000000">
                    <a:alpha val="43137"/>
                  </a:srgbClr>
                </a:outerShdw>
              </a:effectLst>
            </a:endParaRPr>
          </a:p>
          <a:p>
            <a:pPr algn="r" rtl="1"/>
            <a:endParaRPr lang="ar-MA" sz="4000" b="1" dirty="0" smtClean="0">
              <a:solidFill>
                <a:schemeClr val="bg1"/>
              </a:solidFill>
              <a:effectLst>
                <a:outerShdw blurRad="38100" dist="38100" dir="2700000" algn="tl">
                  <a:srgbClr val="000000">
                    <a:alpha val="43137"/>
                  </a:srgbClr>
                </a:outerShdw>
              </a:effectLst>
            </a:endParaRPr>
          </a:p>
          <a:p>
            <a:pPr algn="r" rtl="1"/>
            <a:r>
              <a:rPr lang="ar-MA" sz="4000" b="1" dirty="0" smtClean="0">
                <a:solidFill>
                  <a:srgbClr val="FF0000"/>
                </a:solidFill>
                <a:effectLst>
                  <a:outerShdw blurRad="38100" dist="38100" dir="2700000" algn="tl">
                    <a:srgbClr val="000000">
                      <a:alpha val="43137"/>
                    </a:srgbClr>
                  </a:outerShdw>
                </a:effectLst>
              </a:rPr>
              <a:t>4. </a:t>
            </a:r>
            <a:r>
              <a:rPr lang="ar-MA" sz="4000" b="1" dirty="0" smtClean="0">
                <a:solidFill>
                  <a:srgbClr val="FF0000"/>
                </a:solidFill>
                <a:effectLst>
                  <a:outerShdw blurRad="38100" dist="38100" dir="2700000" algn="tl">
                    <a:srgbClr val="000000">
                      <a:alpha val="43137"/>
                    </a:srgbClr>
                  </a:outerShdw>
                </a:effectLst>
              </a:rPr>
              <a:t>قيم </a:t>
            </a:r>
            <a:r>
              <a:rPr lang="ar-MA" sz="4000" b="1" dirty="0">
                <a:solidFill>
                  <a:srgbClr val="FF0000"/>
                </a:solidFill>
                <a:effectLst>
                  <a:outerShdw blurRad="38100" dist="38100" dir="2700000" algn="tl">
                    <a:srgbClr val="000000">
                      <a:alpha val="43137"/>
                    </a:srgbClr>
                  </a:outerShdw>
                </a:effectLst>
              </a:rPr>
              <a:t>النص</a:t>
            </a:r>
            <a:r>
              <a:rPr lang="ar-MA" sz="4000" b="1" dirty="0" smtClean="0">
                <a:solidFill>
                  <a:srgbClr val="FF0000"/>
                </a:solidFill>
                <a:effectLst>
                  <a:outerShdw blurRad="38100" dist="38100" dir="2700000" algn="tl">
                    <a:srgbClr val="000000">
                      <a:alpha val="43137"/>
                    </a:srgbClr>
                  </a:outerShdw>
                </a:effectLst>
              </a:rPr>
              <a:t>:</a:t>
            </a:r>
          </a:p>
          <a:p>
            <a:pPr marL="914400" lvl="1" indent="-457200" algn="r" rtl="1">
              <a:lnSpc>
                <a:spcPct val="150000"/>
              </a:lnSpc>
              <a:buFont typeface="Wingdings" panose="05000000000000000000" pitchFamily="2" charset="2"/>
              <a:buChar char="ü"/>
            </a:pPr>
            <a:r>
              <a:rPr lang="ar-MA" sz="4000" b="1" dirty="0" smtClean="0">
                <a:solidFill>
                  <a:schemeClr val="bg1"/>
                </a:solidFill>
                <a:effectLst>
                  <a:outerShdw blurRad="38100" dist="38100" dir="2700000" algn="tl">
                    <a:srgbClr val="000000">
                      <a:alpha val="43137"/>
                    </a:srgbClr>
                  </a:outerShdw>
                </a:effectLst>
              </a:rPr>
              <a:t>التسامح </a:t>
            </a:r>
            <a:r>
              <a:rPr lang="ar-MA" sz="4000" b="1" dirty="0">
                <a:solidFill>
                  <a:schemeClr val="bg1"/>
                </a:solidFill>
                <a:effectLst>
                  <a:outerShdw blurRad="38100" dist="38100" dir="2700000" algn="tl">
                    <a:srgbClr val="000000">
                      <a:alpha val="43137"/>
                    </a:srgbClr>
                  </a:outerShdw>
                </a:effectLst>
              </a:rPr>
              <a:t>– التعايش – حسن الجوار – العدل – الحق...</a:t>
            </a:r>
            <a:endParaRPr lang="ar-MA" sz="4000" b="1" dirty="0">
              <a:solidFill>
                <a:schemeClr val="bg1"/>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1954949275"/>
              </p:ext>
            </p:extLst>
          </p:nvPr>
        </p:nvGraphicFramePr>
        <p:xfrm>
          <a:off x="1139483" y="2160693"/>
          <a:ext cx="9603397" cy="2097024"/>
        </p:xfrm>
        <a:graphic>
          <a:graphicData uri="http://schemas.openxmlformats.org/drawingml/2006/table">
            <a:tbl>
              <a:tblPr rtl="1" firstRow="1" firstCol="1" bandRow="1">
                <a:tableStyleId>{5C22544A-7EE6-4342-B048-85BDC9FD1C3A}</a:tableStyleId>
              </a:tblPr>
              <a:tblGrid>
                <a:gridCol w="1488864">
                  <a:extLst>
                    <a:ext uri="{9D8B030D-6E8A-4147-A177-3AD203B41FA5}">
                      <a16:colId xmlns:a16="http://schemas.microsoft.com/office/drawing/2014/main" val="3610558501"/>
                    </a:ext>
                  </a:extLst>
                </a:gridCol>
                <a:gridCol w="8114533">
                  <a:extLst>
                    <a:ext uri="{9D8B030D-6E8A-4147-A177-3AD203B41FA5}">
                      <a16:colId xmlns:a16="http://schemas.microsoft.com/office/drawing/2014/main" val="579171164"/>
                    </a:ext>
                  </a:extLst>
                </a:gridCol>
              </a:tblGrid>
              <a:tr h="371711">
                <a:tc>
                  <a:txBody>
                    <a:bodyPr/>
                    <a:lstStyle/>
                    <a:p>
                      <a:pPr algn="r" rtl="1">
                        <a:lnSpc>
                          <a:spcPct val="115000"/>
                        </a:lnSpc>
                        <a:spcAft>
                          <a:spcPts val="0"/>
                        </a:spcAft>
                        <a:tabLst>
                          <a:tab pos="111125" algn="r"/>
                        </a:tabLst>
                      </a:pPr>
                      <a:r>
                        <a:rPr lang="ar-EG" sz="3200" b="1" dirty="0">
                          <a:solidFill>
                            <a:schemeClr val="bg1"/>
                          </a:solidFill>
                          <a:effectLst/>
                        </a:rPr>
                        <a:t>المخاطِب</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tc>
                  <a:txBody>
                    <a:bodyPr/>
                    <a:lstStyle/>
                    <a:p>
                      <a:pPr algn="r" rtl="1">
                        <a:lnSpc>
                          <a:spcPct val="115000"/>
                        </a:lnSpc>
                        <a:spcAft>
                          <a:spcPts val="0"/>
                        </a:spcAft>
                        <a:tabLst>
                          <a:tab pos="111125" algn="r"/>
                        </a:tabLst>
                      </a:pPr>
                      <a:r>
                        <a:rPr lang="ar-MA" sz="3200" b="1" dirty="0" smtClean="0">
                          <a:solidFill>
                            <a:schemeClr val="bg1"/>
                          </a:solidFill>
                          <a:effectLst/>
                          <a:latin typeface="Calibri" panose="020F0502020204030204" pitchFamily="34" charset="0"/>
                          <a:ea typeface="Calibri" panose="020F0502020204030204" pitchFamily="34" charset="0"/>
                          <a:cs typeface="+mn-cs"/>
                        </a:rPr>
                        <a:t>الكاتب[عفيف عبد الفتاح طبارة].</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extLst>
                  <a:ext uri="{0D108BD9-81ED-4DB2-BD59-A6C34878D82A}">
                    <a16:rowId xmlns:a16="http://schemas.microsoft.com/office/drawing/2014/main" val="1141209227"/>
                  </a:ext>
                </a:extLst>
              </a:tr>
              <a:tr h="371711">
                <a:tc>
                  <a:txBody>
                    <a:bodyPr/>
                    <a:lstStyle/>
                    <a:p>
                      <a:pPr algn="r" rtl="1">
                        <a:lnSpc>
                          <a:spcPct val="115000"/>
                        </a:lnSpc>
                        <a:spcAft>
                          <a:spcPts val="0"/>
                        </a:spcAft>
                        <a:tabLst>
                          <a:tab pos="111125" algn="r"/>
                        </a:tabLst>
                      </a:pPr>
                      <a:r>
                        <a:rPr lang="ar-EG" sz="3200" b="1">
                          <a:solidFill>
                            <a:schemeClr val="bg1"/>
                          </a:solidFill>
                          <a:effectLst/>
                        </a:rPr>
                        <a:t>المخاطَب</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tc>
                  <a:txBody>
                    <a:bodyPr/>
                    <a:lstStyle/>
                    <a:p>
                      <a:r>
                        <a:rPr lang="ar-MA" sz="3200" b="1" kern="1200" dirty="0" smtClean="0">
                          <a:solidFill>
                            <a:schemeClr val="bg1"/>
                          </a:solidFill>
                          <a:effectLst/>
                          <a:latin typeface="Calibri" panose="020F0502020204030204" pitchFamily="34" charset="0"/>
                          <a:ea typeface="Calibri" panose="020F0502020204030204" pitchFamily="34" charset="0"/>
                          <a:cs typeface="+mn-cs"/>
                        </a:rPr>
                        <a:t>الناس كافة.</a:t>
                      </a:r>
                      <a:endParaRPr lang="ar-MA" sz="3200" b="1" kern="1200" dirty="0">
                        <a:solidFill>
                          <a:schemeClr val="bg1"/>
                        </a:solidFill>
                        <a:effectLst/>
                        <a:latin typeface="Calibri" panose="020F0502020204030204" pitchFamily="34" charset="0"/>
                        <a:ea typeface="Calibri" panose="020F0502020204030204" pitchFamily="34" charset="0"/>
                        <a:cs typeface="+mn-cs"/>
                      </a:endParaRPr>
                    </a:p>
                  </a:txBody>
                  <a:tcPr marL="68580" marR="68580" marT="0" marB="0">
                    <a:solidFill>
                      <a:schemeClr val="tx1">
                        <a:lumMod val="85000"/>
                      </a:schemeClr>
                    </a:solidFill>
                  </a:tcPr>
                </a:tc>
                <a:extLst>
                  <a:ext uri="{0D108BD9-81ED-4DB2-BD59-A6C34878D82A}">
                    <a16:rowId xmlns:a16="http://schemas.microsoft.com/office/drawing/2014/main" val="3043443413"/>
                  </a:ext>
                </a:extLst>
              </a:tr>
              <a:tr h="670665">
                <a:tc>
                  <a:txBody>
                    <a:bodyPr/>
                    <a:lstStyle/>
                    <a:p>
                      <a:pPr algn="r" rtl="1">
                        <a:lnSpc>
                          <a:spcPct val="115000"/>
                        </a:lnSpc>
                        <a:spcAft>
                          <a:spcPts val="0"/>
                        </a:spcAft>
                        <a:tabLst>
                          <a:tab pos="111125" algn="r"/>
                        </a:tabLst>
                      </a:pPr>
                      <a:r>
                        <a:rPr lang="ar-EG" sz="3200" b="1" dirty="0">
                          <a:solidFill>
                            <a:schemeClr val="bg1"/>
                          </a:solidFill>
                          <a:effectLst/>
                        </a:rPr>
                        <a:t>المقصدية</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tc>
                  <a:txBody>
                    <a:bodyPr/>
                    <a:lstStyle/>
                    <a:p>
                      <a:r>
                        <a:rPr lang="ar-MA" sz="3200" b="1" kern="1200" dirty="0" smtClean="0">
                          <a:solidFill>
                            <a:schemeClr val="bg1"/>
                          </a:solidFill>
                          <a:effectLst/>
                          <a:latin typeface="Calibri" panose="020F0502020204030204" pitchFamily="34" charset="0"/>
                          <a:ea typeface="Calibri" panose="020F0502020204030204" pitchFamily="34" charset="0"/>
                          <a:cs typeface="+mn-cs"/>
                        </a:rPr>
                        <a:t>الدعوة إلى حسن التعامل مع غير المسلمين مقتدين في ذلك بالرسول صلى الله عليه وسلم وخلفائه الكرام.</a:t>
                      </a:r>
                      <a:endParaRPr lang="ar-MA" sz="3200" b="1" kern="1200" dirty="0">
                        <a:solidFill>
                          <a:schemeClr val="bg1"/>
                        </a:solidFill>
                        <a:effectLst/>
                        <a:latin typeface="Calibri" panose="020F0502020204030204" pitchFamily="34" charset="0"/>
                        <a:ea typeface="Calibri" panose="020F0502020204030204" pitchFamily="34" charset="0"/>
                        <a:cs typeface="+mn-cs"/>
                      </a:endParaRPr>
                    </a:p>
                  </a:txBody>
                  <a:tcPr marL="68580" marR="68580" marT="0" marB="0">
                    <a:solidFill>
                      <a:schemeClr val="tx1">
                        <a:lumMod val="85000"/>
                      </a:schemeClr>
                    </a:solidFill>
                  </a:tcPr>
                </a:tc>
                <a:extLst>
                  <a:ext uri="{0D108BD9-81ED-4DB2-BD59-A6C34878D82A}">
                    <a16:rowId xmlns:a16="http://schemas.microsoft.com/office/drawing/2014/main" val="76598142"/>
                  </a:ext>
                </a:extLst>
              </a:tr>
            </a:tbl>
          </a:graphicData>
        </a:graphic>
      </p:graphicFrame>
    </p:spTree>
    <p:extLst>
      <p:ext uri="{BB962C8B-B14F-4D97-AF65-F5344CB8AC3E}">
        <p14:creationId xmlns:p14="http://schemas.microsoft.com/office/powerpoint/2010/main" val="26307952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70338"/>
            <a:ext cx="2602523"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رابعا</a:t>
            </a:r>
            <a:r>
              <a:rPr lang="ar-MA" sz="3200" b="1" dirty="0">
                <a:solidFill>
                  <a:srgbClr val="FF0000"/>
                </a:solidFill>
              </a:rPr>
              <a:t>: التركيب</a:t>
            </a:r>
          </a:p>
        </p:txBody>
      </p:sp>
      <p:sp>
        <p:nvSpPr>
          <p:cNvPr id="5" name="TextBox 4"/>
          <p:cNvSpPr txBox="1"/>
          <p:nvPr/>
        </p:nvSpPr>
        <p:spPr>
          <a:xfrm>
            <a:off x="492370" y="735669"/>
            <a:ext cx="10860258" cy="2554545"/>
          </a:xfrm>
          <a:prstGeom prst="rect">
            <a:avLst/>
          </a:prstGeom>
          <a:solidFill>
            <a:schemeClr val="accent2">
              <a:lumMod val="40000"/>
              <a:lumOff val="60000"/>
            </a:schemeClr>
          </a:solidFill>
        </p:spPr>
        <p:txBody>
          <a:bodyPr wrap="square" rtlCol="1">
            <a:spAutoFit/>
          </a:bodyPr>
          <a:lstStyle/>
          <a:p>
            <a:pPr algn="r" rtl="1"/>
            <a:r>
              <a:rPr lang="ar-MA" sz="3200" b="1" dirty="0">
                <a:solidFill>
                  <a:schemeClr val="bg1"/>
                </a:solidFill>
                <a:effectLst>
                  <a:outerShdw blurRad="38100" dist="38100" dir="2700000" algn="tl">
                    <a:srgbClr val="000000">
                      <a:alpha val="43137"/>
                    </a:srgbClr>
                  </a:outerShdw>
                </a:effectLst>
              </a:rPr>
              <a:t>يؤكد النص على حرص الإسلام على حسن معاملة المسلمين لغيرهم، وقد كان الرسول صلى الله عليه وسلم وخلفاؤه الكرام خير قدوة ومثال، ولعل قضية اليهودي والفتى القبطي وإنصاف عمر بن الخطاب لهؤلاء أمام خصومهم المسلمين علي وابن عمرو بن العاص على التوالي أبرز دليل على العدل والمساواة في المعاملة بين الناس بالرغم من اختلاف انتمائهم الديني.</a:t>
            </a:r>
            <a:endParaRPr lang="ar-MA" sz="3200" b="1" dirty="0" smtClean="0">
              <a:solidFill>
                <a:schemeClr val="bg1"/>
              </a:solidFill>
              <a:effectLst>
                <a:outerShdw blurRad="38100" dist="38100" dir="2700000" algn="tl">
                  <a:srgbClr val="000000">
                    <a:alpha val="43137"/>
                  </a:srgbClr>
                </a:outerShdw>
              </a:effectLst>
            </a:endParaRPr>
          </a:p>
        </p:txBody>
      </p:sp>
      <p:sp>
        <p:nvSpPr>
          <p:cNvPr id="6" name="TextBox 5"/>
          <p:cNvSpPr txBox="1"/>
          <p:nvPr/>
        </p:nvSpPr>
        <p:spPr>
          <a:xfrm>
            <a:off x="4740812" y="3444247"/>
            <a:ext cx="2602523"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خامسا: الاستثمار</a:t>
            </a:r>
            <a:endParaRPr lang="ar-MA" sz="3200" b="1" dirty="0">
              <a:solidFill>
                <a:srgbClr val="FF0000"/>
              </a:solidFill>
            </a:endParaRPr>
          </a:p>
        </p:txBody>
      </p:sp>
      <p:sp>
        <p:nvSpPr>
          <p:cNvPr id="7" name="TextBox 6"/>
          <p:cNvSpPr txBox="1"/>
          <p:nvPr/>
        </p:nvSpPr>
        <p:spPr>
          <a:xfrm>
            <a:off x="98474" y="4842395"/>
            <a:ext cx="11887200" cy="1077218"/>
          </a:xfrm>
          <a:prstGeom prst="rect">
            <a:avLst/>
          </a:prstGeom>
          <a:solidFill>
            <a:schemeClr val="accent2">
              <a:lumMod val="40000"/>
              <a:lumOff val="60000"/>
            </a:schemeClr>
          </a:solidFill>
        </p:spPr>
        <p:txBody>
          <a:bodyPr wrap="square" rtlCol="1">
            <a:spAutoFit/>
          </a:bodyPr>
          <a:lstStyle/>
          <a:p>
            <a:pPr algn="r" rtl="1"/>
            <a:r>
              <a:rPr lang="ar-MA" sz="3200" b="1">
                <a:solidFill>
                  <a:schemeClr val="bg1"/>
                </a:solidFill>
                <a:effectLst>
                  <a:outerShdw blurRad="38100" dist="38100" dir="2700000" algn="tl">
                    <a:srgbClr val="000000">
                      <a:alpha val="43137"/>
                    </a:srgbClr>
                  </a:outerShdw>
                </a:effectLst>
              </a:rPr>
              <a:t>التسامح شعار تمسك به المسلمون منذ قرون، وكان قدوتهم في ذلك الرسول صلى الله عليه وسلم في تعامله مع أهل الكتاب واليهود، وساروا على نهجه...</a:t>
            </a:r>
            <a:endParaRPr lang="ar-MA" sz="3200" b="1" dirty="0">
              <a:solidFill>
                <a:schemeClr val="bg1"/>
              </a:solidFill>
              <a:effectLst>
                <a:outerShdw blurRad="38100" dist="38100" dir="2700000" algn="tl">
                  <a:srgbClr val="000000">
                    <a:alpha val="43137"/>
                  </a:srgbClr>
                </a:outerShdw>
              </a:effectLst>
            </a:endParaRPr>
          </a:p>
        </p:txBody>
      </p:sp>
      <p:sp>
        <p:nvSpPr>
          <p:cNvPr id="2" name="TextBox 1"/>
          <p:cNvSpPr txBox="1"/>
          <p:nvPr/>
        </p:nvSpPr>
        <p:spPr>
          <a:xfrm>
            <a:off x="98474" y="4117661"/>
            <a:ext cx="11887200" cy="584775"/>
          </a:xfrm>
          <a:prstGeom prst="rect">
            <a:avLst/>
          </a:prstGeom>
          <a:solidFill>
            <a:schemeClr val="accent3">
              <a:lumMod val="40000"/>
              <a:lumOff val="60000"/>
            </a:schemeClr>
          </a:solidFill>
        </p:spPr>
        <p:txBody>
          <a:bodyPr wrap="square" rtlCol="1">
            <a:spAutoFit/>
          </a:bodyPr>
          <a:lstStyle/>
          <a:p>
            <a:pPr algn="r" rtl="1"/>
            <a:r>
              <a:rPr lang="ar-MA" sz="3200" b="1" dirty="0" smtClean="0">
                <a:solidFill>
                  <a:schemeClr val="bg1"/>
                </a:solidFill>
                <a:effectLst>
                  <a:outerShdw blurRad="38100" dist="38100" dir="2700000" algn="tl">
                    <a:srgbClr val="000000">
                      <a:alpha val="43137"/>
                    </a:srgbClr>
                  </a:outerShdw>
                </a:effectLst>
              </a:rPr>
              <a:t>حوار </a:t>
            </a:r>
            <a:r>
              <a:rPr lang="ar-MA" sz="3200" b="1" dirty="0">
                <a:solidFill>
                  <a:schemeClr val="bg1"/>
                </a:solidFill>
                <a:effectLst>
                  <a:outerShdw blurRad="38100" dist="38100" dir="2700000" algn="tl">
                    <a:srgbClr val="000000">
                      <a:alpha val="43137"/>
                    </a:srgbClr>
                  </a:outerShdw>
                </a:effectLst>
              </a:rPr>
              <a:t>بين شخصين، يتخذ أحدهما موقفا إيجابيا من التسامح، ويتخذ الآخر موقفا رافضا له.</a:t>
            </a:r>
            <a:endParaRPr lang="ar-MA"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239218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86069" y="295422"/>
            <a:ext cx="2743200"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a:t>تقويم تشخيصي</a:t>
            </a:r>
            <a:endParaRPr lang="ar-MA" sz="3600" dirty="0"/>
          </a:p>
        </p:txBody>
      </p:sp>
      <p:sp>
        <p:nvSpPr>
          <p:cNvPr id="5" name="TextBox 4"/>
          <p:cNvSpPr txBox="1"/>
          <p:nvPr/>
        </p:nvSpPr>
        <p:spPr>
          <a:xfrm>
            <a:off x="2053883" y="1048039"/>
            <a:ext cx="8194431" cy="1754326"/>
          </a:xfrm>
          <a:prstGeom prst="rect">
            <a:avLst/>
          </a:prstGeom>
          <a:solidFill>
            <a:schemeClr val="accent2">
              <a:lumMod val="40000"/>
              <a:lumOff val="60000"/>
            </a:schemeClr>
          </a:solidFill>
        </p:spPr>
        <p:txBody>
          <a:bodyPr wrap="square" rtlCol="1">
            <a:spAutoFit/>
          </a:bodyPr>
          <a:lstStyle/>
          <a:p>
            <a:pPr algn="r" rtl="1"/>
            <a:r>
              <a:rPr lang="ar-MA" sz="3600" b="1" dirty="0">
                <a:solidFill>
                  <a:schemeClr val="bg1"/>
                </a:solidFill>
                <a:effectLst>
                  <a:outerShdw blurRad="38100" dist="38100" dir="2700000" algn="tl">
                    <a:srgbClr val="000000">
                      <a:alpha val="43137"/>
                    </a:srgbClr>
                  </a:outerShdw>
                </a:effectLst>
              </a:rPr>
              <a:t>- ما هي القيم المستخلصة من النص السابق؟</a:t>
            </a:r>
          </a:p>
          <a:p>
            <a:pPr algn="r" rtl="1"/>
            <a:r>
              <a:rPr lang="ar-MA" sz="3600" b="1" dirty="0">
                <a:solidFill>
                  <a:schemeClr val="bg1"/>
                </a:solidFill>
                <a:effectLst>
                  <a:outerShdw blurRad="38100" dist="38100" dir="2700000" algn="tl">
                    <a:srgbClr val="000000">
                      <a:alpha val="43137"/>
                    </a:srgbClr>
                  </a:outerShdw>
                </a:effectLst>
              </a:rPr>
              <a:t>-  ما هو الشعار الذي رفعه المسلمون في تعاملهم مع غير المسلمين؟ ومن هو قدوتهم؟</a:t>
            </a:r>
            <a:endParaRPr lang="ar-MA" sz="3600" b="1" dirty="0">
              <a:solidFill>
                <a:schemeClr val="bg1"/>
              </a:solidFill>
              <a:effectLst>
                <a:outerShdw blurRad="38100" dist="38100" dir="2700000" algn="tl">
                  <a:srgbClr val="000000">
                    <a:alpha val="43137"/>
                  </a:srgbClr>
                </a:outerShdw>
              </a:effectLst>
            </a:endParaRPr>
          </a:p>
        </p:txBody>
      </p:sp>
      <p:sp>
        <p:nvSpPr>
          <p:cNvPr id="6" name="TextBox 5"/>
          <p:cNvSpPr txBox="1"/>
          <p:nvPr/>
        </p:nvSpPr>
        <p:spPr>
          <a:xfrm>
            <a:off x="140677" y="2894585"/>
            <a:ext cx="11943470" cy="2862322"/>
          </a:xfrm>
          <a:prstGeom prst="rect">
            <a:avLst/>
          </a:prstGeom>
          <a:solidFill>
            <a:schemeClr val="tx1">
              <a:lumMod val="85000"/>
            </a:schemeClr>
          </a:solidFill>
        </p:spPr>
        <p:txBody>
          <a:bodyPr wrap="square" rtlCol="1">
            <a:spAutoFit/>
          </a:bodyPr>
          <a:lstStyle/>
          <a:p>
            <a:pPr algn="r" rtl="1">
              <a:lnSpc>
                <a:spcPct val="150000"/>
              </a:lnSpc>
            </a:pPr>
            <a:r>
              <a:rPr lang="ar-MA" sz="4000" b="1" dirty="0">
                <a:solidFill>
                  <a:schemeClr val="bg1"/>
                </a:solidFill>
                <a:effectLst>
                  <a:outerShdw blurRad="38100" dist="38100" dir="2700000" algn="tl">
                    <a:srgbClr val="000000">
                      <a:alpha val="43137"/>
                    </a:srgbClr>
                  </a:outerShdw>
                </a:effectLst>
              </a:rPr>
              <a:t>-	توحيد الله - تقوى الله - الامتثال لأوامر الله...</a:t>
            </a:r>
          </a:p>
          <a:p>
            <a:pPr algn="r" rtl="1">
              <a:lnSpc>
                <a:spcPct val="150000"/>
              </a:lnSpc>
            </a:pPr>
            <a:r>
              <a:rPr lang="ar-MA" sz="4000" b="1" dirty="0">
                <a:solidFill>
                  <a:schemeClr val="bg1"/>
                </a:solidFill>
                <a:effectLst>
                  <a:outerShdw blurRad="38100" dist="38100" dir="2700000" algn="tl">
                    <a:srgbClr val="000000">
                      <a:alpha val="43137"/>
                    </a:srgbClr>
                  </a:outerShdw>
                </a:effectLst>
              </a:rPr>
              <a:t>-	رفعوا شعار التسامح والسلم والمسالمة والتعايش، وقدوتهم في ذلك الرسول صلى اللع عليه وسلم.</a:t>
            </a:r>
            <a:endParaRPr lang="ar-MA" sz="40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536785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56272"/>
            <a:ext cx="12192001" cy="6740307"/>
          </a:xfrm>
          <a:prstGeom prst="rect">
            <a:avLst/>
          </a:prstGeom>
          <a:solidFill>
            <a:schemeClr val="accent2">
              <a:lumMod val="40000"/>
              <a:lumOff val="60000"/>
            </a:schemeClr>
          </a:solidFill>
        </p:spPr>
        <p:txBody>
          <a:bodyPr wrap="square" rtlCol="1">
            <a:spAutoFit/>
          </a:bodyPr>
          <a:lstStyle/>
          <a:p>
            <a:pPr algn="r" rtl="1"/>
            <a:r>
              <a:rPr lang="ar-MA" sz="3600" b="1" dirty="0">
                <a:solidFill>
                  <a:srgbClr val="FFFF00"/>
                </a:solidFill>
                <a:effectLst>
                  <a:outerShdw blurRad="38100" dist="38100" dir="2700000" algn="tl">
                    <a:srgbClr val="000000">
                      <a:alpha val="43137"/>
                    </a:srgbClr>
                  </a:outerShdw>
                </a:effectLst>
              </a:rPr>
              <a:t> </a:t>
            </a:r>
            <a:r>
              <a:rPr lang="ar-MA" sz="3600" b="1" dirty="0">
                <a:solidFill>
                  <a:schemeClr val="bg1"/>
                </a:solidFill>
                <a:effectLst>
                  <a:outerShdw blurRad="38100" dist="38100" dir="2700000" algn="tl">
                    <a:srgbClr val="000000">
                      <a:alpha val="43137"/>
                    </a:srgbClr>
                  </a:outerShdw>
                </a:effectLst>
              </a:rPr>
              <a:t>أعطى النبي صلى الله عليه وسلم  مثلا أعلى لمعاملة أهل الكتاب، فقد روي أنه كان يحضر ولائمهم، ويعود مرضاهم، ويستقبل وفودهم، ويحسن إليهم.</a:t>
            </a:r>
          </a:p>
          <a:p>
            <a:pPr algn="r" rtl="1"/>
            <a:r>
              <a:rPr lang="ar-MA" sz="3600" b="1" dirty="0">
                <a:solidFill>
                  <a:schemeClr val="bg1"/>
                </a:solidFill>
                <a:effectLst>
                  <a:outerShdw blurRad="38100" dist="38100" dir="2700000" algn="tl">
                    <a:srgbClr val="000000">
                      <a:alpha val="43137"/>
                    </a:srgbClr>
                  </a:outerShdw>
                </a:effectLst>
              </a:rPr>
              <a:t>وروي أنه كان يقترض من أهل الكتاب نقودا ويرهنهم أمتعته، حتى إنه توفي ودرعه مرهونة عند بعض يهود المدينة في دين عليه، ولم يخلص درعه إلا خلفاؤه بعد وفاته. كان يفعل ذلك لا عجزا من أصحابه عن إقراضه، فكان منهم المثرون وهم المستعدون لأن يضحوا بأنفسهم وأموالهم في مرضاة نبيهم، ولكنه كان يفعل ذلك تعليما وإرشادا لأمته</a:t>
            </a:r>
            <a:r>
              <a:rPr lang="ar-MA" sz="3600" b="1" dirty="0" smtClean="0">
                <a:solidFill>
                  <a:schemeClr val="bg1"/>
                </a:solidFill>
                <a:effectLst>
                  <a:outerShdw blurRad="38100" dist="38100" dir="2700000" algn="tl">
                    <a:srgbClr val="000000">
                      <a:alpha val="43137"/>
                    </a:srgbClr>
                  </a:outerShdw>
                </a:effectLst>
              </a:rPr>
              <a:t>.</a:t>
            </a:r>
          </a:p>
          <a:p>
            <a:pPr algn="r" rtl="1"/>
            <a:r>
              <a:rPr lang="ar-MA" sz="3600" b="1" dirty="0">
                <a:solidFill>
                  <a:schemeClr val="bg1"/>
                </a:solidFill>
                <a:effectLst>
                  <a:outerShdw blurRad="38100" dist="38100" dir="2700000" algn="tl">
                    <a:srgbClr val="000000">
                      <a:alpha val="43137"/>
                    </a:srgbClr>
                  </a:outerShdw>
                </a:effectLst>
              </a:rPr>
              <a:t>وقد سار المسلمون على سيرة نبيهم فعاشروا غيرهم من أهل الملل والنحل الأخرى بصفاء ووئام، فكان المسيحي واليهودي يجاوران المسلم، فيتزاورون ويتهادون، لا يفصلهم إلا المسجد والكنيسة والبيعة. روي أن غلاما لابن عباس الصحابي الشهير ذبح شاة، فقال له ابن عباس : لا تنس جارنا اليهودي، ثم كررها حتى قال له الغلام : كم تقول هذا! فقال إن النبي صلى الله عليه وسلم قد أوصانا بالجار </a:t>
            </a:r>
            <a:r>
              <a:rPr lang="ar-MA" sz="3600" b="1" dirty="0" smtClean="0">
                <a:solidFill>
                  <a:schemeClr val="bg1"/>
                </a:solidFill>
                <a:effectLst>
                  <a:outerShdw blurRad="38100" dist="38100" dir="2700000" algn="tl">
                    <a:srgbClr val="000000">
                      <a:alpha val="43137"/>
                    </a:srgbClr>
                  </a:outerShdw>
                </a:effectLst>
              </a:rPr>
              <a:t>حتى</a:t>
            </a:r>
          </a:p>
        </p:txBody>
      </p:sp>
    </p:spTree>
    <p:extLst>
      <p:ext uri="{BB962C8B-B14F-4D97-AF65-F5344CB8AC3E}">
        <p14:creationId xmlns:p14="http://schemas.microsoft.com/office/powerpoint/2010/main" val="9751055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 y="56272"/>
            <a:ext cx="12192000" cy="6740307"/>
          </a:xfrm>
          <a:prstGeom prst="rect">
            <a:avLst/>
          </a:prstGeom>
          <a:solidFill>
            <a:schemeClr val="accent2">
              <a:lumMod val="40000"/>
              <a:lumOff val="60000"/>
            </a:schemeClr>
          </a:solidFill>
        </p:spPr>
        <p:txBody>
          <a:bodyPr wrap="square" rtlCol="1">
            <a:spAutoFit/>
          </a:bodyPr>
          <a:lstStyle/>
          <a:p>
            <a:pPr algn="r" rtl="1"/>
            <a:r>
              <a:rPr lang="ar-MA" sz="3600" b="1" dirty="0" smtClean="0">
                <a:solidFill>
                  <a:schemeClr val="bg1"/>
                </a:solidFill>
                <a:effectLst>
                  <a:outerShdw blurRad="38100" dist="38100" dir="2700000" algn="tl">
                    <a:srgbClr val="000000">
                      <a:alpha val="43137"/>
                    </a:srgbClr>
                  </a:outerShdw>
                </a:effectLst>
              </a:rPr>
              <a:t>خشينا </a:t>
            </a:r>
            <a:r>
              <a:rPr lang="ar-MA" sz="3600" b="1" dirty="0">
                <a:solidFill>
                  <a:schemeClr val="bg1"/>
                </a:solidFill>
                <a:effectLst>
                  <a:outerShdw blurRad="38100" dist="38100" dir="2700000" algn="tl">
                    <a:srgbClr val="000000">
                      <a:alpha val="43137"/>
                    </a:srgbClr>
                  </a:outerShdw>
                </a:effectLst>
              </a:rPr>
              <a:t>أنه سيورثه. فابن عباس بنص هذا الخبر كان مجاورا ليهودي، وكان يهتم بالإهداء إليه كما يهتم بسواه مراعاة لحرمة الجوار، ومعنى هذا أن الإسلام لا يفرق في مكارم الأخلاق وحقوق الاجتماع بين مسلم وغيره</a:t>
            </a:r>
            <a:r>
              <a:rPr lang="ar-MA" sz="3600" b="1" dirty="0" smtClean="0">
                <a:solidFill>
                  <a:schemeClr val="bg1"/>
                </a:solidFill>
                <a:effectLst>
                  <a:outerShdw blurRad="38100" dist="38100" dir="2700000" algn="tl">
                    <a:srgbClr val="000000">
                      <a:alpha val="43137"/>
                    </a:srgbClr>
                  </a:outerShdw>
                </a:effectLst>
              </a:rPr>
              <a:t>.</a:t>
            </a:r>
          </a:p>
          <a:p>
            <a:pPr algn="r" rtl="1"/>
            <a:r>
              <a:rPr lang="ar-MA" sz="3600" b="1" dirty="0">
                <a:solidFill>
                  <a:schemeClr val="bg1"/>
                </a:solidFill>
                <a:effectLst>
                  <a:outerShdw blurRad="38100" dist="38100" dir="2700000" algn="tl">
                    <a:srgbClr val="000000">
                      <a:alpha val="43137"/>
                    </a:srgbClr>
                  </a:outerShdw>
                </a:effectLst>
              </a:rPr>
              <a:t>ومما يدلنا على مبلغ إدراك الخلفاء المسلمين لمعنى الحرية الدينية ما نراه من عمر الفاروق حين حضرته  الصلاة في كنيسة القيامة في بيت المقدس، فلم يصل فيها حتى لا يتخذها الناس مسجدا من بعده فيظلموا أهلها.</a:t>
            </a:r>
          </a:p>
          <a:p>
            <a:pPr algn="r" rtl="1"/>
            <a:r>
              <a:rPr lang="ar-MA" sz="3600" b="1" dirty="0">
                <a:solidFill>
                  <a:schemeClr val="bg1"/>
                </a:solidFill>
                <a:effectLst>
                  <a:outerShdw blurRad="38100" dist="38100" dir="2700000" algn="tl">
                    <a:srgbClr val="000000">
                      <a:alpha val="43137"/>
                    </a:srgbClr>
                  </a:outerShdw>
                </a:effectLst>
              </a:rPr>
              <a:t>وقد دل تاريخ المسلمين على أن تشريعهم يسمح لغير المسلم أن يقاضي أرفع إنسان في المسلمين وينتصف منه، فقد روي أن يهوديا اشتكى عليا للخليفة عمر بن الخطاب، وعلي، رضي الله عنه، كما لا يخفى، ابن عم النبي، وزوج ابنته، وأحد المرشحين للخلافة، فلما مثلا بين يدي عمر نظر إلى علي وقال له : قم يا أبا الحسن واجلس أمام خصمك، أو قال له : ساو  خصمك يا أبا الحسن،  فساوى علي خصمه، وجلس أمامه وقد بدا الثأر على وجهه، فلما انتهت الخصومة قال عمر: </a:t>
            </a:r>
          </a:p>
        </p:txBody>
      </p:sp>
    </p:spTree>
    <p:extLst>
      <p:ext uri="{BB962C8B-B14F-4D97-AF65-F5344CB8AC3E}">
        <p14:creationId xmlns:p14="http://schemas.microsoft.com/office/powerpoint/2010/main" val="1616688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 y="65314"/>
            <a:ext cx="12192000" cy="6740307"/>
          </a:xfrm>
          <a:prstGeom prst="rect">
            <a:avLst/>
          </a:prstGeom>
          <a:solidFill>
            <a:schemeClr val="accent2">
              <a:lumMod val="40000"/>
              <a:lumOff val="60000"/>
            </a:schemeClr>
          </a:solidFill>
        </p:spPr>
        <p:txBody>
          <a:bodyPr wrap="square" rtlCol="1">
            <a:spAutoFit/>
          </a:bodyPr>
          <a:lstStyle/>
          <a:p>
            <a:pPr algn="r" rtl="1"/>
            <a:r>
              <a:rPr lang="ar-MA" sz="3600" b="1" dirty="0" smtClean="0">
                <a:solidFill>
                  <a:schemeClr val="bg1"/>
                </a:solidFill>
                <a:effectLst>
                  <a:outerShdw blurRad="38100" dist="38100" dir="2700000" algn="tl">
                    <a:srgbClr val="000000">
                      <a:alpha val="43137"/>
                    </a:srgbClr>
                  </a:outerShdw>
                </a:effectLst>
              </a:rPr>
              <a:t>أكرهت </a:t>
            </a:r>
            <a:r>
              <a:rPr lang="ar-MA" sz="3600" b="1" dirty="0">
                <a:solidFill>
                  <a:schemeClr val="bg1"/>
                </a:solidFill>
                <a:effectLst>
                  <a:outerShdw blurRad="38100" dist="38100" dir="2700000" algn="tl">
                    <a:srgbClr val="000000">
                      <a:alpha val="43137"/>
                    </a:srgbClr>
                  </a:outerShdw>
                </a:effectLst>
              </a:rPr>
              <a:t>يا علي أن تجلس أمام خصمك؟ فأجابه علي : كلا! ولكن كرهت أنك لم تسو بيننا حين قلت : يا أبا الحسن (يريد أن الكنية تشير إلى التعظيم).</a:t>
            </a:r>
          </a:p>
          <a:p>
            <a:pPr algn="r" rtl="1"/>
            <a:r>
              <a:rPr lang="ar-MA" sz="3600" b="1" dirty="0">
                <a:solidFill>
                  <a:schemeClr val="bg1"/>
                </a:solidFill>
                <a:effectLst>
                  <a:outerShdw blurRad="38100" dist="38100" dir="2700000" algn="tl">
                    <a:srgbClr val="000000">
                      <a:alpha val="43137"/>
                    </a:srgbClr>
                  </a:outerShdw>
                </a:effectLst>
              </a:rPr>
              <a:t>وحدث مرة أن ولدا لعمرو بن العاص ضرب فتى قبطيا، فأقسم هذا ليشكونه لأمير المؤمنين عمر بن الخطاب، فقال له ابن عمر ما معناه : اذهب فلن ينالني ضرر من شكواك فأنا ابن الأكرمين، فبينما كان الخليفة مع خاصته، وعمرو بن العاص وابنه معهم في موسم الحج، قدم هذا الرجل عليهم، وقال مخاطبا عمر : يا أمير المؤمنين إن هذا ـ وأشار إلى ابن عمرو ـ ضربني ظلما وقال : اذهب فأنا ابن الأكرمين. فنظر عمر إلى عمرو، وقال له : (( متى استعبدتم الناس وقد ولدتهم أمهاتهم أحرارا))، ثم توجه إلى الشاكي ، وناوله درته، وقال له : (( اضرب بها ابن الأكرمين كما ضربك)).</a:t>
            </a:r>
          </a:p>
          <a:p>
            <a:pPr algn="r" rtl="1"/>
            <a:r>
              <a:rPr lang="ar-MA" sz="3600" b="1" dirty="0">
                <a:solidFill>
                  <a:schemeClr val="bg1"/>
                </a:solidFill>
                <a:effectLst>
                  <a:outerShdw blurRad="38100" dist="38100" dir="2700000" algn="tl">
                    <a:srgbClr val="000000">
                      <a:alpha val="43137"/>
                    </a:srgbClr>
                  </a:outerShdw>
                </a:effectLst>
              </a:rPr>
              <a:t>هكذا نشأ المسلمون نشاتهم الأولى ، والدين أقوى حاكم على شعورهم، فلم يشاهد منه ما يعابون عليه من جهة التسامح مع مخالفيهم، ثم لما انتشر العلم فيهم</a:t>
            </a: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7000560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359227"/>
            <a:ext cx="12192001" cy="6186309"/>
          </a:xfrm>
          <a:prstGeom prst="rect">
            <a:avLst/>
          </a:prstGeom>
          <a:solidFill>
            <a:schemeClr val="accent2">
              <a:lumMod val="40000"/>
              <a:lumOff val="60000"/>
            </a:schemeClr>
          </a:solidFill>
        </p:spPr>
        <p:txBody>
          <a:bodyPr wrap="square" rtlCol="1">
            <a:spAutoFit/>
          </a:bodyPr>
          <a:lstStyle/>
          <a:p>
            <a:pPr algn="r" rtl="1"/>
            <a:r>
              <a:rPr lang="ar-MA" sz="3600" b="1" dirty="0" smtClean="0">
                <a:solidFill>
                  <a:schemeClr val="bg1"/>
                </a:solidFill>
                <a:effectLst>
                  <a:outerShdw blurRad="38100" dist="38100" dir="2700000" algn="tl">
                    <a:srgbClr val="000000">
                      <a:alpha val="43137"/>
                    </a:srgbClr>
                  </a:outerShdw>
                </a:effectLst>
              </a:rPr>
              <a:t>ونبغ </a:t>
            </a:r>
            <a:r>
              <a:rPr lang="ar-MA" sz="3600" b="1" dirty="0">
                <a:solidFill>
                  <a:schemeClr val="bg1"/>
                </a:solidFill>
                <a:effectLst>
                  <a:outerShdw blurRad="38100" dist="38100" dir="2700000" algn="tl">
                    <a:srgbClr val="000000">
                      <a:alpha val="43137"/>
                    </a:srgbClr>
                  </a:outerShdw>
                </a:effectLst>
              </a:rPr>
              <a:t>منهم المؤلفون والباحثون ، لم تصب هذه النزعة فيهم أدنى انحراف بل زادوها رونقا بما قاموا به من حماية علماء الملل الأخرى ومكافأتهم، وقد أفاض بذكر ذلك كتاب ((الأغاني)) الذي سرد كثيرا من أخبارهم.</a:t>
            </a:r>
          </a:p>
          <a:p>
            <a:pPr algn="r" rtl="1"/>
            <a:r>
              <a:rPr lang="ar-MA" sz="3600" b="1" dirty="0">
                <a:solidFill>
                  <a:schemeClr val="bg1"/>
                </a:solidFill>
                <a:effectLst>
                  <a:outerShdw blurRad="38100" dist="38100" dir="2700000" algn="tl">
                    <a:srgbClr val="000000">
                      <a:alpha val="43137"/>
                    </a:srgbClr>
                  </a:outerShdw>
                </a:effectLst>
              </a:rPr>
              <a:t>والفقهاء الأولون لم يهملوا حقوق أهل الذمة ، فقد نصوا على وحوب الرفق بهم، ودفع من يتعرض لأذيتهم، فقال الشهاب القرافي - وهو من كبار أئمة التشريع في الإسلام - في كتابه الشهير (الفُروق) : (( إن عقد الذمة يوجب لهم حقوقا علينا، لأنهم في جوارنا، وفي خفارتنا، وفي ذمة الله تعالى، وفي ذمة رسوله صلى الله عليه وسلم ودين الإسلام. فمن اعتدى عليهم ولو بكلمة سوء غيبة في عرض أحدهم، أو أي نوع من أنواع الأذية، أو أعان على ذلك، فقد ضيع ذمة الله تعالى، وذمة رسوله صلى الله عليه وسلم، وذمة دين الإسلام</a:t>
            </a:r>
            <a:r>
              <a:rPr lang="ar-MA" sz="3600" b="1" dirty="0" smtClean="0">
                <a:solidFill>
                  <a:schemeClr val="bg1"/>
                </a:solidFill>
                <a:effectLst>
                  <a:outerShdw blurRad="38100" dist="38100" dir="2700000" algn="tl">
                    <a:srgbClr val="000000">
                      <a:alpha val="43137"/>
                    </a:srgbClr>
                  </a:outerShdw>
                </a:effectLst>
              </a:rPr>
              <a:t>)).</a:t>
            </a:r>
          </a:p>
          <a:p>
            <a:pPr rtl="1"/>
            <a:r>
              <a:rPr lang="ar-MA" sz="2800" b="1" dirty="0">
                <a:solidFill>
                  <a:srgbClr val="00B050"/>
                </a:solidFill>
              </a:rPr>
              <a:t>عفيف عبد الفتاح طبارة . روح الدين الإسلامي . ص ص : 285 - 287</a:t>
            </a:r>
            <a:endParaRPr lang="ar-MA" sz="2800" b="1" dirty="0">
              <a:solidFill>
                <a:srgbClr val="00B050"/>
              </a:solidFill>
            </a:endParaRPr>
          </a:p>
        </p:txBody>
      </p:sp>
    </p:spTree>
    <p:extLst>
      <p:ext uri="{BB962C8B-B14F-4D97-AF65-F5344CB8AC3E}">
        <p14:creationId xmlns:p14="http://schemas.microsoft.com/office/powerpoint/2010/main" val="28818497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95421" y="1197552"/>
            <a:ext cx="11633981" cy="4144661"/>
          </a:xfrm>
          <a:prstGeom prst="rect">
            <a:avLst/>
          </a:prstGeom>
          <a:solidFill>
            <a:schemeClr val="accent2">
              <a:lumMod val="40000"/>
              <a:lumOff val="60000"/>
            </a:schemeClr>
          </a:solidFill>
        </p:spPr>
        <p:txBody>
          <a:bodyPr wrap="square" rtlCol="1">
            <a:spAutoFit/>
          </a:bodyPr>
          <a:lstStyle/>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من صاحب النص؟ وما مصدره</a:t>
            </a:r>
            <a:r>
              <a:rPr lang="ar-MA" sz="3600" b="1" dirty="0" smtClean="0">
                <a:solidFill>
                  <a:schemeClr val="bg1"/>
                </a:solidFill>
                <a:effectLst>
                  <a:outerShdw blurRad="38100" dist="38100" dir="2700000" algn="tl">
                    <a:srgbClr val="000000">
                      <a:alpha val="43137"/>
                    </a:srgbClr>
                  </a:outerShdw>
                </a:effectLst>
              </a:rPr>
              <a:t>؟</a:t>
            </a: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ما نوعية النص؟</a:t>
            </a: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اقرأ بداية النص ونهايته، مبينا العلاقة </a:t>
            </a:r>
            <a:r>
              <a:rPr lang="ar-MA" sz="3600" b="1" dirty="0" smtClean="0">
                <a:solidFill>
                  <a:schemeClr val="bg1"/>
                </a:solidFill>
                <a:effectLst>
                  <a:outerShdw blurRad="38100" dist="38100" dir="2700000" algn="tl">
                    <a:srgbClr val="000000">
                      <a:alpha val="43137"/>
                    </a:srgbClr>
                  </a:outerShdw>
                </a:effectLst>
              </a:rPr>
              <a:t>بينهما</a:t>
            </a:r>
          </a:p>
          <a:p>
            <a:pPr marL="285750" indent="-285750" algn="r" rtl="1">
              <a:lnSpc>
                <a:spcPct val="150000"/>
              </a:lnSpc>
              <a:buFontTx/>
              <a:buChar char="-"/>
            </a:pPr>
            <a:r>
              <a:rPr lang="ar-MA" sz="3600" b="1" dirty="0" smtClean="0">
                <a:solidFill>
                  <a:schemeClr val="bg1"/>
                </a:solidFill>
                <a:effectLst>
                  <a:outerShdw blurRad="38100" dist="38100" dir="2700000" algn="tl">
                    <a:srgbClr val="000000">
                      <a:alpha val="43137"/>
                    </a:srgbClr>
                  </a:outerShdw>
                </a:effectLst>
              </a:rPr>
              <a:t>مما </a:t>
            </a:r>
            <a:r>
              <a:rPr lang="ar-MA" sz="3600" b="1" dirty="0">
                <a:solidFill>
                  <a:schemeClr val="bg1"/>
                </a:solidFill>
                <a:effectLst>
                  <a:outerShdw blurRad="38100" dist="38100" dir="2700000" algn="tl">
                    <a:srgbClr val="000000">
                      <a:alpha val="43137"/>
                    </a:srgbClr>
                  </a:outerShdw>
                </a:effectLst>
              </a:rPr>
              <a:t>يتركب عنوان النص؟ وما الدلالات التي يتضمنها؟</a:t>
            </a: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افترض مما سبق نوع النص، وموضوعه، أو القضية التي يعالجها.</a:t>
            </a:r>
          </a:p>
        </p:txBody>
      </p:sp>
    </p:spTree>
    <p:extLst>
      <p:ext uri="{BB962C8B-B14F-4D97-AF65-F5344CB8AC3E}">
        <p14:creationId xmlns:p14="http://schemas.microsoft.com/office/powerpoint/2010/main" val="34981297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689310"/>
            <a:ext cx="12192000" cy="6001643"/>
          </a:xfrm>
          <a:prstGeom prst="rect">
            <a:avLst/>
          </a:prstGeom>
          <a:solidFill>
            <a:schemeClr val="accent2">
              <a:lumMod val="40000"/>
              <a:lumOff val="60000"/>
            </a:schemeClr>
          </a:solidFill>
        </p:spPr>
        <p:txBody>
          <a:bodyPr wrap="square" rtlCol="1">
            <a:spAutoFit/>
          </a:bodyPr>
          <a:lstStyle/>
          <a:p>
            <a:pPr marL="457200" indent="-457200" algn="r" rtl="1">
              <a:buFont typeface="+mj-lt"/>
              <a:buAutoNum type="arabicPeriod"/>
            </a:pPr>
            <a:r>
              <a:rPr lang="ar-MA" sz="3200" b="1" u="sng" dirty="0" smtClean="0">
                <a:solidFill>
                  <a:srgbClr val="00B050"/>
                </a:solidFill>
                <a:effectLst>
                  <a:outerShdw blurRad="38100" dist="38100" dir="2700000" algn="tl">
                    <a:srgbClr val="000000">
                      <a:alpha val="43137"/>
                    </a:srgbClr>
                  </a:outerShdw>
                </a:effectLst>
              </a:rPr>
              <a:t>صاحب </a:t>
            </a:r>
            <a:r>
              <a:rPr lang="ar-MA" sz="3200" b="1" u="sng" dirty="0">
                <a:solidFill>
                  <a:srgbClr val="00B050"/>
                </a:solidFill>
                <a:effectLst>
                  <a:outerShdw blurRad="38100" dist="38100" dir="2700000" algn="tl">
                    <a:srgbClr val="000000">
                      <a:alpha val="43137"/>
                    </a:srgbClr>
                  </a:outerShdw>
                </a:effectLst>
              </a:rPr>
              <a:t>النص :  </a:t>
            </a:r>
            <a:r>
              <a:rPr lang="ar-MA" sz="3200" b="1" dirty="0">
                <a:solidFill>
                  <a:schemeClr val="bg1"/>
                </a:solidFill>
                <a:effectLst>
                  <a:outerShdw blurRad="38100" dist="38100" dir="2700000" algn="tl">
                    <a:srgbClr val="000000">
                      <a:alpha val="43137"/>
                    </a:srgbClr>
                  </a:outerShdw>
                </a:effectLst>
              </a:rPr>
              <a:t>عفيف عبد الفتاح </a:t>
            </a:r>
            <a:r>
              <a:rPr lang="ar-MA" sz="3200" b="1" dirty="0" smtClean="0">
                <a:solidFill>
                  <a:schemeClr val="bg1"/>
                </a:solidFill>
                <a:effectLst>
                  <a:outerShdw blurRad="38100" dist="38100" dir="2700000" algn="tl">
                    <a:srgbClr val="000000">
                      <a:alpha val="43137"/>
                    </a:srgbClr>
                  </a:outerShdw>
                </a:effectLst>
              </a:rPr>
              <a:t>طبارة.</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buFont typeface="+mj-lt"/>
              <a:buAutoNum type="arabicPeriod"/>
            </a:pPr>
            <a:r>
              <a:rPr lang="ar-MA" sz="3200" b="1" u="sng" dirty="0" smtClean="0">
                <a:solidFill>
                  <a:srgbClr val="00B050"/>
                </a:solidFill>
                <a:effectLst>
                  <a:outerShdw blurRad="38100" dist="38100" dir="2700000" algn="tl">
                    <a:srgbClr val="000000">
                      <a:alpha val="43137"/>
                    </a:srgbClr>
                  </a:outerShdw>
                </a:effectLst>
              </a:rPr>
              <a:t>مصدر </a:t>
            </a:r>
            <a:r>
              <a:rPr lang="ar-MA" sz="3200" b="1" u="sng" dirty="0">
                <a:solidFill>
                  <a:srgbClr val="00B050"/>
                </a:solidFill>
                <a:effectLst>
                  <a:outerShdw blurRad="38100" dist="38100" dir="2700000" algn="tl">
                    <a:srgbClr val="000000">
                      <a:alpha val="43137"/>
                    </a:srgbClr>
                  </a:outerShdw>
                </a:effectLst>
              </a:rPr>
              <a:t>النص: </a:t>
            </a:r>
            <a:r>
              <a:rPr lang="ar-MA" sz="3200" b="1" dirty="0">
                <a:solidFill>
                  <a:schemeClr val="bg1"/>
                </a:solidFill>
                <a:effectLst>
                  <a:outerShdw blurRad="38100" dist="38100" dir="2700000" algn="tl">
                    <a:srgbClr val="000000">
                      <a:alpha val="43137"/>
                    </a:srgbClr>
                  </a:outerShdw>
                </a:effectLst>
              </a:rPr>
              <a:t>روح الدين الإسلامي.</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buFont typeface="+mj-lt"/>
              <a:buAutoNum type="arabicPeriod"/>
            </a:pPr>
            <a:r>
              <a:rPr lang="ar-MA" sz="3200" b="1" u="sng" dirty="0" smtClean="0">
                <a:solidFill>
                  <a:srgbClr val="00B050"/>
                </a:solidFill>
                <a:effectLst>
                  <a:outerShdw blurRad="38100" dist="38100" dir="2700000" algn="tl">
                    <a:srgbClr val="000000">
                      <a:alpha val="43137"/>
                    </a:srgbClr>
                  </a:outerShdw>
                </a:effectLst>
              </a:rPr>
              <a:t>نوعية </a:t>
            </a:r>
            <a:r>
              <a:rPr lang="ar-MA" sz="3200" b="1" u="sng" dirty="0">
                <a:solidFill>
                  <a:srgbClr val="00B050"/>
                </a:solidFill>
                <a:effectLst>
                  <a:outerShdw blurRad="38100" dist="38100" dir="2700000" algn="tl">
                    <a:srgbClr val="000000">
                      <a:alpha val="43137"/>
                    </a:srgbClr>
                  </a:outerShdw>
                </a:effectLst>
              </a:rPr>
              <a:t>النص: </a:t>
            </a:r>
            <a:r>
              <a:rPr lang="ar-MA" sz="3200" b="1" dirty="0">
                <a:solidFill>
                  <a:schemeClr val="bg1"/>
                </a:solidFill>
                <a:effectLst>
                  <a:outerShdw blurRad="38100" dist="38100" dir="2700000" algn="tl">
                    <a:srgbClr val="000000">
                      <a:alpha val="43137"/>
                    </a:srgbClr>
                  </a:outerShdw>
                </a:effectLst>
              </a:rPr>
              <a:t>مقالة تفسيرية ذات بعد إسلامي</a:t>
            </a:r>
            <a:r>
              <a:rPr lang="ar-MA" sz="3200" b="1" dirty="0" smtClean="0">
                <a:solidFill>
                  <a:schemeClr val="bg1"/>
                </a:solidFill>
                <a:effectLst>
                  <a:outerShdw blurRad="38100" dist="38100" dir="2700000" algn="tl">
                    <a:srgbClr val="000000">
                      <a:alpha val="43137"/>
                    </a:srgbClr>
                  </a:outerShdw>
                </a:effectLst>
              </a:rPr>
              <a:t>.</a:t>
            </a:r>
          </a:p>
          <a:p>
            <a:pPr marL="457200" indent="-457200" algn="r" rtl="1">
              <a:buFont typeface="+mj-lt"/>
              <a:buAutoNum type="arabicPeriod"/>
            </a:pPr>
            <a:r>
              <a:rPr lang="ar-MA" sz="3200" b="1" u="sng" dirty="0" smtClean="0">
                <a:solidFill>
                  <a:srgbClr val="00B050"/>
                </a:solidFill>
                <a:effectLst>
                  <a:outerShdw blurRad="38100" dist="38100" dir="2700000" algn="tl">
                    <a:srgbClr val="000000">
                      <a:alpha val="43137"/>
                    </a:srgbClr>
                  </a:outerShdw>
                </a:effectLst>
              </a:rPr>
              <a:t>بداية </a:t>
            </a:r>
            <a:r>
              <a:rPr lang="ar-MA" sz="3200" b="1" u="sng" dirty="0">
                <a:solidFill>
                  <a:srgbClr val="00B050"/>
                </a:solidFill>
                <a:effectLst>
                  <a:outerShdw blurRad="38100" dist="38100" dir="2700000" algn="tl">
                    <a:srgbClr val="000000">
                      <a:alpha val="43137"/>
                    </a:srgbClr>
                  </a:outerShdw>
                </a:effectLst>
              </a:rPr>
              <a:t>النص ونهايته: </a:t>
            </a:r>
            <a:r>
              <a:rPr lang="ar-MA" sz="3200" b="1" dirty="0">
                <a:solidFill>
                  <a:schemeClr val="bg1"/>
                </a:solidFill>
                <a:effectLst>
                  <a:outerShdw blurRad="38100" dist="38100" dir="2700000" algn="tl">
                    <a:srgbClr val="000000">
                      <a:alpha val="43137"/>
                    </a:srgbClr>
                  </a:outerShdw>
                </a:effectLst>
              </a:rPr>
              <a:t>بينهما علاقة ترابط، تشير إلى حرص الإسلام على حسن تعامل المسلمين مع غيرهم والرسول  صلى الله عليه وسلم خير مثال..</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buFont typeface="+mj-lt"/>
              <a:buAutoNum type="arabicPeriod"/>
            </a:pPr>
            <a:r>
              <a:rPr lang="ar-MA" sz="3200" b="1" u="sng" dirty="0" smtClean="0">
                <a:solidFill>
                  <a:srgbClr val="00B050"/>
                </a:solidFill>
                <a:effectLst>
                  <a:outerShdw blurRad="38100" dist="38100" dir="2700000" algn="tl">
                    <a:srgbClr val="000000">
                      <a:alpha val="43137"/>
                    </a:srgbClr>
                  </a:outerShdw>
                </a:effectLst>
              </a:rPr>
              <a:t>ملاحظة </a:t>
            </a:r>
            <a:r>
              <a:rPr lang="ar-MA" sz="3200" b="1" u="sng" dirty="0">
                <a:solidFill>
                  <a:srgbClr val="00B050"/>
                </a:solidFill>
                <a:effectLst>
                  <a:outerShdw blurRad="38100" dist="38100" dir="2700000" algn="tl">
                    <a:srgbClr val="000000">
                      <a:alpha val="43137"/>
                    </a:srgbClr>
                  </a:outerShdw>
                </a:effectLst>
              </a:rPr>
              <a:t>العنوان:</a:t>
            </a:r>
          </a:p>
          <a:p>
            <a:pPr marL="342900" indent="-342900" algn="r" rtl="1">
              <a:buFont typeface="Wingdings" panose="05000000000000000000" pitchFamily="2" charset="2"/>
              <a:buChar char="q"/>
            </a:pPr>
            <a:r>
              <a:rPr lang="ar-MA" sz="3200" b="1" dirty="0" smtClean="0">
                <a:solidFill>
                  <a:schemeClr val="bg1"/>
                </a:solidFill>
                <a:effectLst>
                  <a:outerShdw blurRad="38100" dist="38100" dir="2700000" algn="tl">
                    <a:srgbClr val="000000">
                      <a:alpha val="43137"/>
                    </a:srgbClr>
                  </a:outerShdw>
                </a:effectLst>
              </a:rPr>
              <a:t>تركيبيا</a:t>
            </a:r>
            <a:r>
              <a:rPr lang="ar-MA" sz="3200" b="1" dirty="0">
                <a:solidFill>
                  <a:schemeClr val="bg1"/>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يتركب العنوان من خمس كلمات؛ تكون فيما بينها ثلاث مركبات؛ الأول إسنادي [معاملة: خبر لمبتدأ محذوف تقديره هذه]، والثاني إضافي [معاملة المسلمين]، والثالث إضافي أيضا [لغيرهم</a:t>
            </a:r>
            <a:r>
              <a:rPr lang="ar-MA" sz="3200" b="1" dirty="0" smtClean="0">
                <a:solidFill>
                  <a:schemeClr val="bg1"/>
                </a:solidFill>
                <a:effectLst>
                  <a:outerShdw blurRad="38100" dist="38100" dir="2700000" algn="tl">
                    <a:srgbClr val="000000">
                      <a:alpha val="43137"/>
                    </a:srgbClr>
                  </a:outerShdw>
                </a:effectLst>
              </a:rPr>
              <a:t>].</a:t>
            </a:r>
          </a:p>
          <a:p>
            <a:pPr marL="342900" indent="-342900" algn="r" rtl="1">
              <a:buFont typeface="Wingdings" panose="05000000000000000000" pitchFamily="2" charset="2"/>
              <a:buChar char="q"/>
            </a:pPr>
            <a:r>
              <a:rPr lang="ar-MA" sz="3200" b="1" dirty="0" smtClean="0">
                <a:solidFill>
                  <a:schemeClr val="bg1"/>
                </a:solidFill>
                <a:effectLst>
                  <a:outerShdw blurRad="38100" dist="38100" dir="2700000" algn="tl">
                    <a:srgbClr val="000000">
                      <a:alpha val="43137"/>
                    </a:srgbClr>
                  </a:outerShdw>
                </a:effectLst>
              </a:rPr>
              <a:t>دلاليا</a:t>
            </a:r>
            <a:r>
              <a:rPr lang="ar-MA" sz="3200" b="1" dirty="0">
                <a:solidFill>
                  <a:schemeClr val="bg1"/>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يشير إلى تصرفات المسلمين مع غيرهم من الديانات الأخرى.</a:t>
            </a:r>
            <a:endParaRPr lang="ar-MA" sz="3200" b="1" dirty="0" smtClean="0">
              <a:solidFill>
                <a:schemeClr val="bg1"/>
              </a:solidFill>
              <a:effectLst>
                <a:outerShdw blurRad="38100" dist="38100" dir="2700000" algn="tl">
                  <a:srgbClr val="000000">
                    <a:alpha val="43137"/>
                  </a:srgbClr>
                </a:outerShdw>
              </a:effectLst>
            </a:endParaRPr>
          </a:p>
          <a:p>
            <a:pPr algn="r" rtl="1"/>
            <a:r>
              <a:rPr lang="ar-MA" sz="3200" b="1" dirty="0" smtClean="0">
                <a:solidFill>
                  <a:srgbClr val="00B050"/>
                </a:solidFill>
                <a:effectLst>
                  <a:outerShdw blurRad="38100" dist="38100" dir="2700000" algn="tl">
                    <a:srgbClr val="000000">
                      <a:alpha val="43137"/>
                    </a:srgbClr>
                  </a:outerShdw>
                </a:effectLst>
              </a:rPr>
              <a:t>6.  </a:t>
            </a:r>
            <a:r>
              <a:rPr lang="ar-MA" sz="3200" b="1" u="sng" dirty="0" smtClean="0">
                <a:solidFill>
                  <a:srgbClr val="00B050"/>
                </a:solidFill>
                <a:effectLst>
                  <a:outerShdw blurRad="38100" dist="38100" dir="2700000" algn="tl">
                    <a:srgbClr val="000000">
                      <a:alpha val="43137"/>
                    </a:srgbClr>
                  </a:outerShdw>
                </a:effectLst>
              </a:rPr>
              <a:t>الفرضية</a:t>
            </a:r>
            <a:r>
              <a:rPr lang="ar-MA" sz="3200" b="1" u="sng" dirty="0">
                <a:solidFill>
                  <a:srgbClr val="00B05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يفترض أن النص قد يتحدث عن حرص الإسلام على حسن تعامل المسلمين مع غيرهم وأخذ الرسول  صلى الله عليه وسلم قدوة.</a:t>
            </a:r>
            <a:endParaRPr lang="ar-MA" sz="32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445389" y="0"/>
            <a:ext cx="2518117"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أولا: تأطير </a:t>
            </a:r>
            <a:r>
              <a:rPr lang="ar-MA" sz="3200" b="1" dirty="0">
                <a:solidFill>
                  <a:srgbClr val="FF0000"/>
                </a:solidFill>
              </a:rPr>
              <a:t>النص</a:t>
            </a:r>
          </a:p>
        </p:txBody>
      </p:sp>
    </p:spTree>
    <p:extLst>
      <p:ext uri="{BB962C8B-B14F-4D97-AF65-F5344CB8AC3E}">
        <p14:creationId xmlns:p14="http://schemas.microsoft.com/office/powerpoint/2010/main" val="27979437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6948" y="1209821"/>
            <a:ext cx="11760591" cy="4863960"/>
          </a:xfrm>
          <a:prstGeom prst="rect">
            <a:avLst/>
          </a:prstGeom>
          <a:solidFill>
            <a:schemeClr val="accent2">
              <a:lumMod val="40000"/>
              <a:lumOff val="60000"/>
            </a:schemeClr>
          </a:solidFill>
        </p:spPr>
        <p:txBody>
          <a:bodyPr wrap="square" rtlCol="1">
            <a:spAutoFit/>
          </a:bodyPr>
          <a:lstStyle/>
          <a:p>
            <a:pPr algn="r" rtl="1">
              <a:lnSpc>
                <a:spcPct val="200000"/>
              </a:lnSpc>
            </a:pPr>
            <a:r>
              <a:rPr lang="ar-MA" sz="3200" b="1" dirty="0">
                <a:solidFill>
                  <a:schemeClr val="bg1"/>
                </a:solidFill>
                <a:effectLst>
                  <a:outerShdw blurRad="38100" dist="38100" dir="2700000" algn="tl">
                    <a:srgbClr val="000000">
                      <a:alpha val="43137"/>
                    </a:srgbClr>
                  </a:outerShdw>
                </a:effectLst>
              </a:rPr>
              <a:t>• ما هي مظاهر حسن تعامل الرسول مع أهل الكتاب؟</a:t>
            </a:r>
          </a:p>
          <a:p>
            <a:pPr algn="r" rtl="1">
              <a:lnSpc>
                <a:spcPct val="200000"/>
              </a:lnSpc>
            </a:pPr>
            <a:r>
              <a:rPr lang="ar-MA" sz="3200" b="1" dirty="0">
                <a:solidFill>
                  <a:schemeClr val="bg1"/>
                </a:solidFill>
                <a:effectLst>
                  <a:outerShdw blurRad="38100" dist="38100" dir="2700000" algn="tl">
                    <a:srgbClr val="000000">
                      <a:alpha val="43137"/>
                    </a:srgbClr>
                  </a:outerShdw>
                </a:effectLst>
              </a:rPr>
              <a:t>• ما الحكمة من افتراض النبي من أهل الكتاب المال وغيرهم؟</a:t>
            </a:r>
          </a:p>
          <a:p>
            <a:pPr algn="r" rtl="1">
              <a:lnSpc>
                <a:spcPct val="200000"/>
              </a:lnSpc>
            </a:pPr>
            <a:r>
              <a:rPr lang="ar-MA" sz="3200" b="1" dirty="0">
                <a:solidFill>
                  <a:schemeClr val="bg1"/>
                </a:solidFill>
                <a:effectLst>
                  <a:outerShdw blurRad="38100" dist="38100" dir="2700000" algn="tl">
                    <a:srgbClr val="000000">
                      <a:alpha val="43137"/>
                    </a:srgbClr>
                  </a:outerShdw>
                </a:effectLst>
              </a:rPr>
              <a:t>• أوضح بعض مظاهر معاملة المسلمين لغيرهم؟</a:t>
            </a:r>
          </a:p>
          <a:p>
            <a:pPr algn="r" rtl="1">
              <a:lnSpc>
                <a:spcPct val="200000"/>
              </a:lnSpc>
            </a:pPr>
            <a:r>
              <a:rPr lang="ar-MA" sz="3200" b="1" dirty="0">
                <a:solidFill>
                  <a:schemeClr val="bg1"/>
                </a:solidFill>
                <a:effectLst>
                  <a:outerShdw blurRad="38100" dist="38100" dir="2700000" algn="tl">
                    <a:srgbClr val="000000">
                      <a:alpha val="43137"/>
                    </a:srgbClr>
                  </a:outerShdw>
                </a:effectLst>
              </a:rPr>
              <a:t>• يتضمن النص الإشارة إلى وجوب رعاية حرمة الجوار، أين يتجلى ذلك؟ كيف حمى المسلمون أ</a:t>
            </a:r>
            <a:r>
              <a:rPr lang="ar-MA" sz="3200" b="1" dirty="0" smtClean="0">
                <a:solidFill>
                  <a:schemeClr val="bg1"/>
                </a:solidFill>
                <a:effectLst>
                  <a:outerShdw blurRad="38100" dist="38100" dir="2700000" algn="tl">
                    <a:srgbClr val="000000">
                      <a:alpha val="43137"/>
                    </a:srgbClr>
                  </a:outerShdw>
                </a:effectLst>
              </a:rPr>
              <a:t>هل </a:t>
            </a:r>
            <a:r>
              <a:rPr lang="ar-MA" sz="3200" b="1" dirty="0">
                <a:solidFill>
                  <a:schemeClr val="bg1"/>
                </a:solidFill>
                <a:effectLst>
                  <a:outerShdw blurRad="38100" dist="38100" dir="2700000" algn="tl">
                    <a:srgbClr val="000000">
                      <a:alpha val="43137"/>
                    </a:srgbClr>
                  </a:outerShdw>
                </a:effectLst>
              </a:rPr>
              <a:t>الذمة؟</a:t>
            </a:r>
            <a:endParaRPr lang="ar-MA"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235692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467</TotalTime>
  <Words>1767</Words>
  <Application>Microsoft Office PowerPoint</Application>
  <PresentationFormat>Widescreen</PresentationFormat>
  <Paragraphs>126</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Century Gothic</vt:lpstr>
      <vt:lpstr>Times New Roman</vt:lpstr>
      <vt:lpstr>Wingdings</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36</cp:revision>
  <dcterms:created xsi:type="dcterms:W3CDTF">2022-09-26T12:22:46Z</dcterms:created>
  <dcterms:modified xsi:type="dcterms:W3CDTF">2022-10-08T14:35:14Z</dcterms:modified>
</cp:coreProperties>
</file>