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4" r:id="rId2"/>
    <p:sldId id="256" r:id="rId3"/>
    <p:sldId id="265" r:id="rId4"/>
    <p:sldId id="257" r:id="rId5"/>
    <p:sldId id="266" r:id="rId6"/>
    <p:sldId id="260" r:id="rId7"/>
    <p:sldId id="259" r:id="rId8"/>
    <p:sldId id="261" r:id="rId9"/>
    <p:sldId id="270" r:id="rId10"/>
    <p:sldId id="271" r:id="rId11"/>
    <p:sldId id="268" r:id="rId12"/>
    <p:sldId id="262" r:id="rId13"/>
    <p:sldId id="272" r:id="rId14"/>
    <p:sldId id="273" r:id="rId15"/>
    <p:sldId id="269" r:id="rId16"/>
    <p:sldId id="267" r:id="rId17"/>
    <p:sldId id="274" r:id="rId18"/>
    <p:sldId id="26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الحصة الأولى" id="{C0280DE3-186E-43A6-99B9-F3A7679CEBC9}">
          <p14:sldIdLst>
            <p14:sldId id="264"/>
            <p14:sldId id="256"/>
            <p14:sldId id="265"/>
            <p14:sldId id="257"/>
            <p14:sldId id="266"/>
            <p14:sldId id="260"/>
            <p14:sldId id="259"/>
          </p14:sldIdLst>
        </p14:section>
        <p14:section name="الحصة الثانية" id="{2A91C92C-40D6-4917-917C-47E3B2CEE21D}">
          <p14:sldIdLst>
            <p14:sldId id="261"/>
            <p14:sldId id="270"/>
            <p14:sldId id="271"/>
            <p14:sldId id="268"/>
            <p14:sldId id="262"/>
            <p14:sldId id="272"/>
            <p14:sldId id="273"/>
            <p14:sldId id="269"/>
            <p14:sldId id="267"/>
            <p14:sldId id="274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karia arajouan" initials="za" lastIdx="2" clrIdx="0">
    <p:extLst>
      <p:ext uri="{19B8F6BF-5375-455C-9EA6-DF929625EA0E}">
        <p15:presenceInfo xmlns:p15="http://schemas.microsoft.com/office/powerpoint/2012/main" userId="0080d4f0afe2cec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09-03-1444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690394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09-03-1444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2407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09-03-1444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159888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09-03-1444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1703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09-03-1444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870464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09-03-1444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870763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09-03-1444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5070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09-03-1444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998875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09-03-1444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7390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09-03-1444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5586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09-03-1444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23237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09-03-1444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788481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09-03-1444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9833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09-03-1444</a:t>
            </a:fld>
            <a:endParaRPr lang="ar-M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0634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09-03-1444</a:t>
            </a:fld>
            <a:endParaRPr lang="ar-M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48156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09-03-1444</a:t>
            </a:fld>
            <a:endParaRPr lang="ar-M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156093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09-03-1444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05089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0FA7F20-DC9F-48F5-97A9-5E02099C42C9}" type="datetimeFigureOut">
              <a:rPr lang="ar-MA" smtClean="0"/>
              <a:t>09-03-1444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952374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defTabSz="457200" rtl="1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86069" y="295422"/>
            <a:ext cx="2743200" cy="64633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/>
              <a:t>تقويم تشخيصي</a:t>
            </a:r>
            <a:endParaRPr lang="ar-MA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2975317" y="1048039"/>
            <a:ext cx="7272997" cy="175432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ما هي القيم المستخلصة من النص السابق؟</a:t>
            </a:r>
          </a:p>
          <a:p>
            <a:pPr algn="r" rtl="1"/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 ما هو الحديث النبوي الشريف؟ </a:t>
            </a:r>
          </a:p>
          <a:p>
            <a:pPr algn="r" rtl="1"/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ما أهمية الحديث النبوي في الإسلام؟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2894585"/>
            <a:ext cx="12084147" cy="3785652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200" b="1" dirty="0"/>
              <a:t>-	التواضع – الرحمة – الوقار – السكينة –  العفو– الإحسان…</a:t>
            </a:r>
          </a:p>
          <a:p>
            <a:pPr algn="r" rtl="1">
              <a:lnSpc>
                <a:spcPct val="150000"/>
              </a:lnSpc>
            </a:pPr>
            <a:r>
              <a:rPr lang="ar-MA" sz="3200" b="1" dirty="0"/>
              <a:t>-	الحديث النبوي: كلام الرسول صلى الله عليه وسلم ، شارح لسنته وللقرآن، ومبين للحلال والحرام، ولا يتعبد به.</a:t>
            </a:r>
          </a:p>
          <a:p>
            <a:pPr algn="r" rtl="1">
              <a:lnSpc>
                <a:spcPct val="150000"/>
              </a:lnSpc>
            </a:pPr>
            <a:r>
              <a:rPr lang="ar-MA" sz="3200" b="1" dirty="0"/>
              <a:t>-	السنة هي المصدر الثاني للتشريع الإسلامي، مبينة للقرآن، مفصلة لمجمله، مخصصة لعمومه</a:t>
            </a:r>
          </a:p>
        </p:txBody>
      </p:sp>
    </p:spTree>
    <p:extLst>
      <p:ext uri="{BB962C8B-B14F-4D97-AF65-F5344CB8AC3E}">
        <p14:creationId xmlns:p14="http://schemas.microsoft.com/office/powerpoint/2010/main" val="946592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" y="0"/>
            <a:ext cx="12192000" cy="686341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وأُوصِيكم </a:t>
            </a:r>
            <a:r>
              <a:rPr lang="ar-MA" sz="4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بتَقْوى الله</a:t>
            </a:r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، فإنّهُ خَيرُ مَا أوصَى به المسلمُ المُسلمَ أنْ يَحُضَّهُ عَلَى الآخِرَةِ، وأنْ يَأمُرَه بِتَقْوى اللهِ ، فاحْذَروا مَا حَذّرَكم الله من نَفْسِهِ؛ ولا أفضل من ذلك نصيحة ، ولا أفضل من ذلك ذكرا ، وإنَّ تَقوى اللهِ لِمَن عَمِلَ به عَلَى وَجَلٍ ومَخافةٍ مِن رَبِّهِ ، عَوْنُ صِدْقٍ عَلَى مَا تَبغُون من أمْرِ الآخِرَةِ. ومَن يُصْلِح الذي بَيْنَهُ وبَيْنَ الله مِنْ أمْرِه في السِّر والعَلاَنِية، لا ينوِي به إلا وَجْهَ اللهِ ، يَكُنْ لَهُ ذِكْراً فِي عَاجِلِ أَمْرِهِ، وذُخْراً فيمَا بَعدَ المَوْتِ، حِينَ يَفْتَقِرُ المَرءُ إلى مَا قَدَّمَ ، ومَا كَانَ مِمَّا سِوَى ذَلكَ يَوَدّ لَو أَنَّ بَيْنَهُ وبَيْنَهُ أمَداً بَعيداً. “وَيُحَذِّرُكُمُ اللَّهُ نَفْسَهُ ، وَاللَّهُ رَؤُوفُ بِالْعِبَاد. هو الذي صَدق قولَه، وأنجز وَعْدَهُ، لا خُلْف لذلك؛ فَإنَّهُ يَقول عز وجل: “مَا يُبَدَّلُ الْقَوْلُ لَدَيَّ وَمَآ أَنَاْ بِظَلاَّمٍ لِّلْعَبِيدِ” . فاتقوا الله في عاجِل أمْرِكُم وآجِله في السِّرِّ والعَلانِيَة؛ فَإنَّه "وَمَن يَتَّقِ اللَّهَ يُكَفِّرْ عَنْهُ سَيِّئَاتِهِ </a:t>
            </a:r>
            <a:r>
              <a:rPr lang="ar-MA" sz="4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وَيُعْظِمْ لَهُ أَجْراً</a:t>
            </a:r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</a:t>
            </a:r>
          </a:p>
        </p:txBody>
      </p:sp>
    </p:spTree>
    <p:extLst>
      <p:ext uri="{BB962C8B-B14F-4D97-AF65-F5344CB8AC3E}">
        <p14:creationId xmlns:p14="http://schemas.microsoft.com/office/powerpoint/2010/main" val="1174445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40812" y="225084"/>
            <a:ext cx="2602523" cy="584775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dirty="0" smtClean="0"/>
              <a:t>ثالثا</a:t>
            </a:r>
            <a:r>
              <a:rPr lang="ar-MA" sz="3200" dirty="0"/>
              <a:t>: تحليل 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0678" y="1237957"/>
            <a:ext cx="11873132" cy="452431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/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الحقول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الدلالية</a:t>
            </a: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هذان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الحقلان يلخصان مفهوم التقوى؛ فهي الالتزام بطريق الهداية والرشاد وتجنب طريق الغواية.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6358607"/>
              </p:ext>
            </p:extLst>
          </p:nvPr>
        </p:nvGraphicFramePr>
        <p:xfrm>
          <a:off x="541602" y="1920276"/>
          <a:ext cx="10404866" cy="252374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201766">
                  <a:extLst>
                    <a:ext uri="{9D8B030D-6E8A-4147-A177-3AD203B41FA5}">
                      <a16:colId xmlns:a16="http://schemas.microsoft.com/office/drawing/2014/main" val="4219582782"/>
                    </a:ext>
                  </a:extLst>
                </a:gridCol>
                <a:gridCol w="5203100">
                  <a:extLst>
                    <a:ext uri="{9D8B030D-6E8A-4147-A177-3AD203B41FA5}">
                      <a16:colId xmlns:a16="http://schemas.microsoft.com/office/drawing/2014/main" val="2212501995"/>
                    </a:ext>
                  </a:extLst>
                </a:gridCol>
              </a:tblGrid>
              <a:tr h="50408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الهدى والرشاد</a:t>
                      </a:r>
                      <a:endParaRPr lang="en-US" sz="3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الضلالة</a:t>
                      </a:r>
                      <a:endParaRPr lang="en-US" sz="3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9359832"/>
                  </a:ext>
                </a:extLst>
              </a:tr>
              <a:tr h="1008161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أستهديه – أومن به – الهدى – النور – رشد – تقوى الله – يتق الله – يعظم له أجرا...</a:t>
                      </a:r>
                      <a:endParaRPr lang="en-US" sz="3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ar-EG" sz="36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يعصهما </a:t>
                      </a:r>
                      <a:r>
                        <a:rPr lang="ar-EG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 غوي – فرط – ضل – </a:t>
                      </a: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ar-EG" sz="36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ضلالا </a:t>
                      </a:r>
                      <a:r>
                        <a:rPr lang="ar-EG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بعيدا – ضلالة من الناس – قلة من العلم...</a:t>
                      </a:r>
                      <a:endParaRPr lang="en-US" sz="3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25564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53900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40812" y="225084"/>
            <a:ext cx="2602523" cy="584775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dirty="0" smtClean="0"/>
              <a:t>ثالثا</a:t>
            </a:r>
            <a:r>
              <a:rPr lang="ar-MA" sz="3200" dirty="0"/>
              <a:t>: تحليل 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8812" y="1237957"/>
            <a:ext cx="11746523" cy="495520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 startAt="2"/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لغة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وأسلوبه</a:t>
            </a: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الأمر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الشرط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التفضيل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</a:t>
            </a:r>
          </a:p>
          <a:p>
            <a:pPr algn="r" rtl="1"/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الخصائص الفنية: 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الطباق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الترادف:.....................................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buFont typeface="Wingdings" panose="05000000000000000000" pitchFamily="2" charset="2"/>
              <a:buChar char="Ø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وظيفتها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2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47838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2880" y="361827"/>
            <a:ext cx="11830929" cy="618630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قال الرسول صلى الله عليه وسلم في أول خطبة خطبها بالمدينة المنورة حين صلى بالناس في دخوله إليها صلاة الجمعة :</a:t>
            </a:r>
          </a:p>
          <a:p>
            <a:pPr algn="r" rtl="1">
              <a:lnSpc>
                <a:spcPct val="150000"/>
              </a:lnSpc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الحَمْدُ للهِ. أحْمَدُهُ وأسْتَعينُهُ، وأَسْتَغْفِرُهُ وَأَسْتَهْديهِ،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وَأُومِنُ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بِه وَلا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أكفُرهُ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، وأُعادِي مَنْ يَكفُره ، وَأَشْهَدُ أنْ لا إلٰهَ إلاَّ اللهُ وَحْدَه لا شَريكَ لَهُ ، وأشْهَدُ أنَّ مُحَمَّداً عَبْدُهُ ورَسولُه ، أَرْسَلَهُ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بالهُدَى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والنُّورِ والمَوْعِظَةِ عَلَى فَتْرةٍ مِنَ الرُّسل ، وقلّةٍ مِنَ العلْمِ،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وضَلاَلَةٍ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مِن النَّاسِ، وانقطاعٍ من الزَّمَانِ </a:t>
            </a:r>
            <a:r>
              <a:rPr lang="ar-MA" sz="3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ودُنُوٍّ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من السَّاعَةِ، </a:t>
            </a:r>
            <a:r>
              <a:rPr lang="ar-MA" sz="3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وقُرْبٍ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من الأجَلِ. </a:t>
            </a:r>
            <a:r>
              <a:rPr lang="ar-MA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مَنْ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يُطِعِ</a:t>
            </a:r>
            <a:r>
              <a:rPr lang="ar-MA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اللهَ ورَسولَه فَقَدْ رَشَدَ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، </a:t>
            </a:r>
            <a:r>
              <a:rPr lang="ar-MA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ومَن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يَعْصِهما</a:t>
            </a:r>
            <a:r>
              <a:rPr lang="ar-MA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فَقَدْ </a:t>
            </a:r>
            <a:r>
              <a:rPr lang="ar-MA" sz="3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غَوَى</a:t>
            </a:r>
            <a:r>
              <a:rPr lang="ar-MA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وفَرَّطَ </a:t>
            </a:r>
            <a:r>
              <a:rPr lang="ar-MA" sz="3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وضَلَّ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ضَلاَلاً بَعيداً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02170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" y="0"/>
            <a:ext cx="12192000" cy="686341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وأُوصِيكم بتَقْوى الله، فإنّهُ خَيرُ مَا أوصَى به المسلمُ المُسلمَ أنْ يَحُضَّهُ عَلَى الآخِرَةِ، وأنْ يَأمُرَه بِتَقْوى اللهِ ، </a:t>
            </a:r>
            <a:r>
              <a:rPr lang="ar-MA" sz="4000" b="1" dirty="0">
                <a:solidFill>
                  <a:srgbClr val="00B050"/>
                </a:solidFill>
              </a:rPr>
              <a:t>فاحْذَروا</a:t>
            </a:r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مَا حَذّرَكم الله من نَفْسِهِ؛ </a:t>
            </a:r>
            <a:r>
              <a:rPr lang="ar-MA" sz="4000" b="1" dirty="0">
                <a:solidFill>
                  <a:srgbClr val="00B0F0"/>
                </a:solidFill>
              </a:rPr>
              <a:t>ولا أفضل من ذلك نصيحة ، ولا أفضل من ذلك ذكرا</a:t>
            </a:r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، وإنَّ تَقوى اللهِ لِمَن عَمِلَ به عَلَى </a:t>
            </a:r>
            <a:r>
              <a:rPr lang="ar-MA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وَجَلٍ</a:t>
            </a:r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ومَخافةٍ</a:t>
            </a:r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مِن رَبِّهِ ، عَوْنُ صِدْقٍ عَلَى مَا تَبغُون من أمْرِ الآخِرَةِ. ومَن يُصْلِح الذي بَيْنَهُ وبَيْنَ الله مِنْ أمْرِه في السِّر والعَلاَنِية، لا ينوِي به إلا وَجْهَ اللهِ ، يَكُنْ لَهُ ذِكْراً فِي عَاجِلِ أَمْرِهِ، وذُخْراً فيمَا بَعدَ المَوْتِ، حِينَ يَفْتَقِرُ المَرءُ إلى مَا قَدَّمَ ، ومَا كَانَ مِمَّا سِوَى ذَلكَ يَوَدّ لَو أَنَّ بَيْنَهُ وبَيْنَهُ أمَداً بَعيداً. “وَيُحَذِّرُكُمُ اللَّهُ نَفْسَهُ ، وَاللَّهُ رَؤُوفُ بِالْعِبَاد. هو الذي صَدق قولَه، وأنجز وَعْدَهُ، لا خُلْف لذلك؛ فَإنَّهُ يَقول عز وجل: “مَا يُبَدَّلُ الْقَوْلُ لَدَيَّ وَمَآ أَنَاْ بِظَلاَّمٍ لِّلْعَبِيدِ” . </a:t>
            </a:r>
            <a:r>
              <a:rPr lang="ar-MA" sz="4000" b="1" dirty="0">
                <a:solidFill>
                  <a:srgbClr val="00B050"/>
                </a:solidFill>
              </a:rPr>
              <a:t>فاتقوا</a:t>
            </a:r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الله في عاجِل أمْرِكُم وآجِله في السِّرِّ والعَلانِيَة؛ فَإنَّه "وَمَن يَتَّقِ اللَّهَ يُكَفِّرْ عَنْهُ سَيِّئَاتِهِ وَيُعْظِمْ لَهُ أَجْراً” </a:t>
            </a:r>
          </a:p>
        </p:txBody>
      </p:sp>
    </p:spTree>
    <p:extLst>
      <p:ext uri="{BB962C8B-B14F-4D97-AF65-F5344CB8AC3E}">
        <p14:creationId xmlns:p14="http://schemas.microsoft.com/office/powerpoint/2010/main" val="452557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40812" y="225084"/>
            <a:ext cx="2602523" cy="584775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dirty="0" smtClean="0"/>
              <a:t>ثالثا</a:t>
            </a:r>
            <a:r>
              <a:rPr lang="ar-MA" sz="3200" dirty="0"/>
              <a:t>: تحليل 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8812" y="1237957"/>
            <a:ext cx="11746523" cy="495520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 startAt="2"/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لغة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وأسلوبه</a:t>
            </a: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الأمر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اتقوا – احذروا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الشرط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ومن الله...فقد رشد – ومن يعصهما...فقد غوي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التفضيل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ولا أفضل من ذلك نصيحة – ولا أفضل من ذلك ذكرا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</a:t>
            </a:r>
          </a:p>
          <a:p>
            <a:pPr algn="r" rtl="1"/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الخصائص الفنية: 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الطباق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[أومن # أكفر/ الهدى# الضلالة/ يطع # يعص...]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الترادف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:[دنو = قرب / غوى = ضل / وجل = مخافة...]</a:t>
            </a:r>
          </a:p>
          <a:p>
            <a:pPr marL="457200" indent="-457200" algn="r" rtl="1">
              <a:buFont typeface="Wingdings" panose="05000000000000000000" pitchFamily="2" charset="2"/>
              <a:buChar char="Ø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وظيفتها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لتحسين لغة الخطيب وتطريب أذن المستمع.</a:t>
            </a:r>
          </a:p>
          <a:p>
            <a:pPr algn="r" rtl="1"/>
            <a:endParaRPr lang="ar-MA" sz="2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63162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8811" y="1237956"/>
            <a:ext cx="11746523" cy="532453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مكونات الخطاب:</a:t>
            </a:r>
          </a:p>
          <a:p>
            <a:pPr algn="r" rtl="1"/>
            <a:endParaRPr lang="ar-MA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قيم </a:t>
            </a: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...................................................</a:t>
            </a:r>
            <a:endParaRPr lang="ar-MA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2606294"/>
              </p:ext>
            </p:extLst>
          </p:nvPr>
        </p:nvGraphicFramePr>
        <p:xfrm>
          <a:off x="1341265" y="2160693"/>
          <a:ext cx="9401616" cy="168249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892702">
                  <a:extLst>
                    <a:ext uri="{9D8B030D-6E8A-4147-A177-3AD203B41FA5}">
                      <a16:colId xmlns:a16="http://schemas.microsoft.com/office/drawing/2014/main" val="3610558501"/>
                    </a:ext>
                  </a:extLst>
                </a:gridCol>
                <a:gridCol w="7508914">
                  <a:extLst>
                    <a:ext uri="{9D8B030D-6E8A-4147-A177-3AD203B41FA5}">
                      <a16:colId xmlns:a16="http://schemas.microsoft.com/office/drawing/2014/main" val="579171164"/>
                    </a:ext>
                  </a:extLst>
                </a:gridCol>
              </a:tblGrid>
              <a:tr h="371711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1125" algn="r"/>
                        </a:tabLst>
                      </a:pPr>
                      <a:r>
                        <a:rPr lang="ar-EG" sz="3200" b="1" dirty="0">
                          <a:solidFill>
                            <a:schemeClr val="bg1"/>
                          </a:solidFill>
                          <a:effectLst/>
                        </a:rPr>
                        <a:t>المخاطِب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1125" algn="r"/>
                        </a:tabLst>
                      </a:pP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1209227"/>
                  </a:ext>
                </a:extLst>
              </a:tr>
              <a:tr h="371711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1125" algn="r"/>
                        </a:tabLst>
                      </a:pPr>
                      <a:r>
                        <a:rPr lang="ar-EG" sz="3200" b="1">
                          <a:solidFill>
                            <a:schemeClr val="bg1"/>
                          </a:solidFill>
                          <a:effectLst/>
                        </a:rPr>
                        <a:t>المخاطَب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3443413"/>
                  </a:ext>
                </a:extLst>
              </a:tr>
              <a:tr h="387423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1125" algn="r"/>
                        </a:tabLst>
                      </a:pPr>
                      <a:r>
                        <a:rPr lang="ar-EG" sz="3200" b="1" dirty="0">
                          <a:solidFill>
                            <a:schemeClr val="bg1"/>
                          </a:solidFill>
                          <a:effectLst/>
                        </a:rPr>
                        <a:t>المقصدية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5981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7438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8811" y="1237956"/>
            <a:ext cx="11746523" cy="532453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4. مكونات الخطاب:</a:t>
            </a: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40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40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40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5. قيم </a:t>
            </a:r>
            <a:r>
              <a:rPr kumimoji="0" lang="ar-MA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النص</a:t>
            </a:r>
            <a:r>
              <a:rPr kumimoji="0" lang="ar-M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:</a:t>
            </a:r>
          </a:p>
          <a:p>
            <a:pPr marL="914400" marR="0" lvl="1" indent="-457200" algn="r" defTabSz="4572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ar-MA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توحيد </a:t>
            </a:r>
            <a:r>
              <a:rPr kumimoji="0" lang="ar-MA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الله - تقوى الله - الامتثال لأوامر الله ...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1341265" y="2160693"/>
          <a:ext cx="9401616" cy="168249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892702">
                  <a:extLst>
                    <a:ext uri="{9D8B030D-6E8A-4147-A177-3AD203B41FA5}">
                      <a16:colId xmlns:a16="http://schemas.microsoft.com/office/drawing/2014/main" val="3610558501"/>
                    </a:ext>
                  </a:extLst>
                </a:gridCol>
                <a:gridCol w="7508914">
                  <a:extLst>
                    <a:ext uri="{9D8B030D-6E8A-4147-A177-3AD203B41FA5}">
                      <a16:colId xmlns:a16="http://schemas.microsoft.com/office/drawing/2014/main" val="579171164"/>
                    </a:ext>
                  </a:extLst>
                </a:gridCol>
              </a:tblGrid>
              <a:tr h="371711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1125" algn="r"/>
                        </a:tabLst>
                      </a:pPr>
                      <a:r>
                        <a:rPr lang="ar-EG" sz="3200" b="1" dirty="0">
                          <a:solidFill>
                            <a:schemeClr val="bg1"/>
                          </a:solidFill>
                          <a:effectLst/>
                        </a:rPr>
                        <a:t>المخاطِب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1125" algn="r"/>
                        </a:tabLst>
                      </a:pPr>
                      <a:r>
                        <a:rPr lang="ar-EG" sz="3200" b="1" dirty="0" smtClean="0">
                          <a:solidFill>
                            <a:schemeClr val="bg1"/>
                          </a:solidFill>
                          <a:effectLst/>
                        </a:rPr>
                        <a:t>الرسول محمد صلى الله  عليه و سلم.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1209227"/>
                  </a:ext>
                </a:extLst>
              </a:tr>
              <a:tr h="371711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1125" algn="r"/>
                        </a:tabLst>
                      </a:pPr>
                      <a:r>
                        <a:rPr lang="ar-EG" sz="3200" b="1">
                          <a:solidFill>
                            <a:schemeClr val="bg1"/>
                          </a:solidFill>
                          <a:effectLst/>
                        </a:rPr>
                        <a:t>المخاطَب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1125" algn="r"/>
                        </a:tabLst>
                      </a:pPr>
                      <a:r>
                        <a:rPr lang="ar-EG" sz="3200" b="1" dirty="0">
                          <a:solidFill>
                            <a:schemeClr val="bg1"/>
                          </a:solidFill>
                          <a:effectLst/>
                        </a:rPr>
                        <a:t>الناس </a:t>
                      </a: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كافة.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3443413"/>
                  </a:ext>
                </a:extLst>
              </a:tr>
              <a:tr h="387423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1125" algn="r"/>
                        </a:tabLst>
                      </a:pPr>
                      <a:r>
                        <a:rPr lang="ar-EG" sz="3200" b="1">
                          <a:solidFill>
                            <a:schemeClr val="bg1"/>
                          </a:solidFill>
                          <a:effectLst/>
                        </a:rPr>
                        <a:t>المقصدية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1125" algn="r"/>
                        </a:tabLst>
                      </a:pPr>
                      <a:r>
                        <a:rPr lang="ar-S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الإقرار بوحدانية الله تعالى، والحث على طاعته وتقواه.</a:t>
                      </a:r>
                      <a:r>
                        <a:rPr lang="fr-FR" sz="32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5981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4620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40812" y="225084"/>
            <a:ext cx="2602523" cy="584775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dirty="0" smtClean="0"/>
              <a:t>رابعا</a:t>
            </a:r>
            <a:r>
              <a:rPr lang="ar-MA" sz="3200" dirty="0"/>
              <a:t>: التركيب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2370" y="1115497"/>
            <a:ext cx="10860258" cy="206210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تناول الرسول صلى الله عليه و سلم في خطبته  الوعظ والنصح والوعيد، فقد أكد  عليه الصلاة و السلام على وحدانية الله عز وجل، ونصح بالتقوى مذكرا بفضائلها، فهي مفتاح السعادة في الدنيا و الآخرة.كما شدد على التحذير من معصية الله سبحانه و تعالى.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40812" y="3345771"/>
            <a:ext cx="2602523" cy="584775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dirty="0" smtClean="0"/>
              <a:t>خامسا: الاستثمار</a:t>
            </a:r>
            <a:endParaRPr lang="ar-MA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295422" y="4862591"/>
            <a:ext cx="10860258" cy="15696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¤ البيت: الاحترام – الكلام الطيب... </a:t>
            </a:r>
          </a:p>
          <a:p>
            <a:pPr algn="r" rtl="1"/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¤ الشارع: الكلام الطيب – الاحترام- التسامح...</a:t>
            </a:r>
          </a:p>
          <a:p>
            <a:pPr algn="r" rtl="1"/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¤ العمل: المعاملة الطيبة – الأمانة - الإخلاص...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95422" y="4112858"/>
            <a:ext cx="10860258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تحث الخطبة على تقوى الله، فما صفات المتقي في: البيت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؟ -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الشارع؟ - العمل؟</a:t>
            </a:r>
          </a:p>
        </p:txBody>
      </p:sp>
    </p:spTree>
    <p:extLst>
      <p:ext uri="{BB962C8B-B14F-4D97-AF65-F5344CB8AC3E}">
        <p14:creationId xmlns:p14="http://schemas.microsoft.com/office/powerpoint/2010/main" val="24239218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2880" y="361827"/>
            <a:ext cx="11830929" cy="618630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قال الرسول صلى الله عليه وسلم في أول خطبة خطبها بالمدينة المنورة حين صلى بالناس في دخوله إليها صلاة الجمعة :</a:t>
            </a:r>
          </a:p>
          <a:p>
            <a:pPr algn="r" rtl="1">
              <a:lnSpc>
                <a:spcPct val="150000"/>
              </a:lnSpc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الحَمْدُ للهِ. أحْمَدُهُ وأسْتَعينُهُ، وأَسْتَغْفِرُهُ وَأَسْتَهْديهِ، وَأُومِنُ بِه وَلا أكفُرهُ ، وأُعادِي مَنْ يَكفُره ، وَأَشْهَدُ أنْ لا إلٰهَ إلاَّ اللهُ وَحْدَه لا شَريكَ لَهُ ، وأشْهَدُ أنَّ مُحَمَّداً عَبْدُهُ ورَسولُه ، أَرْسَلَهُ بالهُدَى والنُّورِ والمَوْعِظَةِ عَلَى فَتْرةٍ مِنَ الرُّسل ، وقلّةٍ مِنَ العلْمِ، وضَلاَلَةٍ مِن النَّاسِ، وانقطاعٍ من الزَّمَانِ ودُنُوٍّ من السَّاعَةِ، وقُرْبٍ من الأجَلِ. مَنْ يُطِعِ اللهَ ورَسولَه فَقَدْ رَشَدَ ، ومَن يَعْصِهما فَقَدْ غَوَى وفَرَّطَ وضَلَّ ضَلاَلاً بَعيداً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75105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" y="0"/>
            <a:ext cx="12192000" cy="686341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وأُوصِيكم بتَقْوى الله، فإنّهُ خَيرُ مَا أوصَى به المسلمُ المُسلمَ أنْ يَحُضَّهُ عَلَى الآخِرَةِ، وأنْ يَأمُرَه بِتَقْوى اللهِ ، فاحْذَروا مَا حَذّرَكم الله من نَفْسِهِ؛ ولا أفضل من ذلك نصيحة ، ولا أفضل من ذلك ذكرا ، وإنَّ تَقوى اللهِ لِمَن عَمِلَ به عَلَى وَجَلٍ ومَخافةٍ مِن رَبِّهِ ، عَوْنُ صِدْقٍ عَلَى مَا تَبغُون من أمْرِ الآخِرَةِ. ومَن يُصْلِح الذي بَيْنَهُ وبَيْنَ الله مِنْ أمْرِه في السِّر والعَلاَنِية، لا ينوِي به إلا وَجْهَ اللهِ ، يَكُنْ لَهُ ذِكْراً فِي عَاجِلِ أَمْرِهِ، وذُخْراً فيمَا بَعدَ المَوْتِ، حِينَ يَفْتَقِرُ المَرءُ إلى مَا قَدَّمَ ، ومَا كَانَ مِمَّا سِوَى ذَلكَ يَوَدّ لَو أَنَّ بَيْنَهُ وبَيْنَهُ أمَداً بَعيداً. “وَيُحَذِّرُكُمُ اللَّهُ نَفْسَهُ ، وَاللَّهُ رَؤُوفُ بِالْعِبَاد. هو الذي صَدق قولَه، وأنجز وَعْدَهُ، لا خُلْف لذلك؛ فَإنَّهُ يَقول عز وجل: “مَا يُبَدَّلُ الْقَوْلُ لَدَيَّ وَمَآ أَنَاْ بِظَلاَّمٍ لِّلْعَبِيدِ” . فاتقوا الله في عاجِل أمْرِكُم وآجِله في السِّرِّ والعَلانِيَة؛ فَإنَّه "وَمَن يَتَّقِ اللَّهَ يُكَفِّرْ عَنْهُ سَيِّئَاتِهِ وَيُعْظِمْ لَهُ أَجْراً” </a:t>
            </a:r>
          </a:p>
        </p:txBody>
      </p:sp>
    </p:spTree>
    <p:extLst>
      <p:ext uri="{BB962C8B-B14F-4D97-AF65-F5344CB8AC3E}">
        <p14:creationId xmlns:p14="http://schemas.microsoft.com/office/powerpoint/2010/main" val="1456597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8812" y="1366365"/>
            <a:ext cx="11633981" cy="48639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285750" indent="-285750" algn="r" rtl="1">
              <a:lnSpc>
                <a:spcPct val="200000"/>
              </a:lnSpc>
              <a:buFontTx/>
              <a:buChar char="-"/>
            </a:pP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من صاحب النص؟ وما مصدره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؟</a:t>
            </a:r>
          </a:p>
          <a:p>
            <a:pPr marL="285750" indent="-285750" algn="r" rtl="1">
              <a:lnSpc>
                <a:spcPct val="200000"/>
              </a:lnSpc>
              <a:buFontTx/>
              <a:buChar char="-"/>
            </a:pP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نوعية النص؟</a:t>
            </a:r>
          </a:p>
          <a:p>
            <a:pPr marL="285750" indent="-285750" algn="r" rtl="1">
              <a:lnSpc>
                <a:spcPct val="200000"/>
              </a:lnSpc>
              <a:buFontTx/>
              <a:buChar char="-"/>
            </a:pP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عم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تعبر الصورة المرافقة للنص؟</a:t>
            </a:r>
          </a:p>
          <a:p>
            <a:pPr marL="285750" indent="-285750" algn="r" rtl="1">
              <a:lnSpc>
                <a:spcPct val="200000"/>
              </a:lnSpc>
              <a:buFontTx/>
              <a:buChar char="-"/>
            </a:pP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مما يتركب عنوان النص؟ وما الدلالات التي يتضمنها؟</a:t>
            </a:r>
          </a:p>
          <a:p>
            <a:pPr marL="285750" indent="-285750" algn="r" rtl="1">
              <a:lnSpc>
                <a:spcPct val="200000"/>
              </a:lnSpc>
              <a:buFontTx/>
              <a:buChar char="-"/>
            </a:pP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افترض مما سبق نوع النص، وموضوعه، أو القضية التي يعالجها.</a:t>
            </a:r>
          </a:p>
        </p:txBody>
      </p:sp>
    </p:spTree>
    <p:extLst>
      <p:ext uri="{BB962C8B-B14F-4D97-AF65-F5344CB8AC3E}">
        <p14:creationId xmlns:p14="http://schemas.microsoft.com/office/powerpoint/2010/main" val="3498129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773725"/>
            <a:ext cx="12192000" cy="59093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28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صاحب </a:t>
            </a:r>
            <a:r>
              <a:rPr lang="ar-MA" sz="28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:  </a:t>
            </a:r>
            <a:r>
              <a:rPr lang="ar-MA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الرسول صلى الله عليه وسلم</a:t>
            </a:r>
            <a:r>
              <a:rPr lang="ar-M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28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مصدر </a:t>
            </a:r>
            <a:r>
              <a:rPr lang="ar-MA" sz="28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النص: </a:t>
            </a:r>
            <a:r>
              <a:rPr lang="ar-MA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تاريخ الأدب العربي، لشوقي </a:t>
            </a:r>
            <a:r>
              <a:rPr lang="ar-M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ضيف.</a:t>
            </a:r>
          </a:p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28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نوعية </a:t>
            </a:r>
            <a:r>
              <a:rPr lang="ar-MA" sz="28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النص: </a:t>
            </a:r>
            <a:r>
              <a:rPr lang="ar-MA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عبارة عن خطبة؛ وهي فن من فنون النثر يقوم على إقناع الخطيب لمستمع بواسطة أساليب للاستمالة، وحجج للبرهنة</a:t>
            </a:r>
            <a:r>
              <a:rPr lang="ar-M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28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ملاحظة </a:t>
            </a:r>
            <a:r>
              <a:rPr lang="ar-MA" sz="28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العنوان:</a:t>
            </a: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تركيبيا</a:t>
            </a:r>
            <a:r>
              <a:rPr lang="ar-MA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يتصدر العنوان حرف الجر"مِن" الدال على التبعيض، وشبه الجملة [من خطبة] في محل رفع خبر لمبتدأ محذوف تقديره "النص من خطبة للرسول صلى الله عليه وسلم</a:t>
            </a:r>
            <a:r>
              <a:rPr lang="ar-M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".</a:t>
            </a: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دلاليا</a:t>
            </a:r>
            <a:r>
              <a:rPr lang="ar-MA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يشير إلى أن النص خطبة ألقاها الرسول عليه السلام</a:t>
            </a:r>
            <a:r>
              <a:rPr lang="ar-M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r" rtl="1">
              <a:lnSpc>
                <a:spcPct val="150000"/>
              </a:lnSpc>
            </a:pPr>
            <a:r>
              <a:rPr lang="ar-M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 </a:t>
            </a:r>
            <a:r>
              <a:rPr lang="ar-MA" sz="28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الفرضية</a:t>
            </a:r>
            <a:r>
              <a:rPr lang="ar-MA" sz="28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يفترض أن النص خطبة ألقاها الرسول صلى الله عليه وسلم لإقناع الناس بطاعة الله </a:t>
            </a:r>
            <a:r>
              <a:rPr lang="ar-M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وتقواه</a:t>
            </a:r>
            <a:endParaRPr lang="ar-MA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22165" y="70337"/>
            <a:ext cx="2518117" cy="584775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dirty="0" smtClean="0"/>
              <a:t>أولا: تأطير </a:t>
            </a:r>
            <a:r>
              <a:rPr lang="ar-MA" sz="3200" dirty="0"/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2797943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6948" y="1448972"/>
            <a:ext cx="11760591" cy="403187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285750" indent="-285750" algn="r" rtl="1">
              <a:lnSpc>
                <a:spcPct val="200000"/>
              </a:lnSpc>
              <a:buFontTx/>
              <a:buChar char="-"/>
            </a:pP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من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الخطيب؟ وأين ألقى خطبته؟ وما موضوعها؟ </a:t>
            </a:r>
          </a:p>
          <a:p>
            <a:pPr marL="285750" indent="-285750" algn="r" rtl="1">
              <a:lnSpc>
                <a:spcPct val="200000"/>
              </a:lnSpc>
              <a:buFontTx/>
              <a:buChar char="-"/>
            </a:pP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بما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أوصانا الرسول صلى الله عليه وسلم؟</a:t>
            </a:r>
          </a:p>
          <a:p>
            <a:pPr marL="285750" indent="-285750" algn="r" rtl="1">
              <a:lnSpc>
                <a:spcPct val="200000"/>
              </a:lnSpc>
              <a:buFontTx/>
              <a:buChar char="-"/>
            </a:pP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حدد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فيما يلي الجانب الذي يسود في الخطبة معللا جوابك: [الوعظ – التشريع – الوعيد]</a:t>
            </a:r>
          </a:p>
        </p:txBody>
      </p:sp>
    </p:spTree>
    <p:extLst>
      <p:ext uri="{BB962C8B-B14F-4D97-AF65-F5344CB8AC3E}">
        <p14:creationId xmlns:p14="http://schemas.microsoft.com/office/powerpoint/2010/main" val="2123569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22165" y="168813"/>
            <a:ext cx="2518117" cy="584775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dirty="0" smtClean="0"/>
              <a:t>ثانيا: فهم </a:t>
            </a:r>
            <a:r>
              <a:rPr lang="ar-MA" sz="3200" dirty="0"/>
              <a:t>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59925" y="1280160"/>
            <a:ext cx="2053883" cy="73866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1">
            <a:spAutoFit/>
          </a:bodyPr>
          <a:lstStyle/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28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بنية النص :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9307231"/>
              </p:ext>
            </p:extLst>
          </p:nvPr>
        </p:nvGraphicFramePr>
        <p:xfrm>
          <a:off x="1645920" y="2533047"/>
          <a:ext cx="8314005" cy="253132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413522">
                  <a:extLst>
                    <a:ext uri="{9D8B030D-6E8A-4147-A177-3AD203B41FA5}">
                      <a16:colId xmlns:a16="http://schemas.microsoft.com/office/drawing/2014/main" val="2687700814"/>
                    </a:ext>
                  </a:extLst>
                </a:gridCol>
                <a:gridCol w="5900483">
                  <a:extLst>
                    <a:ext uri="{9D8B030D-6E8A-4147-A177-3AD203B41FA5}">
                      <a16:colId xmlns:a16="http://schemas.microsoft.com/office/drawing/2014/main" val="620035016"/>
                    </a:ext>
                  </a:extLst>
                </a:gridCol>
              </a:tblGrid>
              <a:tr h="76922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>
                          <a:solidFill>
                            <a:schemeClr val="bg1"/>
                          </a:solidFill>
                          <a:effectLst/>
                        </a:rPr>
                        <a:t>التقديم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 dirty="0">
                          <a:solidFill>
                            <a:schemeClr val="bg1"/>
                          </a:solidFill>
                          <a:effectLst/>
                        </a:rPr>
                        <a:t>تقرير وحدانية الله ونعمه علينا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127551"/>
                  </a:ext>
                </a:extLst>
              </a:tr>
              <a:tr h="99286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>
                          <a:solidFill>
                            <a:schemeClr val="bg1"/>
                          </a:solidFill>
                          <a:effectLst/>
                        </a:rPr>
                        <a:t>عرض الحجاج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 dirty="0">
                          <a:solidFill>
                            <a:schemeClr val="bg1"/>
                          </a:solidFill>
                          <a:effectLst/>
                        </a:rPr>
                        <a:t>الوصية بتقوى الله وطاعته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7865533"/>
                  </a:ext>
                </a:extLst>
              </a:tr>
              <a:tr h="76922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>
                          <a:solidFill>
                            <a:schemeClr val="bg1"/>
                          </a:solidFill>
                          <a:effectLst/>
                        </a:rPr>
                        <a:t>الاستنتاج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 b="1" dirty="0">
                          <a:solidFill>
                            <a:schemeClr val="bg1"/>
                          </a:solidFill>
                          <a:effectLst/>
                        </a:rPr>
                        <a:t>تقوى الله وسيلة للفوز بالأجر العظيم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4110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9709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40812" y="225084"/>
            <a:ext cx="2602523" cy="584775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dirty="0" smtClean="0"/>
              <a:t>ثالثا</a:t>
            </a:r>
            <a:r>
              <a:rPr lang="ar-MA" sz="3200" dirty="0"/>
              <a:t>: تحليل 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0678" y="1237957"/>
            <a:ext cx="11873132" cy="452431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/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الحقول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الدلالية</a:t>
            </a: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هذان الحقلان..........</a:t>
            </a:r>
          </a:p>
          <a:p>
            <a:pPr algn="r" rtl="1"/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2942376"/>
              </p:ext>
            </p:extLst>
          </p:nvPr>
        </p:nvGraphicFramePr>
        <p:xfrm>
          <a:off x="541602" y="1920276"/>
          <a:ext cx="10404866" cy="252374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201766">
                  <a:extLst>
                    <a:ext uri="{9D8B030D-6E8A-4147-A177-3AD203B41FA5}">
                      <a16:colId xmlns:a16="http://schemas.microsoft.com/office/drawing/2014/main" val="4219582782"/>
                    </a:ext>
                  </a:extLst>
                </a:gridCol>
                <a:gridCol w="5203100">
                  <a:extLst>
                    <a:ext uri="{9D8B030D-6E8A-4147-A177-3AD203B41FA5}">
                      <a16:colId xmlns:a16="http://schemas.microsoft.com/office/drawing/2014/main" val="2212501995"/>
                    </a:ext>
                  </a:extLst>
                </a:gridCol>
              </a:tblGrid>
              <a:tr h="50408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الهدى والرشاد</a:t>
                      </a:r>
                      <a:endParaRPr lang="en-US" sz="3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الضلالة</a:t>
                      </a:r>
                      <a:endParaRPr lang="en-US" sz="3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9359832"/>
                  </a:ext>
                </a:extLst>
              </a:tr>
              <a:tr h="1008161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MA" sz="3600" b="1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25564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85274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2880" y="361827"/>
            <a:ext cx="11830929" cy="618630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قال الرسول صلى الله عليه وسلم في أول خطبة خطبها بالمدينة المنورة حين صلى بالناس في دخوله إليها صلاة الجمعة :</a:t>
            </a:r>
          </a:p>
          <a:p>
            <a:pPr algn="r" rtl="1">
              <a:lnSpc>
                <a:spcPct val="150000"/>
              </a:lnSpc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الحَمْدُ للهِ. أحْمَدُهُ وأسْتَعينُهُ، وأَسْتَغْفِرُهُ 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وَأَسْتَهْديهِ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، 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وَأُومِنُ بِه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وَلا أكفُرهُ ، وأُعادِي مَنْ يَكفُره ، وَأَشْهَدُ أنْ لا إلٰهَ إلاَّ اللهُ وَحْدَه لا شَريكَ لَهُ ، وأشْهَدُ أنَّ مُحَمَّداً عَبْدُهُ ورَسولُه ، أَرْسَلَهُ 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بالهُدَى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والنُّورِ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والمَوْعِظَةِ عَلَى فَتْرةٍ مِنَ الرُّسل ،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وقلّةٍ مِنَ العلْمِ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،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وضَلاَلَةٍ مِن النَّاسِ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، وانقطاعٍ من الزَّمَانِ ودُنُوٍّ من السَّاعَةِ، وقُرْبٍ من الأجَلِ. مَنْ يُطِعِ اللهَ ورَسولَه فَقَدْ 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رَشَدَ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، ومَن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يَعْصِهما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فَقَدْ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غَوَى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وفَرَّطَ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وضَلَّ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ضَلاَلاً بَعيداً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81125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464</TotalTime>
  <Words>1365</Words>
  <Application>Microsoft Office PowerPoint</Application>
  <PresentationFormat>Grand écran</PresentationFormat>
  <Paragraphs>114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Century Gothic</vt:lpstr>
      <vt:lpstr>Times New Roman</vt:lpstr>
      <vt:lpstr>Wingdings</vt:lpstr>
      <vt:lpstr>Wingdings 3</vt:lpstr>
      <vt:lpstr>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acer</cp:lastModifiedBy>
  <cp:revision>26</cp:revision>
  <dcterms:created xsi:type="dcterms:W3CDTF">2022-09-26T12:22:46Z</dcterms:created>
  <dcterms:modified xsi:type="dcterms:W3CDTF">2022-10-04T16:29:00Z</dcterms:modified>
</cp:coreProperties>
</file>