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56" r:id="rId3"/>
    <p:sldId id="257" r:id="rId4"/>
    <p:sldId id="258" r:id="rId5"/>
    <p:sldId id="260" r:id="rId6"/>
    <p:sldId id="259" r:id="rId7"/>
    <p:sldId id="261" r:id="rId8"/>
    <p:sldId id="265" r:id="rId9"/>
    <p:sldId id="266" r:id="rId10"/>
    <p:sldId id="262" r:id="rId11"/>
    <p:sldId id="268" r:id="rId12"/>
    <p:sldId id="267"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56"/>
            <p14:sldId id="257"/>
            <p14:sldId id="258"/>
            <p14:sldId id="260"/>
            <p14:sldId id="259"/>
          </p14:sldIdLst>
        </p14:section>
        <p14:section name="الحصة الثانية" id="{2A91C92C-40D6-4917-917C-47E3B2CEE21D}">
          <p14:sldIdLst>
            <p14:sldId id="261"/>
            <p14:sldId id="265"/>
            <p14:sldId id="266"/>
            <p14:sldId id="262"/>
            <p14:sldId id="268"/>
            <p14:sldId id="267"/>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06-03-1444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06-03-1444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‹N°›</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06-03-1444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‹N°›</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a:t>تقويم تشخيصي</a:t>
            </a:r>
            <a:endParaRPr lang="ar-MA" sz="3200" dirty="0"/>
          </a:p>
        </p:txBody>
      </p:sp>
      <p:sp>
        <p:nvSpPr>
          <p:cNvPr id="5" name="TextBox 4"/>
          <p:cNvSpPr txBox="1"/>
          <p:nvPr/>
        </p:nvSpPr>
        <p:spPr>
          <a:xfrm>
            <a:off x="3861581" y="1786597"/>
            <a:ext cx="7272997" cy="954107"/>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2800" b="1" dirty="0" smtClean="0">
                <a:solidFill>
                  <a:schemeClr val="bg1"/>
                </a:solidFill>
                <a:effectLst>
                  <a:outerShdw blurRad="38100" dist="38100" dir="2700000" algn="tl">
                    <a:srgbClr val="000000">
                      <a:alpha val="43137"/>
                    </a:srgbClr>
                  </a:outerShdw>
                </a:effectLst>
              </a:rPr>
              <a:t>ما </a:t>
            </a:r>
            <a:r>
              <a:rPr lang="ar-MA" sz="2800" b="1" dirty="0">
                <a:solidFill>
                  <a:schemeClr val="bg1"/>
                </a:solidFill>
                <a:effectLst>
                  <a:outerShdw blurRad="38100" dist="38100" dir="2700000" algn="tl">
                    <a:srgbClr val="000000">
                      <a:alpha val="43137"/>
                    </a:srgbClr>
                  </a:outerShdw>
                </a:effectLst>
              </a:rPr>
              <a:t>هو القرآن الكريم</a:t>
            </a:r>
            <a:r>
              <a:rPr lang="ar-MA" sz="2800" b="1" dirty="0" smtClean="0">
                <a:solidFill>
                  <a:schemeClr val="bg1"/>
                </a:solidFill>
                <a:effectLst>
                  <a:outerShdw blurRad="38100" dist="38100" dir="2700000" algn="tl">
                    <a:srgbClr val="000000">
                      <a:alpha val="43137"/>
                    </a:srgbClr>
                  </a:outerShdw>
                </a:effectLst>
              </a:rPr>
              <a:t>؟</a:t>
            </a:r>
          </a:p>
          <a:p>
            <a:pPr marL="285750" indent="-285750" algn="r" rtl="1">
              <a:buFontTx/>
              <a:buChar char="-"/>
            </a:pPr>
            <a:r>
              <a:rPr lang="ar-MA" sz="2800" b="1" dirty="0" smtClean="0">
                <a:solidFill>
                  <a:schemeClr val="bg1"/>
                </a:solidFill>
                <a:effectLst>
                  <a:outerShdw blurRad="38100" dist="38100" dir="2700000" algn="tl">
                    <a:srgbClr val="000000">
                      <a:alpha val="43137"/>
                    </a:srgbClr>
                  </a:outerShdw>
                </a:effectLst>
              </a:rPr>
              <a:t>اُذكر </a:t>
            </a:r>
            <a:r>
              <a:rPr lang="ar-MA" sz="2800" b="1" dirty="0">
                <a:solidFill>
                  <a:schemeClr val="bg1"/>
                </a:solidFill>
                <a:effectLst>
                  <a:outerShdw blurRad="38100" dist="38100" dir="2700000" algn="tl">
                    <a:srgbClr val="000000">
                      <a:alpha val="43137"/>
                    </a:srgbClr>
                  </a:outerShdw>
                </a:effectLst>
              </a:rPr>
              <a:t>بعض أسمائه الأخرى؟</a:t>
            </a:r>
          </a:p>
        </p:txBody>
      </p:sp>
      <p:sp>
        <p:nvSpPr>
          <p:cNvPr id="6" name="TextBox 5"/>
          <p:cNvSpPr txBox="1"/>
          <p:nvPr/>
        </p:nvSpPr>
        <p:spPr>
          <a:xfrm>
            <a:off x="984738" y="3126599"/>
            <a:ext cx="9657472" cy="1478418"/>
          </a:xfrm>
          <a:prstGeom prst="rect">
            <a:avLst/>
          </a:prstGeom>
          <a:solidFill>
            <a:schemeClr val="bg1">
              <a:lumMod val="75000"/>
              <a:lumOff val="25000"/>
            </a:schemeClr>
          </a:solidFill>
        </p:spPr>
        <p:txBody>
          <a:bodyPr wrap="square" rtlCol="1">
            <a:spAutoFit/>
          </a:bodyPr>
          <a:lstStyle/>
          <a:p>
            <a:pPr marL="285750" indent="-285750" algn="r" rtl="1">
              <a:lnSpc>
                <a:spcPct val="150000"/>
              </a:lnSpc>
              <a:buFontTx/>
              <a:buChar char="-"/>
            </a:pPr>
            <a:r>
              <a:rPr lang="ar-MA" sz="3200" b="1" dirty="0" smtClean="0"/>
              <a:t>القرآن </a:t>
            </a:r>
            <a:r>
              <a:rPr lang="ar-MA" sz="3200" b="1" dirty="0"/>
              <a:t>كلام الله الذي نزل به جبريل على الرسول صلى الله عليه وسلم </a:t>
            </a:r>
          </a:p>
          <a:p>
            <a:pPr marL="285750" indent="-285750" algn="r" rtl="1">
              <a:lnSpc>
                <a:spcPct val="150000"/>
              </a:lnSpc>
              <a:buFontTx/>
              <a:buChar char="-"/>
            </a:pPr>
            <a:r>
              <a:rPr lang="ar-MA" sz="3200" b="1" dirty="0" smtClean="0"/>
              <a:t>أسماء </a:t>
            </a:r>
            <a:r>
              <a:rPr lang="ar-MA" sz="3200" b="1" dirty="0"/>
              <a:t>القرآن: الموعظة، الكتاب، الذكر، النور الفرقان .....</a:t>
            </a: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ثالثا</a:t>
            </a:r>
            <a:r>
              <a:rPr lang="ar-MA" sz="3200" dirty="0"/>
              <a:t>: تحليل النص</a:t>
            </a:r>
          </a:p>
        </p:txBody>
      </p:sp>
      <p:sp>
        <p:nvSpPr>
          <p:cNvPr id="5" name="TextBox 4"/>
          <p:cNvSpPr txBox="1"/>
          <p:nvPr/>
        </p:nvSpPr>
        <p:spPr>
          <a:xfrm>
            <a:off x="168812" y="1237957"/>
            <a:ext cx="11746523" cy="4062651"/>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200" b="1" dirty="0" smtClean="0">
                <a:solidFill>
                  <a:schemeClr val="bg1"/>
                </a:solidFill>
                <a:effectLst>
                  <a:outerShdw blurRad="38100" dist="38100" dir="2700000" algn="tl">
                    <a:srgbClr val="000000">
                      <a:alpha val="43137"/>
                    </a:srgbClr>
                  </a:outerShdw>
                </a:effectLst>
              </a:rPr>
              <a:t>لغة </a:t>
            </a:r>
            <a:r>
              <a:rPr lang="ar-MA" sz="3200" b="1" dirty="0">
                <a:solidFill>
                  <a:schemeClr val="bg1"/>
                </a:solidFill>
                <a:effectLst>
                  <a:outerShdw blurRad="38100" dist="38100" dir="2700000" algn="tl">
                    <a:srgbClr val="000000">
                      <a:alpha val="43137"/>
                    </a:srgbClr>
                  </a:outerShdw>
                </a:effectLst>
              </a:rPr>
              <a:t>النص وأسلوبه</a:t>
            </a:r>
            <a:r>
              <a:rPr lang="ar-MA" sz="3200" b="1" dirty="0" smtClean="0">
                <a:solidFill>
                  <a:schemeClr val="bg1"/>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2800" b="1" dirty="0" smtClean="0">
                <a:solidFill>
                  <a:schemeClr val="bg1"/>
                </a:solidFill>
                <a:effectLst>
                  <a:outerShdw blurRad="38100" dist="38100" dir="2700000" algn="tl">
                    <a:srgbClr val="000000">
                      <a:alpha val="43137"/>
                    </a:srgbClr>
                  </a:outerShdw>
                </a:effectLst>
              </a:rPr>
              <a:t>الأفعال </a:t>
            </a:r>
            <a:r>
              <a:rPr lang="ar-MA" sz="2800" b="1" dirty="0">
                <a:solidFill>
                  <a:schemeClr val="bg1"/>
                </a:solidFill>
                <a:effectLst>
                  <a:outerShdw blurRad="38100" dist="38100" dir="2700000" algn="tl">
                    <a:srgbClr val="000000">
                      <a:alpha val="43137"/>
                    </a:srgbClr>
                  </a:outerShdw>
                </a:effectLst>
              </a:rPr>
              <a:t>الماضية: </a:t>
            </a:r>
            <a:r>
              <a:rPr lang="fr-FR" sz="2800" b="1" dirty="0" smtClean="0">
                <a:solidFill>
                  <a:schemeClr val="bg1"/>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2800" b="1" dirty="0" smtClean="0">
                <a:solidFill>
                  <a:schemeClr val="bg1"/>
                </a:solidFill>
                <a:effectLst>
                  <a:outerShdw blurRad="38100" dist="38100" dir="2700000" algn="tl">
                    <a:srgbClr val="000000">
                      <a:alpha val="43137"/>
                    </a:srgbClr>
                  </a:outerShdw>
                </a:effectLst>
              </a:rPr>
              <a:t>تكرار </a:t>
            </a:r>
            <a:r>
              <a:rPr lang="ar-MA" sz="2800" b="1" dirty="0">
                <a:solidFill>
                  <a:schemeClr val="bg1"/>
                </a:solidFill>
                <a:effectLst>
                  <a:outerShdw blurRad="38100" dist="38100" dir="2700000" algn="tl">
                    <a:srgbClr val="000000">
                      <a:alpha val="43137"/>
                    </a:srgbClr>
                  </a:outerShdw>
                </a:effectLst>
              </a:rPr>
              <a:t>الاسم الموصول " الذين</a:t>
            </a:r>
            <a:r>
              <a:rPr lang="ar-MA" sz="2800" b="1" dirty="0" smtClean="0">
                <a:solidFill>
                  <a:schemeClr val="bg1"/>
                </a:solidFill>
                <a:effectLst>
                  <a:outerShdw blurRad="38100" dist="38100" dir="2700000" algn="tl">
                    <a:srgbClr val="000000">
                      <a:alpha val="43137"/>
                    </a:srgbClr>
                  </a:outerShdw>
                </a:effectLst>
              </a:rPr>
              <a:t>":…</a:t>
            </a:r>
            <a:r>
              <a:rPr lang="fr-FR" sz="2800" b="1" dirty="0" smtClean="0">
                <a:solidFill>
                  <a:schemeClr val="bg1"/>
                </a:solidFill>
                <a:effectLst>
                  <a:outerShdw blurRad="38100" dist="38100" dir="2700000" algn="tl">
                    <a:srgbClr val="000000">
                      <a:alpha val="43137"/>
                    </a:srgbClr>
                  </a:outerShdw>
                </a:effectLst>
              </a:rPr>
              <a:t>………………………………………….</a:t>
            </a:r>
            <a:endParaRPr lang="ar-MA" sz="2800" b="1" dirty="0" smtClean="0">
              <a:solidFill>
                <a:schemeClr val="bg1"/>
              </a:solidFill>
              <a:effectLst>
                <a:outerShdw blurRad="38100" dist="38100" dir="2700000" algn="tl">
                  <a:srgbClr val="000000">
                    <a:alpha val="43137"/>
                  </a:srgbClr>
                </a:outerShdw>
              </a:effectLst>
            </a:endParaRPr>
          </a:p>
          <a:p>
            <a:pPr marL="514350" indent="-514350" algn="r" rtl="1">
              <a:buAutoNum type="arabicPeriod" startAt="3"/>
            </a:pPr>
            <a:r>
              <a:rPr lang="ar-MA" sz="3200" b="1" dirty="0" smtClean="0">
                <a:solidFill>
                  <a:schemeClr val="bg1"/>
                </a:solidFill>
                <a:effectLst>
                  <a:outerShdw blurRad="38100" dist="38100" dir="2700000" algn="tl">
                    <a:srgbClr val="000000">
                      <a:alpha val="43137"/>
                    </a:srgbClr>
                  </a:outerShdw>
                </a:effectLst>
              </a:rPr>
              <a:t>مكونات الخطاب:</a:t>
            </a:r>
          </a:p>
          <a:p>
            <a:pPr algn="r" rtl="1"/>
            <a:endParaRPr lang="ar-MA" sz="3200" b="1" dirty="0">
              <a:solidFill>
                <a:schemeClr val="bg1"/>
              </a:solidFill>
              <a:effectLst>
                <a:outerShdw blurRad="38100" dist="38100" dir="2700000" algn="tl">
                  <a:srgbClr val="000000">
                    <a:alpha val="43137"/>
                  </a:srgbClr>
                </a:outerShdw>
              </a:effectLst>
            </a:endParaRPr>
          </a:p>
          <a:p>
            <a:pPr algn="r" rtl="1"/>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startAt="4"/>
            </a:pPr>
            <a:r>
              <a:rPr lang="ar-MA" sz="3200" b="1" dirty="0" smtClean="0">
                <a:solidFill>
                  <a:schemeClr val="bg1"/>
                </a:solidFill>
                <a:effectLst>
                  <a:outerShdw blurRad="38100" dist="38100" dir="2700000" algn="tl">
                    <a:srgbClr val="000000">
                      <a:alpha val="43137"/>
                    </a:srgbClr>
                  </a:outerShdw>
                </a:effectLst>
              </a:rPr>
              <a:t>قيم </a:t>
            </a:r>
            <a:r>
              <a:rPr lang="ar-MA" sz="3200" b="1" dirty="0">
                <a:solidFill>
                  <a:schemeClr val="bg1"/>
                </a:solidFill>
                <a:effectLst>
                  <a:outerShdw blurRad="38100" dist="38100" dir="2700000" algn="tl">
                    <a:srgbClr val="000000">
                      <a:alpha val="43137"/>
                    </a:srgbClr>
                  </a:outerShdw>
                </a:effectLst>
              </a:rPr>
              <a:t>النص</a:t>
            </a:r>
            <a:r>
              <a:rPr lang="ar-MA" sz="3200" b="1" dirty="0" smtClean="0">
                <a:solidFill>
                  <a:schemeClr val="bg1"/>
                </a:solidFill>
                <a:effectLst>
                  <a:outerShdw blurRad="38100" dist="38100" dir="2700000" algn="tl">
                    <a:srgbClr val="000000">
                      <a:alpha val="43137"/>
                    </a:srgbClr>
                  </a:outerShdw>
                </a:effectLst>
              </a:rPr>
              <a:t>:</a:t>
            </a:r>
          </a:p>
          <a:p>
            <a:pPr algn="r" rtl="1">
              <a:lnSpc>
                <a:spcPct val="150000"/>
              </a:lnSpc>
            </a:pPr>
            <a:r>
              <a:rPr lang="fr-FR" sz="2800" b="1" dirty="0" smtClean="0">
                <a:solidFill>
                  <a:schemeClr val="bg1"/>
                </a:solidFill>
                <a:effectLst>
                  <a:outerShdw blurRad="38100" dist="38100" dir="2700000" algn="tl">
                    <a:srgbClr val="000000">
                      <a:alpha val="43137"/>
                    </a:srgbClr>
                  </a:outerShdw>
                </a:effectLst>
              </a:rPr>
              <a:t>…………………………………………………………………………..</a:t>
            </a:r>
            <a:endParaRPr lang="ar-MA" sz="2800" b="1" dirty="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2976277463"/>
              </p:ext>
            </p:extLst>
          </p:nvPr>
        </p:nvGraphicFramePr>
        <p:xfrm>
          <a:off x="680570" y="2839017"/>
          <a:ext cx="8337382" cy="1472184"/>
        </p:xfrm>
        <a:graphic>
          <a:graphicData uri="http://schemas.openxmlformats.org/drawingml/2006/table">
            <a:tbl>
              <a:tblPr rtl="1" firstRow="1" firstCol="1" bandRow="1">
                <a:tableStyleId>{5C22544A-7EE6-4342-B048-85BDC9FD1C3A}</a:tableStyleId>
              </a:tblPr>
              <a:tblGrid>
                <a:gridCol w="1678454">
                  <a:extLst>
                    <a:ext uri="{9D8B030D-6E8A-4147-A177-3AD203B41FA5}">
                      <a16:colId xmlns:a16="http://schemas.microsoft.com/office/drawing/2014/main" val="3610558501"/>
                    </a:ext>
                  </a:extLst>
                </a:gridCol>
                <a:gridCol w="6658928">
                  <a:extLst>
                    <a:ext uri="{9D8B030D-6E8A-4147-A177-3AD203B41FA5}">
                      <a16:colId xmlns:a16="http://schemas.microsoft.com/office/drawing/2014/main" val="579171164"/>
                    </a:ext>
                  </a:extLst>
                </a:gridCol>
              </a:tblGrid>
              <a:tr h="371711">
                <a:tc>
                  <a:txBody>
                    <a:bodyPr/>
                    <a:lstStyle/>
                    <a:p>
                      <a:pPr algn="r" rtl="1">
                        <a:lnSpc>
                          <a:spcPct val="115000"/>
                        </a:lnSpc>
                        <a:spcAft>
                          <a:spcPts val="0"/>
                        </a:spcAft>
                        <a:tabLst>
                          <a:tab pos="111125" algn="r"/>
                        </a:tabLst>
                      </a:pPr>
                      <a:r>
                        <a:rPr lang="ar-EG" sz="2800" b="1" dirty="0">
                          <a:solidFill>
                            <a:schemeClr val="bg1"/>
                          </a:solidFill>
                          <a:effectLst/>
                        </a:rPr>
                        <a:t>المخاطِب</a:t>
                      </a: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1141209227"/>
                  </a:ext>
                </a:extLst>
              </a:tr>
              <a:tr h="371711">
                <a:tc>
                  <a:txBody>
                    <a:bodyPr/>
                    <a:lstStyle/>
                    <a:p>
                      <a:pPr algn="r" rtl="1">
                        <a:lnSpc>
                          <a:spcPct val="115000"/>
                        </a:lnSpc>
                        <a:spcAft>
                          <a:spcPts val="0"/>
                        </a:spcAft>
                        <a:tabLst>
                          <a:tab pos="111125" algn="r"/>
                        </a:tabLst>
                      </a:pPr>
                      <a:r>
                        <a:rPr lang="ar-EG" sz="2800" b="1">
                          <a:solidFill>
                            <a:schemeClr val="bg1"/>
                          </a:solidFill>
                          <a:effectLst/>
                        </a:rPr>
                        <a:t>المخاطَب</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3043443413"/>
                  </a:ext>
                </a:extLst>
              </a:tr>
              <a:tr h="387423">
                <a:tc>
                  <a:txBody>
                    <a:bodyPr/>
                    <a:lstStyle/>
                    <a:p>
                      <a:pPr algn="r" rtl="1">
                        <a:lnSpc>
                          <a:spcPct val="115000"/>
                        </a:lnSpc>
                        <a:spcAft>
                          <a:spcPts val="0"/>
                        </a:spcAft>
                        <a:tabLst>
                          <a:tab pos="111125" algn="r"/>
                        </a:tabLst>
                      </a:pPr>
                      <a:r>
                        <a:rPr lang="ar-EG" sz="2800" b="1">
                          <a:solidFill>
                            <a:schemeClr val="bg1"/>
                          </a:solidFill>
                          <a:effectLst/>
                        </a:rPr>
                        <a:t>المقصدية</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76598142"/>
                  </a:ext>
                </a:extLst>
              </a:tr>
            </a:tbl>
          </a:graphicData>
        </a:graphic>
      </p:graphicFrame>
    </p:spTree>
    <p:extLst>
      <p:ext uri="{BB962C8B-B14F-4D97-AF65-F5344CB8AC3E}">
        <p14:creationId xmlns:p14="http://schemas.microsoft.com/office/powerpoint/2010/main" val="31478389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94541"/>
            <a:ext cx="12192000" cy="6555641"/>
          </a:xfrm>
          <a:prstGeom prst="rect">
            <a:avLst/>
          </a:prstGeom>
          <a:solidFill>
            <a:schemeClr val="accent2">
              <a:lumMod val="40000"/>
              <a:lumOff val="60000"/>
            </a:schemeClr>
          </a:solidFill>
        </p:spPr>
        <p:txBody>
          <a:bodyPr wrap="square" rtlCol="1">
            <a:spAutoFit/>
          </a:bodyPr>
          <a:lstStyle/>
          <a:p>
            <a:pPr algn="r" rtl="1">
              <a:lnSpc>
                <a:spcPct val="150000"/>
              </a:lnSpc>
            </a:pPr>
            <a:r>
              <a:rPr lang="ar-MA" sz="2800" b="1" dirty="0">
                <a:solidFill>
                  <a:schemeClr val="bg1"/>
                </a:solidFill>
                <a:effectLst>
                  <a:outerShdw blurRad="38100" dist="38100" dir="2700000" algn="tl">
                    <a:srgbClr val="000000">
                      <a:alpha val="43137"/>
                    </a:srgbClr>
                  </a:outerShdw>
                </a:effectLst>
              </a:rPr>
              <a:t>وَعِبَادُ الرَّحْمَنِ </a:t>
            </a:r>
            <a:r>
              <a:rPr lang="ar-MA" sz="2800" b="1" dirty="0">
                <a:solidFill>
                  <a:srgbClr val="FF0000"/>
                </a:solidFill>
                <a:effectLst>
                  <a:outerShdw blurRad="38100" dist="38100" dir="2700000" algn="tl">
                    <a:srgbClr val="000000">
                      <a:alpha val="43137"/>
                    </a:srgbClr>
                  </a:outerShdw>
                </a:effectLst>
              </a:rPr>
              <a:t>الَّذِينَ</a:t>
            </a:r>
            <a:r>
              <a:rPr lang="ar-MA" sz="2800" b="1" dirty="0">
                <a:solidFill>
                  <a:schemeClr val="bg1"/>
                </a:solidFill>
                <a:effectLst>
                  <a:outerShdw blurRad="38100" dist="38100" dir="2700000" algn="tl">
                    <a:srgbClr val="000000">
                      <a:alpha val="43137"/>
                    </a:srgbClr>
                  </a:outerShdw>
                </a:effectLst>
              </a:rPr>
              <a:t> يَمْشُونَ عَلَى الْأَرْضِ هَوْنًا وَإِذَا خَاطَبَهُمُ الْجَاهِلُونَ قَالُوا سَلَامًا (63) </a:t>
            </a:r>
            <a:r>
              <a:rPr lang="ar-MA" sz="2800" b="1" dirty="0">
                <a:solidFill>
                  <a:srgbClr val="FF0000"/>
                </a:solidFill>
                <a:effectLst>
                  <a:outerShdw blurRad="38100" dist="38100" dir="2700000" algn="tl">
                    <a:srgbClr val="000000">
                      <a:alpha val="43137"/>
                    </a:srgbClr>
                  </a:outerShdw>
                </a:effectLst>
              </a:rPr>
              <a:t>وَالَّذِينَ</a:t>
            </a:r>
            <a:r>
              <a:rPr lang="ar-MA" sz="2800" b="1" dirty="0">
                <a:solidFill>
                  <a:schemeClr val="bg1"/>
                </a:solidFill>
                <a:effectLst>
                  <a:outerShdw blurRad="38100" dist="38100" dir="2700000" algn="tl">
                    <a:srgbClr val="000000">
                      <a:alpha val="43137"/>
                    </a:srgbClr>
                  </a:outerShdw>
                </a:effectLst>
              </a:rPr>
              <a:t> يَبِيتُونَ لِرَبِّهِمْ سُجَّدًا وَقِيَامًا (64) </a:t>
            </a:r>
            <a:r>
              <a:rPr lang="ar-MA" sz="2800" b="1" dirty="0">
                <a:solidFill>
                  <a:srgbClr val="FF0000"/>
                </a:solidFill>
                <a:effectLst>
                  <a:outerShdw blurRad="38100" dist="38100" dir="2700000" algn="tl">
                    <a:srgbClr val="000000">
                      <a:alpha val="43137"/>
                    </a:srgbClr>
                  </a:outerShdw>
                </a:effectLst>
              </a:rPr>
              <a:t>وَالَّذِينَ</a:t>
            </a:r>
            <a:r>
              <a:rPr lang="ar-MA" sz="2800" b="1" dirty="0">
                <a:solidFill>
                  <a:schemeClr val="bg1"/>
                </a:solidFill>
                <a:effectLst>
                  <a:outerShdw blurRad="38100" dist="38100" dir="2700000" algn="tl">
                    <a:srgbClr val="000000">
                      <a:alpha val="43137"/>
                    </a:srgbClr>
                  </a:outerShdw>
                </a:effectLst>
              </a:rPr>
              <a:t> يَقُولُونَ رَبَّنَا اصْرِفْ عَنَّا عَذَابَ جَهَنَّمَ إِنَّ عَذَابَهَا كَانَ غَرَامًا (65) إِنَّهَا سَاءَتْ مُسْتَقَرًّا وَمُقَامًا (66) </a:t>
            </a:r>
            <a:r>
              <a:rPr lang="ar-MA" sz="2800" b="1" dirty="0">
                <a:solidFill>
                  <a:srgbClr val="FF0000"/>
                </a:solidFill>
                <a:effectLst>
                  <a:outerShdw blurRad="38100" dist="38100" dir="2700000" algn="tl">
                    <a:srgbClr val="000000">
                      <a:alpha val="43137"/>
                    </a:srgbClr>
                  </a:outerShdw>
                </a:effectLst>
              </a:rPr>
              <a:t>وَالَّذِينَ</a:t>
            </a:r>
            <a:r>
              <a:rPr lang="ar-MA" sz="2800" b="1" dirty="0">
                <a:solidFill>
                  <a:schemeClr val="bg1"/>
                </a:solidFill>
                <a:effectLst>
                  <a:outerShdw blurRad="38100" dist="38100" dir="2700000" algn="tl">
                    <a:srgbClr val="000000">
                      <a:alpha val="43137"/>
                    </a:srgbClr>
                  </a:outerShdw>
                </a:effectLst>
              </a:rPr>
              <a:t> إِذَا أَنْفَقُوا لَمْ يُسْرِفُوا وَلَمْ يَقْتُرُوا وَكَانَ بَيْنَ ذَلِكَ قَوَامًا (67) </a:t>
            </a:r>
            <a:r>
              <a:rPr lang="ar-MA" sz="2800" b="1" dirty="0">
                <a:solidFill>
                  <a:srgbClr val="FF0000"/>
                </a:solidFill>
                <a:effectLst>
                  <a:outerShdw blurRad="38100" dist="38100" dir="2700000" algn="tl">
                    <a:srgbClr val="000000">
                      <a:alpha val="43137"/>
                    </a:srgbClr>
                  </a:outerShdw>
                </a:effectLst>
              </a:rPr>
              <a:t>وَالَّذِينَ</a:t>
            </a:r>
            <a:r>
              <a:rPr lang="ar-MA" sz="2800" b="1" dirty="0">
                <a:solidFill>
                  <a:schemeClr val="bg1"/>
                </a:solidFill>
                <a:effectLst>
                  <a:outerShdw blurRad="38100" dist="38100" dir="2700000" algn="tl">
                    <a:srgbClr val="000000">
                      <a:alpha val="43137"/>
                    </a:srgbClr>
                  </a:outerShdw>
                </a:effectLst>
              </a:rPr>
              <a:t> لَا يَدْعُونَ مَعَ اللَّهِ إِلَهًا آَخَرَ وَلَا يَقْتُلُونَ النَّفْسَ الَّتِي حَرَّمَ اللَّهُ إِلَّا بِالْحَقِّ وَلَا يَزْنُونَ وَمَنْ يَفْعَلْ ذَلِكَ يَلْقَ أَثَامًا (68) يُضَاعَفْ لَهُ الْعَذَابُ يَوْمَ الْقِيَامَةِ وَيَخْلُدْ فِيهِ مُهَانًا (69) إِلَّا مَنْ تَابَ وَآَمَنَ وَعَمِلَ عَمَلًا صَالِحًا فَأُولَئِكَ يُبَدِّلُ اللَّهُ سَيِّئَاتِهِمْ حَسَنَاتٍ </a:t>
            </a:r>
            <a:r>
              <a:rPr lang="ar-MA" sz="2800" b="1" dirty="0">
                <a:solidFill>
                  <a:srgbClr val="FFFF00"/>
                </a:solidFill>
                <a:effectLst>
                  <a:outerShdw blurRad="38100" dist="38100" dir="2700000" algn="tl">
                    <a:srgbClr val="000000">
                      <a:alpha val="43137"/>
                    </a:srgbClr>
                  </a:outerShdw>
                </a:effectLst>
              </a:rPr>
              <a:t>وَكَانَ اللَّهُ غَفُورًا رَحِيمًا </a:t>
            </a:r>
            <a:r>
              <a:rPr lang="ar-MA" sz="2800" b="1" dirty="0">
                <a:solidFill>
                  <a:schemeClr val="bg1"/>
                </a:solidFill>
                <a:effectLst>
                  <a:outerShdw blurRad="38100" dist="38100" dir="2700000" algn="tl">
                    <a:srgbClr val="000000">
                      <a:alpha val="43137"/>
                    </a:srgbClr>
                  </a:outerShdw>
                </a:effectLst>
              </a:rPr>
              <a:t>(70) وَمَنْ تَابَ وَعَمِلَ صَالِحًا فَإِنَّهُ يَتُوبُ إِلَى اللَّهِ مَتَابًا (71) </a:t>
            </a:r>
            <a:r>
              <a:rPr lang="ar-MA" sz="2800" b="1" dirty="0">
                <a:solidFill>
                  <a:srgbClr val="FF0000"/>
                </a:solidFill>
                <a:effectLst>
                  <a:outerShdw blurRad="38100" dist="38100" dir="2700000" algn="tl">
                    <a:srgbClr val="000000">
                      <a:alpha val="43137"/>
                    </a:srgbClr>
                  </a:outerShdw>
                </a:effectLst>
              </a:rPr>
              <a:t>وَالَّذِينَ</a:t>
            </a:r>
            <a:r>
              <a:rPr lang="ar-MA" sz="2800" b="1" dirty="0">
                <a:solidFill>
                  <a:schemeClr val="bg1"/>
                </a:solidFill>
                <a:effectLst>
                  <a:outerShdw blurRad="38100" dist="38100" dir="2700000" algn="tl">
                    <a:srgbClr val="000000">
                      <a:alpha val="43137"/>
                    </a:srgbClr>
                  </a:outerShdw>
                </a:effectLst>
              </a:rPr>
              <a:t> لَا يَشْهَدُونَ الزُّورَ وَإِذَا مَرُّوا بِاللَّغْوِ مَرُّوا كِرَامًا (72) </a:t>
            </a:r>
            <a:r>
              <a:rPr lang="ar-MA" sz="2800" b="1" dirty="0">
                <a:solidFill>
                  <a:srgbClr val="FF0000"/>
                </a:solidFill>
                <a:effectLst>
                  <a:outerShdw blurRad="38100" dist="38100" dir="2700000" algn="tl">
                    <a:srgbClr val="000000">
                      <a:alpha val="43137"/>
                    </a:srgbClr>
                  </a:outerShdw>
                </a:effectLst>
              </a:rPr>
              <a:t>وَالَّذِينَ</a:t>
            </a:r>
            <a:r>
              <a:rPr lang="ar-MA" sz="2800" b="1" dirty="0">
                <a:solidFill>
                  <a:schemeClr val="bg1"/>
                </a:solidFill>
                <a:effectLst>
                  <a:outerShdw blurRad="38100" dist="38100" dir="2700000" algn="tl">
                    <a:srgbClr val="000000">
                      <a:alpha val="43137"/>
                    </a:srgbClr>
                  </a:outerShdw>
                </a:effectLst>
              </a:rPr>
              <a:t> إِذَا ذُكِّرُوا بِآَيَاتِ رَبِّهِمْ لَمْ يَخِرُّوا عَلَيْهَا صُمًّا وَعُمْيَانًا (73) </a:t>
            </a:r>
            <a:r>
              <a:rPr lang="ar-MA" sz="2800" b="1" dirty="0">
                <a:solidFill>
                  <a:srgbClr val="FF0000"/>
                </a:solidFill>
                <a:effectLst>
                  <a:outerShdw blurRad="38100" dist="38100" dir="2700000" algn="tl">
                    <a:srgbClr val="000000">
                      <a:alpha val="43137"/>
                    </a:srgbClr>
                  </a:outerShdw>
                </a:effectLst>
              </a:rPr>
              <a:t>وَالَّذِينَ</a:t>
            </a:r>
            <a:r>
              <a:rPr lang="ar-MA" sz="2800" b="1" dirty="0">
                <a:solidFill>
                  <a:schemeClr val="bg1"/>
                </a:solidFill>
                <a:effectLst>
                  <a:outerShdw blurRad="38100" dist="38100" dir="2700000" algn="tl">
                    <a:srgbClr val="000000">
                      <a:alpha val="43137"/>
                    </a:srgbClr>
                  </a:outerShdw>
                </a:effectLst>
              </a:rPr>
              <a:t> يَقُولُونَ رَبَّنَا هَبْ لَنَا مِنْ أَزْوَاجِنَا وَذُرِّيَّاتِنَا قُرَّةَ أَعْيُنٍ وَاجْعَلْنَا لِلْمُتَّقِينَ إِمَامًا (74) أُولَئِكَ يُجْزَوْنَ الْغُرْفَةَ بِمَا صَبَرُوا وَيُلَقَّوْنَ فِيهَا تَحِيَّةً وَسَلَامًا (75) خَالِدِينَ فِيهَا حَسُنَتْ مُسْتَقَرًّا </a:t>
            </a:r>
            <a:r>
              <a:rPr lang="ar-MA" sz="2800" b="1" dirty="0" smtClean="0">
                <a:solidFill>
                  <a:schemeClr val="bg1"/>
                </a:solidFill>
                <a:effectLst>
                  <a:outerShdw blurRad="38100" dist="38100" dir="2700000" algn="tl">
                    <a:srgbClr val="000000">
                      <a:alpha val="43137"/>
                    </a:srgbClr>
                  </a:outerShdw>
                </a:effectLst>
              </a:rPr>
              <a:t>وَمُقَامًا </a:t>
            </a:r>
            <a:endParaRPr lang="ar-MA"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62905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ثالثا</a:t>
            </a:r>
            <a:r>
              <a:rPr lang="ar-MA" sz="3200" dirty="0"/>
              <a:t>: تحليل النص</a:t>
            </a:r>
          </a:p>
        </p:txBody>
      </p:sp>
      <p:sp>
        <p:nvSpPr>
          <p:cNvPr id="5" name="TextBox 4"/>
          <p:cNvSpPr txBox="1"/>
          <p:nvPr/>
        </p:nvSpPr>
        <p:spPr>
          <a:xfrm>
            <a:off x="168812" y="1237957"/>
            <a:ext cx="11746523" cy="4924425"/>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200" b="1" dirty="0" smtClean="0">
                <a:solidFill>
                  <a:schemeClr val="bg1"/>
                </a:solidFill>
                <a:effectLst>
                  <a:outerShdw blurRad="38100" dist="38100" dir="2700000" algn="tl">
                    <a:srgbClr val="000000">
                      <a:alpha val="43137"/>
                    </a:srgbClr>
                  </a:outerShdw>
                </a:effectLst>
              </a:rPr>
              <a:t>لغة </a:t>
            </a:r>
            <a:r>
              <a:rPr lang="ar-MA" sz="3200" b="1" dirty="0">
                <a:solidFill>
                  <a:schemeClr val="bg1"/>
                </a:solidFill>
                <a:effectLst>
                  <a:outerShdw blurRad="38100" dist="38100" dir="2700000" algn="tl">
                    <a:srgbClr val="000000">
                      <a:alpha val="43137"/>
                    </a:srgbClr>
                  </a:outerShdw>
                </a:effectLst>
              </a:rPr>
              <a:t>النص وأسلوبه</a:t>
            </a:r>
            <a:r>
              <a:rPr lang="ar-MA" sz="3200" b="1" dirty="0" smtClean="0">
                <a:solidFill>
                  <a:schemeClr val="bg1"/>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r>
              <a:rPr lang="ar-MA" sz="2800" b="1" dirty="0" smtClean="0">
                <a:solidFill>
                  <a:schemeClr val="bg1"/>
                </a:solidFill>
                <a:effectLst>
                  <a:outerShdw blurRad="38100" dist="38100" dir="2700000" algn="tl">
                    <a:srgbClr val="000000">
                      <a:alpha val="43137"/>
                    </a:srgbClr>
                  </a:outerShdw>
                </a:effectLst>
              </a:rPr>
              <a:t>الأفعال </a:t>
            </a:r>
            <a:r>
              <a:rPr lang="ar-MA" sz="2800" b="1" dirty="0">
                <a:solidFill>
                  <a:schemeClr val="bg1"/>
                </a:solidFill>
                <a:effectLst>
                  <a:outerShdw blurRad="38100" dist="38100" dir="2700000" algn="tl">
                    <a:srgbClr val="000000">
                      <a:alpha val="43137"/>
                    </a:srgbClr>
                  </a:outerShdw>
                </a:effectLst>
              </a:rPr>
              <a:t>الماضية: الأفعال الماضية في هذا النص القرآني ألغي زمنها فلم تعد دالة على الماضي بل تدل على الدوام والأبدية </a:t>
            </a:r>
            <a:r>
              <a:rPr lang="ar-MA" sz="2800" b="1" dirty="0" smtClean="0">
                <a:solidFill>
                  <a:schemeClr val="bg1"/>
                </a:solidFill>
                <a:effectLst>
                  <a:outerShdw blurRad="38100" dist="38100" dir="2700000" algn="tl">
                    <a:srgbClr val="000000">
                      <a:alpha val="43137"/>
                    </a:srgbClr>
                  </a:outerShdw>
                </a:effectLst>
              </a:rPr>
              <a:t>مثال:  [ </a:t>
            </a:r>
            <a:r>
              <a:rPr lang="ar-MA" sz="2800" b="1" dirty="0">
                <a:solidFill>
                  <a:schemeClr val="bg1"/>
                </a:solidFill>
                <a:effectLst>
                  <a:outerShdw blurRad="38100" dist="38100" dir="2700000" algn="tl">
                    <a:srgbClr val="000000">
                      <a:alpha val="43137"/>
                    </a:srgbClr>
                  </a:outerShdw>
                </a:effectLst>
              </a:rPr>
              <a:t>وكان الله غفورا رحيما ].</a:t>
            </a:r>
          </a:p>
          <a:p>
            <a:pPr marL="457200" indent="-457200" algn="r" rtl="1">
              <a:buFont typeface="Wingdings" panose="05000000000000000000" pitchFamily="2" charset="2"/>
              <a:buChar char="ü"/>
            </a:pPr>
            <a:r>
              <a:rPr lang="ar-MA" sz="2800" b="1" dirty="0" smtClean="0">
                <a:solidFill>
                  <a:schemeClr val="bg1"/>
                </a:solidFill>
                <a:effectLst>
                  <a:outerShdw blurRad="38100" dist="38100" dir="2700000" algn="tl">
                    <a:srgbClr val="000000">
                      <a:alpha val="43137"/>
                    </a:srgbClr>
                  </a:outerShdw>
                </a:effectLst>
              </a:rPr>
              <a:t>تكرار </a:t>
            </a:r>
            <a:r>
              <a:rPr lang="ar-MA" sz="2800" b="1" dirty="0">
                <a:solidFill>
                  <a:schemeClr val="bg1"/>
                </a:solidFill>
                <a:effectLst>
                  <a:outerShdw blurRad="38100" dist="38100" dir="2700000" algn="tl">
                    <a:srgbClr val="000000">
                      <a:alpha val="43137"/>
                    </a:srgbClr>
                  </a:outerShdw>
                </a:effectLst>
              </a:rPr>
              <a:t>الاسم الموصول " الذين": وهو دال على عباد الرحمان، أما تكراره فيعد تأكيدا على أن فئة منهم قد خصهم الله تعالى بصفة الإيمان</a:t>
            </a:r>
            <a:r>
              <a:rPr lang="ar-MA" sz="2800" b="1" dirty="0" smtClean="0">
                <a:solidFill>
                  <a:schemeClr val="bg1"/>
                </a:solidFill>
                <a:effectLst>
                  <a:outerShdw blurRad="38100" dist="38100" dir="2700000" algn="tl">
                    <a:srgbClr val="000000">
                      <a:alpha val="43137"/>
                    </a:srgbClr>
                  </a:outerShdw>
                </a:effectLst>
              </a:rPr>
              <a:t>.</a:t>
            </a:r>
          </a:p>
          <a:p>
            <a:pPr marL="514350" indent="-514350" algn="r" rtl="1">
              <a:buAutoNum type="arabicPeriod" startAt="3"/>
            </a:pPr>
            <a:r>
              <a:rPr lang="ar-MA" sz="3200" b="1" dirty="0" smtClean="0">
                <a:solidFill>
                  <a:schemeClr val="bg1"/>
                </a:solidFill>
                <a:effectLst>
                  <a:outerShdw blurRad="38100" dist="38100" dir="2700000" algn="tl">
                    <a:srgbClr val="000000">
                      <a:alpha val="43137"/>
                    </a:srgbClr>
                  </a:outerShdw>
                </a:effectLst>
              </a:rPr>
              <a:t>مكونات الخطاب:</a:t>
            </a:r>
          </a:p>
          <a:p>
            <a:pPr algn="r" rtl="1"/>
            <a:endParaRPr lang="ar-MA" sz="3200" b="1" dirty="0">
              <a:solidFill>
                <a:schemeClr val="bg1"/>
              </a:solidFill>
              <a:effectLst>
                <a:outerShdw blurRad="38100" dist="38100" dir="2700000" algn="tl">
                  <a:srgbClr val="000000">
                    <a:alpha val="43137"/>
                  </a:srgbClr>
                </a:outerShdw>
              </a:effectLst>
            </a:endParaRPr>
          </a:p>
          <a:p>
            <a:pPr algn="r" rtl="1"/>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startAt="4"/>
            </a:pPr>
            <a:r>
              <a:rPr lang="ar-MA" sz="3200" b="1" dirty="0" smtClean="0">
                <a:solidFill>
                  <a:schemeClr val="bg1"/>
                </a:solidFill>
                <a:effectLst>
                  <a:outerShdw blurRad="38100" dist="38100" dir="2700000" algn="tl">
                    <a:srgbClr val="000000">
                      <a:alpha val="43137"/>
                    </a:srgbClr>
                  </a:outerShdw>
                </a:effectLst>
              </a:rPr>
              <a:t>قيم </a:t>
            </a:r>
            <a:r>
              <a:rPr lang="ar-MA" sz="3200" b="1" dirty="0">
                <a:solidFill>
                  <a:schemeClr val="bg1"/>
                </a:solidFill>
                <a:effectLst>
                  <a:outerShdw blurRad="38100" dist="38100" dir="2700000" algn="tl">
                    <a:srgbClr val="000000">
                      <a:alpha val="43137"/>
                    </a:srgbClr>
                  </a:outerShdw>
                </a:effectLst>
              </a:rPr>
              <a:t>النص</a:t>
            </a:r>
            <a:r>
              <a:rPr lang="ar-MA" sz="32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2800" b="1" dirty="0" smtClean="0">
                <a:solidFill>
                  <a:schemeClr val="bg1"/>
                </a:solidFill>
                <a:effectLst>
                  <a:outerShdw blurRad="38100" dist="38100" dir="2700000" algn="tl">
                    <a:srgbClr val="000000">
                      <a:alpha val="43137"/>
                    </a:srgbClr>
                  </a:outerShdw>
                </a:effectLst>
              </a:rPr>
              <a:t>التواضع </a:t>
            </a:r>
            <a:r>
              <a:rPr lang="ar-MA" sz="2800" b="1" dirty="0">
                <a:solidFill>
                  <a:schemeClr val="bg1"/>
                </a:solidFill>
                <a:effectLst>
                  <a:outerShdw blurRad="38100" dist="38100" dir="2700000" algn="tl">
                    <a:srgbClr val="000000">
                      <a:alpha val="43137"/>
                    </a:srgbClr>
                  </a:outerShdw>
                </a:effectLst>
              </a:rPr>
              <a:t>– الرحمة – الوقار – السكينة – الحلم –  العفو– الإحسان – الإخلاص في العبادة –  الإيمان </a:t>
            </a:r>
          </a:p>
        </p:txBody>
      </p:sp>
      <p:graphicFrame>
        <p:nvGraphicFramePr>
          <p:cNvPr id="3" name="Table 2"/>
          <p:cNvGraphicFramePr>
            <a:graphicFrameLocks noGrp="1"/>
          </p:cNvGraphicFramePr>
          <p:nvPr>
            <p:extLst>
              <p:ext uri="{D42A27DB-BD31-4B8C-83A1-F6EECF244321}">
                <p14:modId xmlns:p14="http://schemas.microsoft.com/office/powerpoint/2010/main" val="1477070758"/>
              </p:ext>
            </p:extLst>
          </p:nvPr>
        </p:nvGraphicFramePr>
        <p:xfrm>
          <a:off x="431188" y="3933526"/>
          <a:ext cx="8337382" cy="1472184"/>
        </p:xfrm>
        <a:graphic>
          <a:graphicData uri="http://schemas.openxmlformats.org/drawingml/2006/table">
            <a:tbl>
              <a:tblPr rtl="1" firstRow="1" firstCol="1" bandRow="1">
                <a:tableStyleId>{5C22544A-7EE6-4342-B048-85BDC9FD1C3A}</a:tableStyleId>
              </a:tblPr>
              <a:tblGrid>
                <a:gridCol w="1678454">
                  <a:extLst>
                    <a:ext uri="{9D8B030D-6E8A-4147-A177-3AD203B41FA5}">
                      <a16:colId xmlns:a16="http://schemas.microsoft.com/office/drawing/2014/main" val="3610558501"/>
                    </a:ext>
                  </a:extLst>
                </a:gridCol>
                <a:gridCol w="6658928">
                  <a:extLst>
                    <a:ext uri="{9D8B030D-6E8A-4147-A177-3AD203B41FA5}">
                      <a16:colId xmlns:a16="http://schemas.microsoft.com/office/drawing/2014/main" val="579171164"/>
                    </a:ext>
                  </a:extLst>
                </a:gridCol>
              </a:tblGrid>
              <a:tr h="371711">
                <a:tc>
                  <a:txBody>
                    <a:bodyPr/>
                    <a:lstStyle/>
                    <a:p>
                      <a:pPr algn="r" rtl="1">
                        <a:lnSpc>
                          <a:spcPct val="115000"/>
                        </a:lnSpc>
                        <a:spcAft>
                          <a:spcPts val="0"/>
                        </a:spcAft>
                        <a:tabLst>
                          <a:tab pos="111125" algn="r"/>
                        </a:tabLst>
                      </a:pPr>
                      <a:r>
                        <a:rPr lang="ar-EG" sz="2800" b="1">
                          <a:solidFill>
                            <a:schemeClr val="bg1"/>
                          </a:solidFill>
                          <a:effectLst/>
                        </a:rPr>
                        <a:t>المخاطِب</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r>
                        <a:rPr lang="ar-EG" sz="2800" b="1" dirty="0">
                          <a:solidFill>
                            <a:schemeClr val="bg1"/>
                          </a:solidFill>
                          <a:effectLst/>
                        </a:rPr>
                        <a:t>الله سبحانه وتعالى.</a:t>
                      </a: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1141209227"/>
                  </a:ext>
                </a:extLst>
              </a:tr>
              <a:tr h="371711">
                <a:tc>
                  <a:txBody>
                    <a:bodyPr/>
                    <a:lstStyle/>
                    <a:p>
                      <a:pPr algn="r" rtl="1">
                        <a:lnSpc>
                          <a:spcPct val="115000"/>
                        </a:lnSpc>
                        <a:spcAft>
                          <a:spcPts val="0"/>
                        </a:spcAft>
                        <a:tabLst>
                          <a:tab pos="111125" algn="r"/>
                        </a:tabLst>
                      </a:pPr>
                      <a:r>
                        <a:rPr lang="ar-EG" sz="2800" b="1">
                          <a:solidFill>
                            <a:schemeClr val="bg1"/>
                          </a:solidFill>
                          <a:effectLst/>
                        </a:rPr>
                        <a:t>المخاطَب</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r>
                        <a:rPr lang="ar-EG" sz="2800" b="1">
                          <a:solidFill>
                            <a:schemeClr val="bg1"/>
                          </a:solidFill>
                          <a:effectLst/>
                        </a:rPr>
                        <a:t>الناس أجمعين في أي زمان ومكان.</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3043443413"/>
                  </a:ext>
                </a:extLst>
              </a:tr>
              <a:tr h="387423">
                <a:tc>
                  <a:txBody>
                    <a:bodyPr/>
                    <a:lstStyle/>
                    <a:p>
                      <a:pPr algn="r" rtl="1">
                        <a:lnSpc>
                          <a:spcPct val="115000"/>
                        </a:lnSpc>
                        <a:spcAft>
                          <a:spcPts val="0"/>
                        </a:spcAft>
                        <a:tabLst>
                          <a:tab pos="111125" algn="r"/>
                        </a:tabLst>
                      </a:pPr>
                      <a:r>
                        <a:rPr lang="ar-EG" sz="2800" b="1">
                          <a:solidFill>
                            <a:schemeClr val="bg1"/>
                          </a:solidFill>
                          <a:effectLst/>
                        </a:rPr>
                        <a:t>المقصدية</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tc>
                  <a:txBody>
                    <a:bodyPr/>
                    <a:lstStyle/>
                    <a:p>
                      <a:pPr algn="r" rtl="1">
                        <a:lnSpc>
                          <a:spcPct val="115000"/>
                        </a:lnSpc>
                        <a:spcAft>
                          <a:spcPts val="0"/>
                        </a:spcAft>
                        <a:tabLst>
                          <a:tab pos="111125" algn="r"/>
                        </a:tabLst>
                      </a:pPr>
                      <a:r>
                        <a:rPr lang="ar-SA" sz="2800" b="1" dirty="0">
                          <a:solidFill>
                            <a:schemeClr val="bg1"/>
                          </a:solidFill>
                          <a:effectLst/>
                        </a:rPr>
                        <a:t>إبراز  بعض صفات المؤمنين والدعوة إلى الاقتداء بهم.</a:t>
                      </a:r>
                      <a:r>
                        <a:rPr lang="fr-FR" sz="2800" b="1" dirty="0">
                          <a:solidFill>
                            <a:schemeClr val="bg1"/>
                          </a:solidFill>
                          <a:effectLst/>
                        </a:rPr>
                        <a:t> </a:t>
                      </a: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tx1">
                        <a:lumMod val="85000"/>
                      </a:schemeClr>
                    </a:solidFill>
                  </a:tcPr>
                </a:tc>
                <a:extLst>
                  <a:ext uri="{0D108BD9-81ED-4DB2-BD59-A6C34878D82A}">
                    <a16:rowId xmlns:a16="http://schemas.microsoft.com/office/drawing/2014/main" val="76598142"/>
                  </a:ext>
                </a:extLst>
              </a:tr>
            </a:tbl>
          </a:graphicData>
        </a:graphic>
      </p:graphicFrame>
    </p:spTree>
    <p:extLst>
      <p:ext uri="{BB962C8B-B14F-4D97-AF65-F5344CB8AC3E}">
        <p14:creationId xmlns:p14="http://schemas.microsoft.com/office/powerpoint/2010/main" val="17990061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رابعا</a:t>
            </a:r>
            <a:r>
              <a:rPr lang="ar-MA" sz="3200" dirty="0"/>
              <a:t>: التركيب</a:t>
            </a:r>
          </a:p>
        </p:txBody>
      </p:sp>
      <p:sp>
        <p:nvSpPr>
          <p:cNvPr id="5" name="TextBox 4"/>
          <p:cNvSpPr txBox="1"/>
          <p:nvPr/>
        </p:nvSpPr>
        <p:spPr>
          <a:xfrm>
            <a:off x="295422" y="1294228"/>
            <a:ext cx="10860258" cy="1569660"/>
          </a:xfrm>
          <a:prstGeom prst="rect">
            <a:avLst/>
          </a:prstGeom>
          <a:solidFill>
            <a:schemeClr val="accent2">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يدعوا الله سبحانه وتعالى عباده المؤمنين إلى إتباع الفضائل وتجنب الرذائل، والغاية من ذلك تحسين علاقتهم بالخالق وبالنفس وبالآخر، </a:t>
            </a:r>
            <a:r>
              <a:rPr lang="ar-MA" sz="3200" b="1" dirty="0" smtClean="0">
                <a:solidFill>
                  <a:schemeClr val="bg1"/>
                </a:solidFill>
                <a:effectLst>
                  <a:outerShdw blurRad="38100" dist="38100" dir="2700000" algn="tl">
                    <a:srgbClr val="000000">
                      <a:alpha val="43137"/>
                    </a:srgbClr>
                  </a:outerShdw>
                </a:effectLst>
              </a:rPr>
              <a:t>لي</a:t>
            </a:r>
            <a:r>
              <a:rPr lang="ar-SA" sz="3200" b="1" dirty="0">
                <a:solidFill>
                  <a:schemeClr val="bg1"/>
                </a:solidFill>
                <a:effectLst>
                  <a:outerShdw blurRad="38100" dist="38100" dir="2700000" algn="tl">
                    <a:srgbClr val="000000">
                      <a:alpha val="43137"/>
                    </a:srgbClr>
                  </a:outerShdw>
                </a:effectLst>
              </a:rPr>
              <a:t>ب</a:t>
            </a:r>
            <a:r>
              <a:rPr lang="ar-MA" sz="3200" b="1" dirty="0" smtClean="0">
                <a:solidFill>
                  <a:schemeClr val="bg1"/>
                </a:solidFill>
                <a:effectLst>
                  <a:outerShdw blurRad="38100" dist="38100" dir="2700000" algn="tl">
                    <a:srgbClr val="000000">
                      <a:alpha val="43137"/>
                    </a:srgbClr>
                  </a:outerShdw>
                </a:effectLst>
              </a:rPr>
              <a:t>شرهم </a:t>
            </a:r>
            <a:r>
              <a:rPr lang="ar-MA" sz="3200" b="1" dirty="0">
                <a:solidFill>
                  <a:schemeClr val="bg1"/>
                </a:solidFill>
                <a:effectLst>
                  <a:outerShdw blurRad="38100" dist="38100" dir="2700000" algn="tl">
                    <a:srgbClr val="000000">
                      <a:alpha val="43137"/>
                    </a:srgbClr>
                  </a:outerShdw>
                </a:effectLst>
              </a:rPr>
              <a:t>في آخر هذا النص الكريم بنعيم الجنة والخلود فيها جزاء بما عملوا.</a:t>
            </a:r>
            <a:endParaRPr lang="ar-MA" sz="3200" b="1" dirty="0" smtClean="0">
              <a:solidFill>
                <a:schemeClr val="bg1"/>
              </a:solidFill>
              <a:effectLst>
                <a:outerShdw blurRad="38100" dist="38100" dir="2700000" algn="tl">
                  <a:srgbClr val="000000">
                    <a:alpha val="43137"/>
                  </a:srgbClr>
                </a:outerShdw>
              </a:effectLst>
            </a:endParaRPr>
          </a:p>
        </p:txBody>
      </p:sp>
      <p:sp>
        <p:nvSpPr>
          <p:cNvPr id="6" name="TextBox 5"/>
          <p:cNvSpPr txBox="1"/>
          <p:nvPr/>
        </p:nvSpPr>
        <p:spPr>
          <a:xfrm>
            <a:off x="4740812" y="3176955"/>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خامسا: الاستثمار</a:t>
            </a:r>
            <a:endParaRPr lang="ar-MA" sz="3200" dirty="0"/>
          </a:p>
        </p:txBody>
      </p:sp>
      <p:sp>
        <p:nvSpPr>
          <p:cNvPr id="7" name="TextBox 6"/>
          <p:cNvSpPr txBox="1"/>
          <p:nvPr/>
        </p:nvSpPr>
        <p:spPr>
          <a:xfrm>
            <a:off x="295422" y="4693775"/>
            <a:ext cx="10860258" cy="1569660"/>
          </a:xfrm>
          <a:prstGeom prst="rect">
            <a:avLst/>
          </a:prstGeom>
          <a:solidFill>
            <a:schemeClr val="accent2">
              <a:lumMod val="40000"/>
              <a:lumOff val="60000"/>
            </a:schemeClr>
          </a:solidFill>
        </p:spPr>
        <p:txBody>
          <a:bodyPr wrap="square" rtlCol="1">
            <a:spAutoFit/>
          </a:bodyPr>
          <a:lstStyle/>
          <a:p>
            <a:pPr algn="r" rtl="1"/>
            <a:r>
              <a:rPr lang="ar-MA" sz="3200" b="1" dirty="0" smtClean="0">
                <a:solidFill>
                  <a:schemeClr val="bg1"/>
                </a:solidFill>
                <a:effectLst>
                  <a:outerShdw blurRad="38100" dist="38100" dir="2700000" algn="tl">
                    <a:srgbClr val="000000">
                      <a:alpha val="43137"/>
                    </a:srgbClr>
                  </a:outerShdw>
                </a:effectLst>
              </a:rPr>
              <a:t>نهى </a:t>
            </a:r>
            <a:r>
              <a:rPr lang="ar-MA" sz="3200" b="1" dirty="0">
                <a:solidFill>
                  <a:schemeClr val="bg1"/>
                </a:solidFill>
                <a:effectLst>
                  <a:outerShdw blurRad="38100" dist="38100" dir="2700000" algn="tl">
                    <a:srgbClr val="000000">
                      <a:alpha val="43137"/>
                    </a:srgbClr>
                  </a:outerShdw>
                </a:effectLst>
              </a:rPr>
              <a:t>الدين الإسلامي عن الإسراف والبخل في الإنفاق لما يترتب عنهما من مفاسد دينية واجتماعية لذا وجب الاعتدال فيهما؛ مصداقا لقوله تعالى: ﴿ وَلَا تَجْعَلْ يَدَكَ مَغْلُولَةً إِلَىٰ عُنُقِكَ وَلَا تَبْسُطْهَا كُلَّ الْبَسْطِ فَتَقْعُدَ مَلُومًا مَّحْسُورًا﴾.</a:t>
            </a:r>
            <a:endParaRPr lang="ar-MA" sz="3200" b="1" dirty="0" smtClean="0">
              <a:solidFill>
                <a:schemeClr val="bg1"/>
              </a:solidFill>
              <a:effectLst>
                <a:outerShdw blurRad="38100" dist="38100" dir="2700000" algn="tl">
                  <a:srgbClr val="000000">
                    <a:alpha val="43137"/>
                  </a:srgbClr>
                </a:outerShdw>
              </a:effectLst>
            </a:endParaRPr>
          </a:p>
        </p:txBody>
      </p:sp>
      <p:sp>
        <p:nvSpPr>
          <p:cNvPr id="2" name="TextBox 1"/>
          <p:cNvSpPr txBox="1"/>
          <p:nvPr/>
        </p:nvSpPr>
        <p:spPr>
          <a:xfrm>
            <a:off x="3756074" y="3915906"/>
            <a:ext cx="7399606" cy="584775"/>
          </a:xfrm>
          <a:prstGeom prst="rect">
            <a:avLst/>
          </a:prstGeom>
          <a:solidFill>
            <a:schemeClr val="accent3">
              <a:lumMod val="40000"/>
              <a:lumOff val="60000"/>
            </a:schemeClr>
          </a:solidFill>
        </p:spPr>
        <p:txBody>
          <a:bodyPr wrap="square" rtlCol="1">
            <a:spAutoFit/>
          </a:bodyPr>
          <a:lstStyle/>
          <a:p>
            <a:pPr algn="r" rtl="1"/>
            <a:r>
              <a:rPr lang="ar-MA" sz="3200" b="1" dirty="0">
                <a:solidFill>
                  <a:schemeClr val="bg1"/>
                </a:solidFill>
                <a:effectLst>
                  <a:outerShdw blurRad="38100" dist="38100" dir="2700000" algn="tl">
                    <a:srgbClr val="000000">
                      <a:alpha val="43137"/>
                    </a:srgbClr>
                  </a:outerShdw>
                </a:effectLst>
              </a:rPr>
              <a:t>اذكر بعض أضرار الإسراف والبخل في الإنفاق.</a:t>
            </a: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94541"/>
            <a:ext cx="12192000" cy="6555641"/>
          </a:xfrm>
          <a:prstGeom prst="rect">
            <a:avLst/>
          </a:prstGeom>
          <a:solidFill>
            <a:schemeClr val="accent2">
              <a:lumMod val="40000"/>
              <a:lumOff val="60000"/>
            </a:schemeClr>
          </a:solidFill>
        </p:spPr>
        <p:txBody>
          <a:bodyPr wrap="square" rtlCol="1">
            <a:spAutoFit/>
          </a:bodyPr>
          <a:lstStyle/>
          <a:p>
            <a:pPr algn="r" rtl="1">
              <a:lnSpc>
                <a:spcPct val="150000"/>
              </a:lnSpc>
            </a:pPr>
            <a:r>
              <a:rPr lang="ar-MA" sz="2800" b="1" dirty="0">
                <a:solidFill>
                  <a:schemeClr val="bg1"/>
                </a:solidFill>
                <a:effectLst>
                  <a:outerShdw blurRad="38100" dist="38100" dir="2700000" algn="tl">
                    <a:srgbClr val="000000">
                      <a:alpha val="43137"/>
                    </a:srgbClr>
                  </a:outerShdw>
                </a:effectLst>
              </a:rPr>
              <a:t>وَعِبَادُ الرَّحْمَنِ الَّذِينَ يَمْشُونَ عَلَى الْأَرْضِ هَوْنًا وَإِذَا خَاطَبَهُمُ الْجَاهِلُونَ قَالُوا سَلَامًا (63) وَالَّذِينَ يَبِيتُونَ لِرَبِّهِمْ سُجَّدًا وَقِيَامًا (64) وَالَّذِينَ يَقُولُونَ رَبَّنَا اصْرِفْ عَنَّا عَذَابَ جَهَنَّمَ إِنَّ عَذَابَهَا كَانَ غَرَامًا (65) إِنَّهَا سَاءَتْ مُسْتَقَرًّا وَمُقَامًا (66) وَالَّذِينَ إِذَا أَنْفَقُوا لَمْ يُسْرِفُوا وَلَمْ يَقْتُرُوا وَكَانَ بَيْنَ ذَلِكَ قَوَامًا (67) وَالَّذِينَ لَا يَدْعُونَ مَعَ اللَّهِ إِلَهًا آَخَرَ وَلَا يَقْتُلُونَ النَّفْسَ الَّتِي حَرَّمَ اللَّهُ إِلَّا بِالْحَقِّ وَلَا يَزْنُونَ وَمَنْ يَفْعَلْ ذَلِكَ يَلْقَ أَثَامًا (68) يُضَاعَفْ لَهُ الْعَذَابُ يَوْمَ الْقِيَامَةِ وَيَخْلُدْ فِيهِ مُهَانًا (69) إِلَّا مَنْ تَابَ وَآَمَنَ وَعَمِلَ عَمَلًا صَالِحًا فَأُولَئِكَ يُبَدِّلُ اللَّهُ سَيِّئَاتِهِمْ حَسَنَاتٍ وَكَانَ اللَّهُ غَفُورًا رَحِيمًا (70) وَمَنْ تَابَ وَعَمِلَ صَالِحًا فَإِنَّهُ يَتُوبُ إِلَى اللَّهِ مَتَابًا (71) وَالَّذِينَ لَا يَشْهَدُونَ الزُّورَ وَإِذَا مَرُّوا بِاللَّغْوِ مَرُّوا كِرَامًا (72) وَالَّذِينَ إِذَا ذُكِّرُوا بِآَيَاتِ رَبِّهِمْ لَمْ يَخِرُّوا عَلَيْهَا صُمًّا وَعُمْيَانًا (73) وَالَّذِينَ يَقُولُونَ رَبَّنَا هَبْ لَنَا مِنْ أَزْوَاجِنَا وَذُرِّيَّاتِنَا قُرَّةَ أَعْيُنٍ وَاجْعَلْنَا لِلْمُتَّقِينَ إِمَامًا (74) أُولَئِكَ يُجْزَوْنَ الْغُرْفَةَ بِمَا صَبَرُوا وَيُلَقَّوْنَ فِيهَا تَحِيَّةً وَسَلَامًا (75) خَالِدِينَ فِيهَا حَسُنَتْ مُسْتَقَرًّا </a:t>
            </a:r>
            <a:r>
              <a:rPr lang="ar-MA" sz="2800" b="1" dirty="0" smtClean="0">
                <a:solidFill>
                  <a:schemeClr val="bg1"/>
                </a:solidFill>
                <a:effectLst>
                  <a:outerShdw blurRad="38100" dist="38100" dir="2700000" algn="tl">
                    <a:srgbClr val="000000">
                      <a:alpha val="43137"/>
                    </a:srgbClr>
                  </a:outerShdw>
                </a:effectLst>
              </a:rPr>
              <a:t>وَمُقَامًا </a:t>
            </a:r>
            <a:endParaRPr lang="ar-MA"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2" y="815927"/>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a:t>تأطير النص</a:t>
            </a:r>
            <a:endParaRPr lang="ar-MA" sz="3200" dirty="0"/>
          </a:p>
        </p:txBody>
      </p:sp>
      <p:sp>
        <p:nvSpPr>
          <p:cNvPr id="5" name="TextBox 4"/>
          <p:cNvSpPr txBox="1"/>
          <p:nvPr/>
        </p:nvSpPr>
        <p:spPr>
          <a:xfrm>
            <a:off x="2461847" y="1786597"/>
            <a:ext cx="8672732" cy="3405741"/>
          </a:xfrm>
          <a:prstGeom prst="rect">
            <a:avLst/>
          </a:prstGeom>
          <a:solidFill>
            <a:schemeClr val="accent2">
              <a:lumMod val="40000"/>
              <a:lumOff val="60000"/>
            </a:schemeClr>
          </a:solidFill>
        </p:spPr>
        <p:txBody>
          <a:bodyPr wrap="square" rtlCol="1">
            <a:spAutoFit/>
          </a:bodyPr>
          <a:lstStyle/>
          <a:p>
            <a:pPr marL="285750" indent="-285750" algn="r" rtl="1">
              <a:lnSpc>
                <a:spcPct val="200000"/>
              </a:lnSpc>
              <a:buFontTx/>
              <a:buChar char="-"/>
            </a:pPr>
            <a:r>
              <a:rPr lang="ar-MA" sz="2800" b="1" dirty="0">
                <a:solidFill>
                  <a:schemeClr val="bg1"/>
                </a:solidFill>
                <a:effectLst>
                  <a:outerShdw blurRad="38100" dist="38100" dir="2700000" algn="tl">
                    <a:srgbClr val="000000">
                      <a:alpha val="43137"/>
                    </a:srgbClr>
                  </a:outerShdw>
                </a:effectLst>
              </a:rPr>
              <a:t>من صاحب النص؟ وما مصدره؟</a:t>
            </a:r>
          </a:p>
          <a:p>
            <a:pPr marL="285750" indent="-285750" algn="r" rtl="1">
              <a:lnSpc>
                <a:spcPct val="200000"/>
              </a:lnSpc>
              <a:buFontTx/>
              <a:buChar char="-"/>
            </a:pPr>
            <a:r>
              <a:rPr lang="ar-MA" sz="2800" b="1" dirty="0">
                <a:solidFill>
                  <a:schemeClr val="bg1"/>
                </a:solidFill>
                <a:effectLst>
                  <a:outerShdw blurRad="38100" dist="38100" dir="2700000" algn="tl">
                    <a:srgbClr val="000000">
                      <a:alpha val="43137"/>
                    </a:srgbClr>
                  </a:outerShdw>
                </a:effectLst>
              </a:rPr>
              <a:t>قارن بين الخط الذي كتب به النص والخط العادي؛ ماذا تلاحظ؟</a:t>
            </a:r>
          </a:p>
          <a:p>
            <a:pPr marL="285750" indent="-285750" algn="r" rtl="1">
              <a:lnSpc>
                <a:spcPct val="200000"/>
              </a:lnSpc>
              <a:buFontTx/>
              <a:buChar char="-"/>
            </a:pPr>
            <a:r>
              <a:rPr lang="ar-MA" sz="2800" b="1" dirty="0">
                <a:solidFill>
                  <a:schemeClr val="bg1"/>
                </a:solidFill>
                <a:effectLst>
                  <a:outerShdw blurRad="38100" dist="38100" dir="2700000" algn="tl">
                    <a:srgbClr val="000000">
                      <a:alpha val="43137"/>
                    </a:srgbClr>
                  </a:outerShdw>
                </a:effectLst>
              </a:rPr>
              <a:t>مما يتركب عنوان النص؟ وما الدلالات التي يتضمنها؟</a:t>
            </a:r>
          </a:p>
          <a:p>
            <a:pPr marL="285750" indent="-285750" algn="r" rtl="1">
              <a:lnSpc>
                <a:spcPct val="200000"/>
              </a:lnSpc>
              <a:buFontTx/>
              <a:buChar char="-"/>
            </a:pPr>
            <a:r>
              <a:rPr lang="ar-MA" sz="28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22165" y="168813"/>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أولا: تأطير </a:t>
            </a:r>
            <a:r>
              <a:rPr lang="ar-MA" sz="3200" dirty="0"/>
              <a:t>النص</a:t>
            </a:r>
          </a:p>
        </p:txBody>
      </p:sp>
      <p:sp>
        <p:nvSpPr>
          <p:cNvPr id="5" name="TextBox 4"/>
          <p:cNvSpPr txBox="1"/>
          <p:nvPr/>
        </p:nvSpPr>
        <p:spPr>
          <a:xfrm>
            <a:off x="239151" y="1280160"/>
            <a:ext cx="11774658" cy="5078313"/>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2400" b="1" u="sng" dirty="0" smtClean="0">
                <a:solidFill>
                  <a:schemeClr val="bg1"/>
                </a:solidFill>
                <a:effectLst>
                  <a:outerShdw blurRad="38100" dist="38100" dir="2700000" algn="tl">
                    <a:srgbClr val="000000">
                      <a:alpha val="43137"/>
                    </a:srgbClr>
                  </a:outerShdw>
                </a:effectLst>
              </a:rPr>
              <a:t>صاحب </a:t>
            </a:r>
            <a:r>
              <a:rPr lang="ar-MA" sz="2400" b="1" u="sng" dirty="0">
                <a:solidFill>
                  <a:schemeClr val="bg1"/>
                </a:solidFill>
                <a:effectLst>
                  <a:outerShdw blurRad="38100" dist="38100" dir="2700000" algn="tl">
                    <a:srgbClr val="000000">
                      <a:alpha val="43137"/>
                    </a:srgbClr>
                  </a:outerShdw>
                </a:effectLst>
              </a:rPr>
              <a:t>النص :  </a:t>
            </a:r>
            <a:r>
              <a:rPr lang="ar-MA" sz="2400" b="1" dirty="0">
                <a:solidFill>
                  <a:schemeClr val="bg1"/>
                </a:solidFill>
                <a:effectLst>
                  <a:outerShdw blurRad="38100" dist="38100" dir="2700000" algn="tl">
                    <a:srgbClr val="000000">
                      <a:alpha val="43137"/>
                    </a:srgbClr>
                  </a:outerShdw>
                </a:effectLst>
              </a:rPr>
              <a:t>الله عز وجل.</a:t>
            </a:r>
          </a:p>
          <a:p>
            <a:pPr marL="457200" indent="-457200" algn="r" rtl="1">
              <a:lnSpc>
                <a:spcPct val="150000"/>
              </a:lnSpc>
              <a:buFont typeface="+mj-lt"/>
              <a:buAutoNum type="arabicPeriod"/>
            </a:pPr>
            <a:r>
              <a:rPr lang="ar-MA" sz="2400" b="1" u="sng" dirty="0" smtClean="0">
                <a:solidFill>
                  <a:schemeClr val="bg1"/>
                </a:solidFill>
                <a:effectLst>
                  <a:outerShdw blurRad="38100" dist="38100" dir="2700000" algn="tl">
                    <a:srgbClr val="000000">
                      <a:alpha val="43137"/>
                    </a:srgbClr>
                  </a:outerShdw>
                </a:effectLst>
              </a:rPr>
              <a:t>مصدر </a:t>
            </a:r>
            <a:r>
              <a:rPr lang="ar-MA" sz="2400" b="1" u="sng" dirty="0">
                <a:solidFill>
                  <a:schemeClr val="bg1"/>
                </a:solidFill>
                <a:effectLst>
                  <a:outerShdw blurRad="38100" dist="38100" dir="2700000" algn="tl">
                    <a:srgbClr val="000000">
                      <a:alpha val="43137"/>
                    </a:srgbClr>
                  </a:outerShdw>
                </a:effectLst>
              </a:rPr>
              <a:t>النص: </a:t>
            </a:r>
            <a:r>
              <a:rPr lang="ar-MA" sz="2400" b="1" dirty="0">
                <a:solidFill>
                  <a:schemeClr val="bg1"/>
                </a:solidFill>
                <a:effectLst>
                  <a:outerShdw blurRad="38100" dist="38100" dir="2700000" algn="tl">
                    <a:srgbClr val="000000">
                      <a:alpha val="43137"/>
                    </a:srgbClr>
                  </a:outerShdw>
                </a:effectLst>
              </a:rPr>
              <a:t>آيات قرآنية من سورة الفرقان، وهي سورة مكية، ماعدا الآيات 68 : 70، عدد آياتها 77</a:t>
            </a:r>
          </a:p>
          <a:p>
            <a:pPr marL="457200" indent="-457200" algn="r" rtl="1">
              <a:lnSpc>
                <a:spcPct val="150000"/>
              </a:lnSpc>
              <a:buFont typeface="+mj-lt"/>
              <a:buAutoNum type="arabicPeriod"/>
            </a:pPr>
            <a:r>
              <a:rPr lang="ar-MA" sz="2400" b="1" u="sng" dirty="0" smtClean="0">
                <a:solidFill>
                  <a:schemeClr val="bg1"/>
                </a:solidFill>
                <a:effectLst>
                  <a:outerShdw blurRad="38100" dist="38100" dir="2700000" algn="tl">
                    <a:srgbClr val="000000">
                      <a:alpha val="43137"/>
                    </a:srgbClr>
                  </a:outerShdw>
                </a:effectLst>
              </a:rPr>
              <a:t>الخط</a:t>
            </a:r>
            <a:r>
              <a:rPr lang="ar-MA" sz="2400" b="1" u="sng" dirty="0">
                <a:solidFill>
                  <a:schemeClr val="bg1"/>
                </a:solidFill>
                <a:effectLst>
                  <a:outerShdw blurRad="38100" dist="38100" dir="2700000" algn="tl">
                    <a:srgbClr val="000000">
                      <a:alpha val="43137"/>
                    </a:srgbClr>
                  </a:outerShdw>
                </a:effectLst>
              </a:rPr>
              <a:t>: </a:t>
            </a:r>
            <a:r>
              <a:rPr lang="ar-MA" sz="2400" b="1" dirty="0">
                <a:solidFill>
                  <a:schemeClr val="bg1"/>
                </a:solidFill>
                <a:effectLst>
                  <a:outerShdw blurRad="38100" dist="38100" dir="2700000" algn="tl">
                    <a:srgbClr val="000000">
                      <a:alpha val="43137"/>
                    </a:srgbClr>
                  </a:outerShdw>
                </a:effectLst>
              </a:rPr>
              <a:t>في مقارنة بين الخط العادي والخط الذي كتب به النص، يتبين أن النص كتب بالخط العثماني؛ مما يؤشر على أنه نص قرآني.</a:t>
            </a:r>
          </a:p>
          <a:p>
            <a:pPr marL="457200" indent="-457200" algn="r" rtl="1">
              <a:lnSpc>
                <a:spcPct val="150000"/>
              </a:lnSpc>
              <a:buFont typeface="+mj-lt"/>
              <a:buAutoNum type="arabicPeriod"/>
            </a:pPr>
            <a:r>
              <a:rPr lang="ar-MA" sz="2400" b="1" u="sng" dirty="0" smtClean="0">
                <a:solidFill>
                  <a:schemeClr val="bg1"/>
                </a:solidFill>
                <a:effectLst>
                  <a:outerShdw blurRad="38100" dist="38100" dir="2700000" algn="tl">
                    <a:srgbClr val="000000">
                      <a:alpha val="43137"/>
                    </a:srgbClr>
                  </a:outerShdw>
                </a:effectLst>
              </a:rPr>
              <a:t>ملاحظة </a:t>
            </a:r>
            <a:r>
              <a:rPr lang="ar-MA" sz="2400" b="1" u="sng" dirty="0">
                <a:solidFill>
                  <a:schemeClr val="bg1"/>
                </a:solidFill>
                <a:effectLst>
                  <a:outerShdw blurRad="38100" dist="38100" dir="2700000" algn="tl">
                    <a:srgbClr val="000000">
                      <a:alpha val="43137"/>
                    </a:srgbClr>
                  </a:outerShdw>
                </a:effectLst>
              </a:rPr>
              <a:t>العنوان:</a:t>
            </a:r>
          </a:p>
          <a:p>
            <a:pPr marL="342900" indent="-342900" algn="r" rtl="1">
              <a:lnSpc>
                <a:spcPct val="150000"/>
              </a:lnSpc>
              <a:buFont typeface="Wingdings" panose="05000000000000000000" pitchFamily="2" charset="2"/>
              <a:buChar char="q"/>
            </a:pPr>
            <a:r>
              <a:rPr lang="ar-MA" sz="2400" b="1" dirty="0" smtClean="0">
                <a:solidFill>
                  <a:schemeClr val="bg1"/>
                </a:solidFill>
                <a:effectLst>
                  <a:outerShdw blurRad="38100" dist="38100" dir="2700000" algn="tl">
                    <a:srgbClr val="000000">
                      <a:alpha val="43137"/>
                    </a:srgbClr>
                  </a:outerShdw>
                </a:effectLst>
              </a:rPr>
              <a:t>تركيبيا</a:t>
            </a:r>
            <a:r>
              <a:rPr lang="ar-MA" sz="2400" b="1" dirty="0">
                <a:solidFill>
                  <a:schemeClr val="bg1"/>
                </a:solidFill>
                <a:effectLst>
                  <a:outerShdw blurRad="38100" dist="38100" dir="2700000" algn="tl">
                    <a:srgbClr val="000000">
                      <a:alpha val="43137"/>
                    </a:srgbClr>
                  </a:outerShdw>
                </a:effectLst>
              </a:rPr>
              <a:t>: يتركب من ثلاث كلمات، تكون فيما بينها مركبا إسناديا [ من صفات: خبر لمبتدأ محذوف تقديره (هذا) ]؛ تتصدره </a:t>
            </a:r>
            <a:r>
              <a:rPr lang="ar-MA" sz="2400" b="1" dirty="0" smtClean="0">
                <a:solidFill>
                  <a:schemeClr val="bg1"/>
                </a:solidFill>
                <a:effectLst>
                  <a:outerShdw blurRad="38100" dist="38100" dir="2700000" algn="tl">
                    <a:srgbClr val="000000">
                      <a:alpha val="43137"/>
                    </a:srgbClr>
                  </a:outerShdw>
                </a:effectLst>
              </a:rPr>
              <a:t>" من " </a:t>
            </a:r>
            <a:r>
              <a:rPr lang="ar-MA" sz="2400" b="1" dirty="0">
                <a:solidFill>
                  <a:schemeClr val="bg1"/>
                </a:solidFill>
                <a:effectLst>
                  <a:outerShdw blurRad="38100" dist="38100" dir="2700000" algn="tl">
                    <a:srgbClr val="000000">
                      <a:alpha val="43137"/>
                    </a:srgbClr>
                  </a:outerShdw>
                </a:effectLst>
              </a:rPr>
              <a:t>التبعيضية، وآخر إضافيا [صفات: مضاف/ المؤمنين: مضاف إليه].</a:t>
            </a:r>
          </a:p>
          <a:p>
            <a:pPr marL="342900" indent="-342900" algn="r" rtl="1">
              <a:lnSpc>
                <a:spcPct val="150000"/>
              </a:lnSpc>
              <a:buFont typeface="Wingdings" panose="05000000000000000000" pitchFamily="2" charset="2"/>
              <a:buChar char="q"/>
            </a:pPr>
            <a:r>
              <a:rPr lang="ar-MA" sz="2400" b="1" dirty="0" smtClean="0">
                <a:solidFill>
                  <a:schemeClr val="bg1"/>
                </a:solidFill>
                <a:effectLst>
                  <a:outerShdw blurRad="38100" dist="38100" dir="2700000" algn="tl">
                    <a:srgbClr val="000000">
                      <a:alpha val="43137"/>
                    </a:srgbClr>
                  </a:outerShdw>
                </a:effectLst>
              </a:rPr>
              <a:t>دلاليا</a:t>
            </a:r>
            <a:r>
              <a:rPr lang="ar-MA" sz="2400" b="1" dirty="0">
                <a:solidFill>
                  <a:schemeClr val="bg1"/>
                </a:solidFill>
                <a:effectLst>
                  <a:outerShdw blurRad="38100" dist="38100" dir="2700000" algn="tl">
                    <a:srgbClr val="000000">
                      <a:alpha val="43137"/>
                    </a:srgbClr>
                  </a:outerShdw>
                </a:effectLst>
              </a:rPr>
              <a:t>: يشير إلى أن النص القرآني سيعرض بعض صفات المؤمنين...</a:t>
            </a:r>
          </a:p>
          <a:p>
            <a:pPr algn="r" rtl="1">
              <a:lnSpc>
                <a:spcPct val="150000"/>
              </a:lnSpc>
            </a:pPr>
            <a:r>
              <a:rPr lang="ar-MA" sz="2400" b="1" dirty="0" smtClean="0">
                <a:solidFill>
                  <a:schemeClr val="bg1"/>
                </a:solidFill>
                <a:effectLst>
                  <a:outerShdw blurRad="38100" dist="38100" dir="2700000" algn="tl">
                    <a:srgbClr val="000000">
                      <a:alpha val="43137"/>
                    </a:srgbClr>
                  </a:outerShdw>
                </a:effectLst>
              </a:rPr>
              <a:t>5.  </a:t>
            </a:r>
            <a:r>
              <a:rPr lang="ar-MA" sz="2400" b="1" u="sng" dirty="0" smtClean="0">
                <a:solidFill>
                  <a:schemeClr val="bg1"/>
                </a:solidFill>
                <a:effectLst>
                  <a:outerShdw blurRad="38100" dist="38100" dir="2700000" algn="tl">
                    <a:srgbClr val="000000">
                      <a:alpha val="43137"/>
                    </a:srgbClr>
                  </a:outerShdw>
                </a:effectLst>
              </a:rPr>
              <a:t>الفرضية</a:t>
            </a:r>
            <a:r>
              <a:rPr lang="ar-MA" sz="2400" b="1" u="sng" dirty="0">
                <a:solidFill>
                  <a:schemeClr val="bg1"/>
                </a:solidFill>
                <a:effectLst>
                  <a:outerShdw blurRad="38100" dist="38100" dir="2700000" algn="tl">
                    <a:srgbClr val="000000">
                      <a:alpha val="43137"/>
                    </a:srgbClr>
                  </a:outerShdw>
                </a:effectLst>
              </a:rPr>
              <a:t>: </a:t>
            </a:r>
            <a:r>
              <a:rPr lang="ar-MA" sz="2400" b="1" dirty="0">
                <a:solidFill>
                  <a:schemeClr val="bg1"/>
                </a:solidFill>
                <a:effectLst>
                  <a:outerShdw blurRad="38100" dist="38100" dir="2700000" algn="tl">
                    <a:srgbClr val="000000">
                      <a:alpha val="43137"/>
                    </a:srgbClr>
                  </a:outerShdw>
                </a:effectLst>
              </a:rPr>
              <a:t>يفترض أن النص قرآني قد يتناول ذكر بعض خصال وشيم المؤمنين.</a:t>
            </a:r>
          </a:p>
        </p:txBody>
      </p:sp>
    </p:spTree>
    <p:extLst>
      <p:ext uri="{BB962C8B-B14F-4D97-AF65-F5344CB8AC3E}">
        <p14:creationId xmlns:p14="http://schemas.microsoft.com/office/powerpoint/2010/main" val="21367413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25218" y="225084"/>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فهم </a:t>
            </a:r>
            <a:r>
              <a:rPr lang="ar-MA" sz="3200" dirty="0"/>
              <a:t>النص</a:t>
            </a:r>
          </a:p>
        </p:txBody>
      </p:sp>
      <p:sp>
        <p:nvSpPr>
          <p:cNvPr id="5" name="TextBox 4"/>
          <p:cNvSpPr txBox="1"/>
          <p:nvPr/>
        </p:nvSpPr>
        <p:spPr>
          <a:xfrm>
            <a:off x="520504" y="1237957"/>
            <a:ext cx="10585939" cy="4863960"/>
          </a:xfrm>
          <a:prstGeom prst="rect">
            <a:avLst/>
          </a:prstGeom>
          <a:solidFill>
            <a:schemeClr val="accent2">
              <a:lumMod val="40000"/>
              <a:lumOff val="60000"/>
            </a:schemeClr>
          </a:solidFill>
        </p:spPr>
        <p:txBody>
          <a:bodyPr wrap="square" rtlCol="1">
            <a:spAutoFit/>
          </a:bodyPr>
          <a:lstStyle/>
          <a:p>
            <a:pPr marL="285750" indent="-285750" algn="r" rtl="1">
              <a:lnSpc>
                <a:spcPct val="200000"/>
              </a:lnSpc>
              <a:buFontTx/>
              <a:buChar char="-"/>
            </a:pPr>
            <a:r>
              <a:rPr lang="ar-MA" sz="3200" b="1" dirty="0">
                <a:solidFill>
                  <a:schemeClr val="bg1"/>
                </a:solidFill>
                <a:effectLst>
                  <a:outerShdw blurRad="38100" dist="38100" dir="2700000" algn="tl">
                    <a:srgbClr val="000000">
                      <a:alpha val="43137"/>
                    </a:srgbClr>
                  </a:outerShdw>
                </a:effectLst>
              </a:rPr>
              <a:t>من هم عباد الرحمان المشار إليهم في الآية 63؟ وكيف يتعامل المؤمنون مع </a:t>
            </a:r>
            <a:r>
              <a:rPr lang="ar-MA" sz="3200" b="1" dirty="0" smtClean="0">
                <a:solidFill>
                  <a:schemeClr val="bg1"/>
                </a:solidFill>
                <a:effectLst>
                  <a:outerShdw blurRad="38100" dist="38100" dir="2700000" algn="tl">
                    <a:srgbClr val="000000">
                      <a:alpha val="43137"/>
                    </a:srgbClr>
                  </a:outerShdw>
                </a:effectLst>
              </a:rPr>
              <a:t>الجاهلين؟</a:t>
            </a:r>
          </a:p>
          <a:p>
            <a:pPr marL="285750" indent="-285750" algn="r" rtl="1">
              <a:lnSpc>
                <a:spcPct val="200000"/>
              </a:lnSpc>
              <a:buFontTx/>
              <a:buChar char="-"/>
            </a:pPr>
            <a:r>
              <a:rPr lang="ar-MA" sz="3200" b="1" dirty="0" smtClean="0">
                <a:solidFill>
                  <a:schemeClr val="bg1"/>
                </a:solidFill>
                <a:effectLst>
                  <a:outerShdw blurRad="38100" dist="38100" dir="2700000" algn="tl">
                    <a:srgbClr val="000000">
                      <a:alpha val="43137"/>
                    </a:srgbClr>
                  </a:outerShdw>
                </a:effectLst>
              </a:rPr>
              <a:t>من </a:t>
            </a:r>
            <a:r>
              <a:rPr lang="ar-MA" sz="3200" b="1" dirty="0">
                <a:solidFill>
                  <a:schemeClr val="bg1"/>
                </a:solidFill>
                <a:effectLst>
                  <a:outerShdw blurRad="38100" dist="38100" dir="2700000" algn="tl">
                    <a:srgbClr val="000000">
                      <a:alpha val="43137"/>
                    </a:srgbClr>
                  </a:outerShdw>
                </a:effectLst>
              </a:rPr>
              <a:t>هم الذين توعدهم الله بالعذاب الشديد يوم </a:t>
            </a:r>
            <a:r>
              <a:rPr lang="ar-MA" sz="3200" b="1" dirty="0" smtClean="0">
                <a:solidFill>
                  <a:schemeClr val="bg1"/>
                </a:solidFill>
                <a:effectLst>
                  <a:outerShdw blurRad="38100" dist="38100" dir="2700000" algn="tl">
                    <a:srgbClr val="000000">
                      <a:alpha val="43137"/>
                    </a:srgbClr>
                  </a:outerShdw>
                </a:effectLst>
              </a:rPr>
              <a:t>القيامة؟</a:t>
            </a:r>
          </a:p>
          <a:p>
            <a:pPr marL="285750" indent="-285750" algn="r" rtl="1">
              <a:lnSpc>
                <a:spcPct val="200000"/>
              </a:lnSpc>
              <a:buFontTx/>
              <a:buChar char="-"/>
            </a:pPr>
            <a:r>
              <a:rPr lang="ar-MA" sz="3200" b="1" dirty="0" smtClean="0">
                <a:solidFill>
                  <a:schemeClr val="bg1"/>
                </a:solidFill>
                <a:effectLst>
                  <a:outerShdw blurRad="38100" dist="38100" dir="2700000" algn="tl">
                    <a:srgbClr val="000000">
                      <a:alpha val="43137"/>
                    </a:srgbClr>
                  </a:outerShdw>
                </a:effectLst>
              </a:rPr>
              <a:t>دعا </a:t>
            </a:r>
            <a:r>
              <a:rPr lang="ar-MA" sz="3200" b="1" dirty="0">
                <a:solidFill>
                  <a:schemeClr val="bg1"/>
                </a:solidFill>
                <a:effectLst>
                  <a:outerShdw blurRad="38100" dist="38100" dir="2700000" algn="tl">
                    <a:srgbClr val="000000">
                      <a:alpha val="43137"/>
                    </a:srgbClr>
                  </a:outerShdw>
                </a:effectLst>
              </a:rPr>
              <a:t>الله إلى التوبة، فما شروط التوبة </a:t>
            </a:r>
            <a:r>
              <a:rPr lang="ar-MA" sz="3200" b="1" dirty="0" smtClean="0">
                <a:solidFill>
                  <a:schemeClr val="bg1"/>
                </a:solidFill>
                <a:effectLst>
                  <a:outerShdw blurRad="38100" dist="38100" dir="2700000" algn="tl">
                    <a:srgbClr val="000000">
                      <a:alpha val="43137"/>
                    </a:srgbClr>
                  </a:outerShdw>
                </a:effectLst>
              </a:rPr>
              <a:t>المقبولة؟</a:t>
            </a:r>
          </a:p>
          <a:p>
            <a:pPr marL="285750" indent="-285750" algn="r" rtl="1">
              <a:lnSpc>
                <a:spcPct val="200000"/>
              </a:lnSpc>
              <a:buFontTx/>
              <a:buChar char="-"/>
            </a:pPr>
            <a:r>
              <a:rPr lang="ar-MA" sz="3200" b="1" dirty="0" smtClean="0">
                <a:solidFill>
                  <a:schemeClr val="bg1"/>
                </a:solidFill>
                <a:effectLst>
                  <a:outerShdw blurRad="38100" dist="38100" dir="2700000" algn="tl">
                    <a:srgbClr val="000000">
                      <a:alpha val="43137"/>
                    </a:srgbClr>
                  </a:outerShdw>
                </a:effectLst>
              </a:rPr>
              <a:t>ما </a:t>
            </a:r>
            <a:r>
              <a:rPr lang="ar-MA" sz="3200" b="1" dirty="0">
                <a:solidFill>
                  <a:schemeClr val="bg1"/>
                </a:solidFill>
                <a:effectLst>
                  <a:outerShdw blurRad="38100" dist="38100" dir="2700000" algn="tl">
                    <a:srgbClr val="000000">
                      <a:alpha val="43137"/>
                    </a:srgbClr>
                  </a:outerShdw>
                </a:effectLst>
              </a:rPr>
              <a:t>جزاء الملتزمين بكلام الله؟</a:t>
            </a:r>
          </a:p>
        </p:txBody>
      </p:sp>
    </p:spTree>
    <p:extLst>
      <p:ext uri="{BB962C8B-B14F-4D97-AF65-F5344CB8AC3E}">
        <p14:creationId xmlns:p14="http://schemas.microsoft.com/office/powerpoint/2010/main" val="21235692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22165" y="168813"/>
            <a:ext cx="2518117"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ثانيا: فهم </a:t>
            </a:r>
            <a:r>
              <a:rPr lang="ar-MA" sz="3200" dirty="0"/>
              <a:t>النص</a:t>
            </a:r>
          </a:p>
        </p:txBody>
      </p:sp>
      <p:sp>
        <p:nvSpPr>
          <p:cNvPr id="5" name="TextBox 4"/>
          <p:cNvSpPr txBox="1"/>
          <p:nvPr/>
        </p:nvSpPr>
        <p:spPr>
          <a:xfrm>
            <a:off x="9959925" y="1280160"/>
            <a:ext cx="2053883" cy="738664"/>
          </a:xfrm>
          <a:prstGeom prst="rect">
            <a:avLst/>
          </a:prstGeom>
          <a:solidFill>
            <a:schemeClr val="accent2">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1">
            <a:spAutoFit/>
          </a:bodyPr>
          <a:lstStyle/>
          <a:p>
            <a:pPr marL="342900" indent="-342900" algn="r" rtl="1">
              <a:lnSpc>
                <a:spcPct val="150000"/>
              </a:lnSpc>
              <a:buFont typeface="Wingdings" panose="05000000000000000000" pitchFamily="2" charset="2"/>
              <a:buChar char="Ø"/>
            </a:pPr>
            <a:r>
              <a:rPr lang="ar-MA" sz="2800" b="1" u="sng" dirty="0" smtClean="0">
                <a:solidFill>
                  <a:schemeClr val="bg1"/>
                </a:solidFill>
                <a:effectLst>
                  <a:outerShdw blurRad="38100" dist="38100" dir="2700000" algn="tl">
                    <a:srgbClr val="000000">
                      <a:alpha val="43137"/>
                    </a:srgbClr>
                  </a:outerShdw>
                </a:effectLst>
              </a:rPr>
              <a:t>بنية النص :</a:t>
            </a:r>
          </a:p>
        </p:txBody>
      </p:sp>
      <p:graphicFrame>
        <p:nvGraphicFramePr>
          <p:cNvPr id="2" name="Table 1"/>
          <p:cNvGraphicFramePr>
            <a:graphicFrameLocks noGrp="1"/>
          </p:cNvGraphicFramePr>
          <p:nvPr>
            <p:extLst>
              <p:ext uri="{D42A27DB-BD31-4B8C-83A1-F6EECF244321}">
                <p14:modId xmlns:p14="http://schemas.microsoft.com/office/powerpoint/2010/main" val="3450428256"/>
              </p:ext>
            </p:extLst>
          </p:nvPr>
        </p:nvGraphicFramePr>
        <p:xfrm>
          <a:off x="2588455" y="2481440"/>
          <a:ext cx="7848935" cy="2313432"/>
        </p:xfrm>
        <a:graphic>
          <a:graphicData uri="http://schemas.openxmlformats.org/drawingml/2006/table">
            <a:tbl>
              <a:tblPr rtl="1" firstRow="1" firstCol="1" bandRow="1">
                <a:tableStyleId>{5C22544A-7EE6-4342-B048-85BDC9FD1C3A}</a:tableStyleId>
              </a:tblPr>
              <a:tblGrid>
                <a:gridCol w="1960408">
                  <a:extLst>
                    <a:ext uri="{9D8B030D-6E8A-4147-A177-3AD203B41FA5}">
                      <a16:colId xmlns:a16="http://schemas.microsoft.com/office/drawing/2014/main" val="250242581"/>
                    </a:ext>
                  </a:extLst>
                </a:gridCol>
                <a:gridCol w="1985963">
                  <a:extLst>
                    <a:ext uri="{9D8B030D-6E8A-4147-A177-3AD203B41FA5}">
                      <a16:colId xmlns:a16="http://schemas.microsoft.com/office/drawing/2014/main" val="776968402"/>
                    </a:ext>
                  </a:extLst>
                </a:gridCol>
                <a:gridCol w="3902564">
                  <a:extLst>
                    <a:ext uri="{9D8B030D-6E8A-4147-A177-3AD203B41FA5}">
                      <a16:colId xmlns:a16="http://schemas.microsoft.com/office/drawing/2014/main" val="3487286559"/>
                    </a:ext>
                  </a:extLst>
                </a:gridCol>
              </a:tblGrid>
              <a:tr h="565672">
                <a:tc>
                  <a:txBody>
                    <a:bodyPr/>
                    <a:lstStyle/>
                    <a:p>
                      <a:pPr algn="ctr" rtl="1">
                        <a:lnSpc>
                          <a:spcPct val="115000"/>
                        </a:lnSpc>
                        <a:spcAft>
                          <a:spcPts val="0"/>
                        </a:spcAft>
                      </a:pPr>
                      <a:r>
                        <a:rPr lang="ar-SA" sz="3300" b="1" dirty="0">
                          <a:effectLst/>
                        </a:rPr>
                        <a:t>المقاطع</a:t>
                      </a:r>
                      <a:endParaRPr lang="en-US" sz="3300" b="1" dirty="0">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tc>
                  <a:txBody>
                    <a:bodyPr/>
                    <a:lstStyle/>
                    <a:p>
                      <a:pPr algn="ctr" rtl="1">
                        <a:lnSpc>
                          <a:spcPct val="115000"/>
                        </a:lnSpc>
                        <a:spcAft>
                          <a:spcPts val="0"/>
                        </a:spcAft>
                      </a:pPr>
                      <a:r>
                        <a:rPr lang="ar-SA" sz="3300" b="1">
                          <a:effectLst/>
                        </a:rPr>
                        <a:t>تحديدها</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tc>
                  <a:txBody>
                    <a:bodyPr/>
                    <a:lstStyle/>
                    <a:p>
                      <a:pPr algn="ctr" rtl="1">
                        <a:lnSpc>
                          <a:spcPct val="115000"/>
                        </a:lnSpc>
                        <a:spcAft>
                          <a:spcPts val="0"/>
                        </a:spcAft>
                      </a:pPr>
                      <a:r>
                        <a:rPr lang="ar-SA" sz="3300" b="1">
                          <a:effectLst/>
                        </a:rPr>
                        <a:t>عنوانه</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extLst>
                  <a:ext uri="{0D108BD9-81ED-4DB2-BD59-A6C34878D82A}">
                    <a16:rowId xmlns:a16="http://schemas.microsoft.com/office/drawing/2014/main" val="1911752587"/>
                  </a:ext>
                </a:extLst>
              </a:tr>
              <a:tr h="565672">
                <a:tc>
                  <a:txBody>
                    <a:bodyPr/>
                    <a:lstStyle/>
                    <a:p>
                      <a:pPr algn="ctr" rtl="1">
                        <a:lnSpc>
                          <a:spcPct val="115000"/>
                        </a:lnSpc>
                        <a:spcAft>
                          <a:spcPts val="0"/>
                        </a:spcAft>
                      </a:pPr>
                      <a:r>
                        <a:rPr lang="ar-SA" sz="3300" b="1">
                          <a:effectLst/>
                        </a:rPr>
                        <a:t>الاستهلال</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tc>
                  <a:txBody>
                    <a:bodyPr/>
                    <a:lstStyle/>
                    <a:p>
                      <a:pPr algn="ctr" rtl="1">
                        <a:lnSpc>
                          <a:spcPct val="115000"/>
                        </a:lnSpc>
                        <a:spcAft>
                          <a:spcPts val="0"/>
                        </a:spcAft>
                      </a:pPr>
                      <a:r>
                        <a:rPr lang="ar-SA" sz="3300" b="1">
                          <a:effectLst/>
                        </a:rPr>
                        <a:t>63</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nchor="ctr"/>
                </a:tc>
                <a:tc>
                  <a:txBody>
                    <a:bodyPr/>
                    <a:lstStyle/>
                    <a:p>
                      <a:pPr algn="ctr" rtl="1">
                        <a:lnSpc>
                          <a:spcPct val="115000"/>
                        </a:lnSpc>
                        <a:spcAft>
                          <a:spcPts val="0"/>
                        </a:spcAft>
                      </a:pPr>
                      <a:r>
                        <a:rPr lang="ar-SA" sz="3300" b="1">
                          <a:effectLst/>
                        </a:rPr>
                        <a:t>عباد الرحمان</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extLst>
                  <a:ext uri="{0D108BD9-81ED-4DB2-BD59-A6C34878D82A}">
                    <a16:rowId xmlns:a16="http://schemas.microsoft.com/office/drawing/2014/main" val="3262287234"/>
                  </a:ext>
                </a:extLst>
              </a:tr>
              <a:tr h="565672">
                <a:tc>
                  <a:txBody>
                    <a:bodyPr/>
                    <a:lstStyle/>
                    <a:p>
                      <a:pPr algn="ctr" rtl="1">
                        <a:lnSpc>
                          <a:spcPct val="115000"/>
                        </a:lnSpc>
                        <a:spcAft>
                          <a:spcPts val="0"/>
                        </a:spcAft>
                      </a:pPr>
                      <a:r>
                        <a:rPr lang="ar-SA" sz="3300" b="1">
                          <a:effectLst/>
                        </a:rPr>
                        <a:t>الاستدلال</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tc>
                  <a:txBody>
                    <a:bodyPr/>
                    <a:lstStyle/>
                    <a:p>
                      <a:pPr algn="ctr" rtl="1">
                        <a:lnSpc>
                          <a:spcPct val="115000"/>
                        </a:lnSpc>
                        <a:spcAft>
                          <a:spcPts val="0"/>
                        </a:spcAft>
                      </a:pPr>
                      <a:r>
                        <a:rPr lang="ar-SA" sz="3300" b="1">
                          <a:effectLst/>
                        </a:rPr>
                        <a:t>64 - 74</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nchor="ctr"/>
                </a:tc>
                <a:tc>
                  <a:txBody>
                    <a:bodyPr/>
                    <a:lstStyle/>
                    <a:p>
                      <a:pPr algn="ctr" rtl="1">
                        <a:lnSpc>
                          <a:spcPct val="115000"/>
                        </a:lnSpc>
                        <a:spcAft>
                          <a:spcPts val="0"/>
                        </a:spcAft>
                      </a:pPr>
                      <a:r>
                        <a:rPr lang="ar-SA" sz="3300" b="1">
                          <a:effectLst/>
                        </a:rPr>
                        <a:t>ثنائية الجزاء والإيمان</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extLst>
                  <a:ext uri="{0D108BD9-81ED-4DB2-BD59-A6C34878D82A}">
                    <a16:rowId xmlns:a16="http://schemas.microsoft.com/office/drawing/2014/main" val="1059472387"/>
                  </a:ext>
                </a:extLst>
              </a:tr>
              <a:tr h="565672">
                <a:tc>
                  <a:txBody>
                    <a:bodyPr/>
                    <a:lstStyle/>
                    <a:p>
                      <a:pPr algn="ctr" rtl="1">
                        <a:lnSpc>
                          <a:spcPct val="115000"/>
                        </a:lnSpc>
                        <a:spcAft>
                          <a:spcPts val="0"/>
                        </a:spcAft>
                      </a:pPr>
                      <a:r>
                        <a:rPr lang="ar-SA" sz="3300" b="1">
                          <a:effectLst/>
                        </a:rPr>
                        <a:t>الاستنتاج</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tc>
                  <a:txBody>
                    <a:bodyPr/>
                    <a:lstStyle/>
                    <a:p>
                      <a:pPr algn="ctr" rtl="1">
                        <a:lnSpc>
                          <a:spcPct val="115000"/>
                        </a:lnSpc>
                        <a:spcAft>
                          <a:spcPts val="0"/>
                        </a:spcAft>
                      </a:pPr>
                      <a:r>
                        <a:rPr lang="ar-SA" sz="3300" b="1">
                          <a:effectLst/>
                        </a:rPr>
                        <a:t>75 - 76</a:t>
                      </a:r>
                      <a:endParaRPr lang="en-US" sz="3300" b="1">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nchor="ctr"/>
                </a:tc>
                <a:tc>
                  <a:txBody>
                    <a:bodyPr/>
                    <a:lstStyle/>
                    <a:p>
                      <a:pPr algn="ctr" rtl="1">
                        <a:lnSpc>
                          <a:spcPct val="115000"/>
                        </a:lnSpc>
                        <a:spcAft>
                          <a:spcPts val="0"/>
                        </a:spcAft>
                      </a:pPr>
                      <a:r>
                        <a:rPr lang="ar-SA" sz="3300" b="1" dirty="0">
                          <a:effectLst/>
                        </a:rPr>
                        <a:t>نعيم الجنة</a:t>
                      </a:r>
                      <a:endParaRPr lang="en-US" sz="3300" b="1" dirty="0">
                        <a:effectLst/>
                        <a:latin typeface="Calibri" panose="020F0502020204030204" pitchFamily="34" charset="0"/>
                        <a:ea typeface="Calibri" panose="020F0502020204030204" pitchFamily="34" charset="0"/>
                        <a:cs typeface="Arial" panose="020B0604020202020204" pitchFamily="34" charset="0"/>
                      </a:endParaRPr>
                    </a:p>
                  </a:txBody>
                  <a:tcPr marL="80461" marR="80461" marT="0" marB="0"/>
                </a:tc>
                <a:extLst>
                  <a:ext uri="{0D108BD9-81ED-4DB2-BD59-A6C34878D82A}">
                    <a16:rowId xmlns:a16="http://schemas.microsoft.com/office/drawing/2014/main" val="3194585923"/>
                  </a:ext>
                </a:extLst>
              </a:tr>
            </a:tbl>
          </a:graphicData>
        </a:graphic>
      </p:graphicFrame>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ثالثا</a:t>
            </a:r>
            <a:r>
              <a:rPr lang="ar-MA" sz="3200" dirty="0"/>
              <a:t>: تحليل النص</a:t>
            </a:r>
          </a:p>
        </p:txBody>
      </p:sp>
      <p:sp>
        <p:nvSpPr>
          <p:cNvPr id="5" name="TextBox 4"/>
          <p:cNvSpPr txBox="1"/>
          <p:nvPr/>
        </p:nvSpPr>
        <p:spPr>
          <a:xfrm>
            <a:off x="520504" y="1237957"/>
            <a:ext cx="10585939" cy="4031873"/>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dirty="0" smtClean="0">
                <a:solidFill>
                  <a:schemeClr val="bg1"/>
                </a:solidFill>
                <a:effectLst>
                  <a:outerShdw blurRad="38100" dist="38100" dir="2700000" algn="tl">
                    <a:srgbClr val="000000">
                      <a:alpha val="43137"/>
                    </a:srgbClr>
                  </a:outerShdw>
                </a:effectLst>
              </a:rPr>
              <a:t>الحقول </a:t>
            </a:r>
            <a:r>
              <a:rPr lang="ar-MA" sz="3200" b="1" dirty="0">
                <a:solidFill>
                  <a:schemeClr val="bg1"/>
                </a:solidFill>
                <a:effectLst>
                  <a:outerShdw blurRad="38100" dist="38100" dir="2700000" algn="tl">
                    <a:srgbClr val="000000">
                      <a:alpha val="43137"/>
                    </a:srgbClr>
                  </a:outerShdw>
                </a:effectLst>
              </a:rPr>
              <a:t>الدلالية</a:t>
            </a:r>
            <a:r>
              <a:rPr lang="ar-MA" sz="3200" b="1" dirty="0" smtClean="0">
                <a:solidFill>
                  <a:schemeClr val="bg1"/>
                </a:solidFill>
                <a:effectLst>
                  <a:outerShdw blurRad="38100" dist="38100" dir="2700000" algn="tl">
                    <a:srgbClr val="000000">
                      <a:alpha val="43137"/>
                    </a:srgbClr>
                  </a:outerShdw>
                </a:effectLst>
              </a:rPr>
              <a:t>:</a:t>
            </a: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ü"/>
            </a:pPr>
            <a:r>
              <a:rPr lang="ar-MA" sz="3200" b="1" dirty="0" smtClean="0">
                <a:solidFill>
                  <a:schemeClr val="bg1"/>
                </a:solidFill>
                <a:effectLst>
                  <a:outerShdw blurRad="38100" dist="38100" dir="2700000" algn="tl">
                    <a:srgbClr val="000000">
                      <a:alpha val="43137"/>
                    </a:srgbClr>
                  </a:outerShdw>
                </a:effectLst>
              </a:rPr>
              <a:t>هيمنة </a:t>
            </a:r>
            <a:r>
              <a:rPr lang="ar-MA" sz="3200" b="1" dirty="0">
                <a:solidFill>
                  <a:schemeClr val="bg1"/>
                </a:solidFill>
                <a:effectLst>
                  <a:outerShdw blurRad="38100" dist="38100" dir="2700000" algn="tl">
                    <a:srgbClr val="000000">
                      <a:alpha val="43137"/>
                    </a:srgbClr>
                  </a:outerShdw>
                </a:effectLst>
              </a:rPr>
              <a:t>هذين المعجمين داخل هذا النص </a:t>
            </a:r>
            <a:r>
              <a:rPr lang="ar-MA" sz="3200" b="1" dirty="0" smtClean="0">
                <a:solidFill>
                  <a:schemeClr val="bg1"/>
                </a:solidFill>
                <a:effectLst>
                  <a:outerShdw blurRad="38100" dist="38100" dir="2700000" algn="tl">
                    <a:srgbClr val="000000">
                      <a:alpha val="43137"/>
                    </a:srgbClr>
                  </a:outerShdw>
                </a:effectLst>
              </a:rPr>
              <a:t>القرآني</a:t>
            </a:r>
            <a:r>
              <a:rPr lang="fr-FR" sz="3200" b="1" dirty="0" smtClean="0">
                <a:solidFill>
                  <a:schemeClr val="bg1"/>
                </a:solidFill>
                <a:effectLst>
                  <a:outerShdw blurRad="38100" dist="38100" dir="2700000" algn="tl">
                    <a:srgbClr val="000000">
                      <a:alpha val="43137"/>
                    </a:srgbClr>
                  </a:outerShdw>
                </a:effectLst>
              </a:rPr>
              <a:t>….</a:t>
            </a:r>
          </a:p>
          <a:p>
            <a:pPr marL="457200" indent="-457200" algn="r" rtl="1">
              <a:buFont typeface="Wingdings" panose="05000000000000000000" pitchFamily="2" charset="2"/>
              <a:buChar char="ü"/>
            </a:pPr>
            <a:endParaRPr lang="fr-FR" sz="3200" b="1" dirty="0">
              <a:solidFill>
                <a:schemeClr val="bg1"/>
              </a:solidFill>
              <a:effectLst>
                <a:outerShdw blurRad="38100" dist="38100" dir="2700000" algn="tl">
                  <a:srgbClr val="000000">
                    <a:alpha val="43137"/>
                  </a:srgbClr>
                </a:outerShdw>
              </a:effectLst>
            </a:endParaRPr>
          </a:p>
          <a:p>
            <a:pPr algn="r" rtl="1"/>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047404831"/>
              </p:ext>
            </p:extLst>
          </p:nvPr>
        </p:nvGraphicFramePr>
        <p:xfrm>
          <a:off x="1012873" y="1878072"/>
          <a:ext cx="9843963" cy="1512242"/>
        </p:xfrm>
        <a:graphic>
          <a:graphicData uri="http://schemas.openxmlformats.org/drawingml/2006/table">
            <a:tbl>
              <a:tblPr rtl="1" firstRow="1" firstCol="1" bandRow="1">
                <a:tableStyleId>{5C22544A-7EE6-4342-B048-85BDC9FD1C3A}</a:tableStyleId>
              </a:tblPr>
              <a:tblGrid>
                <a:gridCol w="4921351">
                  <a:extLst>
                    <a:ext uri="{9D8B030D-6E8A-4147-A177-3AD203B41FA5}">
                      <a16:colId xmlns:a16="http://schemas.microsoft.com/office/drawing/2014/main" val="4219582782"/>
                    </a:ext>
                  </a:extLst>
                </a:gridCol>
                <a:gridCol w="4922612">
                  <a:extLst>
                    <a:ext uri="{9D8B030D-6E8A-4147-A177-3AD203B41FA5}">
                      <a16:colId xmlns:a16="http://schemas.microsoft.com/office/drawing/2014/main" val="2212501995"/>
                    </a:ext>
                  </a:extLst>
                </a:gridCol>
              </a:tblGrid>
              <a:tr h="504081">
                <a:tc>
                  <a:txBody>
                    <a:bodyPr/>
                    <a:lstStyle/>
                    <a:p>
                      <a:pPr algn="ctr" rtl="1">
                        <a:lnSpc>
                          <a:spcPct val="115000"/>
                        </a:lnSpc>
                        <a:spcAft>
                          <a:spcPts val="0"/>
                        </a:spcAft>
                        <a:tabLst>
                          <a:tab pos="111125" algn="r"/>
                        </a:tabLst>
                      </a:pPr>
                      <a:r>
                        <a:rPr lang="ar-SA" sz="2400" b="1" dirty="0">
                          <a:solidFill>
                            <a:schemeClr val="bg1"/>
                          </a:solidFill>
                          <a:effectLst/>
                        </a:rPr>
                        <a:t>معجم الفضائل</a:t>
                      </a:r>
                      <a:endParaRPr lang="en-US" sz="24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tc>
                  <a:txBody>
                    <a:bodyPr/>
                    <a:lstStyle/>
                    <a:p>
                      <a:pPr algn="ctr" rtl="1">
                        <a:lnSpc>
                          <a:spcPct val="115000"/>
                        </a:lnSpc>
                        <a:spcAft>
                          <a:spcPts val="0"/>
                        </a:spcAft>
                        <a:tabLst>
                          <a:tab pos="111125" algn="r"/>
                        </a:tabLst>
                      </a:pPr>
                      <a:r>
                        <a:rPr lang="ar-SA" sz="2400" b="1" dirty="0">
                          <a:solidFill>
                            <a:schemeClr val="bg1"/>
                          </a:solidFill>
                          <a:effectLst/>
                        </a:rPr>
                        <a:t>معجم الرذائل</a:t>
                      </a:r>
                      <a:endParaRPr lang="en-US" sz="24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extLst>
                  <a:ext uri="{0D108BD9-81ED-4DB2-BD59-A6C34878D82A}">
                    <a16:rowId xmlns:a16="http://schemas.microsoft.com/office/drawing/2014/main" val="1829359832"/>
                  </a:ext>
                </a:extLst>
              </a:tr>
              <a:tr h="1008161">
                <a:tc>
                  <a:txBody>
                    <a:bodyPr/>
                    <a:lstStyle/>
                    <a:p>
                      <a:pPr algn="r" rtl="1">
                        <a:lnSpc>
                          <a:spcPct val="115000"/>
                        </a:lnSpc>
                        <a:spcAft>
                          <a:spcPts val="0"/>
                        </a:spcAft>
                        <a:tabLst>
                          <a:tab pos="111125" algn="r"/>
                        </a:tabLst>
                      </a:pPr>
                      <a:endParaRPr lang="en-US" sz="24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tc>
                  <a:txBody>
                    <a:bodyPr/>
                    <a:lstStyle/>
                    <a:p>
                      <a:pPr algn="r" rtl="1">
                        <a:lnSpc>
                          <a:spcPct val="115000"/>
                        </a:lnSpc>
                        <a:spcAft>
                          <a:spcPts val="0"/>
                        </a:spcAft>
                        <a:tabLst>
                          <a:tab pos="111125" algn="r"/>
                        </a:tabLst>
                      </a:pPr>
                      <a:endParaRPr lang="en-US" sz="24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tabLst>
                          <a:tab pos="111125" algn="r"/>
                        </a:tabLst>
                      </a:pPr>
                      <a:endParaRPr lang="en-US" sz="24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extLst>
                  <a:ext uri="{0D108BD9-81ED-4DB2-BD59-A6C34878D82A}">
                    <a16:rowId xmlns:a16="http://schemas.microsoft.com/office/drawing/2014/main" val="3472556427"/>
                  </a:ext>
                </a:extLst>
              </a:tr>
            </a:tbl>
          </a:graphicData>
        </a:graphic>
      </p:graphicFrame>
    </p:spTree>
    <p:extLst>
      <p:ext uri="{BB962C8B-B14F-4D97-AF65-F5344CB8AC3E}">
        <p14:creationId xmlns:p14="http://schemas.microsoft.com/office/powerpoint/2010/main" val="75852740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94541"/>
            <a:ext cx="12192000" cy="6555641"/>
          </a:xfrm>
          <a:prstGeom prst="rect">
            <a:avLst/>
          </a:prstGeom>
          <a:solidFill>
            <a:schemeClr val="accent2">
              <a:lumMod val="40000"/>
              <a:lumOff val="60000"/>
            </a:schemeClr>
          </a:solidFill>
        </p:spPr>
        <p:txBody>
          <a:bodyPr wrap="square" rtlCol="1">
            <a:spAutoFit/>
          </a:bodyPr>
          <a:lstStyle/>
          <a:p>
            <a:pPr algn="r" rtl="1">
              <a:lnSpc>
                <a:spcPct val="150000"/>
              </a:lnSpc>
            </a:pPr>
            <a:r>
              <a:rPr lang="ar-MA" sz="2800" b="1" dirty="0">
                <a:solidFill>
                  <a:schemeClr val="bg1"/>
                </a:solidFill>
                <a:effectLst>
                  <a:outerShdw blurRad="38100" dist="38100" dir="2700000" algn="tl">
                    <a:srgbClr val="000000">
                      <a:alpha val="43137"/>
                    </a:srgbClr>
                  </a:outerShdw>
                </a:effectLst>
              </a:rPr>
              <a:t>وَعِبَادُ الرَّحْمَنِ الَّذِينَ </a:t>
            </a:r>
            <a:r>
              <a:rPr lang="ar-MA" sz="2800" b="1" dirty="0">
                <a:solidFill>
                  <a:srgbClr val="FF0000"/>
                </a:solidFill>
                <a:effectLst>
                  <a:outerShdw blurRad="38100" dist="38100" dir="2700000" algn="tl">
                    <a:srgbClr val="000000">
                      <a:alpha val="43137"/>
                    </a:srgbClr>
                  </a:outerShdw>
                </a:effectLst>
              </a:rPr>
              <a:t>يَمْشُونَ عَلَى الْأَرْضِ هَوْنًا </a:t>
            </a:r>
            <a:r>
              <a:rPr lang="ar-MA" sz="2800" b="1" dirty="0">
                <a:solidFill>
                  <a:schemeClr val="bg1"/>
                </a:solidFill>
                <a:effectLst>
                  <a:outerShdw blurRad="38100" dist="38100" dir="2700000" algn="tl">
                    <a:srgbClr val="000000">
                      <a:alpha val="43137"/>
                    </a:srgbClr>
                  </a:outerShdw>
                </a:effectLst>
              </a:rPr>
              <a:t>وَإِذَا خَاطَبَهُمُ الْجَاهِلُونَ قَالُوا سَلَامًا (63) وَالَّذِينَ </a:t>
            </a:r>
            <a:r>
              <a:rPr lang="ar-MA" sz="2800" b="1" dirty="0">
                <a:solidFill>
                  <a:srgbClr val="FF0000"/>
                </a:solidFill>
                <a:effectLst>
                  <a:outerShdw blurRad="38100" dist="38100" dir="2700000" algn="tl">
                    <a:srgbClr val="000000">
                      <a:alpha val="43137"/>
                    </a:srgbClr>
                  </a:outerShdw>
                </a:effectLst>
              </a:rPr>
              <a:t>يَبِيتُونَ لِرَبِّهِمْ سُجَّدًا وَقِيَامًا</a:t>
            </a:r>
            <a:r>
              <a:rPr lang="ar-MA" sz="2800" b="1" dirty="0">
                <a:solidFill>
                  <a:schemeClr val="bg1"/>
                </a:solidFill>
                <a:effectLst>
                  <a:outerShdw blurRad="38100" dist="38100" dir="2700000" algn="tl">
                    <a:srgbClr val="000000">
                      <a:alpha val="43137"/>
                    </a:srgbClr>
                  </a:outerShdw>
                </a:effectLst>
              </a:rPr>
              <a:t> (64) وَالَّذِينَ يَقُولُونَ رَبَّنَا اصْرِفْ عَنَّا عَذَابَ جَهَنَّمَ إِنَّ عَذَابَهَا كَانَ غَرَامًا (65) إِنَّهَا سَاءَتْ مُسْتَقَرًّا وَمُقَامًا (66) وَالَّذِينَ إِذَا أَنْفَقُوا </a:t>
            </a:r>
            <a:r>
              <a:rPr lang="ar-MA" sz="2800" b="1" dirty="0">
                <a:solidFill>
                  <a:srgbClr val="FFFF00"/>
                </a:solidFill>
                <a:effectLst>
                  <a:outerShdw blurRad="38100" dist="38100" dir="2700000" algn="tl">
                    <a:srgbClr val="000000">
                      <a:alpha val="43137"/>
                    </a:srgbClr>
                  </a:outerShdw>
                </a:effectLst>
              </a:rPr>
              <a:t>لَمْ يُسْرِفُوا وَلَمْ يَقْتُرُوا </a:t>
            </a:r>
            <a:r>
              <a:rPr lang="ar-MA" sz="2800" b="1" dirty="0">
                <a:solidFill>
                  <a:schemeClr val="bg1"/>
                </a:solidFill>
                <a:effectLst>
                  <a:outerShdw blurRad="38100" dist="38100" dir="2700000" algn="tl">
                    <a:srgbClr val="000000">
                      <a:alpha val="43137"/>
                    </a:srgbClr>
                  </a:outerShdw>
                </a:effectLst>
              </a:rPr>
              <a:t>وَكَانَ بَيْنَ ذَلِكَ قَوَامًا (67) وَالَّذِينَ </a:t>
            </a:r>
            <a:r>
              <a:rPr lang="ar-MA" sz="2800" b="1" dirty="0">
                <a:solidFill>
                  <a:srgbClr val="FFFF00"/>
                </a:solidFill>
                <a:effectLst>
                  <a:outerShdw blurRad="38100" dist="38100" dir="2700000" algn="tl">
                    <a:srgbClr val="000000">
                      <a:alpha val="43137"/>
                    </a:srgbClr>
                  </a:outerShdw>
                </a:effectLst>
              </a:rPr>
              <a:t>لَا يَدْعُونَ مَعَ اللَّهِ إِلَهًا آَخَر</a:t>
            </a:r>
            <a:r>
              <a:rPr lang="ar-MA" sz="2800" b="1" dirty="0">
                <a:solidFill>
                  <a:schemeClr val="bg1"/>
                </a:solidFill>
                <a:effectLst>
                  <a:outerShdw blurRad="38100" dist="38100" dir="2700000" algn="tl">
                    <a:srgbClr val="000000">
                      <a:alpha val="43137"/>
                    </a:srgbClr>
                  </a:outerShdw>
                </a:effectLst>
              </a:rPr>
              <a:t>َ </a:t>
            </a:r>
            <a:r>
              <a:rPr lang="ar-MA" sz="2800" b="1" dirty="0">
                <a:solidFill>
                  <a:srgbClr val="FFFF00"/>
                </a:solidFill>
                <a:effectLst>
                  <a:outerShdw blurRad="38100" dist="38100" dir="2700000" algn="tl">
                    <a:srgbClr val="000000">
                      <a:alpha val="43137"/>
                    </a:srgbClr>
                  </a:outerShdw>
                </a:effectLst>
              </a:rPr>
              <a:t>وَلَا يَقْتُلُونَ النَّفْسَ الَّتِي حَرَّمَ اللَّهُ </a:t>
            </a:r>
            <a:r>
              <a:rPr lang="ar-MA" sz="2800" b="1" dirty="0">
                <a:solidFill>
                  <a:schemeClr val="bg1"/>
                </a:solidFill>
                <a:effectLst>
                  <a:outerShdw blurRad="38100" dist="38100" dir="2700000" algn="tl">
                    <a:srgbClr val="000000">
                      <a:alpha val="43137"/>
                    </a:srgbClr>
                  </a:outerShdw>
                </a:effectLst>
              </a:rPr>
              <a:t>إِلَّا بِالْحَقِّ </a:t>
            </a:r>
            <a:r>
              <a:rPr lang="ar-MA" sz="2800" b="1" dirty="0">
                <a:solidFill>
                  <a:srgbClr val="FFFF00"/>
                </a:solidFill>
                <a:effectLst>
                  <a:outerShdw blurRad="38100" dist="38100" dir="2700000" algn="tl">
                    <a:srgbClr val="000000">
                      <a:alpha val="43137"/>
                    </a:srgbClr>
                  </a:outerShdw>
                </a:effectLst>
              </a:rPr>
              <a:t>وَلَا يَزْنُونَ </a:t>
            </a:r>
            <a:r>
              <a:rPr lang="ar-MA" sz="2800" b="1" dirty="0">
                <a:solidFill>
                  <a:schemeClr val="bg1"/>
                </a:solidFill>
                <a:effectLst>
                  <a:outerShdw blurRad="38100" dist="38100" dir="2700000" algn="tl">
                    <a:srgbClr val="000000">
                      <a:alpha val="43137"/>
                    </a:srgbClr>
                  </a:outerShdw>
                </a:effectLst>
              </a:rPr>
              <a:t>وَمَنْ يَفْعَلْ ذَلِكَ يَلْقَ أَثَامًا (68) يُضَاعَفْ لَهُ الْعَذَابُ يَوْمَ الْقِيَامَةِ وَيَخْلُدْ فِيهِ مُهَانًا (69) إِلَّا مَنْ تَابَ وَآَمَنَ وَعَمِلَ </a:t>
            </a:r>
            <a:r>
              <a:rPr lang="ar-MA" sz="2800" b="1" dirty="0">
                <a:solidFill>
                  <a:srgbClr val="FF0000"/>
                </a:solidFill>
                <a:effectLst>
                  <a:outerShdw blurRad="38100" dist="38100" dir="2700000" algn="tl">
                    <a:srgbClr val="000000">
                      <a:alpha val="43137"/>
                    </a:srgbClr>
                  </a:outerShdw>
                </a:effectLst>
              </a:rPr>
              <a:t>عَمَلًا صَالِحًا </a:t>
            </a:r>
            <a:r>
              <a:rPr lang="ar-MA" sz="2800" b="1" dirty="0">
                <a:solidFill>
                  <a:schemeClr val="bg1"/>
                </a:solidFill>
                <a:effectLst>
                  <a:outerShdw blurRad="38100" dist="38100" dir="2700000" algn="tl">
                    <a:srgbClr val="000000">
                      <a:alpha val="43137"/>
                    </a:srgbClr>
                  </a:outerShdw>
                </a:effectLst>
              </a:rPr>
              <a:t>فَأُولَئِكَ يُبَدِّلُ اللَّهُ سَيِّئَاتِهِمْ حَسَنَاتٍ وَكَانَ اللَّهُ غَفُورًا رَحِيمًا (70) </a:t>
            </a:r>
            <a:r>
              <a:rPr lang="ar-MA" sz="2800" b="1" dirty="0">
                <a:solidFill>
                  <a:srgbClr val="FF0000"/>
                </a:solidFill>
                <a:effectLst>
                  <a:outerShdw blurRad="38100" dist="38100" dir="2700000" algn="tl">
                    <a:srgbClr val="000000">
                      <a:alpha val="43137"/>
                    </a:srgbClr>
                  </a:outerShdw>
                </a:effectLst>
              </a:rPr>
              <a:t>وَمَنْ تَابَ وَعَمِلَ صَالِحًا </a:t>
            </a:r>
            <a:r>
              <a:rPr lang="ar-MA" sz="2800" b="1" dirty="0">
                <a:solidFill>
                  <a:schemeClr val="bg1"/>
                </a:solidFill>
                <a:effectLst>
                  <a:outerShdw blurRad="38100" dist="38100" dir="2700000" algn="tl">
                    <a:srgbClr val="000000">
                      <a:alpha val="43137"/>
                    </a:srgbClr>
                  </a:outerShdw>
                </a:effectLst>
              </a:rPr>
              <a:t>فَإِنَّهُ يَتُوبُ إِلَى اللَّهِ مَتَابًا (71) وَالَّذِينَ </a:t>
            </a:r>
            <a:r>
              <a:rPr lang="ar-MA" sz="2800" b="1" dirty="0">
                <a:solidFill>
                  <a:srgbClr val="FFFF00"/>
                </a:solidFill>
                <a:effectLst>
                  <a:outerShdw blurRad="38100" dist="38100" dir="2700000" algn="tl">
                    <a:srgbClr val="000000">
                      <a:alpha val="43137"/>
                    </a:srgbClr>
                  </a:outerShdw>
                </a:effectLst>
              </a:rPr>
              <a:t>لَا يَشْهَدُونَ الزُّورَ </a:t>
            </a:r>
            <a:r>
              <a:rPr lang="ar-MA" sz="2800" b="1" dirty="0">
                <a:solidFill>
                  <a:schemeClr val="bg1"/>
                </a:solidFill>
                <a:effectLst>
                  <a:outerShdw blurRad="38100" dist="38100" dir="2700000" algn="tl">
                    <a:srgbClr val="000000">
                      <a:alpha val="43137"/>
                    </a:srgbClr>
                  </a:outerShdw>
                </a:effectLst>
              </a:rPr>
              <a:t>وَإِذَا مَرُّوا بِاللَّغْوِ مَرُّوا كِرَامًا (72) وَالَّذِينَ </a:t>
            </a:r>
            <a:r>
              <a:rPr lang="ar-MA" sz="2800" b="1" dirty="0">
                <a:solidFill>
                  <a:srgbClr val="FFFF00"/>
                </a:solidFill>
                <a:effectLst>
                  <a:outerShdw blurRad="38100" dist="38100" dir="2700000" algn="tl">
                    <a:srgbClr val="000000">
                      <a:alpha val="43137"/>
                    </a:srgbClr>
                  </a:outerShdw>
                </a:effectLst>
              </a:rPr>
              <a:t>إِذَا ذُكِّرُوا بِآَيَاتِ رَبِّهِمْ لَمْ يَخِرُّوا عَلَيْهَا صُمًّا وَعُمْيَانًا </a:t>
            </a:r>
            <a:r>
              <a:rPr lang="ar-MA" sz="2800" b="1" dirty="0">
                <a:solidFill>
                  <a:schemeClr val="bg1"/>
                </a:solidFill>
                <a:effectLst>
                  <a:outerShdw blurRad="38100" dist="38100" dir="2700000" algn="tl">
                    <a:srgbClr val="000000">
                      <a:alpha val="43137"/>
                    </a:srgbClr>
                  </a:outerShdw>
                </a:effectLst>
              </a:rPr>
              <a:t>(73) وَالَّذِينَ يَقُولُونَ رَبَّنَا هَبْ لَنَا مِنْ أَزْوَاجِنَا وَذُرِّيَّاتِنَا قُرَّةَ أَعْيُنٍ وَاجْعَلْنَا لِلْمُتَّقِينَ إِمَامًا (74) أُولَئِكَ يُجْزَوْنَ الْغُرْفَةَ بِمَا صَبَرُوا وَيُلَقَّوْنَ فِيهَا تَحِيَّةً وَسَلَامًا (75) خَالِدِينَ فِيهَا حَسُنَتْ مُسْتَقَرًّا </a:t>
            </a:r>
            <a:r>
              <a:rPr lang="ar-MA" sz="2800" b="1" dirty="0" smtClean="0">
                <a:solidFill>
                  <a:schemeClr val="bg1"/>
                </a:solidFill>
                <a:effectLst>
                  <a:outerShdw blurRad="38100" dist="38100" dir="2700000" algn="tl">
                    <a:srgbClr val="000000">
                      <a:alpha val="43137"/>
                    </a:srgbClr>
                  </a:outerShdw>
                </a:effectLst>
              </a:rPr>
              <a:t>وَمُقَامًا </a:t>
            </a:r>
            <a:endParaRPr lang="ar-MA" sz="28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352058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40812" y="225084"/>
            <a:ext cx="2602523" cy="584775"/>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dirty="0" smtClean="0"/>
              <a:t>ثالثا</a:t>
            </a:r>
            <a:r>
              <a:rPr lang="ar-MA" sz="3200" dirty="0"/>
              <a:t>: تحليل النص</a:t>
            </a:r>
          </a:p>
        </p:txBody>
      </p:sp>
      <p:sp>
        <p:nvSpPr>
          <p:cNvPr id="5" name="TextBox 4"/>
          <p:cNvSpPr txBox="1"/>
          <p:nvPr/>
        </p:nvSpPr>
        <p:spPr>
          <a:xfrm>
            <a:off x="180110" y="1237957"/>
            <a:ext cx="11901054" cy="5139869"/>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200" b="1" dirty="0" smtClean="0">
                <a:solidFill>
                  <a:schemeClr val="bg1"/>
                </a:solidFill>
                <a:effectLst>
                  <a:outerShdw blurRad="38100" dist="38100" dir="2700000" algn="tl">
                    <a:srgbClr val="000000">
                      <a:alpha val="43137"/>
                    </a:srgbClr>
                  </a:outerShdw>
                </a:effectLst>
              </a:rPr>
              <a:t>الحقول </a:t>
            </a:r>
            <a:r>
              <a:rPr lang="ar-MA" sz="3200" b="1" dirty="0">
                <a:solidFill>
                  <a:schemeClr val="bg1"/>
                </a:solidFill>
                <a:effectLst>
                  <a:outerShdw blurRad="38100" dist="38100" dir="2700000" algn="tl">
                    <a:srgbClr val="000000">
                      <a:alpha val="43137"/>
                    </a:srgbClr>
                  </a:outerShdw>
                </a:effectLst>
              </a:rPr>
              <a:t>الدلالية</a:t>
            </a:r>
            <a:r>
              <a:rPr lang="ar-MA" sz="3200" b="1" dirty="0" smtClean="0">
                <a:solidFill>
                  <a:schemeClr val="bg1"/>
                </a:solidFill>
                <a:effectLst>
                  <a:outerShdw blurRad="38100" dist="38100" dir="2700000" algn="tl">
                    <a:srgbClr val="000000">
                      <a:alpha val="43137"/>
                    </a:srgbClr>
                  </a:outerShdw>
                </a:effectLst>
              </a:rPr>
              <a:t>:</a:t>
            </a:r>
            <a:endParaRPr lang="fr-FR" sz="3200" b="1" dirty="0" smtClean="0">
              <a:solidFill>
                <a:schemeClr val="bg1"/>
              </a:solidFill>
              <a:effectLst>
                <a:outerShdw blurRad="38100" dist="38100" dir="2700000" algn="tl">
                  <a:srgbClr val="000000">
                    <a:alpha val="43137"/>
                  </a:srgbClr>
                </a:outerShdw>
              </a:effectLst>
            </a:endParaRPr>
          </a:p>
          <a:p>
            <a:pPr algn="r" rtl="1"/>
            <a:endParaRPr lang="fr-FR" sz="3200" b="1" dirty="0">
              <a:solidFill>
                <a:schemeClr val="bg1"/>
              </a:solidFill>
              <a:effectLst>
                <a:outerShdw blurRad="38100" dist="38100" dir="2700000" algn="tl">
                  <a:srgbClr val="000000">
                    <a:alpha val="43137"/>
                  </a:srgbClr>
                </a:outerShdw>
              </a:effectLst>
            </a:endParaRPr>
          </a:p>
          <a:p>
            <a:pPr algn="r" rtl="1"/>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هيمنة </a:t>
            </a:r>
            <a:r>
              <a:rPr lang="ar-MA" sz="3600" b="1" dirty="0">
                <a:solidFill>
                  <a:schemeClr val="bg1"/>
                </a:solidFill>
                <a:effectLst>
                  <a:outerShdw blurRad="38100" dist="38100" dir="2700000" algn="tl">
                    <a:srgbClr val="000000">
                      <a:alpha val="43137"/>
                    </a:srgbClr>
                  </a:outerShdw>
                </a:effectLst>
              </a:rPr>
              <a:t>هذين المعجمين داخل هذا النص القرآني تحمل دعوة للتحلي بالفضائل وتجنب الرذائل وفي هذا تنظيم لعلاقة الإنسان بربه وبنفسه وبالآخر.</a:t>
            </a:r>
            <a:endParaRPr lang="ar-MA" sz="3600" b="1" dirty="0" smtClean="0">
              <a:solidFill>
                <a:schemeClr val="bg1"/>
              </a:solidFill>
              <a:effectLst>
                <a:outerShdw blurRad="38100" dist="38100" dir="2700000" algn="tl">
                  <a:srgbClr val="000000">
                    <a:alpha val="43137"/>
                  </a:srgbClr>
                </a:outerShdw>
              </a:effectLst>
            </a:endParaRPr>
          </a:p>
          <a:p>
            <a:pPr algn="r" rtl="1"/>
            <a:endParaRPr lang="ar-MA" sz="3200" b="1" dirty="0">
              <a:solidFill>
                <a:schemeClr val="bg1"/>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132890938"/>
              </p:ext>
            </p:extLst>
          </p:nvPr>
        </p:nvGraphicFramePr>
        <p:xfrm>
          <a:off x="623455" y="1878072"/>
          <a:ext cx="10233381" cy="2243328"/>
        </p:xfrm>
        <a:graphic>
          <a:graphicData uri="http://schemas.openxmlformats.org/drawingml/2006/table">
            <a:tbl>
              <a:tblPr rtl="1" firstRow="1" firstCol="1" bandRow="1">
                <a:tableStyleId>{5C22544A-7EE6-4342-B048-85BDC9FD1C3A}</a:tableStyleId>
              </a:tblPr>
              <a:tblGrid>
                <a:gridCol w="5116035">
                  <a:extLst>
                    <a:ext uri="{9D8B030D-6E8A-4147-A177-3AD203B41FA5}">
                      <a16:colId xmlns:a16="http://schemas.microsoft.com/office/drawing/2014/main" val="4219582782"/>
                    </a:ext>
                  </a:extLst>
                </a:gridCol>
                <a:gridCol w="5117346">
                  <a:extLst>
                    <a:ext uri="{9D8B030D-6E8A-4147-A177-3AD203B41FA5}">
                      <a16:colId xmlns:a16="http://schemas.microsoft.com/office/drawing/2014/main" val="2212501995"/>
                    </a:ext>
                  </a:extLst>
                </a:gridCol>
              </a:tblGrid>
              <a:tr h="504081">
                <a:tc>
                  <a:txBody>
                    <a:bodyPr/>
                    <a:lstStyle/>
                    <a:p>
                      <a:pPr algn="ctr" rtl="1">
                        <a:lnSpc>
                          <a:spcPct val="115000"/>
                        </a:lnSpc>
                        <a:spcAft>
                          <a:spcPts val="0"/>
                        </a:spcAft>
                        <a:tabLst>
                          <a:tab pos="111125" algn="r"/>
                        </a:tabLst>
                      </a:pPr>
                      <a:r>
                        <a:rPr lang="ar-SA" sz="3200" b="1" dirty="0">
                          <a:solidFill>
                            <a:schemeClr val="bg1"/>
                          </a:solidFill>
                          <a:effectLst/>
                        </a:rPr>
                        <a:t>معجم الفضائل</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tc>
                  <a:txBody>
                    <a:bodyPr/>
                    <a:lstStyle/>
                    <a:p>
                      <a:pPr algn="ctr" rtl="1">
                        <a:lnSpc>
                          <a:spcPct val="115000"/>
                        </a:lnSpc>
                        <a:spcAft>
                          <a:spcPts val="0"/>
                        </a:spcAft>
                        <a:tabLst>
                          <a:tab pos="111125" algn="r"/>
                        </a:tabLst>
                      </a:pPr>
                      <a:r>
                        <a:rPr lang="ar-SA" sz="3200" b="1">
                          <a:solidFill>
                            <a:schemeClr val="bg1"/>
                          </a:solidFill>
                          <a:effectLst/>
                        </a:rPr>
                        <a:t>معجم الرذائل</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extLst>
                  <a:ext uri="{0D108BD9-81ED-4DB2-BD59-A6C34878D82A}">
                    <a16:rowId xmlns:a16="http://schemas.microsoft.com/office/drawing/2014/main" val="1829359832"/>
                  </a:ext>
                </a:extLst>
              </a:tr>
              <a:tr h="1008161">
                <a:tc>
                  <a:txBody>
                    <a:bodyPr/>
                    <a:lstStyle/>
                    <a:p>
                      <a:pPr algn="r" rtl="1">
                        <a:lnSpc>
                          <a:spcPct val="115000"/>
                        </a:lnSpc>
                        <a:spcAft>
                          <a:spcPts val="0"/>
                        </a:spcAft>
                        <a:tabLst>
                          <a:tab pos="111125" algn="r"/>
                        </a:tabLst>
                      </a:pPr>
                      <a:r>
                        <a:rPr lang="ar-SA" sz="3200" b="1" dirty="0">
                          <a:solidFill>
                            <a:schemeClr val="bg1"/>
                          </a:solidFill>
                          <a:effectLst/>
                        </a:rPr>
                        <a:t>تواضع - الحديث بالكلمة الطيبة- خشية عذاب الله - الاعتدال في الإنفاق - توحيد الله...</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tc>
                  <a:txBody>
                    <a:bodyPr/>
                    <a:lstStyle/>
                    <a:p>
                      <a:pPr algn="r" rtl="1">
                        <a:lnSpc>
                          <a:spcPct val="115000"/>
                        </a:lnSpc>
                        <a:spcAft>
                          <a:spcPts val="0"/>
                        </a:spcAft>
                        <a:tabLst>
                          <a:tab pos="111125" algn="r"/>
                        </a:tabLst>
                      </a:pPr>
                      <a:r>
                        <a:rPr lang="ar-SA" sz="3200" b="1" dirty="0">
                          <a:solidFill>
                            <a:schemeClr val="bg1"/>
                          </a:solidFill>
                          <a:effectLst/>
                        </a:rPr>
                        <a:t>الإسراف في الإنفاق - البخل في الإنفاق - الشرك بالله - قتل النفس بغير حق - ارتكاب الزنى...</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89821" marR="89821" marT="0" marB="0">
                    <a:solidFill>
                      <a:schemeClr val="tx1">
                        <a:lumMod val="75000"/>
                      </a:schemeClr>
                    </a:solidFill>
                  </a:tcPr>
                </a:tc>
                <a:extLst>
                  <a:ext uri="{0D108BD9-81ED-4DB2-BD59-A6C34878D82A}">
                    <a16:rowId xmlns:a16="http://schemas.microsoft.com/office/drawing/2014/main" val="3472556427"/>
                  </a:ext>
                </a:extLst>
              </a:tr>
            </a:tbl>
          </a:graphicData>
        </a:graphic>
      </p:graphicFrame>
    </p:spTree>
    <p:extLst>
      <p:ext uri="{BB962C8B-B14F-4D97-AF65-F5344CB8AC3E}">
        <p14:creationId xmlns:p14="http://schemas.microsoft.com/office/powerpoint/2010/main" val="4230798956"/>
      </p:ext>
    </p:extLst>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433</TotalTime>
  <Words>1145</Words>
  <Application>Microsoft Office PowerPoint</Application>
  <PresentationFormat>Grand écran</PresentationFormat>
  <Paragraphs>94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13</vt:i4>
      </vt:variant>
    </vt:vector>
  </HeadingPairs>
  <TitlesOfParts>
    <vt:vector size="19" baseType="lpstr">
      <vt:lpstr>Arial</vt:lpstr>
      <vt:lpstr>Calibri</vt:lpstr>
      <vt:lpstr>Century Gothic</vt:lpstr>
      <vt:lpstr>Wingdings</vt:lpstr>
      <vt:lpstr>Wingdings 3</vt:lpstr>
      <vt:lpstr>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acer</cp:lastModifiedBy>
  <cp:revision>23</cp:revision>
  <dcterms:created xsi:type="dcterms:W3CDTF">2022-09-26T12:22:46Z</dcterms:created>
  <dcterms:modified xsi:type="dcterms:W3CDTF">2022-10-01T09:42:20Z</dcterms:modified>
</cp:coreProperties>
</file>