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95" r:id="rId5"/>
    <p:sldId id="290" r:id="rId6"/>
    <p:sldId id="296" r:id="rId7"/>
    <p:sldId id="265" r:id="rId8"/>
    <p:sldId id="294" r:id="rId9"/>
    <p:sldId id="287" r:id="rId10"/>
    <p:sldId id="297" r:id="rId11"/>
    <p:sldId id="267" r:id="rId12"/>
    <p:sldId id="298"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73"/>
            <p14:sldId id="295"/>
            <p14:sldId id="290"/>
            <p14:sldId id="296"/>
          </p14:sldIdLst>
        </p14:section>
        <p14:section name="الحصة الثانية" id="{2A91C92C-40D6-4917-917C-47E3B2CEE21D}">
          <p14:sldIdLst>
            <p14:sldId id="265"/>
            <p14:sldId id="294"/>
            <p14:sldId id="287"/>
            <p14:sldId id="297"/>
            <p14:sldId id="267"/>
            <p14:sldId id="298"/>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21-09-1444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21-09-1444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21-09-1444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21-09-1444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0161" y="2897946"/>
            <a:ext cx="9868488"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1280160" y="4276578"/>
            <a:ext cx="9868487"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من يوميات مهاجر . </a:t>
            </a:r>
            <a:r>
              <a:rPr lang="ar-MA" sz="5400" b="1" dirty="0">
                <a:solidFill>
                  <a:schemeClr val="bg1"/>
                </a:solidFill>
                <a:effectLst>
                  <a:outerShdw blurRad="38100" dist="38100" dir="2700000" algn="tl">
                    <a:srgbClr val="000000">
                      <a:alpha val="43137"/>
                    </a:srgbClr>
                  </a:outerShdw>
                </a:effectLst>
              </a:rPr>
              <a:t>ص </a:t>
            </a:r>
            <a:r>
              <a:rPr lang="ar-MA" sz="5400" b="1" dirty="0" smtClean="0">
                <a:solidFill>
                  <a:schemeClr val="bg1"/>
                </a:solidFill>
                <a:effectLst>
                  <a:outerShdw blurRad="38100" dist="38100" dir="2700000" algn="tl">
                    <a:srgbClr val="000000">
                      <a:alpha val="43137"/>
                    </a:srgbClr>
                  </a:outerShdw>
                </a:effectLst>
              </a:rPr>
              <a:t>184</a:t>
            </a:r>
            <a:endParaRPr lang="ar-MA" sz="54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80161" y="1519314"/>
            <a:ext cx="9868488"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المجـــــال: </a:t>
            </a:r>
            <a:r>
              <a:rPr lang="ar-MA" sz="5400" b="1" dirty="0" smtClean="0">
                <a:solidFill>
                  <a:schemeClr val="bg1"/>
                </a:solidFill>
              </a:rPr>
              <a:t>السكاني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267288"/>
            <a:ext cx="11915335" cy="5632311"/>
          </a:xfrm>
          <a:prstGeom prst="rect">
            <a:avLst/>
          </a:prstGeom>
          <a:solidFill>
            <a:schemeClr val="accent2">
              <a:lumMod val="40000"/>
              <a:lumOff val="60000"/>
            </a:schemeClr>
          </a:solidFill>
        </p:spPr>
        <p:txBody>
          <a:bodyPr wrap="square" rtlCol="1">
            <a:spAutoFit/>
          </a:bodyPr>
          <a:lstStyle/>
          <a:p>
            <a:pPr marR="0" lvl="0" algn="r" defTabSz="457200" rtl="1" eaLnBrk="1" fontAlgn="auto" latinLnBrk="0" hangingPunct="1">
              <a:lnSpc>
                <a:spcPct val="100000"/>
              </a:lnSpc>
              <a:spcBef>
                <a:spcPts val="0"/>
              </a:spcBef>
              <a:spcAft>
                <a:spcPts val="0"/>
              </a:spcAft>
              <a:buClrTx/>
              <a:buSzTx/>
              <a:tabLst/>
              <a:defRPr/>
            </a:pPr>
            <a:r>
              <a:rPr kumimoji="0" lang="ar-MA" sz="3600" b="1" i="0"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2. </a:t>
            </a:r>
            <a:r>
              <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أسلوب النص:</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r>
              <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rPr>
              <a:t>‌أ.	</a:t>
            </a:r>
            <a:r>
              <a:rPr lang="ar-MA" sz="3600" b="1" dirty="0" smtClean="0">
                <a:solidFill>
                  <a:srgbClr val="00B050"/>
                </a:solidFill>
              </a:rPr>
              <a:t>إيحاءات </a:t>
            </a:r>
            <a:r>
              <a:rPr lang="ar-MA" sz="3600" b="1" dirty="0">
                <a:solidFill>
                  <a:srgbClr val="00B050"/>
                </a:solidFill>
              </a:rPr>
              <a:t>لغوية</a:t>
            </a:r>
            <a:r>
              <a:rPr lang="ar-MA" sz="3600" b="1" dirty="0" smtClean="0">
                <a:solidFill>
                  <a:srgbClr val="00B050"/>
                </a:solidFill>
              </a:rPr>
              <a:t>:</a:t>
            </a:r>
          </a:p>
          <a:p>
            <a:pPr lvl="1" algn="r" rtl="1"/>
            <a:endPar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endParaRPr>
          </a:p>
          <a:p>
            <a:pPr lvl="1" algn="r" rtl="1"/>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defRPr/>
            </a:pPr>
            <a:r>
              <a:rPr lang="ar-MA" sz="3600" b="1" dirty="0">
                <a:solidFill>
                  <a:srgbClr val="00B050"/>
                </a:solidFill>
              </a:rPr>
              <a:t>ب‌.	أساليب لغوية وفنية</a:t>
            </a:r>
            <a:r>
              <a:rPr lang="ar-MA" sz="3600" b="1" dirty="0" smtClean="0">
                <a:solidFill>
                  <a:srgbClr val="00B050"/>
                </a:solidFill>
              </a:rPr>
              <a:t>:</a:t>
            </a:r>
            <a:endParaRPr lang="ar-MA" sz="3600" b="1" dirty="0">
              <a:solidFill>
                <a:srgbClr val="00B050"/>
              </a:solidFill>
              <a:latin typeface="Century Gothic" panose="020B0502020202020204"/>
              <a:cs typeface="Arial" panose="020B0604020202020204" pitchFamily="34" charset="0"/>
            </a:endParaRPr>
          </a:p>
          <a:p>
            <a:pPr lvl="2" algn="r" rtl="1">
              <a:defRPr/>
            </a:pPr>
            <a:r>
              <a:rPr lang="ar-MA" sz="3600" b="1" dirty="0" smtClean="0">
                <a:solidFill>
                  <a:schemeClr val="bg1"/>
                </a:solidFill>
              </a:rPr>
              <a:t>-</a:t>
            </a:r>
            <a:r>
              <a:rPr lang="ar-MA" sz="3600" b="1" dirty="0">
                <a:solidFill>
                  <a:schemeClr val="bg1"/>
                </a:solidFill>
              </a:rPr>
              <a:t>	الجناس:  طوى طويت/ </a:t>
            </a:r>
          </a:p>
          <a:p>
            <a:pPr lvl="2" algn="r" rtl="1">
              <a:defRPr/>
            </a:pPr>
            <a:r>
              <a:rPr lang="ar-MA" sz="3600" b="1" dirty="0">
                <a:solidFill>
                  <a:schemeClr val="bg1"/>
                </a:solidFill>
              </a:rPr>
              <a:t>-	الطباق: أغرب، مشرق/ شرقت يغرب / </a:t>
            </a:r>
            <a:r>
              <a:rPr lang="ar-MA" sz="3600" b="1" dirty="0" smtClean="0">
                <a:solidFill>
                  <a:schemeClr val="bg1"/>
                </a:solidFill>
              </a:rPr>
              <a:t>...</a:t>
            </a:r>
            <a:endParaRPr lang="ar-MA" sz="3600" b="1" dirty="0">
              <a:solidFill>
                <a:schemeClr val="bg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804597000"/>
              </p:ext>
            </p:extLst>
          </p:nvPr>
        </p:nvGraphicFramePr>
        <p:xfrm>
          <a:off x="478302" y="1420458"/>
          <a:ext cx="11059966" cy="2438400"/>
        </p:xfrm>
        <a:graphic>
          <a:graphicData uri="http://schemas.openxmlformats.org/drawingml/2006/table">
            <a:tbl>
              <a:tblPr rtl="1" firstRow="1" firstCol="1" bandRow="1">
                <a:tableStyleId>{5C22544A-7EE6-4342-B048-85BDC9FD1C3A}</a:tableStyleId>
              </a:tblPr>
              <a:tblGrid>
                <a:gridCol w="5959408">
                  <a:extLst>
                    <a:ext uri="{9D8B030D-6E8A-4147-A177-3AD203B41FA5}">
                      <a16:colId xmlns:a16="http://schemas.microsoft.com/office/drawing/2014/main" val="1395330586"/>
                    </a:ext>
                  </a:extLst>
                </a:gridCol>
                <a:gridCol w="5100558">
                  <a:extLst>
                    <a:ext uri="{9D8B030D-6E8A-4147-A177-3AD203B41FA5}">
                      <a16:colId xmlns:a16="http://schemas.microsoft.com/office/drawing/2014/main" val="1936660026"/>
                    </a:ext>
                  </a:extLst>
                </a:gridCol>
              </a:tblGrid>
              <a:tr h="195580">
                <a:tc>
                  <a:txBody>
                    <a:bodyPr/>
                    <a:lstStyle/>
                    <a:p>
                      <a:pPr algn="ctr" rtl="1">
                        <a:spcAft>
                          <a:spcPts val="0"/>
                        </a:spcAft>
                      </a:pPr>
                      <a:r>
                        <a:rPr lang="ar-SA" sz="3200" b="1">
                          <a:solidFill>
                            <a:schemeClr val="bg1"/>
                          </a:solidFill>
                          <a:effectLst/>
                        </a:rPr>
                        <a:t>اللغة الشعرية</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spcAft>
                          <a:spcPts val="0"/>
                        </a:spcAft>
                      </a:pPr>
                      <a:r>
                        <a:rPr lang="ar-SA" sz="3200" b="1" dirty="0">
                          <a:solidFill>
                            <a:schemeClr val="bg1"/>
                          </a:solidFill>
                          <a:effectLst/>
                        </a:rPr>
                        <a:t>اللغة العادية</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130055755"/>
                  </a:ext>
                </a:extLst>
              </a:tr>
              <a:tr h="414655">
                <a:tc>
                  <a:txBody>
                    <a:bodyPr/>
                    <a:lstStyle/>
                    <a:p>
                      <a:pPr marL="342900" lvl="0" indent="-342900" algn="just" rtl="1">
                        <a:spcAft>
                          <a:spcPts val="0"/>
                        </a:spcAft>
                        <a:buFont typeface="Traditional Arabic" panose="02020603050405020304" pitchFamily="18" charset="-78"/>
                        <a:buChar char="-"/>
                      </a:pPr>
                      <a:r>
                        <a:rPr lang="ar-SA" sz="3200" b="1">
                          <a:solidFill>
                            <a:schemeClr val="bg1"/>
                          </a:solidFill>
                          <a:effectLst/>
                        </a:rPr>
                        <a:t>طوى الدهر من عمري ثلاثين حجة.</a:t>
                      </a:r>
                      <a:endParaRPr lang="en-US" sz="3200" b="1">
                        <a:solidFill>
                          <a:schemeClr val="bg1"/>
                        </a:solidFill>
                        <a:effectLst/>
                      </a:endParaRPr>
                    </a:p>
                    <a:p>
                      <a:pPr marL="342900" lvl="0" indent="-342900" algn="just" rtl="1">
                        <a:spcAft>
                          <a:spcPts val="0"/>
                        </a:spcAft>
                        <a:buFont typeface="Traditional Arabic" panose="02020603050405020304" pitchFamily="18" charset="-78"/>
                        <a:buChar char="-"/>
                      </a:pPr>
                      <a:r>
                        <a:rPr lang="ar-SA" sz="3200" b="1">
                          <a:solidFill>
                            <a:schemeClr val="bg1"/>
                          </a:solidFill>
                          <a:effectLst/>
                        </a:rPr>
                        <a:t>يطل علينا النجم منها.</a:t>
                      </a:r>
                      <a:endParaRPr lang="en-US" sz="3200" b="1">
                        <a:solidFill>
                          <a:schemeClr val="bg1"/>
                        </a:solidFill>
                        <a:effectLst/>
                      </a:endParaRPr>
                    </a:p>
                    <a:p>
                      <a:pPr marL="342900" lvl="0" indent="-342900" algn="just" rtl="1">
                        <a:spcAft>
                          <a:spcPts val="0"/>
                        </a:spcAft>
                        <a:buFont typeface="Traditional Arabic" panose="02020603050405020304" pitchFamily="18" charset="-78"/>
                        <a:buChar char="-"/>
                      </a:pPr>
                      <a:r>
                        <a:rPr lang="ar-SA" sz="3200" b="1">
                          <a:solidFill>
                            <a:schemeClr val="bg1"/>
                          </a:solidFill>
                          <a:effectLst/>
                        </a:rPr>
                        <a:t>أقول لنفسي كلما عضها الأسى فآلمها صبرا.</a:t>
                      </a:r>
                      <a:endParaRPr lang="en-US" sz="3200" b="1">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342900" lvl="0" indent="-342900" algn="just" rtl="1">
                        <a:spcAft>
                          <a:spcPts val="0"/>
                        </a:spcAft>
                        <a:buFont typeface="Traditional Arabic" panose="02020603050405020304" pitchFamily="18" charset="-78"/>
                        <a:buChar char="-"/>
                      </a:pPr>
                      <a:r>
                        <a:rPr lang="ar-SA" sz="3200" b="1" dirty="0">
                          <a:solidFill>
                            <a:schemeClr val="bg1"/>
                          </a:solidFill>
                          <a:effectLst/>
                        </a:rPr>
                        <a:t>مضت من عمري ثلاثين سنة.</a:t>
                      </a:r>
                      <a:endParaRPr lang="en-US" sz="3200" b="1" dirty="0">
                        <a:solidFill>
                          <a:schemeClr val="bg1"/>
                        </a:solidFill>
                        <a:effectLst/>
                      </a:endParaRPr>
                    </a:p>
                    <a:p>
                      <a:pPr marL="342900" lvl="0" indent="-342900" algn="just" rtl="1">
                        <a:spcAft>
                          <a:spcPts val="0"/>
                        </a:spcAft>
                        <a:buFont typeface="Traditional Arabic" panose="02020603050405020304" pitchFamily="18" charset="-78"/>
                        <a:buChar char="-"/>
                      </a:pPr>
                      <a:r>
                        <a:rPr lang="ar-SA" sz="3200" b="1" dirty="0">
                          <a:solidFill>
                            <a:schemeClr val="bg1"/>
                          </a:solidFill>
                          <a:effectLst/>
                        </a:rPr>
                        <a:t>نرى منها النجوم.</a:t>
                      </a:r>
                      <a:endParaRPr lang="en-US" sz="3200" b="1" dirty="0">
                        <a:solidFill>
                          <a:schemeClr val="bg1"/>
                        </a:solidFill>
                        <a:effectLst/>
                      </a:endParaRPr>
                    </a:p>
                    <a:p>
                      <a:pPr marL="342900" lvl="0" indent="-342900" algn="just" rtl="1">
                        <a:spcAft>
                          <a:spcPts val="0"/>
                        </a:spcAft>
                        <a:buFont typeface="Traditional Arabic" panose="02020603050405020304" pitchFamily="18" charset="-78"/>
                        <a:buChar char="-"/>
                      </a:pPr>
                      <a:r>
                        <a:rPr lang="ar-SA" sz="3200" b="1" dirty="0">
                          <a:solidFill>
                            <a:schemeClr val="bg1"/>
                          </a:solidFill>
                          <a:effectLst/>
                        </a:rPr>
                        <a:t>كلما أحسست بالأسى والألم أصبر.</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773108630"/>
                  </a:ext>
                </a:extLst>
              </a:tr>
            </a:tbl>
          </a:graphicData>
        </a:graphic>
      </p:graphicFrame>
    </p:spTree>
    <p:extLst>
      <p:ext uri="{BB962C8B-B14F-4D97-AF65-F5344CB8AC3E}">
        <p14:creationId xmlns:p14="http://schemas.microsoft.com/office/powerpoint/2010/main" val="29181805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424731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rgbClr val="00B050"/>
                </a:solidFill>
                <a:latin typeface="Calibri" panose="020F0502020204030204" pitchFamily="34" charset="0"/>
                <a:ea typeface="Calibri" panose="020F0502020204030204" pitchFamily="34" charset="0"/>
              </a:rPr>
              <a:t>3.	رسالة النص وقيمه:</a:t>
            </a:r>
            <a:endParaRPr lang="ar-MA" sz="3600" b="1" dirty="0" smtClean="0">
              <a:solidFill>
                <a:srgbClr val="00B050"/>
              </a:solidFill>
              <a:latin typeface="Calibri" panose="020F0502020204030204" pitchFamily="34" charset="0"/>
              <a:ea typeface="Calibri" panose="020F0502020204030204" pitchFamily="34" charset="0"/>
            </a:endParaRP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المرسل: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المــرســــل إليه: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مضمون الرسالة: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a:p>
            <a:pPr lvl="1" algn="r" rtl="1">
              <a:lnSpc>
                <a:spcPct val="150000"/>
              </a:lnSpc>
            </a:pPr>
            <a:r>
              <a:rPr lang="ar-MA" sz="3600" b="1" dirty="0" smtClean="0">
                <a:solidFill>
                  <a:srgbClr val="FF0000"/>
                </a:solidFill>
                <a:latin typeface="Calibri" panose="020F0502020204030204" pitchFamily="34" charset="0"/>
                <a:ea typeface="Calibri" panose="020F0502020204030204" pitchFamily="34" charset="0"/>
              </a:rPr>
              <a:t>- </a:t>
            </a:r>
            <a:r>
              <a:rPr lang="ar-MA" sz="3600" b="1" dirty="0">
                <a:solidFill>
                  <a:srgbClr val="FF0000"/>
                </a:solidFill>
                <a:latin typeface="Calibri" panose="020F0502020204030204" pitchFamily="34" charset="0"/>
                <a:ea typeface="Calibri" panose="020F0502020204030204" pitchFamily="34" charset="0"/>
              </a:rPr>
              <a:t>القيمة: </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424731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rgbClr val="00B050"/>
                </a:solidFill>
                <a:latin typeface="Calibri" panose="020F0502020204030204" pitchFamily="34" charset="0"/>
                <a:ea typeface="Calibri" panose="020F0502020204030204" pitchFamily="34" charset="0"/>
              </a:rPr>
              <a:t>3.	رسالة النص وقيمه:</a:t>
            </a:r>
            <a:endParaRPr lang="ar-MA" sz="3600" b="1" dirty="0" smtClean="0">
              <a:solidFill>
                <a:srgbClr val="00B050"/>
              </a:solidFill>
              <a:latin typeface="Calibri" panose="020F0502020204030204" pitchFamily="34" charset="0"/>
              <a:ea typeface="Calibri" panose="020F0502020204030204" pitchFamily="34" charset="0"/>
            </a:endParaRP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المرسل: </a:t>
            </a:r>
            <a:r>
              <a:rPr lang="ar-MA" sz="3600" b="1" dirty="0">
                <a:solidFill>
                  <a:schemeClr val="bg1"/>
                </a:solidFill>
                <a:latin typeface="Calibri" panose="020F0502020204030204" pitchFamily="34" charset="0"/>
                <a:ea typeface="Calibri" panose="020F0502020204030204" pitchFamily="34" charset="0"/>
              </a:rPr>
              <a:t>إلياس فرحات</a:t>
            </a: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المــرســــل إليه: </a:t>
            </a:r>
            <a:r>
              <a:rPr lang="ar-MA" sz="3600" b="1" dirty="0">
                <a:solidFill>
                  <a:schemeClr val="bg1"/>
                </a:solidFill>
                <a:latin typeface="Calibri" panose="020F0502020204030204" pitchFamily="34" charset="0"/>
                <a:ea typeface="Calibri" panose="020F0502020204030204" pitchFamily="34" charset="0"/>
              </a:rPr>
              <a:t>القارئ</a:t>
            </a:r>
          </a:p>
          <a:p>
            <a:pPr lvl="1" algn="r" rtl="1">
              <a:lnSpc>
                <a:spcPct val="150000"/>
              </a:lnSpc>
            </a:pPr>
            <a:r>
              <a:rPr lang="ar-MA" sz="3600" b="1" dirty="0">
                <a:solidFill>
                  <a:srgbClr val="FF0000"/>
                </a:solidFill>
                <a:latin typeface="Calibri" panose="020F0502020204030204" pitchFamily="34" charset="0"/>
                <a:ea typeface="Calibri" panose="020F0502020204030204" pitchFamily="34" charset="0"/>
              </a:rPr>
              <a:t>- مضمون الرسالة: </a:t>
            </a:r>
            <a:r>
              <a:rPr lang="ar-MA" sz="3600" b="1" dirty="0">
                <a:solidFill>
                  <a:schemeClr val="bg1"/>
                </a:solidFill>
                <a:latin typeface="Calibri" panose="020F0502020204030204" pitchFamily="34" charset="0"/>
                <a:ea typeface="Calibri" panose="020F0502020204030204" pitchFamily="34" charset="0"/>
              </a:rPr>
              <a:t>معاناة الشاعر جراء هجرته لوطنه</a:t>
            </a:r>
          </a:p>
          <a:p>
            <a:pPr lvl="1" algn="r" rtl="1">
              <a:lnSpc>
                <a:spcPct val="150000"/>
              </a:lnSpc>
            </a:pPr>
            <a:r>
              <a:rPr lang="ar-MA" sz="3600" b="1" dirty="0" smtClean="0">
                <a:solidFill>
                  <a:srgbClr val="FF0000"/>
                </a:solidFill>
                <a:latin typeface="Calibri" panose="020F0502020204030204" pitchFamily="34" charset="0"/>
                <a:ea typeface="Calibri" panose="020F0502020204030204" pitchFamily="34" charset="0"/>
              </a:rPr>
              <a:t>- </a:t>
            </a:r>
            <a:r>
              <a:rPr lang="ar-MA" sz="3600" b="1" dirty="0">
                <a:solidFill>
                  <a:srgbClr val="FF0000"/>
                </a:solidFill>
                <a:latin typeface="Calibri" panose="020F0502020204030204" pitchFamily="34" charset="0"/>
                <a:ea typeface="Calibri" panose="020F0502020204030204" pitchFamily="34" charset="0"/>
              </a:rPr>
              <a:t>القيمة: </a:t>
            </a:r>
            <a:r>
              <a:rPr lang="ar-MA" sz="3600" b="1" dirty="0">
                <a:solidFill>
                  <a:schemeClr val="bg1"/>
                </a:solidFill>
                <a:latin typeface="Calibri" panose="020F0502020204030204" pitchFamily="34" charset="0"/>
                <a:ea typeface="Calibri" panose="020F0502020204030204" pitchFamily="34" charset="0"/>
              </a:rPr>
              <a:t>السعي وراء الرزق</a:t>
            </a:r>
            <a:endParaRPr lang="ar-MA" sz="3600" b="1" dirty="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22381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2955746"/>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a:solidFill>
                  <a:schemeClr val="bg1"/>
                </a:solidFill>
                <a:effectLst>
                  <a:outerShdw blurRad="38100" dist="38100" dir="2700000" algn="tl">
                    <a:srgbClr val="000000">
                      <a:alpha val="43137"/>
                    </a:srgbClr>
                  </a:outerShdw>
                </a:effectLst>
              </a:rPr>
              <a:t>النص قصيدة شعرية، يبرز فيها الشاعر معاناته نتيجة هجرته لوطنه وبعده عن أهله، سعيا وراء الرزق، موظفا معجما لغويا توزع إلى حقلين دلاليين، تربطهما علاقة سببية. ومتوسلا بمجموعة من الايحاءات اللغوية والأساليب اللغوية والفنية لإضفاء الطابع الجمالي على القصيدة،  ولضمان تأثيرها، مضمنا القصيدة مجموعة من القيم.</a:t>
            </a:r>
            <a:endParaRPr lang="ar-MA" sz="32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1323439"/>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 القيم المستخلصة من النص السابق؟</a:t>
            </a:r>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دلالة الصور:</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prstClr val="black"/>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20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171737"/>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a:solidFill>
                  <a:schemeClr val="bg1"/>
                </a:solidFill>
                <a:effectLst>
                  <a:outerShdw blurRad="38100" dist="38100" dir="2700000" algn="tl">
                    <a:srgbClr val="000000">
                      <a:alpha val="43137"/>
                    </a:srgbClr>
                  </a:outerShdw>
                </a:effectLst>
              </a:rPr>
              <a:t>الياس فرحات، ديوان </a:t>
            </a:r>
            <a:r>
              <a:rPr lang="ar-MA" sz="3200" b="1" dirty="0" smtClean="0">
                <a:solidFill>
                  <a:schemeClr val="bg1"/>
                </a:solidFill>
                <a:effectLst>
                  <a:outerShdw blurRad="38100" dist="38100" dir="2700000" algn="tl">
                    <a:srgbClr val="000000">
                      <a:alpha val="43137"/>
                    </a:srgbClr>
                  </a:outerShdw>
                </a:effectLst>
              </a:rPr>
              <a:t>الصيف.</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قصيدة  شعرية عمودية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بعض مما لقاه المغترب في </a:t>
            </a:r>
            <a:r>
              <a:rPr lang="ar-MA" sz="3200" b="1" dirty="0" smtClean="0">
                <a:solidFill>
                  <a:schemeClr val="bg1"/>
                </a:solidFill>
                <a:effectLst>
                  <a:outerShdw blurRad="38100" dist="38100" dir="2700000" algn="tl">
                    <a:srgbClr val="000000">
                      <a:alpha val="43137"/>
                    </a:srgbClr>
                  </a:outerShdw>
                </a:effectLst>
              </a:rPr>
              <a:t>هجرته.</a:t>
            </a:r>
            <a:endParaRPr lang="ar-S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دلالة الصور:</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prstClr val="black"/>
                </a:solidFill>
                <a:effectLst>
                  <a:outerShdw blurRad="38100" dist="38100" dir="2700000" algn="tl">
                    <a:srgbClr val="000000">
                      <a:alpha val="43137"/>
                    </a:srgbClr>
                  </a:outerShdw>
                </a:effectLst>
              </a:rPr>
              <a:t>تظهر الصورة شخصا يحمل حقيبة على ظهره، تحتوي مجموعة من الأغراض، تاركا البيت خلفه، متجها نحو فضاء </a:t>
            </a:r>
            <a:r>
              <a:rPr lang="ar-MA" sz="3200" b="1" dirty="0" smtClean="0">
                <a:solidFill>
                  <a:prstClr val="black"/>
                </a:solidFill>
                <a:effectLst>
                  <a:outerShdw blurRad="38100" dist="38100" dir="2700000" algn="tl">
                    <a:srgbClr val="000000">
                      <a:alpha val="43137"/>
                    </a:srgbClr>
                  </a:outerShdw>
                </a:effectLst>
              </a:rPr>
              <a:t>مجهول.</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بناء على ما سبق، نفترض أن النص سيتحدث عن الهجرة عن الوطن، والمعاناة التي يلقاها المغترب</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2773018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طوى:  </a:t>
            </a:r>
            <a:r>
              <a:rPr lang="ar-MA" sz="3200" b="1" dirty="0" smtClean="0">
                <a:solidFill>
                  <a:schemeClr val="bg1"/>
                </a:solidFill>
              </a:rPr>
              <a:t>........                 </a:t>
            </a:r>
            <a:r>
              <a:rPr lang="ar-MA" sz="3200" b="1" dirty="0" smtClean="0">
                <a:solidFill>
                  <a:srgbClr val="FF0000"/>
                </a:solidFill>
              </a:rPr>
              <a:t>- </a:t>
            </a:r>
            <a:r>
              <a:rPr lang="ar-MA" sz="3200" b="1" dirty="0">
                <a:solidFill>
                  <a:srgbClr val="FF0000"/>
                </a:solidFill>
              </a:rPr>
              <a:t>طويت: </a:t>
            </a:r>
            <a:r>
              <a:rPr lang="ar-MA" sz="3200" b="1" dirty="0" smtClean="0">
                <a:solidFill>
                  <a:schemeClr val="bg1"/>
                </a:solidFill>
              </a:rPr>
              <a:t>..............</a:t>
            </a:r>
          </a:p>
          <a:p>
            <a:pPr marL="914400" lvl="1" indent="-457200" algn="r" rtl="1">
              <a:lnSpc>
                <a:spcPct val="150000"/>
              </a:lnSpc>
              <a:buFontTx/>
              <a:buChar char="-"/>
            </a:pPr>
            <a:r>
              <a:rPr lang="ar-MA" sz="3200" b="1" dirty="0" smtClean="0">
                <a:solidFill>
                  <a:srgbClr val="FF0000"/>
                </a:solidFill>
              </a:rPr>
              <a:t> الأصقاع</a:t>
            </a:r>
            <a:r>
              <a:rPr lang="ar-MA" sz="3200" b="1" dirty="0">
                <a:solidFill>
                  <a:srgbClr val="FF0000"/>
                </a:solidFill>
              </a:rPr>
              <a:t>: </a:t>
            </a:r>
            <a:r>
              <a:rPr lang="ar-MA" sz="3200" b="1" dirty="0" smtClean="0">
                <a:solidFill>
                  <a:schemeClr val="bg1"/>
                </a:solidFill>
              </a:rPr>
              <a:t>..................</a:t>
            </a:r>
            <a:endParaRPr lang="ar-MA" sz="3200" b="1" dirty="0" smtClean="0">
              <a:solidFill>
                <a:schemeClr val="bg1"/>
              </a:solidFill>
            </a:endParaRPr>
          </a:p>
          <a:p>
            <a:pPr marL="514350" indent="-514350" algn="r" rtl="1">
              <a:lnSpc>
                <a:spcPct val="150000"/>
              </a:lnSpc>
              <a:buFont typeface="+mj-lt"/>
              <a:buAutoNum type="arabicPeriod"/>
            </a:pPr>
            <a:r>
              <a:rPr lang="ar-MA" sz="3200" b="1" u="sng" dirty="0">
                <a:solidFill>
                  <a:srgbClr val="00B050"/>
                </a:solidFill>
              </a:rPr>
              <a:t>المضمون العام للنص:</a:t>
            </a:r>
            <a:endParaRPr lang="ar-MA" sz="3200" b="1" u="sng" dirty="0" smtClean="0">
              <a:solidFill>
                <a:srgbClr val="00B050"/>
              </a:solidFill>
            </a:endParaRP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2625069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طوى:  </a:t>
            </a:r>
            <a:r>
              <a:rPr lang="ar-MA" sz="3200" b="1" dirty="0">
                <a:solidFill>
                  <a:schemeClr val="bg1"/>
                </a:solidFill>
              </a:rPr>
              <a:t>لف /أزال        </a:t>
            </a:r>
            <a:r>
              <a:rPr lang="ar-MA" sz="3200" b="1" dirty="0" smtClean="0">
                <a:solidFill>
                  <a:schemeClr val="bg1"/>
                </a:solidFill>
              </a:rPr>
              <a:t>        </a:t>
            </a:r>
            <a:r>
              <a:rPr lang="ar-MA" sz="3200" b="1" dirty="0">
                <a:solidFill>
                  <a:srgbClr val="FF0000"/>
                </a:solidFill>
              </a:rPr>
              <a:t>- طويت: </a:t>
            </a:r>
            <a:r>
              <a:rPr lang="ar-MA" sz="3200" b="1" dirty="0">
                <a:solidFill>
                  <a:schemeClr val="bg1"/>
                </a:solidFill>
              </a:rPr>
              <a:t>قطعت / اجتزت              </a:t>
            </a:r>
            <a:endParaRPr lang="ar-MA" sz="3200" b="1" dirty="0" smtClean="0">
              <a:solidFill>
                <a:schemeClr val="bg1"/>
              </a:solidFill>
            </a:endParaRPr>
          </a:p>
          <a:p>
            <a:pPr marL="914400" lvl="1" indent="-457200" algn="r" rtl="1">
              <a:lnSpc>
                <a:spcPct val="150000"/>
              </a:lnSpc>
              <a:buFontTx/>
              <a:buChar char="-"/>
            </a:pPr>
            <a:r>
              <a:rPr lang="ar-MA" sz="3200" b="1" dirty="0" smtClean="0">
                <a:solidFill>
                  <a:srgbClr val="FF0000"/>
                </a:solidFill>
              </a:rPr>
              <a:t> الأصقاع</a:t>
            </a:r>
            <a:r>
              <a:rPr lang="ar-MA" sz="3200" b="1" dirty="0">
                <a:solidFill>
                  <a:srgbClr val="FF0000"/>
                </a:solidFill>
              </a:rPr>
              <a:t>: </a:t>
            </a:r>
            <a:r>
              <a:rPr lang="ar-MA" sz="3200" b="1" dirty="0">
                <a:solidFill>
                  <a:schemeClr val="bg1"/>
                </a:solidFill>
              </a:rPr>
              <a:t>ج. صقع؛ أنحاء</a:t>
            </a:r>
            <a:r>
              <a:rPr lang="ar-MA" sz="3200" b="1" dirty="0" smtClean="0">
                <a:solidFill>
                  <a:schemeClr val="bg1"/>
                </a:solidFill>
              </a:rPr>
              <a:t>.</a:t>
            </a:r>
            <a:endParaRPr lang="ar-MA" sz="3200" b="1" dirty="0" smtClean="0">
              <a:solidFill>
                <a:schemeClr val="bg1"/>
              </a:solidFill>
            </a:endParaRPr>
          </a:p>
          <a:p>
            <a:pPr marL="514350" indent="-514350" algn="r" rtl="1">
              <a:lnSpc>
                <a:spcPct val="150000"/>
              </a:lnSpc>
              <a:buFont typeface="+mj-lt"/>
              <a:buAutoNum type="arabicPeriod"/>
            </a:pPr>
            <a:r>
              <a:rPr lang="ar-MA" sz="3200" b="1" u="sng" dirty="0">
                <a:solidFill>
                  <a:srgbClr val="00B050"/>
                </a:solidFill>
              </a:rPr>
              <a:t>المضمون العام للنص:</a:t>
            </a:r>
            <a:endParaRPr lang="ar-MA" sz="3200" b="1" u="sng" dirty="0" smtClean="0">
              <a:solidFill>
                <a:srgbClr val="00B050"/>
              </a:solidFill>
            </a:endParaRPr>
          </a:p>
          <a:p>
            <a:pPr lvl="1" algn="r" rtl="1">
              <a:lnSpc>
                <a:spcPct val="150000"/>
              </a:lnSpc>
            </a:pPr>
            <a:r>
              <a:rPr lang="ar-MA" sz="3200" b="1" dirty="0">
                <a:solidFill>
                  <a:schemeClr val="bg1"/>
                </a:solidFill>
              </a:rPr>
              <a:t> </a:t>
            </a:r>
            <a:r>
              <a:rPr lang="ar-MA" sz="3200" b="1" dirty="0">
                <a:solidFill>
                  <a:schemeClr val="bg1"/>
                </a:solidFill>
              </a:rPr>
              <a:t>وصف المعاناة التي لقيها الشاعر نتيجة غربته وترحاله عن وطنه سعيا وراء الرزق.</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33758587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341632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a:t>
            </a:r>
          </a:p>
        </p:txBody>
      </p:sp>
      <p:graphicFrame>
        <p:nvGraphicFramePr>
          <p:cNvPr id="3" name="Table 2"/>
          <p:cNvGraphicFramePr>
            <a:graphicFrameLocks noGrp="1"/>
          </p:cNvGraphicFramePr>
          <p:nvPr>
            <p:extLst>
              <p:ext uri="{D42A27DB-BD31-4B8C-83A1-F6EECF244321}">
                <p14:modId xmlns:p14="http://schemas.microsoft.com/office/powerpoint/2010/main" val="3448559963"/>
              </p:ext>
            </p:extLst>
          </p:nvPr>
        </p:nvGraphicFramePr>
        <p:xfrm>
          <a:off x="333829" y="1788357"/>
          <a:ext cx="11552249" cy="1121664"/>
        </p:xfrm>
        <a:graphic>
          <a:graphicData uri="http://schemas.openxmlformats.org/drawingml/2006/table">
            <a:tbl>
              <a:tblPr rtl="1" firstRow="1" firstCol="1" bandRow="1">
                <a:tableStyleId>{5C22544A-7EE6-4342-B048-85BDC9FD1C3A}</a:tableStyleId>
              </a:tblPr>
              <a:tblGrid>
                <a:gridCol w="5836970">
                  <a:extLst>
                    <a:ext uri="{9D8B030D-6E8A-4147-A177-3AD203B41FA5}">
                      <a16:colId xmlns:a16="http://schemas.microsoft.com/office/drawing/2014/main" val="2145869320"/>
                    </a:ext>
                  </a:extLst>
                </a:gridCol>
                <a:gridCol w="5715279">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الهجرة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المعاناة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a:t>
                      </a:r>
                      <a:r>
                        <a:rPr lang="ar-MA" sz="3200" b="1" dirty="0" smtClean="0">
                          <a:solidFill>
                            <a:schemeClr val="bg1"/>
                          </a:solidFill>
                          <a:effectLst/>
                          <a:latin typeface="Calibri" panose="020F0502020204030204" pitchFamily="34" charset="0"/>
                          <a:ea typeface="Calibri" panose="020F0502020204030204" pitchFamily="34" charset="0"/>
                          <a:cs typeface="+mn-cs"/>
                        </a:rPr>
                        <a:t>...</a:t>
                      </a: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latin typeface="Calibri" panose="020F0502020204030204" pitchFamily="34" charset="0"/>
                          <a:ea typeface="Calibri" panose="020F0502020204030204" pitchFamily="34" charset="0"/>
                          <a:cs typeface="+mn-cs"/>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341632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علاقة </a:t>
            </a:r>
            <a:r>
              <a:rPr lang="ar-MA" sz="3600" b="1" dirty="0" smtClean="0">
                <a:solidFill>
                  <a:schemeClr val="bg1"/>
                </a:solidFill>
                <a:effectLst>
                  <a:outerShdw blurRad="38100" dist="38100" dir="2700000" algn="tl">
                    <a:srgbClr val="000000">
                      <a:alpha val="43137"/>
                    </a:srgbClr>
                  </a:outerShdw>
                </a:effectLst>
              </a:rPr>
              <a:t>سببية؛ </a:t>
            </a:r>
            <a:r>
              <a:rPr lang="ar-MA" sz="3600" b="1" dirty="0">
                <a:solidFill>
                  <a:schemeClr val="bg1"/>
                </a:solidFill>
                <a:effectLst>
                  <a:outerShdw blurRad="38100" dist="38100" dir="2700000" algn="tl">
                    <a:srgbClr val="000000">
                      <a:alpha val="43137"/>
                    </a:srgbClr>
                  </a:outerShdw>
                </a:effectLst>
              </a:rPr>
              <a:t>إذ أن الهجرة تسببت في معاناة الشاعر.</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4119412256"/>
              </p:ext>
            </p:extLst>
          </p:nvPr>
        </p:nvGraphicFramePr>
        <p:xfrm>
          <a:off x="333829" y="1788357"/>
          <a:ext cx="11552249" cy="1682496"/>
        </p:xfrm>
        <a:graphic>
          <a:graphicData uri="http://schemas.openxmlformats.org/drawingml/2006/table">
            <a:tbl>
              <a:tblPr rtl="1" firstRow="1" firstCol="1" bandRow="1">
                <a:tableStyleId>{5C22544A-7EE6-4342-B048-85BDC9FD1C3A}</a:tableStyleId>
              </a:tblPr>
              <a:tblGrid>
                <a:gridCol w="5836970">
                  <a:extLst>
                    <a:ext uri="{9D8B030D-6E8A-4147-A177-3AD203B41FA5}">
                      <a16:colId xmlns:a16="http://schemas.microsoft.com/office/drawing/2014/main" val="2145869320"/>
                    </a:ext>
                  </a:extLst>
                </a:gridCol>
                <a:gridCol w="5715279">
                  <a:extLst>
                    <a:ext uri="{9D8B030D-6E8A-4147-A177-3AD203B41FA5}">
                      <a16:colId xmlns:a16="http://schemas.microsoft.com/office/drawing/2014/main" val="411864832"/>
                    </a:ext>
                  </a:extLst>
                </a:gridCol>
              </a:tblGrid>
              <a:tr h="153670">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الهجرة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tc>
                  <a:txBody>
                    <a:bodyPr/>
                    <a:lstStyle/>
                    <a:p>
                      <a:pPr marL="457200" algn="ctr" rtl="1">
                        <a:lnSpc>
                          <a:spcPct val="115000"/>
                        </a:lnSpc>
                        <a:spcAft>
                          <a:spcPts val="0"/>
                        </a:spcAft>
                        <a:tabLst>
                          <a:tab pos="449580" algn="l"/>
                          <a:tab pos="899160" algn="l"/>
                          <a:tab pos="2721610" algn="l"/>
                        </a:tabLst>
                      </a:pPr>
                      <a:r>
                        <a:rPr lang="ar-MA" sz="3200" b="1" dirty="0" smtClean="0">
                          <a:solidFill>
                            <a:schemeClr val="bg1"/>
                          </a:solidFill>
                          <a:effectLst/>
                        </a:rPr>
                        <a:t>الألفاظ الدالة على </a:t>
                      </a:r>
                      <a:r>
                        <a:rPr lang="ar-MA" sz="3200" b="1" dirty="0" smtClean="0">
                          <a:solidFill>
                            <a:srgbClr val="00B050"/>
                          </a:solidFill>
                          <a:effectLst/>
                        </a:rPr>
                        <a:t>المعاناة</a:t>
                      </a:r>
                      <a:endParaRPr lang="en-US" sz="3200" b="1"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4">
                        <a:lumMod val="20000"/>
                        <a:lumOff val="80000"/>
                      </a:schemeClr>
                    </a:solidFill>
                  </a:tcPr>
                </a:tc>
                <a:extLst>
                  <a:ext uri="{0D108BD9-81ED-4DB2-BD59-A6C34878D82A}">
                    <a16:rowId xmlns:a16="http://schemas.microsoft.com/office/drawing/2014/main" val="2428494377"/>
                  </a:ext>
                </a:extLst>
              </a:tr>
              <a:tr h="198120">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rPr>
                        <a:t>طويت،  الأصقاع، أسعى، أغرب، شرقت...</a:t>
                      </a: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tc>
                  <a:txBody>
                    <a:bodyPr/>
                    <a:lstStyle/>
                    <a:p>
                      <a:pPr marL="457200" algn="r" rtl="1">
                        <a:lnSpc>
                          <a:spcPct val="115000"/>
                        </a:lnSpc>
                        <a:spcAft>
                          <a:spcPts val="0"/>
                        </a:spcAft>
                        <a:tabLst>
                          <a:tab pos="449580" algn="l"/>
                          <a:tab pos="899160" algn="l"/>
                          <a:tab pos="2721610" algn="l"/>
                        </a:tabLst>
                      </a:pPr>
                      <a:r>
                        <a:rPr lang="ar-MA" sz="3200" b="1" dirty="0" smtClean="0">
                          <a:solidFill>
                            <a:schemeClr val="bg1"/>
                          </a:solidFill>
                          <a:effectLst/>
                          <a:latin typeface="Calibri" panose="020F0502020204030204" pitchFamily="34" charset="0"/>
                          <a:ea typeface="Calibri" panose="020F0502020204030204" pitchFamily="34" charset="0"/>
                          <a:cs typeface="+mn-cs"/>
                        </a:rPr>
                        <a:t>أكواخ، مفككة، طحلب، الشوق، الكرى، جمر، السهد، طوينا.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769755062"/>
                  </a:ext>
                </a:extLst>
              </a:tr>
            </a:tbl>
          </a:graphicData>
        </a:graphic>
      </p:graphicFrame>
    </p:spTree>
    <p:extLst>
      <p:ext uri="{BB962C8B-B14F-4D97-AF65-F5344CB8AC3E}">
        <p14:creationId xmlns:p14="http://schemas.microsoft.com/office/powerpoint/2010/main" val="304010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267288"/>
            <a:ext cx="11915335" cy="5632311"/>
          </a:xfrm>
          <a:prstGeom prst="rect">
            <a:avLst/>
          </a:prstGeom>
          <a:solidFill>
            <a:schemeClr val="accent2">
              <a:lumMod val="40000"/>
              <a:lumOff val="60000"/>
            </a:schemeClr>
          </a:solidFill>
        </p:spPr>
        <p:txBody>
          <a:bodyPr wrap="square" rtlCol="1">
            <a:spAutoFit/>
          </a:bodyPr>
          <a:lstStyle/>
          <a:p>
            <a:pPr marR="0" lvl="0" algn="r" defTabSz="457200" rtl="1" eaLnBrk="1" fontAlgn="auto" latinLnBrk="0" hangingPunct="1">
              <a:lnSpc>
                <a:spcPct val="100000"/>
              </a:lnSpc>
              <a:spcBef>
                <a:spcPts val="0"/>
              </a:spcBef>
              <a:spcAft>
                <a:spcPts val="0"/>
              </a:spcAft>
              <a:buClrTx/>
              <a:buSzTx/>
              <a:tabLst/>
              <a:defRPr/>
            </a:pPr>
            <a:r>
              <a:rPr kumimoji="0" lang="ar-MA" sz="3600" b="1" i="0"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2. </a:t>
            </a:r>
            <a:r>
              <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أسلوب النص:</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r>
              <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rPr>
              <a:t>‌أ.	</a:t>
            </a:r>
            <a:r>
              <a:rPr lang="ar-MA" sz="3600" b="1" dirty="0" smtClean="0">
                <a:solidFill>
                  <a:srgbClr val="00B050"/>
                </a:solidFill>
              </a:rPr>
              <a:t>إيحاءات </a:t>
            </a:r>
            <a:r>
              <a:rPr lang="ar-MA" sz="3600" b="1" dirty="0">
                <a:solidFill>
                  <a:srgbClr val="00B050"/>
                </a:solidFill>
              </a:rPr>
              <a:t>لغوية</a:t>
            </a:r>
            <a:r>
              <a:rPr lang="ar-MA" sz="3600" b="1" dirty="0" smtClean="0">
                <a:solidFill>
                  <a:srgbClr val="00B050"/>
                </a:solidFill>
              </a:rPr>
              <a:t>:</a:t>
            </a:r>
          </a:p>
          <a:p>
            <a:pPr lvl="1" algn="r" rtl="1"/>
            <a:endParaRPr kumimoji="0" lang="ar-MA" sz="3600" b="1" i="0" u="none" strike="noStrike" kern="1200" cap="none" spc="0" normalizeH="0" baseline="0" noProof="0" dirty="0">
              <a:ln>
                <a:noFill/>
              </a:ln>
              <a:solidFill>
                <a:srgbClr val="00B050"/>
              </a:solidFill>
              <a:effectLst/>
              <a:uLnTx/>
              <a:uFillTx/>
              <a:latin typeface="Century Gothic" panose="020B0502020202020204"/>
              <a:ea typeface="+mn-ea"/>
              <a:cs typeface="Arial" panose="020B0604020202020204" pitchFamily="34" charset="0"/>
            </a:endParaRPr>
          </a:p>
          <a:p>
            <a:pPr lvl="1" algn="r" rtl="1"/>
            <a:endParaRPr kumimoji="0" lang="ar-MA" sz="3600" b="1" i="0" u="none" strike="noStrike" kern="1200" cap="none" spc="0" normalizeH="0" baseline="0" noProof="0" dirty="0" smtClean="0">
              <a:ln>
                <a:noFill/>
              </a:ln>
              <a:solidFill>
                <a:srgbClr val="00B050"/>
              </a:solidFill>
              <a:effectLst/>
              <a:uLnTx/>
              <a:uFillTx/>
              <a:latin typeface="Century Gothic" panose="020B0502020202020204"/>
              <a:ea typeface="+mn-ea"/>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lang="ar-MA" sz="3600" b="1" dirty="0">
              <a:solidFill>
                <a:prstClr val="black"/>
              </a:solidFill>
              <a:effectLst>
                <a:outerShdw blurRad="38100" dist="38100" dir="2700000" algn="tl">
                  <a:srgbClr val="000000">
                    <a:alpha val="43137"/>
                  </a:srgbClr>
                </a:outerShdw>
              </a:effectLst>
              <a:latin typeface="Century Gothic" panose="020B0502020202020204"/>
              <a:cs typeface="Arial" panose="020B0604020202020204" pitchFamily="34" charset="0"/>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endParaRPr>
          </a:p>
          <a:p>
            <a:pPr lvl="1" algn="r" rtl="1">
              <a:defRPr/>
            </a:pPr>
            <a:r>
              <a:rPr lang="ar-MA" sz="3600" b="1" dirty="0">
                <a:solidFill>
                  <a:srgbClr val="00B050"/>
                </a:solidFill>
              </a:rPr>
              <a:t>ب‌.	أساليب لغوية وفنية</a:t>
            </a:r>
            <a:r>
              <a:rPr lang="ar-MA" sz="3600" b="1" dirty="0" smtClean="0">
                <a:solidFill>
                  <a:srgbClr val="00B050"/>
                </a:solidFill>
              </a:rPr>
              <a:t>:</a:t>
            </a:r>
            <a:endParaRPr lang="ar-MA" sz="3600" b="1" dirty="0">
              <a:solidFill>
                <a:srgbClr val="00B050"/>
              </a:solidFill>
              <a:latin typeface="Century Gothic" panose="020B0502020202020204"/>
              <a:cs typeface="Arial" panose="020B0604020202020204" pitchFamily="34" charset="0"/>
            </a:endParaRPr>
          </a:p>
          <a:p>
            <a:pPr lvl="2" algn="r" rtl="1">
              <a:defRPr/>
            </a:pPr>
            <a:r>
              <a:rPr lang="ar-MA" sz="3600" b="1" dirty="0">
                <a:solidFill>
                  <a:schemeClr val="bg1"/>
                </a:solidFill>
              </a:rPr>
              <a:t>-	</a:t>
            </a:r>
            <a:r>
              <a:rPr lang="ar-MA" sz="3600" b="1" dirty="0" smtClean="0">
                <a:solidFill>
                  <a:schemeClr val="bg1"/>
                </a:solidFill>
              </a:rPr>
              <a:t>الجناس</a:t>
            </a:r>
            <a:r>
              <a:rPr lang="ar-MA" sz="3600" b="1" dirty="0">
                <a:solidFill>
                  <a:schemeClr val="bg1"/>
                </a:solidFill>
              </a:rPr>
              <a:t>:  </a:t>
            </a:r>
            <a:r>
              <a:rPr lang="ar-MA" sz="3600" b="1" dirty="0" smtClean="0">
                <a:solidFill>
                  <a:schemeClr val="bg1"/>
                </a:solidFill>
              </a:rPr>
              <a:t>...................</a:t>
            </a:r>
            <a:endParaRPr lang="ar-MA" sz="3600" b="1" dirty="0">
              <a:solidFill>
                <a:schemeClr val="bg1"/>
              </a:solidFill>
            </a:endParaRPr>
          </a:p>
          <a:p>
            <a:pPr lvl="2" algn="r" rtl="1">
              <a:defRPr/>
            </a:pPr>
            <a:r>
              <a:rPr lang="ar-MA" sz="3600" b="1" dirty="0">
                <a:solidFill>
                  <a:schemeClr val="bg1"/>
                </a:solidFill>
              </a:rPr>
              <a:t>-	الطباق: </a:t>
            </a:r>
            <a:r>
              <a:rPr lang="ar-MA" sz="3600" b="1" dirty="0" smtClean="0">
                <a:solidFill>
                  <a:schemeClr val="bg1"/>
                </a:solidFill>
              </a:rPr>
              <a:t>.................</a:t>
            </a:r>
            <a:endParaRPr lang="ar-MA" sz="3600" b="1" dirty="0">
              <a:solidFill>
                <a:schemeClr val="bg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005340741"/>
              </p:ext>
            </p:extLst>
          </p:nvPr>
        </p:nvGraphicFramePr>
        <p:xfrm>
          <a:off x="478302" y="1420458"/>
          <a:ext cx="11059966" cy="2438400"/>
        </p:xfrm>
        <a:graphic>
          <a:graphicData uri="http://schemas.openxmlformats.org/drawingml/2006/table">
            <a:tbl>
              <a:tblPr rtl="1" firstRow="1" firstCol="1" bandRow="1">
                <a:tableStyleId>{5C22544A-7EE6-4342-B048-85BDC9FD1C3A}</a:tableStyleId>
              </a:tblPr>
              <a:tblGrid>
                <a:gridCol w="5959408">
                  <a:extLst>
                    <a:ext uri="{9D8B030D-6E8A-4147-A177-3AD203B41FA5}">
                      <a16:colId xmlns:a16="http://schemas.microsoft.com/office/drawing/2014/main" val="1395330586"/>
                    </a:ext>
                  </a:extLst>
                </a:gridCol>
                <a:gridCol w="5100558">
                  <a:extLst>
                    <a:ext uri="{9D8B030D-6E8A-4147-A177-3AD203B41FA5}">
                      <a16:colId xmlns:a16="http://schemas.microsoft.com/office/drawing/2014/main" val="1936660026"/>
                    </a:ext>
                  </a:extLst>
                </a:gridCol>
              </a:tblGrid>
              <a:tr h="195580">
                <a:tc>
                  <a:txBody>
                    <a:bodyPr/>
                    <a:lstStyle/>
                    <a:p>
                      <a:pPr algn="ctr" rtl="1">
                        <a:spcAft>
                          <a:spcPts val="0"/>
                        </a:spcAft>
                      </a:pPr>
                      <a:r>
                        <a:rPr lang="ar-SA" sz="3200" b="1">
                          <a:solidFill>
                            <a:schemeClr val="bg1"/>
                          </a:solidFill>
                          <a:effectLst/>
                        </a:rPr>
                        <a:t>اللغة الشعرية</a:t>
                      </a:r>
                      <a:endParaRPr lang="en-US" sz="3200" b="1">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rtl="1">
                        <a:spcAft>
                          <a:spcPts val="0"/>
                        </a:spcAft>
                      </a:pPr>
                      <a:r>
                        <a:rPr lang="ar-SA" sz="3200" b="1" dirty="0">
                          <a:solidFill>
                            <a:schemeClr val="bg1"/>
                          </a:solidFill>
                          <a:effectLst/>
                        </a:rPr>
                        <a:t>اللغة العادية</a:t>
                      </a:r>
                      <a:endParaRPr lang="en-US" sz="3200" b="1" dirty="0">
                        <a:solidFill>
                          <a:schemeClr val="bg1"/>
                        </a:solidFill>
                        <a:effectLst/>
                        <a:latin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4130055755"/>
                  </a:ext>
                </a:extLst>
              </a:tr>
              <a:tr h="414655">
                <a:tc>
                  <a:txBody>
                    <a:bodyPr/>
                    <a:lstStyle/>
                    <a:p>
                      <a:pPr marL="342900" lvl="0" indent="-342900" algn="just" rtl="1">
                        <a:spcAft>
                          <a:spcPts val="0"/>
                        </a:spcAft>
                        <a:buFont typeface="Traditional Arabic" panose="02020603050405020304" pitchFamily="18" charset="-78"/>
                        <a:buChar char="-"/>
                      </a:pPr>
                      <a:r>
                        <a:rPr lang="ar-SA" sz="3200" b="1">
                          <a:solidFill>
                            <a:schemeClr val="bg1"/>
                          </a:solidFill>
                          <a:effectLst/>
                        </a:rPr>
                        <a:t>طوى الدهر من عمري ثلاثين حجة.</a:t>
                      </a:r>
                      <a:endParaRPr lang="en-US" sz="3200" b="1">
                        <a:solidFill>
                          <a:schemeClr val="bg1"/>
                        </a:solidFill>
                        <a:effectLst/>
                      </a:endParaRPr>
                    </a:p>
                    <a:p>
                      <a:pPr marL="342900" lvl="0" indent="-342900" algn="just" rtl="1">
                        <a:spcAft>
                          <a:spcPts val="0"/>
                        </a:spcAft>
                        <a:buFont typeface="Traditional Arabic" panose="02020603050405020304" pitchFamily="18" charset="-78"/>
                        <a:buChar char="-"/>
                      </a:pPr>
                      <a:r>
                        <a:rPr lang="ar-SA" sz="3200" b="1">
                          <a:solidFill>
                            <a:schemeClr val="bg1"/>
                          </a:solidFill>
                          <a:effectLst/>
                        </a:rPr>
                        <a:t>يطل علينا النجم منها.</a:t>
                      </a:r>
                      <a:endParaRPr lang="en-US" sz="3200" b="1">
                        <a:solidFill>
                          <a:schemeClr val="bg1"/>
                        </a:solidFill>
                        <a:effectLst/>
                      </a:endParaRPr>
                    </a:p>
                    <a:p>
                      <a:pPr marL="342900" lvl="0" indent="-342900" algn="just" rtl="1">
                        <a:spcAft>
                          <a:spcPts val="0"/>
                        </a:spcAft>
                        <a:buFont typeface="Traditional Arabic" panose="02020603050405020304" pitchFamily="18" charset="-78"/>
                        <a:buChar char="-"/>
                      </a:pPr>
                      <a:r>
                        <a:rPr lang="ar-SA" sz="3200" b="1">
                          <a:solidFill>
                            <a:schemeClr val="bg1"/>
                          </a:solidFill>
                          <a:effectLst/>
                        </a:rPr>
                        <a:t>أقول لنفسي كلما عضها الأسى فآلمها صبرا.</a:t>
                      </a:r>
                      <a:endParaRPr lang="en-US" sz="3200" b="1">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342900" lvl="0" indent="-342900" algn="just" rtl="1">
                        <a:spcAft>
                          <a:spcPts val="0"/>
                        </a:spcAft>
                        <a:buFont typeface="Traditional Arabic" panose="02020603050405020304" pitchFamily="18" charset="-78"/>
                        <a:buChar char="-"/>
                      </a:pPr>
                      <a:r>
                        <a:rPr lang="ar-MA" sz="3200" b="1" dirty="0" smtClean="0">
                          <a:solidFill>
                            <a:schemeClr val="bg1"/>
                          </a:solidFill>
                          <a:effectLst/>
                        </a:rPr>
                        <a:t>.............</a:t>
                      </a:r>
                    </a:p>
                    <a:p>
                      <a:pPr marL="342900" lvl="0" indent="-342900" algn="just" rtl="1">
                        <a:spcAft>
                          <a:spcPts val="0"/>
                        </a:spcAft>
                        <a:buFont typeface="Traditional Arabic" panose="02020603050405020304" pitchFamily="18" charset="-78"/>
                        <a:buChar char="-"/>
                      </a:pPr>
                      <a:r>
                        <a:rPr lang="ar-MA" sz="3200" b="1" dirty="0" smtClean="0">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p>
                    <a:p>
                      <a:pPr marL="342900" lvl="0" indent="-342900" algn="just" rtl="1">
                        <a:spcAft>
                          <a:spcPts val="0"/>
                        </a:spcAft>
                        <a:buFont typeface="Traditional Arabic" panose="02020603050405020304" pitchFamily="18" charset="-78"/>
                        <a:buChar char="-"/>
                      </a:pPr>
                      <a:r>
                        <a:rPr lang="ar-MA" sz="3200" b="1" dirty="0" smtClean="0">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endParaRPr lang="en-US" sz="32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773108630"/>
                  </a:ext>
                </a:extLst>
              </a:tr>
            </a:tbl>
          </a:graphicData>
        </a:graphic>
      </p:graphicFrame>
    </p:spTree>
    <p:extLst>
      <p:ext uri="{BB962C8B-B14F-4D97-AF65-F5344CB8AC3E}">
        <p14:creationId xmlns:p14="http://schemas.microsoft.com/office/powerpoint/2010/main" val="16921352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404</TotalTime>
  <Words>514</Words>
  <Application>Microsoft Office PowerPoint</Application>
  <PresentationFormat>Widescreen</PresentationFormat>
  <Paragraphs>99</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Century Gothic</vt:lpstr>
      <vt:lpstr>Times New Roman</vt:lpstr>
      <vt:lpstr>Traditional Arabic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60</cp:revision>
  <dcterms:created xsi:type="dcterms:W3CDTF">2022-09-26T12:22:46Z</dcterms:created>
  <dcterms:modified xsi:type="dcterms:W3CDTF">2023-04-11T00:49:18Z</dcterms:modified>
</cp:coreProperties>
</file>