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7" r:id="rId3"/>
    <p:sldId id="263" r:id="rId4"/>
    <p:sldId id="266" r:id="rId5"/>
    <p:sldId id="268" r:id="rId6"/>
    <p:sldId id="265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14-08-1444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456352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14-08-1444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8232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14-08-1444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6003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14-08-1444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43117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14-08-1444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7266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14-08-1444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418574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14-08-1444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464781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14-08-1444</a:t>
            </a:fld>
            <a:endParaRPr lang="ar-M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756602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14-08-1444</a:t>
            </a:fld>
            <a:endParaRPr lang="ar-M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71963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14-08-1444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250444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14-08-1444</a:t>
            </a:fld>
            <a:endParaRPr lang="ar-MA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6767711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14-08-1444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804605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r" defTabSz="914400" rtl="1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56935" y="1491175"/>
            <a:ext cx="8229601" cy="923330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المـــــــــــــــكـون</a:t>
            </a:r>
            <a:r>
              <a:rPr lang="ar-M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: </a:t>
            </a:r>
            <a:r>
              <a:rPr lang="ar-MA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التعبير والإنشاء</a:t>
            </a:r>
            <a:endParaRPr lang="ar-MA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37625" y="2726787"/>
            <a:ext cx="11549575" cy="830997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الموضوع</a:t>
            </a: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: </a:t>
            </a:r>
            <a:r>
              <a:rPr lang="ar-M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مَهَارَةُ التَّحْوِيلِ: </a:t>
            </a:r>
            <a:r>
              <a:rPr lang="ar-M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أنشطة الاكتساب. ص: </a:t>
            </a: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118</a:t>
            </a:r>
            <a:endParaRPr lang="ar-MA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87819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401994" y="253218"/>
            <a:ext cx="2124222" cy="1015663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تمهيـــد</a:t>
            </a:r>
            <a:endParaRPr lang="ar-MA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78302" y="1615440"/>
            <a:ext cx="11549575" cy="830997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أعط تعريفا </a:t>
            </a: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للتحويل؟</a:t>
            </a:r>
            <a:endParaRPr lang="ar-MA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8301" y="2792996"/>
            <a:ext cx="11549575" cy="830997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48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التحويل: </a:t>
            </a:r>
            <a:r>
              <a:rPr lang="ar-M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حَوَّلَ الشيء نقَلَهُ من حالة إلى حالة</a:t>
            </a:r>
            <a:endParaRPr lang="ar-MA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81390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018585" y="834495"/>
            <a:ext cx="4030385" cy="707886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742950" indent="-742950" algn="r" rtl="1">
              <a:buFont typeface="+mj-lt"/>
              <a:buAutoNum type="arabicPeriod"/>
            </a:pPr>
            <a:r>
              <a:rPr lang="ar-MA" sz="4000" b="1" dirty="0"/>
              <a:t>تحديد المفاهيم: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69733" y="1668990"/>
            <a:ext cx="11479237" cy="317009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1">
            <a:spAutoFit/>
          </a:bodyPr>
          <a:lstStyle/>
          <a:p>
            <a:pPr marL="1028700" lvl="1" indent="-571500" algn="r" rtl="1">
              <a:buFont typeface="Wingdings" panose="05000000000000000000" pitchFamily="2" charset="2"/>
              <a:buChar char="Ø"/>
            </a:pPr>
            <a:r>
              <a:rPr lang="ar-MA" sz="4000" b="1" u="sng" dirty="0">
                <a:solidFill>
                  <a:srgbClr val="FF0000"/>
                </a:solidFill>
              </a:rPr>
              <a:t>التحويل:</a:t>
            </a:r>
            <a:endParaRPr lang="ar-MA" sz="4000" b="1" u="sng" dirty="0" smtClean="0">
              <a:solidFill>
                <a:srgbClr val="FF0000"/>
              </a:solidFill>
            </a:endParaRPr>
          </a:p>
          <a:p>
            <a:pPr marL="571500" indent="-571500" algn="r" rtl="1">
              <a:buFont typeface="Wingdings" panose="05000000000000000000" pitchFamily="2" charset="2"/>
              <a:buChar char="ü"/>
            </a:pPr>
            <a:r>
              <a:rPr lang="ar-MA" sz="4000" b="1" dirty="0" smtClean="0"/>
              <a:t>مصدر </a:t>
            </a:r>
            <a:r>
              <a:rPr lang="ar-MA" sz="4000" b="1" dirty="0"/>
              <a:t>الفعل [حوَّل] "حول الشيء: غيره من حال إلى حال"؛ وباعتباره مهارة إنشائية فيقصد به تحويل نص من جنس إلى جنس آخر، أو تغيير مساره الأصلي الذي اختاره مبدعه، إلى مسار جديد يختاره القارئ، ويحدده. </a:t>
            </a:r>
            <a:endParaRPr lang="ar-MA" sz="4000" b="1" dirty="0" smtClean="0"/>
          </a:p>
        </p:txBody>
      </p:sp>
    </p:spTree>
    <p:extLst>
      <p:ext uri="{BB962C8B-B14F-4D97-AF65-F5344CB8AC3E}">
        <p14:creationId xmlns:p14="http://schemas.microsoft.com/office/powerpoint/2010/main" val="1874937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69733" y="909336"/>
            <a:ext cx="11479237" cy="317009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1">
            <a:spAutoFit/>
          </a:bodyPr>
          <a:lstStyle/>
          <a:p>
            <a:pPr marL="457200" indent="-457200" algn="r" rtl="1">
              <a:buFont typeface="Wingdings" panose="05000000000000000000" pitchFamily="2" charset="2"/>
              <a:buChar char="ü"/>
            </a:pPr>
            <a:r>
              <a:rPr lang="ar-M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ما </a:t>
            </a:r>
            <a:r>
              <a:rPr lang="ar-MA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مرادف الكلمات التالية؟ ( الليث – الأكال – سفح )</a:t>
            </a:r>
          </a:p>
          <a:p>
            <a:pPr marL="457200" indent="-457200" algn="r" rtl="1">
              <a:buFont typeface="Wingdings" panose="05000000000000000000" pitchFamily="2" charset="2"/>
              <a:buChar char="ü"/>
            </a:pPr>
            <a:endParaRPr lang="ar-MA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r" rtl="1">
              <a:buFont typeface="Wingdings" panose="05000000000000000000" pitchFamily="2" charset="2"/>
              <a:buChar char="ü"/>
            </a:pPr>
            <a:r>
              <a:rPr lang="ar-M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عم </a:t>
            </a:r>
            <a:r>
              <a:rPr lang="ar-MA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تتحدث القصيدة؟</a:t>
            </a:r>
          </a:p>
          <a:p>
            <a:pPr marL="457200" indent="-457200" algn="r" rtl="1">
              <a:buFont typeface="Wingdings" panose="05000000000000000000" pitchFamily="2" charset="2"/>
              <a:buChar char="ü"/>
            </a:pPr>
            <a:endParaRPr lang="ar-MA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r" rtl="1">
              <a:buFont typeface="Wingdings" panose="05000000000000000000" pitchFamily="2" charset="2"/>
              <a:buChar char="ü"/>
            </a:pPr>
            <a:r>
              <a:rPr lang="ar-MA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حدد </a:t>
            </a:r>
            <a:r>
              <a:rPr lang="ar-MA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معاني الأبيات؟</a:t>
            </a:r>
          </a:p>
        </p:txBody>
      </p:sp>
    </p:spTree>
    <p:extLst>
      <p:ext uri="{BB962C8B-B14F-4D97-AF65-F5344CB8AC3E}">
        <p14:creationId xmlns:p14="http://schemas.microsoft.com/office/powerpoint/2010/main" val="3475824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205046" y="74840"/>
            <a:ext cx="6843924" cy="646331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600" b="1" dirty="0" smtClean="0"/>
              <a:t>2. </a:t>
            </a:r>
            <a:r>
              <a:rPr lang="ar-MA" sz="3600" b="1" dirty="0"/>
              <a:t>قراءة نص الانطلاق وتحديد  ما يلي:</a:t>
            </a:r>
            <a:endParaRPr lang="ar-MA" sz="36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40677" y="824928"/>
            <a:ext cx="11908293" cy="563231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1">
            <a:spAutoFit/>
          </a:bodyPr>
          <a:lstStyle/>
          <a:p>
            <a:pPr marL="742950" indent="-742950" algn="r" rtl="1">
              <a:buAutoNum type="arabic1Minus"/>
            </a:pPr>
            <a:r>
              <a:rPr lang="ar-MA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شرح </a:t>
            </a:r>
            <a:r>
              <a:rPr lang="ar-MA" sz="3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المفردات الغامضة: </a:t>
            </a:r>
            <a:r>
              <a:rPr lang="ar-M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الليث</a:t>
            </a:r>
            <a:r>
              <a:rPr lang="ar-M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الأسد.  </a:t>
            </a:r>
            <a:r>
              <a:rPr lang="ar-M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الأكال</a:t>
            </a:r>
            <a:r>
              <a:rPr lang="ar-M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ما </a:t>
            </a:r>
            <a:r>
              <a:rPr lang="ar-M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يؤكل. </a:t>
            </a:r>
            <a:r>
              <a:rPr lang="ar-M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سفح: أسفل. </a:t>
            </a:r>
          </a:p>
          <a:p>
            <a:pPr marL="742950" indent="-742950" algn="r" rtl="1">
              <a:buAutoNum type="arabic1Minus"/>
            </a:pPr>
            <a:r>
              <a:rPr lang="ar-MA" sz="3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تحديد موضوع القصيدة: </a:t>
            </a:r>
            <a:r>
              <a:rPr lang="ar-M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وصف حالة الكائنات في عهد نوح عليه السلام أثناء مجيء الطوفان </a:t>
            </a:r>
            <a:r>
              <a:rPr lang="ar-M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marL="742950" indent="-742950" algn="r" rtl="1">
              <a:buAutoNum type="arabic1Minus"/>
            </a:pPr>
            <a:r>
              <a:rPr lang="ar-MA" sz="3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استخلاص معاني الأبيات:</a:t>
            </a:r>
          </a:p>
          <a:p>
            <a:pPr lvl="1" algn="r" rtl="1"/>
            <a:r>
              <a:rPr lang="ar-M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•	عندما أنهى نوح عليه السلام صنع السفينة حمل معه المؤمنين وزوجين من كل نوع من الحيوانات.</a:t>
            </a:r>
          </a:p>
          <a:p>
            <a:pPr lvl="1" algn="r" rtl="1"/>
            <a:r>
              <a:rPr lang="ar-M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•	جاء الطوفان ونجا نوح عليه السلام ومن معه وغرق الكفار.</a:t>
            </a:r>
          </a:p>
          <a:p>
            <a:pPr lvl="1" algn="r" rtl="1"/>
            <a:r>
              <a:rPr lang="ar-M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•	عادت تلك العداوة التي كانت بين الحيوانات أخوة بعد حادثة الطوفان.</a:t>
            </a:r>
          </a:p>
          <a:p>
            <a:pPr lvl="1" algn="r" rtl="1"/>
            <a:r>
              <a:rPr lang="ar-M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•	البشر حين يستشعرون الخطر ينسون العداوة ويصبحون إخوة وبمجرد زواله يعودون الى حالتهم القديمة</a:t>
            </a:r>
            <a:r>
              <a:rPr lang="ar-M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ar-M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90393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383151" y="74839"/>
            <a:ext cx="2637683" cy="646331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600" b="1" dirty="0" smtClean="0"/>
              <a:t>3.  استنتاج</a:t>
            </a:r>
            <a:endParaRPr lang="ar-MA" sz="36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26609" y="853059"/>
            <a:ext cx="11894225" cy="507831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1">
            <a:spAutoFit/>
          </a:bodyPr>
          <a:lstStyle/>
          <a:p>
            <a:pPr lvl="0" algn="r" rtl="1">
              <a:lnSpc>
                <a:spcPct val="150000"/>
              </a:lnSpc>
              <a:spcAft>
                <a:spcPts val="0"/>
              </a:spcAft>
            </a:pPr>
            <a:r>
              <a:rPr lang="ar-M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</a:t>
            </a:r>
            <a:r>
              <a:rPr lang="ar-MA" sz="3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لأحوال نصا شعريا إلى نص نثري، أتبع الخطوات التالية: </a:t>
            </a:r>
            <a:endParaRPr lang="ar-MA" sz="3600" b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 algn="r" rtl="1">
              <a:lnSpc>
                <a:spcPct val="150000"/>
              </a:lnSpc>
            </a:pPr>
            <a:r>
              <a:rPr lang="ar-M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قراءة النص قراءة متأنية.</a:t>
            </a:r>
          </a:p>
          <a:p>
            <a:pPr lvl="1" algn="r" rtl="1">
              <a:lnSpc>
                <a:spcPct val="150000"/>
              </a:lnSpc>
            </a:pPr>
            <a:r>
              <a:rPr lang="ar-M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شرح الألفاظ الصعبة للنص. </a:t>
            </a:r>
          </a:p>
          <a:p>
            <a:pPr lvl="1" algn="r" rtl="1">
              <a:lnSpc>
                <a:spcPct val="150000"/>
              </a:lnSpc>
            </a:pPr>
            <a:r>
              <a:rPr lang="ar-M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تحديد موضوعه الأساس.</a:t>
            </a:r>
          </a:p>
          <a:p>
            <a:pPr lvl="1" algn="r" rtl="1">
              <a:lnSpc>
                <a:spcPct val="150000"/>
              </a:lnSpc>
            </a:pPr>
            <a:r>
              <a:rPr lang="ar-M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استخلاص مضامين النص والاحتفاظ بترتيبها الوارد في النص الأصلي.</a:t>
            </a:r>
          </a:p>
          <a:p>
            <a:pPr lvl="1" algn="r" rtl="1">
              <a:lnSpc>
                <a:spcPct val="150000"/>
              </a:lnSpc>
            </a:pPr>
            <a:r>
              <a:rPr lang="ar-M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إعادة صياغة النص بالأسلوب الخاص.</a:t>
            </a:r>
            <a:endParaRPr lang="ar-M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76069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Metropolitan</Template>
  <TotalTime>123</TotalTime>
  <Words>260</Words>
  <Application>Microsoft Office PowerPoint</Application>
  <PresentationFormat>Widescreen</PresentationFormat>
  <Paragraphs>28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 Light</vt:lpstr>
      <vt:lpstr>Times New Roman</vt:lpstr>
      <vt:lpstr>Wingdings</vt:lpstr>
      <vt:lpstr>Metropolitan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zakaria arajouan</dc:creator>
  <cp:lastModifiedBy>zakaria arajouan</cp:lastModifiedBy>
  <cp:revision>25</cp:revision>
  <dcterms:created xsi:type="dcterms:W3CDTF">2022-09-27T21:07:30Z</dcterms:created>
  <dcterms:modified xsi:type="dcterms:W3CDTF">2023-03-06T19:28:29Z</dcterms:modified>
</cp:coreProperties>
</file>