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66" r:id="rId4"/>
    <p:sldId id="265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03-03-1444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456352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03-03-1444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8232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03-03-1444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6003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03-03-1444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43117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03-03-1444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7266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03-03-1444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18574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03-03-1444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464781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03-03-1444</a:t>
            </a:fld>
            <a:endParaRPr lang="ar-M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756602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03-03-1444</a:t>
            </a:fld>
            <a:endParaRPr lang="ar-M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71963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03-03-1444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250444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03-03-1444</a:t>
            </a:fld>
            <a:endParaRPr lang="ar-MA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767711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03-03-1444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804605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56935" y="1491175"/>
            <a:ext cx="8229601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المـــــــــــــــكـون</a:t>
            </a:r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: </a:t>
            </a:r>
            <a:r>
              <a:rPr lang="ar-M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التعبير والإنشاء</a:t>
            </a:r>
            <a:endParaRPr lang="ar-MA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37625" y="2726787"/>
            <a:ext cx="11113477" cy="830997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الموضوع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: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مَهَارَةُ التَّلْخِيصِ: أنشطة الاكتساب. ص: 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15</a:t>
            </a:r>
            <a:endParaRPr lang="ar-MA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8781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86659" y="56272"/>
            <a:ext cx="3727939" cy="707886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نص الانطلاق </a:t>
            </a:r>
            <a:r>
              <a:rPr lang="ar-M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ص:15</a:t>
            </a:r>
            <a:endParaRPr lang="ar-MA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018585" y="834495"/>
            <a:ext cx="4030385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742950" indent="-742950" algn="r" rtl="1">
              <a:buFont typeface="+mj-lt"/>
              <a:buAutoNum type="arabicPeriod"/>
            </a:pPr>
            <a:r>
              <a:rPr lang="ar-MA" sz="4000" b="1" dirty="0"/>
              <a:t>تحديد المفاهيم:</a:t>
            </a:r>
            <a:endParaRPr lang="ar-MA" sz="4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69733" y="1668990"/>
            <a:ext cx="11479237" cy="255454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marL="1028700" lvl="1" indent="-571500" algn="r" rtl="1">
              <a:buFont typeface="Wingdings" panose="05000000000000000000" pitchFamily="2" charset="2"/>
              <a:buChar char="Ø"/>
            </a:pPr>
            <a:r>
              <a:rPr lang="ar-MA" sz="4000" b="1" u="sng" dirty="0" smtClean="0">
                <a:solidFill>
                  <a:srgbClr val="FF0000"/>
                </a:solidFill>
              </a:rPr>
              <a:t>مفاهيم </a:t>
            </a:r>
            <a:r>
              <a:rPr lang="ar-MA" sz="4000" b="1" u="sng" dirty="0">
                <a:solidFill>
                  <a:srgbClr val="FF0000"/>
                </a:solidFill>
              </a:rPr>
              <a:t>المهارة</a:t>
            </a:r>
            <a:r>
              <a:rPr lang="ar-MA" sz="4000" b="1" u="sng" dirty="0" smtClean="0">
                <a:solidFill>
                  <a:srgbClr val="FF0000"/>
                </a:solidFill>
              </a:rPr>
              <a:t>:</a:t>
            </a:r>
          </a:p>
          <a:p>
            <a:pPr algn="r" rtl="1"/>
            <a:r>
              <a:rPr lang="ar-MA" sz="4000" b="1" dirty="0"/>
              <a:t>- التَلْخِيص: مصدر فعل لخَّص، يُلَخِّصُ، تَلْخِيصاً: " تَلْخيصُ الدَّرْسِ ": إِجْمالُهُ، اِخْتِصارُهُ، تَقْديمُ خُلاصَتِهِ. وهو نشاط كتابي يقوم على تقليص نص إلى حجم أصغر من حجمه مع الإبقاء على نواته </a:t>
            </a:r>
            <a:r>
              <a:rPr lang="ar-MA" sz="4000" b="1" dirty="0" smtClean="0"/>
              <a:t>الأساسية</a:t>
            </a:r>
            <a:endParaRPr lang="ar-MA" sz="4000" b="1" dirty="0" smtClean="0"/>
          </a:p>
        </p:txBody>
      </p:sp>
    </p:spTree>
    <p:extLst>
      <p:ext uri="{BB962C8B-B14F-4D97-AF65-F5344CB8AC3E}">
        <p14:creationId xmlns:p14="http://schemas.microsoft.com/office/powerpoint/2010/main" val="1874937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018585" y="46704"/>
            <a:ext cx="4030385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4000" b="1" dirty="0" smtClean="0"/>
              <a:t>2.   اكتساب </a:t>
            </a:r>
            <a:r>
              <a:rPr lang="ar-MA" sz="4000" b="1" dirty="0"/>
              <a:t>المهارة:</a:t>
            </a:r>
            <a:endParaRPr lang="ar-MA" sz="4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69733" y="909336"/>
            <a:ext cx="11479237" cy="55092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marL="342900" indent="-342900" algn="r" rtl="1">
              <a:buFont typeface="+mj-cs"/>
              <a:buAutoNum type="arabic2Minus"/>
            </a:pPr>
            <a:r>
              <a:rPr lang="ar-MA" sz="3200" b="1" u="sng" dirty="0" smtClean="0">
                <a:solidFill>
                  <a:srgbClr val="FF0000"/>
                </a:solidFill>
              </a:rPr>
              <a:t>شروح </a:t>
            </a:r>
            <a:r>
              <a:rPr lang="ar-MA" sz="3200" b="1" u="sng" dirty="0">
                <a:solidFill>
                  <a:srgbClr val="FF0000"/>
                </a:solidFill>
              </a:rPr>
              <a:t>وإيضاحات</a:t>
            </a:r>
            <a:r>
              <a:rPr lang="ar-MA" sz="3200" b="1" u="sng" dirty="0" smtClean="0">
                <a:solidFill>
                  <a:srgbClr val="FF0000"/>
                </a:solidFill>
              </a:rPr>
              <a:t>:</a:t>
            </a:r>
          </a:p>
          <a:p>
            <a:pPr algn="r" rtl="1"/>
            <a:r>
              <a:rPr lang="ar-MA" sz="3200" b="1" dirty="0" smtClean="0"/>
              <a:t>       كيان</a:t>
            </a:r>
            <a:r>
              <a:rPr lang="ar-MA" sz="3200" b="1" dirty="0"/>
              <a:t>: </a:t>
            </a:r>
            <a:r>
              <a:rPr lang="ar-MA" sz="3200" b="1" dirty="0" smtClean="0"/>
              <a:t>الوطن       –      تدعم: </a:t>
            </a:r>
            <a:r>
              <a:rPr lang="ar-MA" sz="3200" b="1" dirty="0"/>
              <a:t>تثبت وتقوي </a:t>
            </a:r>
            <a:r>
              <a:rPr lang="ar-MA" sz="3200" b="1" dirty="0" smtClean="0"/>
              <a:t>    –      عريق: </a:t>
            </a:r>
            <a:r>
              <a:rPr lang="ar-MA" sz="3200" b="1" dirty="0"/>
              <a:t>حسيب وشريف</a:t>
            </a:r>
            <a:endParaRPr lang="ar-MA" sz="3200" b="1" dirty="0" smtClean="0"/>
          </a:p>
          <a:p>
            <a:pPr algn="r" rtl="1"/>
            <a:r>
              <a:rPr lang="ar-MA" sz="3200" b="1" u="sng" dirty="0" smtClean="0">
                <a:solidFill>
                  <a:srgbClr val="FF0000"/>
                </a:solidFill>
              </a:rPr>
              <a:t>ب- </a:t>
            </a:r>
            <a:r>
              <a:rPr lang="ar-MA" sz="3200" b="1" u="sng" dirty="0" smtClean="0">
                <a:solidFill>
                  <a:srgbClr val="FF0000"/>
                </a:solidFill>
              </a:rPr>
              <a:t>الفكرة </a:t>
            </a:r>
            <a:r>
              <a:rPr lang="ar-MA" sz="3200" b="1" u="sng" dirty="0">
                <a:solidFill>
                  <a:srgbClr val="FF0000"/>
                </a:solidFill>
              </a:rPr>
              <a:t>العامة </a:t>
            </a:r>
            <a:r>
              <a:rPr lang="ar-MA" sz="3200" b="1" u="sng" dirty="0" smtClean="0">
                <a:solidFill>
                  <a:srgbClr val="FF0000"/>
                </a:solidFill>
              </a:rPr>
              <a:t>للنص:</a:t>
            </a:r>
          </a:p>
          <a:p>
            <a:pPr marL="457200" indent="-457200" algn="r" rtl="1">
              <a:buFont typeface="Wingdings" panose="05000000000000000000" pitchFamily="2" charset="2"/>
              <a:buChar char="ü"/>
            </a:pPr>
            <a:r>
              <a:rPr lang="ar-MA" sz="3200" b="1" dirty="0"/>
              <a:t>تأكيد الإسلام على ضرورة تحقيق رابطة الأخوة بين الناس كافة</a:t>
            </a:r>
            <a:r>
              <a:rPr lang="ar-MA" sz="3200" b="1" dirty="0" smtClean="0"/>
              <a:t>.</a:t>
            </a:r>
          </a:p>
          <a:p>
            <a:pPr algn="r" rtl="1"/>
            <a:r>
              <a:rPr lang="ar-MA" sz="3200" b="1" u="sng" dirty="0" smtClean="0">
                <a:solidFill>
                  <a:srgbClr val="FF0000"/>
                </a:solidFill>
              </a:rPr>
              <a:t>ج- الأفكار الأساسية:</a:t>
            </a:r>
          </a:p>
          <a:p>
            <a:pPr marL="571500" indent="-571500" algn="r" rtl="1">
              <a:buFont typeface="Wingdings" panose="05000000000000000000" pitchFamily="2" charset="2"/>
              <a:buChar char="§"/>
            </a:pPr>
            <a:r>
              <a:rPr lang="ar-MA" sz="3200" b="1" dirty="0" smtClean="0"/>
              <a:t>ف.1 </a:t>
            </a:r>
            <a:r>
              <a:rPr lang="ar-MA" sz="3200" b="1" dirty="0"/>
              <a:t>= جمع الإسلام لشمل المسلمين، ونفيه التفرقة بينهم.</a:t>
            </a:r>
          </a:p>
          <a:p>
            <a:pPr marL="571500" indent="-571500" algn="r" rtl="1">
              <a:buFont typeface="Wingdings" panose="05000000000000000000" pitchFamily="2" charset="2"/>
              <a:buChar char="§"/>
            </a:pPr>
            <a:r>
              <a:rPr lang="ar-MA" sz="3200" b="1" dirty="0" smtClean="0"/>
              <a:t>ف.2 </a:t>
            </a:r>
            <a:r>
              <a:rPr lang="ar-MA" sz="3200" b="1" dirty="0"/>
              <a:t>= تأكيد الإسلام على ضرورة تحقيق رابطة الأخوة بين الناس كافة.</a:t>
            </a:r>
          </a:p>
          <a:p>
            <a:pPr marL="571500" indent="-571500" algn="r" rtl="1">
              <a:buFont typeface="Wingdings" panose="05000000000000000000" pitchFamily="2" charset="2"/>
              <a:buChar char="§"/>
            </a:pPr>
            <a:r>
              <a:rPr lang="ar-MA" sz="3200" b="1" dirty="0" smtClean="0"/>
              <a:t>ف.3 </a:t>
            </a:r>
            <a:r>
              <a:rPr lang="ar-MA" sz="3200" b="1" dirty="0"/>
              <a:t>= الفوارق الاجتماعية لا تلغي رابطة الأخوة بين الناس</a:t>
            </a:r>
            <a:r>
              <a:rPr lang="ar-MA" sz="3200" b="1" dirty="0" smtClean="0"/>
              <a:t>.</a:t>
            </a:r>
          </a:p>
          <a:p>
            <a:pPr algn="r" rtl="1"/>
            <a:r>
              <a:rPr lang="ar-MA" sz="3200" b="1" u="sng" dirty="0">
                <a:solidFill>
                  <a:srgbClr val="FF0000"/>
                </a:solidFill>
              </a:rPr>
              <a:t>د- الروابط</a:t>
            </a:r>
            <a:r>
              <a:rPr lang="ar-MA" sz="3200" b="1" u="sng" dirty="0" smtClean="0">
                <a:solidFill>
                  <a:srgbClr val="FF0000"/>
                </a:solidFill>
              </a:rPr>
              <a:t>:</a:t>
            </a:r>
          </a:p>
          <a:p>
            <a:pPr algn="r" rtl="1"/>
            <a:r>
              <a:rPr lang="ar-MA" sz="3200" b="1" dirty="0" smtClean="0"/>
              <a:t>[</a:t>
            </a:r>
            <a:r>
              <a:rPr lang="ar-MA" sz="3200" b="1" dirty="0"/>
              <a:t>و – لـ - لهذا – فهو لهذا – فـ - التي – إلى غير ذلك – فأي</a:t>
            </a:r>
            <a:r>
              <a:rPr lang="ar-MA" sz="3200" b="1" dirty="0" smtClean="0"/>
              <a:t>...].</a:t>
            </a:r>
          </a:p>
          <a:p>
            <a:pPr marL="457200" indent="-457200" algn="r" rtl="1">
              <a:buFont typeface="Wingdings" panose="05000000000000000000" pitchFamily="2" charset="2"/>
              <a:buChar char="ü"/>
            </a:pPr>
            <a:r>
              <a:rPr lang="ar-MA" sz="3200" b="1" dirty="0"/>
              <a:t>إعادة تنظيم الأفكار التي استخلصت سابقا، مع انسجام عناصر النص وتماسكها</a:t>
            </a:r>
            <a:r>
              <a:rPr lang="ar-MA" sz="3200" b="1" dirty="0" smtClean="0"/>
              <a:t>.</a:t>
            </a:r>
            <a:endParaRPr lang="ar-MA" sz="3200" b="1" dirty="0"/>
          </a:p>
        </p:txBody>
      </p:sp>
    </p:spTree>
    <p:extLst>
      <p:ext uri="{BB962C8B-B14F-4D97-AF65-F5344CB8AC3E}">
        <p14:creationId xmlns:p14="http://schemas.microsoft.com/office/powerpoint/2010/main" val="3475824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018585" y="46703"/>
            <a:ext cx="4030385" cy="646331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600" b="1" dirty="0" smtClean="0"/>
              <a:t>3.  استنتاج</a:t>
            </a:r>
            <a:endParaRPr lang="ar-MA" sz="36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54745" y="726449"/>
            <a:ext cx="11894225" cy="600164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lvl="0" algn="r" rtl="1">
              <a:lnSpc>
                <a:spcPct val="150000"/>
              </a:lnSpc>
              <a:spcAft>
                <a:spcPts val="0"/>
              </a:spcAft>
            </a:pPr>
            <a:r>
              <a:rPr lang="ar-MA" sz="3200" b="1" dirty="0" smtClean="0"/>
              <a:t>     لألخص </a:t>
            </a:r>
            <a:r>
              <a:rPr lang="ar-MA" sz="3200" b="1" dirty="0"/>
              <a:t>نصا أتبع الخطوات التالية:</a:t>
            </a:r>
          </a:p>
          <a:p>
            <a:pPr lvl="0" algn="r" rtl="1">
              <a:lnSpc>
                <a:spcPct val="150000"/>
              </a:lnSpc>
              <a:spcAft>
                <a:spcPts val="0"/>
              </a:spcAft>
            </a:pPr>
            <a:r>
              <a:rPr lang="ar-MA" sz="3200" b="1" dirty="0"/>
              <a:t>1- قراءة النص قراءة متأنية.</a:t>
            </a:r>
          </a:p>
          <a:p>
            <a:pPr lvl="0" algn="r" rtl="1">
              <a:lnSpc>
                <a:spcPct val="150000"/>
              </a:lnSpc>
              <a:spcAft>
                <a:spcPts val="0"/>
              </a:spcAft>
            </a:pPr>
            <a:r>
              <a:rPr lang="ar-MA" sz="3200" b="1" dirty="0"/>
              <a:t>2- شرح الكلمات الصعبة</a:t>
            </a:r>
          </a:p>
          <a:p>
            <a:pPr lvl="0" algn="r" rtl="1">
              <a:lnSpc>
                <a:spcPct val="150000"/>
              </a:lnSpc>
              <a:spcAft>
                <a:spcPts val="0"/>
              </a:spcAft>
            </a:pPr>
            <a:r>
              <a:rPr lang="ar-MA" sz="3200" b="1" dirty="0"/>
              <a:t>3- استخلاص الفكرة العامة للنص.</a:t>
            </a:r>
          </a:p>
          <a:p>
            <a:pPr lvl="0" algn="r" rtl="1">
              <a:lnSpc>
                <a:spcPct val="150000"/>
              </a:lnSpc>
              <a:spcAft>
                <a:spcPts val="0"/>
              </a:spcAft>
            </a:pPr>
            <a:r>
              <a:rPr lang="ar-MA" sz="3200" b="1" dirty="0" smtClean="0"/>
              <a:t>4- </a:t>
            </a:r>
            <a:r>
              <a:rPr lang="ar-MA" sz="3200" b="1" dirty="0"/>
              <a:t>تحديد عدد فقرات النص واستخلاص أفكارها الأساسية.</a:t>
            </a:r>
          </a:p>
          <a:p>
            <a:pPr lvl="0" algn="r" rtl="1">
              <a:lnSpc>
                <a:spcPct val="150000"/>
              </a:lnSpc>
              <a:spcAft>
                <a:spcPts val="0"/>
              </a:spcAft>
            </a:pPr>
            <a:r>
              <a:rPr lang="ar-MA" sz="3200" b="1" dirty="0" smtClean="0"/>
              <a:t>5- </a:t>
            </a:r>
            <a:r>
              <a:rPr lang="ar-MA" sz="3200" b="1" dirty="0"/>
              <a:t>إعادة تنظيم الأفكار الأساسية بالأسلوب </a:t>
            </a:r>
            <a:r>
              <a:rPr lang="ar-MA" sz="3200" b="1" dirty="0" smtClean="0"/>
              <a:t>الخاص، وباعتماد الروابط المناسبة</a:t>
            </a:r>
            <a:endParaRPr lang="ar-MA" sz="3200" b="1" dirty="0"/>
          </a:p>
          <a:p>
            <a:pPr lvl="0" algn="r" rtl="1">
              <a:lnSpc>
                <a:spcPct val="150000"/>
              </a:lnSpc>
              <a:spcAft>
                <a:spcPts val="0"/>
              </a:spcAft>
            </a:pPr>
            <a:r>
              <a:rPr lang="ar-MA" sz="3200" b="1" dirty="0" smtClean="0"/>
              <a:t>6- </a:t>
            </a:r>
            <a:r>
              <a:rPr lang="ar-MA" sz="3200" b="1" dirty="0"/>
              <a:t>التأكد من حجم النص بعد تلخيصه وتنقيحه</a:t>
            </a:r>
          </a:p>
          <a:p>
            <a:pPr lvl="0" algn="r" rtl="1">
              <a:lnSpc>
                <a:spcPct val="150000"/>
              </a:lnSpc>
              <a:spcAft>
                <a:spcPts val="0"/>
              </a:spcAft>
            </a:pPr>
            <a:r>
              <a:rPr lang="ar-MA" sz="3200" b="1" smtClean="0"/>
              <a:t>7- </a:t>
            </a:r>
            <a:r>
              <a:rPr lang="ar-MA" sz="3200" b="1" dirty="0"/>
              <a:t>مراعاة توظيف علامات الترقيم وأدوات الربط المناسبة</a:t>
            </a:r>
            <a:r>
              <a:rPr lang="ar-MA" sz="3200" b="1" dirty="0" smtClean="0"/>
              <a:t>.</a:t>
            </a:r>
            <a:endParaRPr lang="ar-MA" sz="3200" b="1" dirty="0"/>
          </a:p>
        </p:txBody>
      </p:sp>
    </p:spTree>
    <p:extLst>
      <p:ext uri="{BB962C8B-B14F-4D97-AF65-F5344CB8AC3E}">
        <p14:creationId xmlns:p14="http://schemas.microsoft.com/office/powerpoint/2010/main" val="2276069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99</TotalTime>
  <Words>239</Words>
  <Application>Microsoft Office PowerPoint</Application>
  <PresentationFormat>Widescreen</PresentationFormat>
  <Paragraphs>27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 Light</vt:lpstr>
      <vt:lpstr>Times New Roman</vt:lpstr>
      <vt:lpstr>Wingdings</vt:lpstr>
      <vt:lpstr>Metropolitan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zakaria arajouan</cp:lastModifiedBy>
  <cp:revision>21</cp:revision>
  <dcterms:created xsi:type="dcterms:W3CDTF">2022-09-27T21:07:30Z</dcterms:created>
  <dcterms:modified xsi:type="dcterms:W3CDTF">2022-09-28T21:28:15Z</dcterms:modified>
</cp:coreProperties>
</file>