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7" r:id="rId3"/>
    <p:sldId id="279" r:id="rId4"/>
    <p:sldId id="281" r:id="rId5"/>
    <p:sldId id="282" r:id="rId6"/>
    <p:sldId id="283" r:id="rId7"/>
    <p:sldId id="284" r:id="rId8"/>
    <p:sldId id="285" r:id="rId9"/>
    <p:sldId id="286" r:id="rId10"/>
    <p:sldId id="276" r:id="rId11"/>
    <p:sldId id="287" r:id="rId12"/>
    <p:sldId id="288" r:id="rId13"/>
    <p:sldId id="289" r:id="rId14"/>
    <p:sldId id="290" r:id="rId15"/>
    <p:sldId id="291" r:id="rId16"/>
    <p:sldId id="292" r:id="rId17"/>
    <p:sldId id="277" r:id="rId18"/>
    <p:sldId id="293" r:id="rId19"/>
    <p:sldId id="295" r:id="rId20"/>
    <p:sldId id="294" r:id="rId21"/>
    <p:sldId id="296" r:id="rId22"/>
    <p:sldId id="297" r:id="rId23"/>
    <p:sldId id="310" r:id="rId24"/>
    <p:sldId id="302" r:id="rId25"/>
    <p:sldId id="305" r:id="rId26"/>
    <p:sldId id="304" r:id="rId27"/>
    <p:sldId id="306" r:id="rId28"/>
    <p:sldId id="307" r:id="rId29"/>
    <p:sldId id="303" r:id="rId30"/>
    <p:sldId id="308" r:id="rId31"/>
    <p:sldId id="309" r:id="rId32"/>
    <p:sldId id="311" r:id="rId33"/>
    <p:sldId id="312" r:id="rId34"/>
    <p:sldId id="313" r:id="rId35"/>
    <p:sldId id="314" r:id="rId36"/>
    <p:sldId id="315" r:id="rId37"/>
    <p:sldId id="316" r:id="rId3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معايير المهارة" id="{F6AED1C8-7E9B-4DE6-8C14-A629B95E3BAE}">
          <p14:sldIdLst>
            <p14:sldId id="256"/>
            <p14:sldId id="267"/>
          </p14:sldIdLst>
        </p14:section>
        <p14:section name="الأخطاء: الجدول الأول" id="{568301EE-1A82-4894-B22C-50359182E53B}">
          <p14:sldIdLst>
            <p14:sldId id="279"/>
            <p14:sldId id="281"/>
            <p14:sldId id="282"/>
            <p14:sldId id="283"/>
            <p14:sldId id="284"/>
            <p14:sldId id="285"/>
            <p14:sldId id="286"/>
          </p14:sldIdLst>
        </p14:section>
        <p14:section name="الأخطاء: الجدول الثاني" id="{40D80836-1834-4874-8D67-B36CB7C0FE07}">
          <p14:sldIdLst>
            <p14:sldId id="276"/>
            <p14:sldId id="287"/>
            <p14:sldId id="288"/>
            <p14:sldId id="289"/>
            <p14:sldId id="290"/>
            <p14:sldId id="291"/>
            <p14:sldId id="292"/>
          </p14:sldIdLst>
        </p14:section>
        <p14:section name="الأخطاء: الجدول الثالث" id="{AF28090B-5D5B-4F14-A1D1-CFA025922B55}">
          <p14:sldIdLst>
            <p14:sldId id="277"/>
            <p14:sldId id="293"/>
            <p14:sldId id="295"/>
            <p14:sldId id="294"/>
            <p14:sldId id="296"/>
            <p14:sldId id="297"/>
            <p14:sldId id="310"/>
          </p14:sldIdLst>
        </p14:section>
        <p14:section name="الأخطاء: الجدول الرابع" id="{61906633-BA1F-4F70-9FDE-0B289F88C75A}">
          <p14:sldIdLst>
            <p14:sldId id="302"/>
            <p14:sldId id="305"/>
            <p14:sldId id="304"/>
            <p14:sldId id="306"/>
            <p14:sldId id="307"/>
            <p14:sldId id="303"/>
            <p14:sldId id="308"/>
            <p14:sldId id="309"/>
          </p14:sldIdLst>
        </p14:section>
        <p14:section name="علامات الترقيم" id="{049B4074-8E9D-491D-A9AF-3A695F5A0992}">
          <p14:sldIdLst>
            <p14:sldId id="311"/>
            <p14:sldId id="312"/>
            <p14:sldId id="313"/>
            <p14:sldId id="314"/>
            <p14:sldId id="315"/>
            <p14:sldId id="316"/>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99"/>
    <a:srgbClr val="FFFF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8" d="100"/>
          <a:sy n="68" d="100"/>
        </p:scale>
        <p:origin x="792"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1"/>
        </a:solidFill>
        <a:effectLst/>
      </p:bgPr>
    </p:bg>
    <p:spTree>
      <p:nvGrpSpPr>
        <p:cNvPr id="1" name=""/>
        <p:cNvGrpSpPr/>
        <p:nvPr/>
      </p:nvGrpSpPr>
      <p:grpSpPr>
        <a:xfrm>
          <a:off x="0" y="0"/>
          <a:ext cx="0" cy="0"/>
          <a:chOff x="0" y="0"/>
          <a:chExt cx="0" cy="0"/>
        </a:xfrm>
      </p:grpSpPr>
      <p:sp>
        <p:nvSpPr>
          <p:cNvPr id="4" name="Rectangle 3"/>
          <p:cNvSpPr/>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03504" y="770467"/>
            <a:ext cx="10782300" cy="3352800"/>
          </a:xfrm>
        </p:spPr>
        <p:txBody>
          <a:bodyPr anchor="b">
            <a:noAutofit/>
          </a:bodyPr>
          <a:lstStyle>
            <a:lvl1pPr algn="l">
              <a:lnSpc>
                <a:spcPct val="80000"/>
              </a:lnSpc>
              <a:defRPr sz="8800" spc="-120" baseline="0">
                <a:solidFill>
                  <a:srgbClr val="FFFFFF"/>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667512" y="4206876"/>
            <a:ext cx="9228201" cy="1645920"/>
          </a:xfrm>
        </p:spPr>
        <p:txBody>
          <a:bodyPr>
            <a:normAutofit/>
          </a:bodyPr>
          <a:lstStyle>
            <a:lvl1pPr marL="0" indent="0" algn="l">
              <a:buNone/>
              <a:defRPr sz="3200">
                <a:solidFill>
                  <a:schemeClr val="bg1"/>
                </a:solidFill>
                <a:latin typeface="+mj-lt"/>
              </a:defRPr>
            </a:lvl1pPr>
            <a:lvl2pPr marL="457200" indent="0" algn="ctr">
              <a:buNone/>
              <a:defRPr sz="28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7" name="Date Placeholder 6"/>
          <p:cNvSpPr>
            <a:spLocks noGrp="1"/>
          </p:cNvSpPr>
          <p:nvPr>
            <p:ph type="dt" sz="half" idx="10"/>
          </p:nvPr>
        </p:nvSpPr>
        <p:spPr/>
        <p:txBody>
          <a:bodyPr/>
          <a:lstStyle>
            <a:lvl1pPr>
              <a:defRPr>
                <a:solidFill>
                  <a:srgbClr val="FFFFFF">
                    <a:alpha val="80000"/>
                  </a:srgbClr>
                </a:solidFill>
              </a:defRPr>
            </a:lvl1pPr>
          </a:lstStyle>
          <a:p>
            <a:fld id="{D19427AB-390A-4B18-A97A-C1EA441395F0}" type="datetimeFigureOut">
              <a:rPr lang="ar-MA" smtClean="0"/>
              <a:t>24-03-1444</a:t>
            </a:fld>
            <a:endParaRPr lang="ar-MA"/>
          </a:p>
        </p:txBody>
      </p:sp>
      <p:sp>
        <p:nvSpPr>
          <p:cNvPr id="8" name="Footer Placeholder 7"/>
          <p:cNvSpPr>
            <a:spLocks noGrp="1"/>
          </p:cNvSpPr>
          <p:nvPr>
            <p:ph type="ftr" sz="quarter" idx="11"/>
          </p:nvPr>
        </p:nvSpPr>
        <p:spPr/>
        <p:txBody>
          <a:bodyPr/>
          <a:lstStyle>
            <a:lvl1pPr>
              <a:defRPr>
                <a:solidFill>
                  <a:srgbClr val="FFFFFF">
                    <a:alpha val="80000"/>
                  </a:srgbClr>
                </a:solidFill>
              </a:defRPr>
            </a:lvl1pPr>
          </a:lstStyle>
          <a:p>
            <a:endParaRPr lang="ar-MA"/>
          </a:p>
        </p:txBody>
      </p:sp>
      <p:sp>
        <p:nvSpPr>
          <p:cNvPr id="9" name="Slide Number Placeholder 8"/>
          <p:cNvSpPr>
            <a:spLocks noGrp="1"/>
          </p:cNvSpPr>
          <p:nvPr>
            <p:ph type="sldNum" sz="quarter" idx="12"/>
          </p:nvPr>
        </p:nvSpPr>
        <p:spPr/>
        <p:txBody>
          <a:bodyPr/>
          <a:lstStyle>
            <a:lvl1pPr>
              <a:defRPr>
                <a:solidFill>
                  <a:srgbClr val="FFFFFF">
                    <a:alpha val="25000"/>
                  </a:srgbClr>
                </a:solidFill>
              </a:defRPr>
            </a:lvl1pPr>
          </a:lstStyle>
          <a:p>
            <a:fld id="{227EE234-2FB0-41D5-A75F-C7DB9A81B17A}" type="slidenum">
              <a:rPr lang="ar-MA" smtClean="0"/>
              <a:t>‹#›</a:t>
            </a:fld>
            <a:endParaRPr lang="ar-MA"/>
          </a:p>
        </p:txBody>
      </p:sp>
    </p:spTree>
    <p:extLst>
      <p:ext uri="{BB962C8B-B14F-4D97-AF65-F5344CB8AC3E}">
        <p14:creationId xmlns:p14="http://schemas.microsoft.com/office/powerpoint/2010/main" val="14563520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19427AB-390A-4B18-A97A-C1EA441395F0}" type="datetimeFigureOut">
              <a:rPr lang="ar-MA" smtClean="0"/>
              <a:t>24-03-1444</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227EE234-2FB0-41D5-A75F-C7DB9A81B17A}" type="slidenum">
              <a:rPr lang="ar-MA" smtClean="0"/>
              <a:t>‹#›</a:t>
            </a:fld>
            <a:endParaRPr lang="ar-MA"/>
          </a:p>
        </p:txBody>
      </p:sp>
    </p:spTree>
    <p:extLst>
      <p:ext uri="{BB962C8B-B14F-4D97-AF65-F5344CB8AC3E}">
        <p14:creationId xmlns:p14="http://schemas.microsoft.com/office/powerpoint/2010/main" val="41882325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43950" y="695325"/>
            <a:ext cx="2628900" cy="48006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771525" y="714375"/>
            <a:ext cx="7734300" cy="5400675"/>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19427AB-390A-4B18-A97A-C1EA441395F0}" type="datetimeFigureOut">
              <a:rPr lang="ar-MA" smtClean="0"/>
              <a:t>24-03-1444</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227EE234-2FB0-41D5-A75F-C7DB9A81B17A}" type="slidenum">
              <a:rPr lang="ar-MA" smtClean="0"/>
              <a:t>‹#›</a:t>
            </a:fld>
            <a:endParaRPr lang="ar-MA"/>
          </a:p>
        </p:txBody>
      </p:sp>
    </p:spTree>
    <p:extLst>
      <p:ext uri="{BB962C8B-B14F-4D97-AF65-F5344CB8AC3E}">
        <p14:creationId xmlns:p14="http://schemas.microsoft.com/office/powerpoint/2010/main" val="4160038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19427AB-390A-4B18-A97A-C1EA441395F0}" type="datetimeFigureOut">
              <a:rPr lang="ar-MA" smtClean="0"/>
              <a:t>24-03-1444</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227EE234-2FB0-41D5-A75F-C7DB9A81B17A}" type="slidenum">
              <a:rPr lang="ar-MA" smtClean="0"/>
              <a:t>‹#›</a:t>
            </a:fld>
            <a:endParaRPr lang="ar-MA"/>
          </a:p>
        </p:txBody>
      </p:sp>
    </p:spTree>
    <p:extLst>
      <p:ext uri="{BB962C8B-B14F-4D97-AF65-F5344CB8AC3E}">
        <p14:creationId xmlns:p14="http://schemas.microsoft.com/office/powerpoint/2010/main" val="35431175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3504" y="767419"/>
            <a:ext cx="10780776" cy="3355848"/>
          </a:xfrm>
        </p:spPr>
        <p:txBody>
          <a:bodyPr anchor="b">
            <a:normAutofit/>
          </a:bodyPr>
          <a:lstStyle>
            <a:lvl1pPr>
              <a:lnSpc>
                <a:spcPct val="80000"/>
              </a:lnSpc>
              <a:defRPr sz="8800" b="0" baseline="0">
                <a:solidFill>
                  <a:schemeClr val="accent1"/>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667512" y="4204209"/>
            <a:ext cx="9226296" cy="1645920"/>
          </a:xfrm>
        </p:spPr>
        <p:txBody>
          <a:bodyPr anchor="t">
            <a:normAutofit/>
          </a:bodyPr>
          <a:lstStyle>
            <a:lvl1pPr marL="0" indent="0">
              <a:buNone/>
              <a:defRPr sz="3200">
                <a:solidFill>
                  <a:schemeClr val="tx1"/>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D19427AB-390A-4B18-A97A-C1EA441395F0}" type="datetimeFigureOut">
              <a:rPr lang="ar-MA" smtClean="0"/>
              <a:t>24-03-1444</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227EE234-2FB0-41D5-A75F-C7DB9A81B17A}" type="slidenum">
              <a:rPr lang="ar-MA" smtClean="0"/>
              <a:t>‹#›</a:t>
            </a:fld>
            <a:endParaRPr lang="ar-MA"/>
          </a:p>
        </p:txBody>
      </p:sp>
    </p:spTree>
    <p:extLst>
      <p:ext uri="{BB962C8B-B14F-4D97-AF65-F5344CB8AC3E}">
        <p14:creationId xmlns:p14="http://schemas.microsoft.com/office/powerpoint/2010/main" val="41872669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6656" y="1998134"/>
            <a:ext cx="4663440" cy="376732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011330" y="1998134"/>
            <a:ext cx="4663440" cy="376732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D19427AB-390A-4B18-A97A-C1EA441395F0}" type="datetimeFigureOut">
              <a:rPr lang="ar-MA" smtClean="0"/>
              <a:t>24-03-1444</a:t>
            </a:fld>
            <a:endParaRPr lang="ar-MA"/>
          </a:p>
        </p:txBody>
      </p:sp>
      <p:sp>
        <p:nvSpPr>
          <p:cNvPr id="6" name="Footer Placeholder 5"/>
          <p:cNvSpPr>
            <a:spLocks noGrp="1"/>
          </p:cNvSpPr>
          <p:nvPr>
            <p:ph type="ftr" sz="quarter" idx="11"/>
          </p:nvPr>
        </p:nvSpPr>
        <p:spPr/>
        <p:txBody>
          <a:bodyPr/>
          <a:lstStyle/>
          <a:p>
            <a:endParaRPr lang="ar-MA"/>
          </a:p>
        </p:txBody>
      </p:sp>
      <p:sp>
        <p:nvSpPr>
          <p:cNvPr id="7" name="Slide Number Placeholder 6"/>
          <p:cNvSpPr>
            <a:spLocks noGrp="1"/>
          </p:cNvSpPr>
          <p:nvPr>
            <p:ph type="sldNum" sz="quarter" idx="12"/>
          </p:nvPr>
        </p:nvSpPr>
        <p:spPr/>
        <p:txBody>
          <a:bodyPr/>
          <a:lstStyle/>
          <a:p>
            <a:fld id="{227EE234-2FB0-41D5-A75F-C7DB9A81B17A}" type="slidenum">
              <a:rPr lang="ar-MA" smtClean="0"/>
              <a:t>‹#›</a:t>
            </a:fld>
            <a:endParaRPr lang="ar-MA"/>
          </a:p>
        </p:txBody>
      </p:sp>
    </p:spTree>
    <p:extLst>
      <p:ext uri="{BB962C8B-B14F-4D97-AF65-F5344CB8AC3E}">
        <p14:creationId xmlns:p14="http://schemas.microsoft.com/office/powerpoint/2010/main" val="24185742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76656" y="2040467"/>
            <a:ext cx="4663440" cy="723400"/>
          </a:xfrm>
        </p:spPr>
        <p:txBody>
          <a:bodyPr anchor="ctr">
            <a:normAutofit/>
          </a:bodyPr>
          <a:lstStyle>
            <a:lvl1pPr marL="0" indent="0">
              <a:buNone/>
              <a:defRPr sz="2200" b="0" cap="all" baseline="0">
                <a:solidFill>
                  <a:schemeClr val="tx1">
                    <a:lumMod val="85000"/>
                    <a:lumOff val="15000"/>
                  </a:schemeClr>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76656" y="2753084"/>
            <a:ext cx="4663440" cy="32004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007608" y="2038435"/>
            <a:ext cx="4663440" cy="722376"/>
          </a:xfrm>
        </p:spPr>
        <p:txBody>
          <a:bodyPr anchor="ctr">
            <a:normAutofit/>
          </a:bodyPr>
          <a:lstStyle>
            <a:lvl1pPr marL="0" indent="0">
              <a:buNone/>
              <a:defRPr sz="2200" b="0" cap="all" baseline="0">
                <a:solidFill>
                  <a:schemeClr val="tx1">
                    <a:lumMod val="85000"/>
                    <a:lumOff val="15000"/>
                  </a:schemeClr>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007608" y="2750990"/>
            <a:ext cx="4663440" cy="32004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D19427AB-390A-4B18-A97A-C1EA441395F0}" type="datetimeFigureOut">
              <a:rPr lang="ar-MA" smtClean="0"/>
              <a:t>24-03-1444</a:t>
            </a:fld>
            <a:endParaRPr lang="ar-MA"/>
          </a:p>
        </p:txBody>
      </p:sp>
      <p:sp>
        <p:nvSpPr>
          <p:cNvPr id="8" name="Footer Placeholder 7"/>
          <p:cNvSpPr>
            <a:spLocks noGrp="1"/>
          </p:cNvSpPr>
          <p:nvPr>
            <p:ph type="ftr" sz="quarter" idx="11"/>
          </p:nvPr>
        </p:nvSpPr>
        <p:spPr/>
        <p:txBody>
          <a:bodyPr/>
          <a:lstStyle/>
          <a:p>
            <a:endParaRPr lang="ar-MA"/>
          </a:p>
        </p:txBody>
      </p:sp>
      <p:sp>
        <p:nvSpPr>
          <p:cNvPr id="9" name="Slide Number Placeholder 8"/>
          <p:cNvSpPr>
            <a:spLocks noGrp="1"/>
          </p:cNvSpPr>
          <p:nvPr>
            <p:ph type="sldNum" sz="quarter" idx="12"/>
          </p:nvPr>
        </p:nvSpPr>
        <p:spPr/>
        <p:txBody>
          <a:bodyPr/>
          <a:lstStyle/>
          <a:p>
            <a:fld id="{227EE234-2FB0-41D5-A75F-C7DB9A81B17A}" type="slidenum">
              <a:rPr lang="ar-MA" smtClean="0"/>
              <a:t>‹#›</a:t>
            </a:fld>
            <a:endParaRPr lang="ar-MA"/>
          </a:p>
        </p:txBody>
      </p:sp>
    </p:spTree>
    <p:extLst>
      <p:ext uri="{BB962C8B-B14F-4D97-AF65-F5344CB8AC3E}">
        <p14:creationId xmlns:p14="http://schemas.microsoft.com/office/powerpoint/2010/main" val="34647811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D19427AB-390A-4B18-A97A-C1EA441395F0}" type="datetimeFigureOut">
              <a:rPr lang="ar-MA" smtClean="0"/>
              <a:t>24-03-1444</a:t>
            </a:fld>
            <a:endParaRPr lang="ar-MA"/>
          </a:p>
        </p:txBody>
      </p:sp>
      <p:sp>
        <p:nvSpPr>
          <p:cNvPr id="4" name="Footer Placeholder 3"/>
          <p:cNvSpPr>
            <a:spLocks noGrp="1"/>
          </p:cNvSpPr>
          <p:nvPr>
            <p:ph type="ftr" sz="quarter" idx="11"/>
          </p:nvPr>
        </p:nvSpPr>
        <p:spPr/>
        <p:txBody>
          <a:bodyPr/>
          <a:lstStyle/>
          <a:p>
            <a:endParaRPr lang="ar-MA"/>
          </a:p>
        </p:txBody>
      </p:sp>
      <p:sp>
        <p:nvSpPr>
          <p:cNvPr id="5" name="Slide Number Placeholder 4"/>
          <p:cNvSpPr>
            <a:spLocks noGrp="1"/>
          </p:cNvSpPr>
          <p:nvPr>
            <p:ph type="sldNum" sz="quarter" idx="12"/>
          </p:nvPr>
        </p:nvSpPr>
        <p:spPr/>
        <p:txBody>
          <a:bodyPr/>
          <a:lstStyle/>
          <a:p>
            <a:fld id="{227EE234-2FB0-41D5-A75F-C7DB9A81B17A}" type="slidenum">
              <a:rPr lang="ar-MA" smtClean="0"/>
              <a:t>‹#›</a:t>
            </a:fld>
            <a:endParaRPr lang="ar-MA"/>
          </a:p>
        </p:txBody>
      </p:sp>
    </p:spTree>
    <p:extLst>
      <p:ext uri="{BB962C8B-B14F-4D97-AF65-F5344CB8AC3E}">
        <p14:creationId xmlns:p14="http://schemas.microsoft.com/office/powerpoint/2010/main" val="17566024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19427AB-390A-4B18-A97A-C1EA441395F0}" type="datetimeFigureOut">
              <a:rPr lang="ar-MA" smtClean="0"/>
              <a:t>24-03-1444</a:t>
            </a:fld>
            <a:endParaRPr lang="ar-MA"/>
          </a:p>
        </p:txBody>
      </p:sp>
      <p:sp>
        <p:nvSpPr>
          <p:cNvPr id="3" name="Footer Placeholder 2"/>
          <p:cNvSpPr>
            <a:spLocks noGrp="1"/>
          </p:cNvSpPr>
          <p:nvPr>
            <p:ph type="ftr" sz="quarter" idx="11"/>
          </p:nvPr>
        </p:nvSpPr>
        <p:spPr/>
        <p:txBody>
          <a:bodyPr/>
          <a:lstStyle/>
          <a:p>
            <a:endParaRPr lang="ar-MA"/>
          </a:p>
        </p:txBody>
      </p:sp>
      <p:sp>
        <p:nvSpPr>
          <p:cNvPr id="4" name="Slide Number Placeholder 3"/>
          <p:cNvSpPr>
            <a:spLocks noGrp="1"/>
          </p:cNvSpPr>
          <p:nvPr>
            <p:ph type="sldNum" sz="quarter" idx="12"/>
          </p:nvPr>
        </p:nvSpPr>
        <p:spPr/>
        <p:txBody>
          <a:bodyPr/>
          <a:lstStyle/>
          <a:p>
            <a:fld id="{227EE234-2FB0-41D5-A75F-C7DB9A81B17A}" type="slidenum">
              <a:rPr lang="ar-MA" smtClean="0"/>
              <a:t>‹#›</a:t>
            </a:fld>
            <a:endParaRPr lang="ar-MA"/>
          </a:p>
        </p:txBody>
      </p:sp>
    </p:spTree>
    <p:extLst>
      <p:ext uri="{BB962C8B-B14F-4D97-AF65-F5344CB8AC3E}">
        <p14:creationId xmlns:p14="http://schemas.microsoft.com/office/powerpoint/2010/main" val="35719631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Rectangle 1"/>
          <p:cNvSpPr/>
          <p:nvPr/>
        </p:nvSpPr>
        <p:spPr>
          <a:xfrm>
            <a:off x="7620000" y="0"/>
            <a:ext cx="457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sp>
      <p:sp>
        <p:nvSpPr>
          <p:cNvPr id="9" name="Title 8"/>
          <p:cNvSpPr>
            <a:spLocks noGrp="1"/>
          </p:cNvSpPr>
          <p:nvPr>
            <p:ph type="title"/>
          </p:nvPr>
        </p:nvSpPr>
        <p:spPr>
          <a:xfrm>
            <a:off x="8261404" y="542282"/>
            <a:ext cx="3383280" cy="1920240"/>
          </a:xfrm>
        </p:spPr>
        <p:txBody>
          <a:bodyPr anchor="b">
            <a:noAutofit/>
          </a:bodyPr>
          <a:lstStyle>
            <a:lvl1pPr>
              <a:lnSpc>
                <a:spcPct val="85000"/>
              </a:lnSpc>
              <a:defRPr sz="4000">
                <a:solidFill>
                  <a:srgbClr val="FFFFFF"/>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762000" y="762000"/>
            <a:ext cx="6096000" cy="45720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8275982" y="2511813"/>
            <a:ext cx="3398520" cy="3126987"/>
          </a:xfrm>
        </p:spPr>
        <p:txBody>
          <a:bodyPr>
            <a:normAutofit/>
          </a:bodyPr>
          <a:lstStyle>
            <a:lvl1pPr marL="0" marR="0" indent="0" algn="l" defTabSz="914400" rtl="0" eaLnBrk="1" fontAlgn="auto" latinLnBrk="0" hangingPunct="1">
              <a:lnSpc>
                <a:spcPct val="100000"/>
              </a:lnSpc>
              <a:spcBef>
                <a:spcPts val="1200"/>
              </a:spcBef>
              <a:spcAft>
                <a:spcPts val="0"/>
              </a:spcAft>
              <a:buClrTx/>
              <a:buSzTx/>
              <a:buFontTx/>
              <a:buNone/>
              <a:tabLst/>
              <a:defRPr sz="1800">
                <a:solidFill>
                  <a:srgbClr val="262626"/>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ts val="1400"/>
              </a:spcBef>
              <a:spcAft>
                <a:spcPts val="0"/>
              </a:spcAft>
              <a:buClrTx/>
              <a:buSzTx/>
              <a:buFontTx/>
              <a:buNone/>
              <a:tabLst/>
              <a:defRPr/>
            </a:pPr>
            <a:r>
              <a:rPr lang="en-US" smtClean="0"/>
              <a:t>Edit Master text styles</a:t>
            </a:r>
          </a:p>
        </p:txBody>
      </p:sp>
      <p:sp>
        <p:nvSpPr>
          <p:cNvPr id="5" name="Date Placeholder 4"/>
          <p:cNvSpPr>
            <a:spLocks noGrp="1"/>
          </p:cNvSpPr>
          <p:nvPr>
            <p:ph type="dt" sz="half" idx="10"/>
          </p:nvPr>
        </p:nvSpPr>
        <p:spPr/>
        <p:txBody>
          <a:bodyPr/>
          <a:lstStyle/>
          <a:p>
            <a:fld id="{D19427AB-390A-4B18-A97A-C1EA441395F0}" type="datetimeFigureOut">
              <a:rPr lang="ar-MA" smtClean="0"/>
              <a:t>24-03-1444</a:t>
            </a:fld>
            <a:endParaRPr lang="ar-MA"/>
          </a:p>
        </p:txBody>
      </p:sp>
      <p:sp>
        <p:nvSpPr>
          <p:cNvPr id="6" name="Footer Placeholder 5"/>
          <p:cNvSpPr>
            <a:spLocks noGrp="1"/>
          </p:cNvSpPr>
          <p:nvPr>
            <p:ph type="ftr" sz="quarter" idx="11"/>
          </p:nvPr>
        </p:nvSpPr>
        <p:spPr/>
        <p:txBody>
          <a:bodyPr/>
          <a:lstStyle/>
          <a:p>
            <a:endParaRPr lang="ar-MA"/>
          </a:p>
        </p:txBody>
      </p:sp>
      <p:sp>
        <p:nvSpPr>
          <p:cNvPr id="7" name="Slide Number Placeholder 6"/>
          <p:cNvSpPr>
            <a:spLocks noGrp="1"/>
          </p:cNvSpPr>
          <p:nvPr>
            <p:ph type="sldNum" sz="quarter" idx="12"/>
          </p:nvPr>
        </p:nvSpPr>
        <p:spPr/>
        <p:txBody>
          <a:bodyPr/>
          <a:lstStyle>
            <a:lvl1pPr>
              <a:defRPr>
                <a:solidFill>
                  <a:srgbClr val="FFFFFF">
                    <a:alpha val="20000"/>
                  </a:srgbClr>
                </a:solidFill>
              </a:defRPr>
            </a:lvl1pPr>
          </a:lstStyle>
          <a:p>
            <a:fld id="{227EE234-2FB0-41D5-A75F-C7DB9A81B17A}" type="slidenum">
              <a:rPr lang="ar-MA" smtClean="0"/>
              <a:t>‹#›</a:t>
            </a:fld>
            <a:endParaRPr lang="ar-MA"/>
          </a:p>
        </p:txBody>
      </p:sp>
    </p:spTree>
    <p:extLst>
      <p:ext uri="{BB962C8B-B14F-4D97-AF65-F5344CB8AC3E}">
        <p14:creationId xmlns:p14="http://schemas.microsoft.com/office/powerpoint/2010/main" val="22504448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49224" y="5418667"/>
            <a:ext cx="10780776" cy="613283"/>
          </a:xfrm>
        </p:spPr>
        <p:txBody>
          <a:bodyPr anchor="b">
            <a:normAutofit/>
          </a:bodyPr>
          <a:lstStyle>
            <a:lvl1pPr>
              <a:defRPr sz="3200" b="0">
                <a:solidFill>
                  <a:srgbClr val="FFFFFF"/>
                </a:solidFill>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0" y="0"/>
            <a:ext cx="12192000" cy="5330952"/>
          </a:xfrm>
          <a:solidFill>
            <a:schemeClr val="accent1">
              <a:lumMod val="40000"/>
              <a:lumOff val="60000"/>
            </a:schemeClr>
          </a:solidFill>
        </p:spPr>
        <p:txBody>
          <a:bodyPr anchor="t"/>
          <a:lstStyle>
            <a:lvl1pPr marL="0" indent="0" algn="ctr">
              <a:spcBef>
                <a:spcPts val="800"/>
              </a:spcBef>
              <a:buNone/>
              <a:defRPr sz="3200">
                <a:solidFill>
                  <a:schemeClr val="tx1">
                    <a:lumMod val="75000"/>
                    <a:lumOff val="2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76656" y="5909735"/>
            <a:ext cx="9229344" cy="533400"/>
          </a:xfrm>
        </p:spPr>
        <p:txBody>
          <a:bodyPr>
            <a:normAutofit/>
          </a:bodyPr>
          <a:lstStyle>
            <a:lvl1pPr marL="0" indent="0">
              <a:lnSpc>
                <a:spcPct val="90000"/>
              </a:lnSpc>
              <a:buNone/>
              <a:defRPr sz="1400">
                <a:solidFill>
                  <a:srgbClr val="262626"/>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2" name="Date Placeholder 11"/>
          <p:cNvSpPr>
            <a:spLocks noGrp="1"/>
          </p:cNvSpPr>
          <p:nvPr>
            <p:ph type="dt" sz="half" idx="10"/>
          </p:nvPr>
        </p:nvSpPr>
        <p:spPr/>
        <p:txBody>
          <a:bodyPr/>
          <a:lstStyle>
            <a:lvl1pPr>
              <a:defRPr>
                <a:solidFill>
                  <a:srgbClr val="FFFFFF">
                    <a:alpha val="80000"/>
                  </a:srgbClr>
                </a:solidFill>
              </a:defRPr>
            </a:lvl1pPr>
          </a:lstStyle>
          <a:p>
            <a:fld id="{D19427AB-390A-4B18-A97A-C1EA441395F0}" type="datetimeFigureOut">
              <a:rPr lang="ar-MA" smtClean="0"/>
              <a:t>24-03-1444</a:t>
            </a:fld>
            <a:endParaRPr lang="ar-MA"/>
          </a:p>
        </p:txBody>
      </p:sp>
      <p:sp>
        <p:nvSpPr>
          <p:cNvPr id="13" name="Footer Placeholder 12"/>
          <p:cNvSpPr>
            <a:spLocks noGrp="1"/>
          </p:cNvSpPr>
          <p:nvPr>
            <p:ph type="ftr" sz="quarter" idx="11"/>
          </p:nvPr>
        </p:nvSpPr>
        <p:spPr/>
        <p:txBody>
          <a:bodyPr/>
          <a:lstStyle>
            <a:lvl1pPr>
              <a:defRPr>
                <a:solidFill>
                  <a:srgbClr val="FFFFFF">
                    <a:alpha val="80000"/>
                  </a:srgbClr>
                </a:solidFill>
              </a:defRPr>
            </a:lvl1pPr>
          </a:lstStyle>
          <a:p>
            <a:endParaRPr lang="ar-MA"/>
          </a:p>
        </p:txBody>
      </p:sp>
      <p:sp>
        <p:nvSpPr>
          <p:cNvPr id="14" name="Slide Number Placeholder 13"/>
          <p:cNvSpPr>
            <a:spLocks noGrp="1"/>
          </p:cNvSpPr>
          <p:nvPr>
            <p:ph type="sldNum" sz="quarter" idx="12"/>
          </p:nvPr>
        </p:nvSpPr>
        <p:spPr/>
        <p:txBody>
          <a:bodyPr/>
          <a:lstStyle>
            <a:lvl1pPr>
              <a:defRPr>
                <a:solidFill>
                  <a:srgbClr val="FFFFFF">
                    <a:alpha val="25000"/>
                  </a:srgbClr>
                </a:solidFill>
              </a:defRPr>
            </a:lvl1pPr>
          </a:lstStyle>
          <a:p>
            <a:fld id="{227EE234-2FB0-41D5-A75F-C7DB9A81B17A}" type="slidenum">
              <a:rPr lang="ar-MA" smtClean="0"/>
              <a:t>‹#›</a:t>
            </a:fld>
            <a:endParaRPr lang="ar-MA"/>
          </a:p>
        </p:txBody>
      </p:sp>
    </p:spTree>
    <p:extLst>
      <p:ext uri="{BB962C8B-B14F-4D97-AF65-F5344CB8AC3E}">
        <p14:creationId xmlns:p14="http://schemas.microsoft.com/office/powerpoint/2010/main" val="3676771170"/>
      </p:ext>
    </p:extLst>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57224" y="499533"/>
            <a:ext cx="10772775" cy="1658198"/>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6656" y="2011680"/>
            <a:ext cx="10753725" cy="3766185"/>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85800" y="6412447"/>
            <a:ext cx="4114800" cy="228600"/>
          </a:xfrm>
          <a:prstGeom prst="rect">
            <a:avLst/>
          </a:prstGeom>
        </p:spPr>
        <p:txBody>
          <a:bodyPr vert="horz" lIns="91440" tIns="45720" rIns="91440" bIns="45720" rtlCol="0" anchor="ctr"/>
          <a:lstStyle>
            <a:lvl1pPr algn="l">
              <a:defRPr sz="950">
                <a:solidFill>
                  <a:schemeClr val="tx1">
                    <a:alpha val="80000"/>
                  </a:schemeClr>
                </a:solidFill>
              </a:defRPr>
            </a:lvl1pPr>
          </a:lstStyle>
          <a:p>
            <a:fld id="{D19427AB-390A-4B18-A97A-C1EA441395F0}" type="datetimeFigureOut">
              <a:rPr lang="ar-MA" smtClean="0"/>
              <a:t>24-03-1444</a:t>
            </a:fld>
            <a:endParaRPr lang="ar-MA"/>
          </a:p>
        </p:txBody>
      </p:sp>
      <p:sp>
        <p:nvSpPr>
          <p:cNvPr id="5" name="Footer Placeholder 4"/>
          <p:cNvSpPr>
            <a:spLocks noGrp="1"/>
          </p:cNvSpPr>
          <p:nvPr>
            <p:ph type="ftr" sz="quarter" idx="3"/>
          </p:nvPr>
        </p:nvSpPr>
        <p:spPr>
          <a:xfrm>
            <a:off x="685800" y="6554697"/>
            <a:ext cx="5029200" cy="228600"/>
          </a:xfrm>
          <a:prstGeom prst="rect">
            <a:avLst/>
          </a:prstGeom>
        </p:spPr>
        <p:txBody>
          <a:bodyPr vert="horz" lIns="91440" tIns="45720" rIns="91440" bIns="45720" rtlCol="0" anchor="ctr"/>
          <a:lstStyle>
            <a:lvl1pPr algn="l">
              <a:defRPr sz="950" cap="all" baseline="0">
                <a:solidFill>
                  <a:schemeClr val="tx1">
                    <a:alpha val="80000"/>
                  </a:schemeClr>
                </a:solidFill>
              </a:defRPr>
            </a:lvl1pPr>
          </a:lstStyle>
          <a:p>
            <a:endParaRPr lang="ar-MA"/>
          </a:p>
        </p:txBody>
      </p:sp>
      <p:sp>
        <p:nvSpPr>
          <p:cNvPr id="6" name="Slide Number Placeholder 5"/>
          <p:cNvSpPr>
            <a:spLocks noGrp="1"/>
          </p:cNvSpPr>
          <p:nvPr>
            <p:ph type="sldNum" sz="quarter" idx="4"/>
          </p:nvPr>
        </p:nvSpPr>
        <p:spPr>
          <a:xfrm>
            <a:off x="8763926" y="5876412"/>
            <a:ext cx="2926080" cy="1397039"/>
          </a:xfrm>
          <a:prstGeom prst="rect">
            <a:avLst/>
          </a:prstGeom>
        </p:spPr>
        <p:txBody>
          <a:bodyPr vert="horz" lIns="91440" tIns="45720" rIns="91440" bIns="45720" rtlCol="0" anchor="b"/>
          <a:lstStyle>
            <a:lvl1pPr algn="r">
              <a:defRPr sz="10300" b="0">
                <a:ln>
                  <a:noFill/>
                </a:ln>
                <a:solidFill>
                  <a:schemeClr val="accent1">
                    <a:alpha val="25000"/>
                  </a:schemeClr>
                </a:solidFill>
                <a:latin typeface="+mj-lt"/>
              </a:defRPr>
            </a:lvl1pPr>
          </a:lstStyle>
          <a:p>
            <a:fld id="{227EE234-2FB0-41D5-A75F-C7DB9A81B17A}" type="slidenum">
              <a:rPr lang="ar-MA" smtClean="0"/>
              <a:t>‹#›</a:t>
            </a:fld>
            <a:endParaRPr lang="ar-MA"/>
          </a:p>
        </p:txBody>
      </p:sp>
    </p:spTree>
    <p:extLst>
      <p:ext uri="{BB962C8B-B14F-4D97-AF65-F5344CB8AC3E}">
        <p14:creationId xmlns:p14="http://schemas.microsoft.com/office/powerpoint/2010/main" val="280460575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1" eaLnBrk="1" latinLnBrk="0" hangingPunct="1">
        <a:lnSpc>
          <a:spcPct val="85000"/>
        </a:lnSpc>
        <a:spcBef>
          <a:spcPct val="0"/>
        </a:spcBef>
        <a:buNone/>
        <a:defRPr sz="5400" kern="1200" spc="-120" baseline="0">
          <a:solidFill>
            <a:schemeClr val="accent1"/>
          </a:solidFill>
          <a:latin typeface="+mj-lt"/>
          <a:ea typeface="+mj-ea"/>
          <a:cs typeface="+mj-cs"/>
        </a:defRPr>
      </a:lvl1pPr>
    </p:titleStyle>
    <p:bodyStyle>
      <a:lvl1pPr marL="91440" indent="-91440" algn="r" defTabSz="914400" rtl="1" eaLnBrk="1" latinLnBrk="0" hangingPunct="1">
        <a:lnSpc>
          <a:spcPct val="85000"/>
        </a:lnSpc>
        <a:spcBef>
          <a:spcPts val="1300"/>
        </a:spcBef>
        <a:buFont typeface="Arial" pitchFamily="34" charset="0"/>
        <a:buChar char=" "/>
        <a:defRPr sz="2400" kern="1200">
          <a:solidFill>
            <a:schemeClr val="tx1">
              <a:lumMod val="85000"/>
              <a:lumOff val="15000"/>
            </a:schemeClr>
          </a:solidFill>
          <a:latin typeface="+mn-lt"/>
          <a:ea typeface="+mn-ea"/>
          <a:cs typeface="+mn-cs"/>
        </a:defRPr>
      </a:lvl1pPr>
      <a:lvl2pPr marL="347472" indent="-342900" algn="r" defTabSz="914400" rtl="1" eaLnBrk="1" latinLnBrk="0" hangingPunct="1">
        <a:lnSpc>
          <a:spcPct val="85000"/>
        </a:lnSpc>
        <a:spcBef>
          <a:spcPts val="600"/>
        </a:spcBef>
        <a:buFont typeface="Arial" pitchFamily="34" charset="0"/>
        <a:buChar char=" "/>
        <a:defRPr sz="2400" kern="1200">
          <a:solidFill>
            <a:schemeClr val="tx1">
              <a:lumMod val="85000"/>
              <a:lumOff val="15000"/>
            </a:schemeClr>
          </a:solidFill>
          <a:latin typeface="+mn-lt"/>
          <a:ea typeface="+mn-ea"/>
          <a:cs typeface="+mn-cs"/>
        </a:defRPr>
      </a:lvl2pPr>
      <a:lvl3pPr marL="548640" indent="-548640" algn="r" defTabSz="914400" rtl="1" eaLnBrk="1" latinLnBrk="0" hangingPunct="1">
        <a:lnSpc>
          <a:spcPct val="85000"/>
        </a:lnSpc>
        <a:spcBef>
          <a:spcPts val="600"/>
        </a:spcBef>
        <a:buFont typeface="Arial" pitchFamily="34" charset="0"/>
        <a:buChar char=" "/>
        <a:defRPr sz="2000" i="1" kern="1200">
          <a:solidFill>
            <a:schemeClr val="tx1">
              <a:lumMod val="85000"/>
              <a:lumOff val="15000"/>
            </a:schemeClr>
          </a:solidFill>
          <a:latin typeface="+mn-lt"/>
          <a:ea typeface="+mn-ea"/>
          <a:cs typeface="+mn-cs"/>
        </a:defRPr>
      </a:lvl3pPr>
      <a:lvl4pPr marL="822960" indent="-822960" algn="r" defTabSz="914400" rtl="1"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4pPr>
      <a:lvl5pPr marL="1097280" indent="-1097280" algn="r" defTabSz="914400" rtl="1"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5pPr>
      <a:lvl6pPr marL="1200000" indent="-228600" algn="r" defTabSz="914400" rtl="1"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6pPr>
      <a:lvl7pPr marL="1400000" indent="-228600" algn="r" defTabSz="914400" rtl="1"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7pPr>
      <a:lvl8pPr marL="1600000" indent="-228600" algn="r" defTabSz="914400" rtl="1"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8pPr>
      <a:lvl9pPr marL="1800000" indent="-228600" algn="r" defTabSz="914400" rtl="1"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9pPr>
    </p:bodyStyle>
    <p:other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856935" y="1491175"/>
            <a:ext cx="8229601" cy="923330"/>
          </a:xfrm>
          <a:prstGeom prst="rect">
            <a:avLst/>
          </a:prstGeom>
          <a:solidFill>
            <a:schemeClr val="bg2">
              <a:lumMod val="75000"/>
            </a:schemeClr>
          </a:solidFill>
          <a:effectLst>
            <a:outerShdw blurRad="50800" dist="38100" dir="5400000" algn="t" rotWithShape="0">
              <a:prstClr val="black">
                <a:alpha val="40000"/>
              </a:prstClr>
            </a:outerShdw>
          </a:effectLst>
        </p:spPr>
        <p:txBody>
          <a:bodyPr wrap="square" rtlCol="1">
            <a:spAutoFit/>
          </a:bodyPr>
          <a:lstStyle/>
          <a:p>
            <a:pPr algn="r" rtl="1"/>
            <a:r>
              <a:rPr lang="ar-MA" sz="5400" b="1" dirty="0">
                <a:solidFill>
                  <a:srgbClr val="FF0000"/>
                </a:solidFill>
                <a:effectLst>
                  <a:outerShdw blurRad="38100" dist="38100" dir="2700000" algn="tl">
                    <a:srgbClr val="000000">
                      <a:alpha val="43137"/>
                    </a:srgbClr>
                  </a:outerShdw>
                </a:effectLst>
              </a:rPr>
              <a:t>المـــــــــــــــكـون</a:t>
            </a:r>
            <a:r>
              <a:rPr lang="ar-MA" sz="5400" b="1" dirty="0">
                <a:effectLst>
                  <a:outerShdw blurRad="38100" dist="38100" dir="2700000" algn="tl">
                    <a:srgbClr val="000000">
                      <a:alpha val="43137"/>
                    </a:srgbClr>
                  </a:outerShdw>
                </a:effectLst>
              </a:rPr>
              <a:t> : </a:t>
            </a:r>
            <a:r>
              <a:rPr lang="ar-MA" sz="5400" b="1" dirty="0" smtClean="0">
                <a:effectLst>
                  <a:outerShdw blurRad="38100" dist="38100" dir="2700000" algn="tl">
                    <a:srgbClr val="000000">
                      <a:alpha val="43137"/>
                    </a:srgbClr>
                  </a:outerShdw>
                </a:effectLst>
              </a:rPr>
              <a:t>التعبير والإنشاء</a:t>
            </a:r>
            <a:endParaRPr lang="ar-MA" sz="5400" b="1" dirty="0">
              <a:effectLst>
                <a:outerShdw blurRad="38100" dist="38100" dir="2700000" algn="tl">
                  <a:srgbClr val="000000">
                    <a:alpha val="43137"/>
                  </a:srgbClr>
                </a:outerShdw>
              </a:effectLst>
            </a:endParaRPr>
          </a:p>
        </p:txBody>
      </p:sp>
      <p:sp>
        <p:nvSpPr>
          <p:cNvPr id="5" name="TextBox 4"/>
          <p:cNvSpPr txBox="1"/>
          <p:nvPr/>
        </p:nvSpPr>
        <p:spPr>
          <a:xfrm>
            <a:off x="337625" y="2726787"/>
            <a:ext cx="11113477" cy="830997"/>
          </a:xfrm>
          <a:prstGeom prst="rect">
            <a:avLst/>
          </a:prstGeom>
          <a:solidFill>
            <a:schemeClr val="bg2">
              <a:lumMod val="90000"/>
            </a:schemeClr>
          </a:solidFill>
          <a:effectLst>
            <a:outerShdw blurRad="50800" dist="38100" dir="5400000" algn="t" rotWithShape="0">
              <a:prstClr val="black">
                <a:alpha val="40000"/>
              </a:prstClr>
            </a:outerShdw>
          </a:effectLst>
        </p:spPr>
        <p:txBody>
          <a:bodyPr wrap="square" rtlCol="1">
            <a:spAutoFit/>
          </a:bodyPr>
          <a:lstStyle/>
          <a:p>
            <a:pPr algn="ctr" rtl="1"/>
            <a:r>
              <a:rPr lang="ar-MA" sz="4800" b="1" dirty="0" smtClean="0">
                <a:solidFill>
                  <a:srgbClr val="FF0000"/>
                </a:solidFill>
                <a:effectLst>
                  <a:outerShdw blurRad="38100" dist="38100" dir="2700000" algn="tl">
                    <a:srgbClr val="000000">
                      <a:alpha val="43137"/>
                    </a:srgbClr>
                  </a:outerShdw>
                </a:effectLst>
              </a:rPr>
              <a:t>الموضوع</a:t>
            </a:r>
            <a:r>
              <a:rPr lang="ar-MA" sz="4800" b="1" dirty="0" smtClean="0">
                <a:effectLst>
                  <a:outerShdw blurRad="38100" dist="38100" dir="2700000" algn="tl">
                    <a:srgbClr val="000000">
                      <a:alpha val="43137"/>
                    </a:srgbClr>
                  </a:outerShdw>
                </a:effectLst>
              </a:rPr>
              <a:t> : </a:t>
            </a:r>
            <a:r>
              <a:rPr lang="ar-MA" sz="4800" b="1" dirty="0">
                <a:effectLst>
                  <a:outerShdw blurRad="38100" dist="38100" dir="2700000" algn="tl">
                    <a:srgbClr val="000000">
                      <a:alpha val="43137"/>
                    </a:srgbClr>
                  </a:outerShdw>
                </a:effectLst>
              </a:rPr>
              <a:t>مَهَارَةُ التَّلْخِيصِ: </a:t>
            </a:r>
            <a:r>
              <a:rPr lang="ar-MA" sz="4800" b="1" dirty="0">
                <a:solidFill>
                  <a:srgbClr val="00B050"/>
                </a:solidFill>
                <a:effectLst>
                  <a:outerShdw blurRad="38100" dist="38100" dir="2700000" algn="tl">
                    <a:srgbClr val="000000">
                      <a:alpha val="43137"/>
                    </a:srgbClr>
                  </a:outerShdw>
                </a:effectLst>
              </a:rPr>
              <a:t>أنشطة التصحيح</a:t>
            </a:r>
            <a:r>
              <a:rPr lang="ar-MA" sz="4800" b="1" dirty="0" smtClean="0">
                <a:effectLst>
                  <a:outerShdw blurRad="38100" dist="38100" dir="2700000" algn="tl">
                    <a:srgbClr val="000000">
                      <a:alpha val="43137"/>
                    </a:srgbClr>
                  </a:outerShdw>
                </a:effectLst>
              </a:rPr>
              <a:t>.</a:t>
            </a:r>
            <a:endParaRPr lang="ar-MA" sz="4800"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98781964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153311990"/>
              </p:ext>
            </p:extLst>
          </p:nvPr>
        </p:nvGraphicFramePr>
        <p:xfrm>
          <a:off x="-3" y="72553"/>
          <a:ext cx="12192001" cy="6547408"/>
        </p:xfrm>
        <a:graphic>
          <a:graphicData uri="http://schemas.openxmlformats.org/drawingml/2006/table">
            <a:tbl>
              <a:tblPr rtl="1" firstRow="1" bandRow="1">
                <a:effectLst>
                  <a:outerShdw blurRad="50800" dist="38100" dir="5400000" algn="t" rotWithShape="0">
                    <a:prstClr val="black">
                      <a:alpha val="40000"/>
                    </a:prstClr>
                  </a:outerShdw>
                </a:effectLst>
                <a:tableStyleId>{5C22544A-7EE6-4342-B048-85BDC9FD1C3A}</a:tableStyleId>
              </a:tblPr>
              <a:tblGrid>
                <a:gridCol w="4077933">
                  <a:extLst>
                    <a:ext uri="{9D8B030D-6E8A-4147-A177-3AD203B41FA5}">
                      <a16:colId xmlns:a16="http://schemas.microsoft.com/office/drawing/2014/main" val="2701034736"/>
                    </a:ext>
                  </a:extLst>
                </a:gridCol>
                <a:gridCol w="4152246">
                  <a:extLst>
                    <a:ext uri="{9D8B030D-6E8A-4147-A177-3AD203B41FA5}">
                      <a16:colId xmlns:a16="http://schemas.microsoft.com/office/drawing/2014/main" val="1292309707"/>
                    </a:ext>
                  </a:extLst>
                </a:gridCol>
                <a:gridCol w="3961822">
                  <a:extLst>
                    <a:ext uri="{9D8B030D-6E8A-4147-A177-3AD203B41FA5}">
                      <a16:colId xmlns:a16="http://schemas.microsoft.com/office/drawing/2014/main" val="2694347908"/>
                    </a:ext>
                  </a:extLst>
                </a:gridCol>
              </a:tblGrid>
              <a:tr h="745312">
                <a:tc>
                  <a:txBody>
                    <a:bodyPr/>
                    <a:lstStyle/>
                    <a:p>
                      <a:pPr algn="ctr" rtl="1"/>
                      <a:r>
                        <a:rPr lang="ar-MA" sz="4000" dirty="0" smtClean="0">
                          <a:solidFill>
                            <a:schemeClr val="tx1"/>
                          </a:solidFill>
                        </a:rPr>
                        <a:t>الخطأ</a:t>
                      </a:r>
                      <a:endParaRPr lang="ar-MA" sz="4000" dirty="0">
                        <a:solidFill>
                          <a:schemeClr val="tx1"/>
                        </a:solidFill>
                      </a:endParaRPr>
                    </a:p>
                  </a:txBody>
                  <a:tcPr>
                    <a:solidFill>
                      <a:srgbClr val="FFFF00"/>
                    </a:solidFill>
                  </a:tcPr>
                </a:tc>
                <a:tc>
                  <a:txBody>
                    <a:bodyPr/>
                    <a:lstStyle/>
                    <a:p>
                      <a:pPr algn="ctr" rtl="1"/>
                      <a:r>
                        <a:rPr lang="ar-MA" sz="4000" dirty="0" smtClean="0">
                          <a:solidFill>
                            <a:schemeClr val="tx1"/>
                          </a:solidFill>
                        </a:rPr>
                        <a:t>التصحيح</a:t>
                      </a:r>
                      <a:endParaRPr lang="ar-MA" sz="4000" dirty="0">
                        <a:solidFill>
                          <a:schemeClr val="tx1"/>
                        </a:solidFill>
                      </a:endParaRPr>
                    </a:p>
                  </a:txBody>
                  <a:tcPr>
                    <a:solidFill>
                      <a:srgbClr val="FFFF00"/>
                    </a:solidFill>
                  </a:tcPr>
                </a:tc>
                <a:tc>
                  <a:txBody>
                    <a:bodyPr/>
                    <a:lstStyle/>
                    <a:p>
                      <a:pPr algn="ctr" rtl="1"/>
                      <a:r>
                        <a:rPr lang="ar-MA" sz="4000" dirty="0" smtClean="0">
                          <a:solidFill>
                            <a:schemeClr val="tx1"/>
                          </a:solidFill>
                        </a:rPr>
                        <a:t>التعليل</a:t>
                      </a:r>
                      <a:endParaRPr lang="ar-MA" sz="4000" dirty="0">
                        <a:solidFill>
                          <a:schemeClr val="tx1"/>
                        </a:solidFill>
                      </a:endParaRPr>
                    </a:p>
                  </a:txBody>
                  <a:tcPr>
                    <a:solidFill>
                      <a:srgbClr val="FFFF00"/>
                    </a:solidFill>
                  </a:tcPr>
                </a:tc>
                <a:extLst>
                  <a:ext uri="{0D108BD9-81ED-4DB2-BD59-A6C34878D82A}">
                    <a16:rowId xmlns:a16="http://schemas.microsoft.com/office/drawing/2014/main" val="3676608579"/>
                  </a:ext>
                </a:extLst>
              </a:tr>
              <a:tr h="745312">
                <a:tc>
                  <a:txBody>
                    <a:bodyPr/>
                    <a:lstStyle/>
                    <a:p>
                      <a:pPr rtl="1"/>
                      <a:r>
                        <a:rPr lang="ar-MA" sz="3600" b="1" dirty="0" smtClean="0"/>
                        <a:t>المسلمين يكونون المجتمع</a:t>
                      </a:r>
                      <a:endParaRPr lang="ar-MA" sz="3600" b="1" dirty="0"/>
                    </a:p>
                  </a:txBody>
                  <a:tcPr>
                    <a:solidFill>
                      <a:srgbClr val="FFFF99"/>
                    </a:solidFill>
                  </a:tcPr>
                </a:tc>
                <a:tc>
                  <a:txBody>
                    <a:bodyPr/>
                    <a:lstStyle/>
                    <a:p>
                      <a:endParaRPr lang="ar-MA" dirty="0"/>
                    </a:p>
                  </a:txBody>
                  <a:tcPr>
                    <a:solidFill>
                      <a:srgbClr val="FFFF99"/>
                    </a:solidFill>
                  </a:tcPr>
                </a:tc>
                <a:tc>
                  <a:txBody>
                    <a:bodyPr/>
                    <a:lstStyle/>
                    <a:p>
                      <a:pPr rtl="1"/>
                      <a:endParaRPr lang="ar-MA" dirty="0"/>
                    </a:p>
                  </a:txBody>
                  <a:tcPr>
                    <a:solidFill>
                      <a:srgbClr val="FFFF99"/>
                    </a:solidFill>
                  </a:tcPr>
                </a:tc>
                <a:extLst>
                  <a:ext uri="{0D108BD9-81ED-4DB2-BD59-A6C34878D82A}">
                    <a16:rowId xmlns:a16="http://schemas.microsoft.com/office/drawing/2014/main" val="413980083"/>
                  </a:ext>
                </a:extLst>
              </a:tr>
              <a:tr h="745312">
                <a:tc>
                  <a:txBody>
                    <a:bodyPr/>
                    <a:lstStyle/>
                    <a:p>
                      <a:pPr rtl="1"/>
                      <a:r>
                        <a:rPr lang="ar-MA" sz="3600" b="1" dirty="0" smtClean="0"/>
                        <a:t>الأخوة</a:t>
                      </a:r>
                      <a:r>
                        <a:rPr lang="ar-MA" sz="3600" b="1" baseline="0" dirty="0" smtClean="0"/>
                        <a:t> مبدأ الأساسي</a:t>
                      </a:r>
                      <a:endParaRPr lang="ar-MA" sz="3600" b="1" dirty="0"/>
                    </a:p>
                  </a:txBody>
                  <a:tcPr>
                    <a:solidFill>
                      <a:srgbClr val="FFFF99"/>
                    </a:solidFill>
                  </a:tcPr>
                </a:tc>
                <a:tc>
                  <a:txBody>
                    <a:bodyPr/>
                    <a:lstStyle/>
                    <a:p>
                      <a:endParaRPr lang="ar-MA"/>
                    </a:p>
                  </a:txBody>
                  <a:tcPr>
                    <a:solidFill>
                      <a:srgbClr val="FFFF99"/>
                    </a:solidFill>
                  </a:tcPr>
                </a:tc>
                <a:tc>
                  <a:txBody>
                    <a:bodyPr/>
                    <a:lstStyle/>
                    <a:p>
                      <a:pPr rtl="1"/>
                      <a:endParaRPr lang="ar-MA"/>
                    </a:p>
                  </a:txBody>
                  <a:tcPr>
                    <a:solidFill>
                      <a:srgbClr val="FFFF99"/>
                    </a:solidFill>
                  </a:tcPr>
                </a:tc>
                <a:extLst>
                  <a:ext uri="{0D108BD9-81ED-4DB2-BD59-A6C34878D82A}">
                    <a16:rowId xmlns:a16="http://schemas.microsoft.com/office/drawing/2014/main" val="3726046175"/>
                  </a:ext>
                </a:extLst>
              </a:tr>
              <a:tr h="745312">
                <a:tc>
                  <a:txBody>
                    <a:bodyPr/>
                    <a:lstStyle/>
                    <a:p>
                      <a:pPr rtl="1"/>
                      <a:r>
                        <a:rPr lang="ar-MA" sz="3600" b="1" dirty="0" smtClean="0"/>
                        <a:t>علاقة الأفراد المجتمع</a:t>
                      </a:r>
                      <a:endParaRPr lang="ar-MA" sz="3600" b="1" dirty="0"/>
                    </a:p>
                  </a:txBody>
                  <a:tcPr>
                    <a:solidFill>
                      <a:srgbClr val="FFFF99"/>
                    </a:solidFill>
                  </a:tcPr>
                </a:tc>
                <a:tc>
                  <a:txBody>
                    <a:bodyPr/>
                    <a:lstStyle/>
                    <a:p>
                      <a:endParaRPr lang="ar-MA"/>
                    </a:p>
                  </a:txBody>
                  <a:tcPr>
                    <a:solidFill>
                      <a:srgbClr val="FFFF99"/>
                    </a:solidFill>
                  </a:tcPr>
                </a:tc>
                <a:tc>
                  <a:txBody>
                    <a:bodyPr/>
                    <a:lstStyle/>
                    <a:p>
                      <a:pPr rtl="1"/>
                      <a:endParaRPr lang="ar-MA"/>
                    </a:p>
                  </a:txBody>
                  <a:tcPr>
                    <a:solidFill>
                      <a:srgbClr val="FFFF99"/>
                    </a:solidFill>
                  </a:tcPr>
                </a:tc>
                <a:extLst>
                  <a:ext uri="{0D108BD9-81ED-4DB2-BD59-A6C34878D82A}">
                    <a16:rowId xmlns:a16="http://schemas.microsoft.com/office/drawing/2014/main" val="3870230357"/>
                  </a:ext>
                </a:extLst>
              </a:tr>
              <a:tr h="745312">
                <a:tc>
                  <a:txBody>
                    <a:bodyPr/>
                    <a:lstStyle/>
                    <a:p>
                      <a:pPr rtl="1"/>
                      <a:r>
                        <a:rPr lang="ar-MA" sz="3600" b="1" dirty="0" smtClean="0"/>
                        <a:t>يتحدث النص على – يحكي على ...</a:t>
                      </a:r>
                      <a:endParaRPr lang="ar-MA" sz="3600" b="1" dirty="0"/>
                    </a:p>
                  </a:txBody>
                  <a:tcPr>
                    <a:solidFill>
                      <a:srgbClr val="FFFF99"/>
                    </a:solidFill>
                  </a:tcPr>
                </a:tc>
                <a:tc>
                  <a:txBody>
                    <a:bodyPr/>
                    <a:lstStyle/>
                    <a:p>
                      <a:endParaRPr lang="ar-MA"/>
                    </a:p>
                  </a:txBody>
                  <a:tcPr>
                    <a:solidFill>
                      <a:srgbClr val="FFFF99"/>
                    </a:solidFill>
                  </a:tcPr>
                </a:tc>
                <a:tc>
                  <a:txBody>
                    <a:bodyPr/>
                    <a:lstStyle/>
                    <a:p>
                      <a:pPr rtl="1"/>
                      <a:endParaRPr lang="ar-MA"/>
                    </a:p>
                  </a:txBody>
                  <a:tcPr>
                    <a:solidFill>
                      <a:srgbClr val="FFFF99"/>
                    </a:solidFill>
                  </a:tcPr>
                </a:tc>
                <a:extLst>
                  <a:ext uri="{0D108BD9-81ED-4DB2-BD59-A6C34878D82A}">
                    <a16:rowId xmlns:a16="http://schemas.microsoft.com/office/drawing/2014/main" val="2380771425"/>
                  </a:ext>
                </a:extLst>
              </a:tr>
              <a:tr h="745312">
                <a:tc>
                  <a:txBody>
                    <a:bodyPr/>
                    <a:lstStyle/>
                    <a:p>
                      <a:pPr rtl="1"/>
                      <a:r>
                        <a:rPr lang="ar-MA" sz="3600" b="1" dirty="0" smtClean="0"/>
                        <a:t>وأن يكون شركاء</a:t>
                      </a:r>
                      <a:r>
                        <a:rPr lang="ar-MA" sz="3600" b="1" baseline="0" dirty="0" smtClean="0"/>
                        <a:t> في الحياة</a:t>
                      </a:r>
                      <a:endParaRPr lang="ar-MA" sz="3600" b="1" dirty="0"/>
                    </a:p>
                  </a:txBody>
                  <a:tcPr>
                    <a:solidFill>
                      <a:srgbClr val="FFFF99"/>
                    </a:solidFill>
                  </a:tcPr>
                </a:tc>
                <a:tc>
                  <a:txBody>
                    <a:bodyPr/>
                    <a:lstStyle/>
                    <a:p>
                      <a:endParaRPr lang="ar-MA"/>
                    </a:p>
                  </a:txBody>
                  <a:tcPr>
                    <a:solidFill>
                      <a:srgbClr val="FFFF99"/>
                    </a:solidFill>
                  </a:tcPr>
                </a:tc>
                <a:tc>
                  <a:txBody>
                    <a:bodyPr/>
                    <a:lstStyle/>
                    <a:p>
                      <a:pPr rtl="1"/>
                      <a:endParaRPr lang="ar-MA" dirty="0"/>
                    </a:p>
                  </a:txBody>
                  <a:tcPr>
                    <a:solidFill>
                      <a:srgbClr val="FFFF99"/>
                    </a:solidFill>
                  </a:tcPr>
                </a:tc>
                <a:extLst>
                  <a:ext uri="{0D108BD9-81ED-4DB2-BD59-A6C34878D82A}">
                    <a16:rowId xmlns:a16="http://schemas.microsoft.com/office/drawing/2014/main" val="745187233"/>
                  </a:ext>
                </a:extLst>
              </a:tr>
              <a:tr h="745312">
                <a:tc>
                  <a:txBody>
                    <a:bodyPr/>
                    <a:lstStyle/>
                    <a:p>
                      <a:pPr rtl="1"/>
                      <a:r>
                        <a:rPr lang="ar-MA" sz="3600" b="1" dirty="0" smtClean="0"/>
                        <a:t>يتضامن المسلمين مع بعض</a:t>
                      </a:r>
                      <a:endParaRPr lang="ar-MA" sz="3600" b="1" dirty="0"/>
                    </a:p>
                  </a:txBody>
                  <a:tcPr>
                    <a:solidFill>
                      <a:srgbClr val="FFFF99"/>
                    </a:solidFill>
                  </a:tcPr>
                </a:tc>
                <a:tc>
                  <a:txBody>
                    <a:bodyPr/>
                    <a:lstStyle/>
                    <a:p>
                      <a:endParaRPr lang="ar-MA" dirty="0"/>
                    </a:p>
                  </a:txBody>
                  <a:tcPr>
                    <a:solidFill>
                      <a:srgbClr val="FFFF99"/>
                    </a:solidFill>
                  </a:tcPr>
                </a:tc>
                <a:tc>
                  <a:txBody>
                    <a:bodyPr/>
                    <a:lstStyle/>
                    <a:p>
                      <a:pPr rtl="1"/>
                      <a:endParaRPr lang="ar-MA" dirty="0"/>
                    </a:p>
                  </a:txBody>
                  <a:tcPr>
                    <a:solidFill>
                      <a:srgbClr val="FFFF99"/>
                    </a:solidFill>
                  </a:tcPr>
                </a:tc>
                <a:extLst>
                  <a:ext uri="{0D108BD9-81ED-4DB2-BD59-A6C34878D82A}">
                    <a16:rowId xmlns:a16="http://schemas.microsoft.com/office/drawing/2014/main" val="1046602653"/>
                  </a:ext>
                </a:extLst>
              </a:tr>
            </a:tbl>
          </a:graphicData>
        </a:graphic>
      </p:graphicFrame>
    </p:spTree>
    <p:extLst>
      <p:ext uri="{BB962C8B-B14F-4D97-AF65-F5344CB8AC3E}">
        <p14:creationId xmlns:p14="http://schemas.microsoft.com/office/powerpoint/2010/main" val="18093158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2050160177"/>
              </p:ext>
            </p:extLst>
          </p:nvPr>
        </p:nvGraphicFramePr>
        <p:xfrm>
          <a:off x="-3" y="72553"/>
          <a:ext cx="12192001" cy="6547408"/>
        </p:xfrm>
        <a:graphic>
          <a:graphicData uri="http://schemas.openxmlformats.org/drawingml/2006/table">
            <a:tbl>
              <a:tblPr rtl="1" firstRow="1" bandRow="1">
                <a:effectLst>
                  <a:outerShdw blurRad="50800" dist="38100" dir="5400000" algn="t" rotWithShape="0">
                    <a:prstClr val="black">
                      <a:alpha val="40000"/>
                    </a:prstClr>
                  </a:outerShdw>
                </a:effectLst>
                <a:tableStyleId>{5C22544A-7EE6-4342-B048-85BDC9FD1C3A}</a:tableStyleId>
              </a:tblPr>
              <a:tblGrid>
                <a:gridCol w="4077933">
                  <a:extLst>
                    <a:ext uri="{9D8B030D-6E8A-4147-A177-3AD203B41FA5}">
                      <a16:colId xmlns:a16="http://schemas.microsoft.com/office/drawing/2014/main" val="2701034736"/>
                    </a:ext>
                  </a:extLst>
                </a:gridCol>
                <a:gridCol w="4152246">
                  <a:extLst>
                    <a:ext uri="{9D8B030D-6E8A-4147-A177-3AD203B41FA5}">
                      <a16:colId xmlns:a16="http://schemas.microsoft.com/office/drawing/2014/main" val="1292309707"/>
                    </a:ext>
                  </a:extLst>
                </a:gridCol>
                <a:gridCol w="3961822">
                  <a:extLst>
                    <a:ext uri="{9D8B030D-6E8A-4147-A177-3AD203B41FA5}">
                      <a16:colId xmlns:a16="http://schemas.microsoft.com/office/drawing/2014/main" val="2694347908"/>
                    </a:ext>
                  </a:extLst>
                </a:gridCol>
              </a:tblGrid>
              <a:tr h="745312">
                <a:tc>
                  <a:txBody>
                    <a:bodyPr/>
                    <a:lstStyle/>
                    <a:p>
                      <a:pPr algn="ctr" rtl="1"/>
                      <a:r>
                        <a:rPr lang="ar-MA" sz="4000" dirty="0" smtClean="0">
                          <a:solidFill>
                            <a:schemeClr val="tx1"/>
                          </a:solidFill>
                        </a:rPr>
                        <a:t>الخطأ</a:t>
                      </a:r>
                      <a:endParaRPr lang="ar-MA" sz="4000" dirty="0">
                        <a:solidFill>
                          <a:schemeClr val="tx1"/>
                        </a:solidFill>
                      </a:endParaRPr>
                    </a:p>
                  </a:txBody>
                  <a:tcPr>
                    <a:solidFill>
                      <a:srgbClr val="FFFF00"/>
                    </a:solidFill>
                  </a:tcPr>
                </a:tc>
                <a:tc>
                  <a:txBody>
                    <a:bodyPr/>
                    <a:lstStyle/>
                    <a:p>
                      <a:pPr algn="ctr" rtl="1"/>
                      <a:r>
                        <a:rPr lang="ar-MA" sz="4000" dirty="0" smtClean="0">
                          <a:solidFill>
                            <a:schemeClr val="tx1"/>
                          </a:solidFill>
                        </a:rPr>
                        <a:t>التصحيح</a:t>
                      </a:r>
                      <a:endParaRPr lang="ar-MA" sz="4000" dirty="0">
                        <a:solidFill>
                          <a:schemeClr val="tx1"/>
                        </a:solidFill>
                      </a:endParaRPr>
                    </a:p>
                  </a:txBody>
                  <a:tcPr>
                    <a:solidFill>
                      <a:srgbClr val="FFFF00"/>
                    </a:solidFill>
                  </a:tcPr>
                </a:tc>
                <a:tc>
                  <a:txBody>
                    <a:bodyPr/>
                    <a:lstStyle/>
                    <a:p>
                      <a:pPr algn="ctr" rtl="1"/>
                      <a:r>
                        <a:rPr lang="ar-MA" sz="4000" dirty="0" smtClean="0">
                          <a:solidFill>
                            <a:schemeClr val="tx1"/>
                          </a:solidFill>
                        </a:rPr>
                        <a:t>التعليل</a:t>
                      </a:r>
                      <a:endParaRPr lang="ar-MA" sz="4000" dirty="0">
                        <a:solidFill>
                          <a:schemeClr val="tx1"/>
                        </a:solidFill>
                      </a:endParaRPr>
                    </a:p>
                  </a:txBody>
                  <a:tcPr>
                    <a:solidFill>
                      <a:srgbClr val="FFFF00"/>
                    </a:solidFill>
                  </a:tcPr>
                </a:tc>
                <a:extLst>
                  <a:ext uri="{0D108BD9-81ED-4DB2-BD59-A6C34878D82A}">
                    <a16:rowId xmlns:a16="http://schemas.microsoft.com/office/drawing/2014/main" val="3676608579"/>
                  </a:ext>
                </a:extLst>
              </a:tr>
              <a:tr h="745312">
                <a:tc>
                  <a:txBody>
                    <a:bodyPr/>
                    <a:lstStyle/>
                    <a:p>
                      <a:pPr rtl="1"/>
                      <a:r>
                        <a:rPr lang="ar-MA" sz="3600" b="1" dirty="0" smtClean="0"/>
                        <a:t>المسلمين يكونون المجتمع</a:t>
                      </a:r>
                      <a:endParaRPr lang="ar-MA" sz="3600" b="1" dirty="0"/>
                    </a:p>
                  </a:txBody>
                  <a:tcPr>
                    <a:solidFill>
                      <a:srgbClr val="FFFF99"/>
                    </a:solidFill>
                  </a:tcPr>
                </a:tc>
                <a:tc>
                  <a:txBody>
                    <a:bodyPr/>
                    <a:lstStyle/>
                    <a:p>
                      <a:pPr rtl="1"/>
                      <a:r>
                        <a:rPr lang="ar-MA" sz="3600" b="1" dirty="0" smtClean="0"/>
                        <a:t>المسلم</a:t>
                      </a:r>
                      <a:r>
                        <a:rPr lang="ar-MA" sz="3600" b="1" dirty="0" smtClean="0">
                          <a:solidFill>
                            <a:srgbClr val="00B050"/>
                          </a:solidFill>
                        </a:rPr>
                        <a:t>و</a:t>
                      </a:r>
                      <a:r>
                        <a:rPr lang="ar-MA" sz="3600" b="1" dirty="0" smtClean="0"/>
                        <a:t>ن يكونون المجتمع</a:t>
                      </a:r>
                      <a:endParaRPr lang="ar-MA" sz="3600" b="1" dirty="0"/>
                    </a:p>
                  </a:txBody>
                  <a:tcPr>
                    <a:solidFill>
                      <a:srgbClr val="FFFF99"/>
                    </a:solidFill>
                  </a:tcPr>
                </a:tc>
                <a:tc>
                  <a:txBody>
                    <a:bodyPr/>
                    <a:lstStyle/>
                    <a:p>
                      <a:pPr rtl="1"/>
                      <a:endParaRPr lang="ar-MA" dirty="0"/>
                    </a:p>
                  </a:txBody>
                  <a:tcPr>
                    <a:solidFill>
                      <a:srgbClr val="FFFF99"/>
                    </a:solidFill>
                  </a:tcPr>
                </a:tc>
                <a:extLst>
                  <a:ext uri="{0D108BD9-81ED-4DB2-BD59-A6C34878D82A}">
                    <a16:rowId xmlns:a16="http://schemas.microsoft.com/office/drawing/2014/main" val="413980083"/>
                  </a:ext>
                </a:extLst>
              </a:tr>
              <a:tr h="745312">
                <a:tc>
                  <a:txBody>
                    <a:bodyPr/>
                    <a:lstStyle/>
                    <a:p>
                      <a:pPr rtl="1"/>
                      <a:r>
                        <a:rPr lang="ar-MA" sz="3600" b="1" dirty="0" smtClean="0"/>
                        <a:t>الأخوة</a:t>
                      </a:r>
                      <a:r>
                        <a:rPr lang="ar-MA" sz="3600" b="1" baseline="0" dirty="0" smtClean="0"/>
                        <a:t> مبدأ الأساسي</a:t>
                      </a:r>
                      <a:endParaRPr lang="ar-MA" sz="3600" b="1" dirty="0"/>
                    </a:p>
                  </a:txBody>
                  <a:tcPr>
                    <a:solidFill>
                      <a:srgbClr val="FFFF99"/>
                    </a:solidFill>
                  </a:tcPr>
                </a:tc>
                <a:tc>
                  <a:txBody>
                    <a:bodyPr/>
                    <a:lstStyle/>
                    <a:p>
                      <a:endParaRPr lang="ar-MA" dirty="0"/>
                    </a:p>
                  </a:txBody>
                  <a:tcPr>
                    <a:solidFill>
                      <a:srgbClr val="FFFF99"/>
                    </a:solidFill>
                  </a:tcPr>
                </a:tc>
                <a:tc>
                  <a:txBody>
                    <a:bodyPr/>
                    <a:lstStyle/>
                    <a:p>
                      <a:pPr rtl="1"/>
                      <a:endParaRPr lang="ar-MA"/>
                    </a:p>
                  </a:txBody>
                  <a:tcPr>
                    <a:solidFill>
                      <a:srgbClr val="FFFF99"/>
                    </a:solidFill>
                  </a:tcPr>
                </a:tc>
                <a:extLst>
                  <a:ext uri="{0D108BD9-81ED-4DB2-BD59-A6C34878D82A}">
                    <a16:rowId xmlns:a16="http://schemas.microsoft.com/office/drawing/2014/main" val="3726046175"/>
                  </a:ext>
                </a:extLst>
              </a:tr>
              <a:tr h="745312">
                <a:tc>
                  <a:txBody>
                    <a:bodyPr/>
                    <a:lstStyle/>
                    <a:p>
                      <a:pPr rtl="1"/>
                      <a:r>
                        <a:rPr lang="ar-MA" sz="3600" b="1" dirty="0" smtClean="0"/>
                        <a:t>علاقة الأفراد المجتمع</a:t>
                      </a:r>
                      <a:endParaRPr lang="ar-MA" sz="3600" b="1" dirty="0"/>
                    </a:p>
                  </a:txBody>
                  <a:tcPr>
                    <a:solidFill>
                      <a:srgbClr val="FFFF99"/>
                    </a:solidFill>
                  </a:tcPr>
                </a:tc>
                <a:tc>
                  <a:txBody>
                    <a:bodyPr/>
                    <a:lstStyle/>
                    <a:p>
                      <a:endParaRPr lang="ar-MA"/>
                    </a:p>
                  </a:txBody>
                  <a:tcPr>
                    <a:solidFill>
                      <a:srgbClr val="FFFF99"/>
                    </a:solidFill>
                  </a:tcPr>
                </a:tc>
                <a:tc>
                  <a:txBody>
                    <a:bodyPr/>
                    <a:lstStyle/>
                    <a:p>
                      <a:pPr rtl="1"/>
                      <a:endParaRPr lang="ar-MA"/>
                    </a:p>
                  </a:txBody>
                  <a:tcPr>
                    <a:solidFill>
                      <a:srgbClr val="FFFF99"/>
                    </a:solidFill>
                  </a:tcPr>
                </a:tc>
                <a:extLst>
                  <a:ext uri="{0D108BD9-81ED-4DB2-BD59-A6C34878D82A}">
                    <a16:rowId xmlns:a16="http://schemas.microsoft.com/office/drawing/2014/main" val="3870230357"/>
                  </a:ext>
                </a:extLst>
              </a:tr>
              <a:tr h="745312">
                <a:tc>
                  <a:txBody>
                    <a:bodyPr/>
                    <a:lstStyle/>
                    <a:p>
                      <a:pPr rtl="1"/>
                      <a:r>
                        <a:rPr lang="ar-MA" sz="3600" b="1" dirty="0" smtClean="0"/>
                        <a:t>يتحدث النص على – يحكي على ...</a:t>
                      </a:r>
                      <a:endParaRPr lang="ar-MA" sz="3600" b="1" dirty="0"/>
                    </a:p>
                  </a:txBody>
                  <a:tcPr>
                    <a:solidFill>
                      <a:srgbClr val="FFFF99"/>
                    </a:solidFill>
                  </a:tcPr>
                </a:tc>
                <a:tc>
                  <a:txBody>
                    <a:bodyPr/>
                    <a:lstStyle/>
                    <a:p>
                      <a:endParaRPr lang="ar-MA"/>
                    </a:p>
                  </a:txBody>
                  <a:tcPr>
                    <a:solidFill>
                      <a:srgbClr val="FFFF99"/>
                    </a:solidFill>
                  </a:tcPr>
                </a:tc>
                <a:tc>
                  <a:txBody>
                    <a:bodyPr/>
                    <a:lstStyle/>
                    <a:p>
                      <a:pPr rtl="1"/>
                      <a:endParaRPr lang="ar-MA"/>
                    </a:p>
                  </a:txBody>
                  <a:tcPr>
                    <a:solidFill>
                      <a:srgbClr val="FFFF99"/>
                    </a:solidFill>
                  </a:tcPr>
                </a:tc>
                <a:extLst>
                  <a:ext uri="{0D108BD9-81ED-4DB2-BD59-A6C34878D82A}">
                    <a16:rowId xmlns:a16="http://schemas.microsoft.com/office/drawing/2014/main" val="2380771425"/>
                  </a:ext>
                </a:extLst>
              </a:tr>
              <a:tr h="745312">
                <a:tc>
                  <a:txBody>
                    <a:bodyPr/>
                    <a:lstStyle/>
                    <a:p>
                      <a:pPr rtl="1"/>
                      <a:r>
                        <a:rPr lang="ar-MA" sz="3600" b="1" dirty="0" smtClean="0"/>
                        <a:t>وأن يكون شركاء</a:t>
                      </a:r>
                      <a:r>
                        <a:rPr lang="ar-MA" sz="3600" b="1" baseline="0" dirty="0" smtClean="0"/>
                        <a:t> في الحياة</a:t>
                      </a:r>
                      <a:endParaRPr lang="ar-MA" sz="3600" b="1" dirty="0"/>
                    </a:p>
                  </a:txBody>
                  <a:tcPr>
                    <a:solidFill>
                      <a:srgbClr val="FFFF99"/>
                    </a:solidFill>
                  </a:tcPr>
                </a:tc>
                <a:tc>
                  <a:txBody>
                    <a:bodyPr/>
                    <a:lstStyle/>
                    <a:p>
                      <a:endParaRPr lang="ar-MA"/>
                    </a:p>
                  </a:txBody>
                  <a:tcPr>
                    <a:solidFill>
                      <a:srgbClr val="FFFF99"/>
                    </a:solidFill>
                  </a:tcPr>
                </a:tc>
                <a:tc>
                  <a:txBody>
                    <a:bodyPr/>
                    <a:lstStyle/>
                    <a:p>
                      <a:pPr rtl="1"/>
                      <a:endParaRPr lang="ar-MA" dirty="0"/>
                    </a:p>
                  </a:txBody>
                  <a:tcPr>
                    <a:solidFill>
                      <a:srgbClr val="FFFF99"/>
                    </a:solidFill>
                  </a:tcPr>
                </a:tc>
                <a:extLst>
                  <a:ext uri="{0D108BD9-81ED-4DB2-BD59-A6C34878D82A}">
                    <a16:rowId xmlns:a16="http://schemas.microsoft.com/office/drawing/2014/main" val="745187233"/>
                  </a:ext>
                </a:extLst>
              </a:tr>
              <a:tr h="745312">
                <a:tc>
                  <a:txBody>
                    <a:bodyPr/>
                    <a:lstStyle/>
                    <a:p>
                      <a:pPr rtl="1"/>
                      <a:r>
                        <a:rPr lang="ar-MA" sz="3600" b="1" dirty="0" smtClean="0"/>
                        <a:t>يتضامن المسلمين مع بعض</a:t>
                      </a:r>
                      <a:endParaRPr lang="ar-MA" sz="3600" b="1" dirty="0"/>
                    </a:p>
                  </a:txBody>
                  <a:tcPr>
                    <a:solidFill>
                      <a:srgbClr val="FFFF99"/>
                    </a:solidFill>
                  </a:tcPr>
                </a:tc>
                <a:tc>
                  <a:txBody>
                    <a:bodyPr/>
                    <a:lstStyle/>
                    <a:p>
                      <a:endParaRPr lang="ar-MA" dirty="0"/>
                    </a:p>
                  </a:txBody>
                  <a:tcPr>
                    <a:solidFill>
                      <a:srgbClr val="FFFF99"/>
                    </a:solidFill>
                  </a:tcPr>
                </a:tc>
                <a:tc>
                  <a:txBody>
                    <a:bodyPr/>
                    <a:lstStyle/>
                    <a:p>
                      <a:pPr rtl="1"/>
                      <a:endParaRPr lang="ar-MA" dirty="0"/>
                    </a:p>
                  </a:txBody>
                  <a:tcPr>
                    <a:solidFill>
                      <a:srgbClr val="FFFF99"/>
                    </a:solidFill>
                  </a:tcPr>
                </a:tc>
                <a:extLst>
                  <a:ext uri="{0D108BD9-81ED-4DB2-BD59-A6C34878D82A}">
                    <a16:rowId xmlns:a16="http://schemas.microsoft.com/office/drawing/2014/main" val="1046602653"/>
                  </a:ext>
                </a:extLst>
              </a:tr>
            </a:tbl>
          </a:graphicData>
        </a:graphic>
      </p:graphicFrame>
    </p:spTree>
    <p:extLst>
      <p:ext uri="{BB962C8B-B14F-4D97-AF65-F5344CB8AC3E}">
        <p14:creationId xmlns:p14="http://schemas.microsoft.com/office/powerpoint/2010/main" val="18881660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3170083477"/>
              </p:ext>
            </p:extLst>
          </p:nvPr>
        </p:nvGraphicFramePr>
        <p:xfrm>
          <a:off x="-3" y="72553"/>
          <a:ext cx="12192001" cy="6547408"/>
        </p:xfrm>
        <a:graphic>
          <a:graphicData uri="http://schemas.openxmlformats.org/drawingml/2006/table">
            <a:tbl>
              <a:tblPr rtl="1" firstRow="1" bandRow="1">
                <a:effectLst>
                  <a:outerShdw blurRad="50800" dist="38100" dir="5400000" algn="t" rotWithShape="0">
                    <a:prstClr val="black">
                      <a:alpha val="40000"/>
                    </a:prstClr>
                  </a:outerShdw>
                </a:effectLst>
                <a:tableStyleId>{5C22544A-7EE6-4342-B048-85BDC9FD1C3A}</a:tableStyleId>
              </a:tblPr>
              <a:tblGrid>
                <a:gridCol w="4077933">
                  <a:extLst>
                    <a:ext uri="{9D8B030D-6E8A-4147-A177-3AD203B41FA5}">
                      <a16:colId xmlns:a16="http://schemas.microsoft.com/office/drawing/2014/main" val="2701034736"/>
                    </a:ext>
                  </a:extLst>
                </a:gridCol>
                <a:gridCol w="4152246">
                  <a:extLst>
                    <a:ext uri="{9D8B030D-6E8A-4147-A177-3AD203B41FA5}">
                      <a16:colId xmlns:a16="http://schemas.microsoft.com/office/drawing/2014/main" val="1292309707"/>
                    </a:ext>
                  </a:extLst>
                </a:gridCol>
                <a:gridCol w="3961822">
                  <a:extLst>
                    <a:ext uri="{9D8B030D-6E8A-4147-A177-3AD203B41FA5}">
                      <a16:colId xmlns:a16="http://schemas.microsoft.com/office/drawing/2014/main" val="2694347908"/>
                    </a:ext>
                  </a:extLst>
                </a:gridCol>
              </a:tblGrid>
              <a:tr h="745312">
                <a:tc>
                  <a:txBody>
                    <a:bodyPr/>
                    <a:lstStyle/>
                    <a:p>
                      <a:pPr algn="ctr" rtl="1"/>
                      <a:r>
                        <a:rPr lang="ar-MA" sz="4000" dirty="0" smtClean="0">
                          <a:solidFill>
                            <a:schemeClr val="tx1"/>
                          </a:solidFill>
                        </a:rPr>
                        <a:t>الخطأ</a:t>
                      </a:r>
                      <a:endParaRPr lang="ar-MA" sz="4000" dirty="0">
                        <a:solidFill>
                          <a:schemeClr val="tx1"/>
                        </a:solidFill>
                      </a:endParaRPr>
                    </a:p>
                  </a:txBody>
                  <a:tcPr>
                    <a:solidFill>
                      <a:srgbClr val="FFFF00"/>
                    </a:solidFill>
                  </a:tcPr>
                </a:tc>
                <a:tc>
                  <a:txBody>
                    <a:bodyPr/>
                    <a:lstStyle/>
                    <a:p>
                      <a:pPr algn="ctr" rtl="1"/>
                      <a:r>
                        <a:rPr lang="ar-MA" sz="4000" dirty="0" smtClean="0">
                          <a:solidFill>
                            <a:schemeClr val="tx1"/>
                          </a:solidFill>
                        </a:rPr>
                        <a:t>التصحيح</a:t>
                      </a:r>
                      <a:endParaRPr lang="ar-MA" sz="4000" dirty="0">
                        <a:solidFill>
                          <a:schemeClr val="tx1"/>
                        </a:solidFill>
                      </a:endParaRPr>
                    </a:p>
                  </a:txBody>
                  <a:tcPr>
                    <a:solidFill>
                      <a:srgbClr val="FFFF00"/>
                    </a:solidFill>
                  </a:tcPr>
                </a:tc>
                <a:tc>
                  <a:txBody>
                    <a:bodyPr/>
                    <a:lstStyle/>
                    <a:p>
                      <a:pPr algn="ctr" rtl="1"/>
                      <a:r>
                        <a:rPr lang="ar-MA" sz="4000" dirty="0" smtClean="0">
                          <a:solidFill>
                            <a:schemeClr val="tx1"/>
                          </a:solidFill>
                        </a:rPr>
                        <a:t>التعليل</a:t>
                      </a:r>
                      <a:endParaRPr lang="ar-MA" sz="4000" dirty="0">
                        <a:solidFill>
                          <a:schemeClr val="tx1"/>
                        </a:solidFill>
                      </a:endParaRPr>
                    </a:p>
                  </a:txBody>
                  <a:tcPr>
                    <a:solidFill>
                      <a:srgbClr val="FFFF00"/>
                    </a:solidFill>
                  </a:tcPr>
                </a:tc>
                <a:extLst>
                  <a:ext uri="{0D108BD9-81ED-4DB2-BD59-A6C34878D82A}">
                    <a16:rowId xmlns:a16="http://schemas.microsoft.com/office/drawing/2014/main" val="3676608579"/>
                  </a:ext>
                </a:extLst>
              </a:tr>
              <a:tr h="745312">
                <a:tc>
                  <a:txBody>
                    <a:bodyPr/>
                    <a:lstStyle/>
                    <a:p>
                      <a:pPr rtl="1"/>
                      <a:r>
                        <a:rPr lang="ar-MA" sz="3600" b="1" dirty="0" smtClean="0"/>
                        <a:t>المسلمين يكونون المجتمع</a:t>
                      </a:r>
                      <a:endParaRPr lang="ar-MA" sz="3600" b="1" dirty="0"/>
                    </a:p>
                  </a:txBody>
                  <a:tcPr>
                    <a:solidFill>
                      <a:srgbClr val="FFFF99"/>
                    </a:solidFill>
                  </a:tcPr>
                </a:tc>
                <a:tc>
                  <a:txBody>
                    <a:bodyPr/>
                    <a:lstStyle/>
                    <a:p>
                      <a:pPr rtl="1"/>
                      <a:r>
                        <a:rPr lang="ar-MA" sz="3600" b="1" dirty="0" smtClean="0"/>
                        <a:t>المسلم</a:t>
                      </a:r>
                      <a:r>
                        <a:rPr lang="ar-MA" sz="3600" b="1" dirty="0" smtClean="0">
                          <a:solidFill>
                            <a:srgbClr val="00B050"/>
                          </a:solidFill>
                        </a:rPr>
                        <a:t>و</a:t>
                      </a:r>
                      <a:r>
                        <a:rPr lang="ar-MA" sz="3600" b="1" dirty="0" smtClean="0"/>
                        <a:t>ن يكونون المجتمع</a:t>
                      </a:r>
                      <a:endParaRPr lang="ar-MA" sz="3600" b="1" dirty="0"/>
                    </a:p>
                  </a:txBody>
                  <a:tcPr>
                    <a:solidFill>
                      <a:srgbClr val="FFFF99"/>
                    </a:solidFill>
                  </a:tcPr>
                </a:tc>
                <a:tc>
                  <a:txBody>
                    <a:bodyPr/>
                    <a:lstStyle/>
                    <a:p>
                      <a:pPr rtl="1"/>
                      <a:endParaRPr lang="ar-MA" dirty="0"/>
                    </a:p>
                  </a:txBody>
                  <a:tcPr>
                    <a:solidFill>
                      <a:srgbClr val="FFFF99"/>
                    </a:solidFill>
                  </a:tcPr>
                </a:tc>
                <a:extLst>
                  <a:ext uri="{0D108BD9-81ED-4DB2-BD59-A6C34878D82A}">
                    <a16:rowId xmlns:a16="http://schemas.microsoft.com/office/drawing/2014/main" val="413980083"/>
                  </a:ext>
                </a:extLst>
              </a:tr>
              <a:tr h="745312">
                <a:tc>
                  <a:txBody>
                    <a:bodyPr/>
                    <a:lstStyle/>
                    <a:p>
                      <a:pPr rtl="1"/>
                      <a:r>
                        <a:rPr lang="ar-MA" sz="3600" b="1" dirty="0" smtClean="0"/>
                        <a:t>الأخوة</a:t>
                      </a:r>
                      <a:r>
                        <a:rPr lang="ar-MA" sz="3600" b="1" baseline="0" dirty="0" smtClean="0"/>
                        <a:t> مبدأ الأساسي</a:t>
                      </a:r>
                      <a:endParaRPr lang="ar-MA" sz="3600" b="1" dirty="0"/>
                    </a:p>
                  </a:txBody>
                  <a:tcPr>
                    <a:solidFill>
                      <a:srgbClr val="FFFF99"/>
                    </a:solidFill>
                  </a:tcPr>
                </a:tc>
                <a:tc>
                  <a:txBody>
                    <a:bodyPr/>
                    <a:lstStyle/>
                    <a:p>
                      <a:pPr rtl="1"/>
                      <a:r>
                        <a:rPr lang="ar-MA" sz="3600" b="1" dirty="0" smtClean="0"/>
                        <a:t>الأخوة</a:t>
                      </a:r>
                      <a:r>
                        <a:rPr lang="ar-MA" sz="3600" b="1" baseline="0" dirty="0" smtClean="0"/>
                        <a:t> مبدأ </a:t>
                      </a:r>
                      <a:r>
                        <a:rPr lang="ar-MA" sz="3600" b="1" baseline="0" dirty="0" smtClean="0">
                          <a:solidFill>
                            <a:srgbClr val="00B050"/>
                          </a:solidFill>
                        </a:rPr>
                        <a:t>أساسي</a:t>
                      </a:r>
                      <a:endParaRPr lang="ar-MA" sz="3600" b="1" dirty="0">
                        <a:solidFill>
                          <a:srgbClr val="00B050"/>
                        </a:solidFill>
                      </a:endParaRPr>
                    </a:p>
                  </a:txBody>
                  <a:tcPr>
                    <a:solidFill>
                      <a:srgbClr val="FFFF99"/>
                    </a:solidFill>
                  </a:tcPr>
                </a:tc>
                <a:tc>
                  <a:txBody>
                    <a:bodyPr/>
                    <a:lstStyle/>
                    <a:p>
                      <a:pPr rtl="1"/>
                      <a:endParaRPr lang="ar-MA"/>
                    </a:p>
                  </a:txBody>
                  <a:tcPr>
                    <a:solidFill>
                      <a:srgbClr val="FFFF99"/>
                    </a:solidFill>
                  </a:tcPr>
                </a:tc>
                <a:extLst>
                  <a:ext uri="{0D108BD9-81ED-4DB2-BD59-A6C34878D82A}">
                    <a16:rowId xmlns:a16="http://schemas.microsoft.com/office/drawing/2014/main" val="3726046175"/>
                  </a:ext>
                </a:extLst>
              </a:tr>
              <a:tr h="745312">
                <a:tc>
                  <a:txBody>
                    <a:bodyPr/>
                    <a:lstStyle/>
                    <a:p>
                      <a:pPr rtl="1"/>
                      <a:r>
                        <a:rPr lang="ar-MA" sz="3600" b="1" dirty="0" smtClean="0"/>
                        <a:t>علاقة الأفراد المجتمع</a:t>
                      </a:r>
                      <a:endParaRPr lang="ar-MA" sz="3600" b="1" dirty="0"/>
                    </a:p>
                  </a:txBody>
                  <a:tcPr>
                    <a:solidFill>
                      <a:srgbClr val="FFFF99"/>
                    </a:solidFill>
                  </a:tcPr>
                </a:tc>
                <a:tc>
                  <a:txBody>
                    <a:bodyPr/>
                    <a:lstStyle/>
                    <a:p>
                      <a:endParaRPr lang="ar-MA" dirty="0"/>
                    </a:p>
                  </a:txBody>
                  <a:tcPr>
                    <a:solidFill>
                      <a:srgbClr val="FFFF99"/>
                    </a:solidFill>
                  </a:tcPr>
                </a:tc>
                <a:tc>
                  <a:txBody>
                    <a:bodyPr/>
                    <a:lstStyle/>
                    <a:p>
                      <a:pPr rtl="1"/>
                      <a:endParaRPr lang="ar-MA"/>
                    </a:p>
                  </a:txBody>
                  <a:tcPr>
                    <a:solidFill>
                      <a:srgbClr val="FFFF99"/>
                    </a:solidFill>
                  </a:tcPr>
                </a:tc>
                <a:extLst>
                  <a:ext uri="{0D108BD9-81ED-4DB2-BD59-A6C34878D82A}">
                    <a16:rowId xmlns:a16="http://schemas.microsoft.com/office/drawing/2014/main" val="3870230357"/>
                  </a:ext>
                </a:extLst>
              </a:tr>
              <a:tr h="745312">
                <a:tc>
                  <a:txBody>
                    <a:bodyPr/>
                    <a:lstStyle/>
                    <a:p>
                      <a:pPr rtl="1"/>
                      <a:r>
                        <a:rPr lang="ar-MA" sz="3600" b="1" dirty="0" smtClean="0"/>
                        <a:t>يتحدث النص على – يحكي على ...</a:t>
                      </a:r>
                      <a:endParaRPr lang="ar-MA" sz="3600" b="1" dirty="0"/>
                    </a:p>
                  </a:txBody>
                  <a:tcPr>
                    <a:solidFill>
                      <a:srgbClr val="FFFF99"/>
                    </a:solidFill>
                  </a:tcPr>
                </a:tc>
                <a:tc>
                  <a:txBody>
                    <a:bodyPr/>
                    <a:lstStyle/>
                    <a:p>
                      <a:endParaRPr lang="ar-MA"/>
                    </a:p>
                  </a:txBody>
                  <a:tcPr>
                    <a:solidFill>
                      <a:srgbClr val="FFFF99"/>
                    </a:solidFill>
                  </a:tcPr>
                </a:tc>
                <a:tc>
                  <a:txBody>
                    <a:bodyPr/>
                    <a:lstStyle/>
                    <a:p>
                      <a:pPr rtl="1"/>
                      <a:endParaRPr lang="ar-MA"/>
                    </a:p>
                  </a:txBody>
                  <a:tcPr>
                    <a:solidFill>
                      <a:srgbClr val="FFFF99"/>
                    </a:solidFill>
                  </a:tcPr>
                </a:tc>
                <a:extLst>
                  <a:ext uri="{0D108BD9-81ED-4DB2-BD59-A6C34878D82A}">
                    <a16:rowId xmlns:a16="http://schemas.microsoft.com/office/drawing/2014/main" val="2380771425"/>
                  </a:ext>
                </a:extLst>
              </a:tr>
              <a:tr h="745312">
                <a:tc>
                  <a:txBody>
                    <a:bodyPr/>
                    <a:lstStyle/>
                    <a:p>
                      <a:pPr rtl="1"/>
                      <a:r>
                        <a:rPr lang="ar-MA" sz="3600" b="1" dirty="0" smtClean="0"/>
                        <a:t>وأن يكون شركاء</a:t>
                      </a:r>
                      <a:r>
                        <a:rPr lang="ar-MA" sz="3600" b="1" baseline="0" dirty="0" smtClean="0"/>
                        <a:t> في الحياة</a:t>
                      </a:r>
                      <a:endParaRPr lang="ar-MA" sz="3600" b="1" dirty="0"/>
                    </a:p>
                  </a:txBody>
                  <a:tcPr>
                    <a:solidFill>
                      <a:srgbClr val="FFFF99"/>
                    </a:solidFill>
                  </a:tcPr>
                </a:tc>
                <a:tc>
                  <a:txBody>
                    <a:bodyPr/>
                    <a:lstStyle/>
                    <a:p>
                      <a:endParaRPr lang="ar-MA"/>
                    </a:p>
                  </a:txBody>
                  <a:tcPr>
                    <a:solidFill>
                      <a:srgbClr val="FFFF99"/>
                    </a:solidFill>
                  </a:tcPr>
                </a:tc>
                <a:tc>
                  <a:txBody>
                    <a:bodyPr/>
                    <a:lstStyle/>
                    <a:p>
                      <a:pPr rtl="1"/>
                      <a:endParaRPr lang="ar-MA" dirty="0"/>
                    </a:p>
                  </a:txBody>
                  <a:tcPr>
                    <a:solidFill>
                      <a:srgbClr val="FFFF99"/>
                    </a:solidFill>
                  </a:tcPr>
                </a:tc>
                <a:extLst>
                  <a:ext uri="{0D108BD9-81ED-4DB2-BD59-A6C34878D82A}">
                    <a16:rowId xmlns:a16="http://schemas.microsoft.com/office/drawing/2014/main" val="745187233"/>
                  </a:ext>
                </a:extLst>
              </a:tr>
              <a:tr h="745312">
                <a:tc>
                  <a:txBody>
                    <a:bodyPr/>
                    <a:lstStyle/>
                    <a:p>
                      <a:pPr rtl="1"/>
                      <a:r>
                        <a:rPr lang="ar-MA" sz="3600" b="1" dirty="0" smtClean="0"/>
                        <a:t>يتضامن المسلمين مع بعض</a:t>
                      </a:r>
                      <a:endParaRPr lang="ar-MA" sz="3600" b="1" dirty="0"/>
                    </a:p>
                  </a:txBody>
                  <a:tcPr>
                    <a:solidFill>
                      <a:srgbClr val="FFFF99"/>
                    </a:solidFill>
                  </a:tcPr>
                </a:tc>
                <a:tc>
                  <a:txBody>
                    <a:bodyPr/>
                    <a:lstStyle/>
                    <a:p>
                      <a:endParaRPr lang="ar-MA" dirty="0"/>
                    </a:p>
                  </a:txBody>
                  <a:tcPr>
                    <a:solidFill>
                      <a:srgbClr val="FFFF99"/>
                    </a:solidFill>
                  </a:tcPr>
                </a:tc>
                <a:tc>
                  <a:txBody>
                    <a:bodyPr/>
                    <a:lstStyle/>
                    <a:p>
                      <a:pPr rtl="1"/>
                      <a:endParaRPr lang="ar-MA" dirty="0"/>
                    </a:p>
                  </a:txBody>
                  <a:tcPr>
                    <a:solidFill>
                      <a:srgbClr val="FFFF99"/>
                    </a:solidFill>
                  </a:tcPr>
                </a:tc>
                <a:extLst>
                  <a:ext uri="{0D108BD9-81ED-4DB2-BD59-A6C34878D82A}">
                    <a16:rowId xmlns:a16="http://schemas.microsoft.com/office/drawing/2014/main" val="1046602653"/>
                  </a:ext>
                </a:extLst>
              </a:tr>
            </a:tbl>
          </a:graphicData>
        </a:graphic>
      </p:graphicFrame>
    </p:spTree>
    <p:extLst>
      <p:ext uri="{BB962C8B-B14F-4D97-AF65-F5344CB8AC3E}">
        <p14:creationId xmlns:p14="http://schemas.microsoft.com/office/powerpoint/2010/main" val="355039723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2200366734"/>
              </p:ext>
            </p:extLst>
          </p:nvPr>
        </p:nvGraphicFramePr>
        <p:xfrm>
          <a:off x="-3" y="72553"/>
          <a:ext cx="12192001" cy="6547408"/>
        </p:xfrm>
        <a:graphic>
          <a:graphicData uri="http://schemas.openxmlformats.org/drawingml/2006/table">
            <a:tbl>
              <a:tblPr rtl="1" firstRow="1" bandRow="1">
                <a:effectLst>
                  <a:outerShdw blurRad="50800" dist="38100" dir="5400000" algn="t" rotWithShape="0">
                    <a:prstClr val="black">
                      <a:alpha val="40000"/>
                    </a:prstClr>
                  </a:outerShdw>
                </a:effectLst>
                <a:tableStyleId>{5C22544A-7EE6-4342-B048-85BDC9FD1C3A}</a:tableStyleId>
              </a:tblPr>
              <a:tblGrid>
                <a:gridCol w="4077933">
                  <a:extLst>
                    <a:ext uri="{9D8B030D-6E8A-4147-A177-3AD203B41FA5}">
                      <a16:colId xmlns:a16="http://schemas.microsoft.com/office/drawing/2014/main" val="2701034736"/>
                    </a:ext>
                  </a:extLst>
                </a:gridCol>
                <a:gridCol w="4152246">
                  <a:extLst>
                    <a:ext uri="{9D8B030D-6E8A-4147-A177-3AD203B41FA5}">
                      <a16:colId xmlns:a16="http://schemas.microsoft.com/office/drawing/2014/main" val="1292309707"/>
                    </a:ext>
                  </a:extLst>
                </a:gridCol>
                <a:gridCol w="3961822">
                  <a:extLst>
                    <a:ext uri="{9D8B030D-6E8A-4147-A177-3AD203B41FA5}">
                      <a16:colId xmlns:a16="http://schemas.microsoft.com/office/drawing/2014/main" val="2694347908"/>
                    </a:ext>
                  </a:extLst>
                </a:gridCol>
              </a:tblGrid>
              <a:tr h="745312">
                <a:tc>
                  <a:txBody>
                    <a:bodyPr/>
                    <a:lstStyle/>
                    <a:p>
                      <a:pPr algn="ctr" rtl="1"/>
                      <a:r>
                        <a:rPr lang="ar-MA" sz="4000" dirty="0" smtClean="0">
                          <a:solidFill>
                            <a:schemeClr val="tx1"/>
                          </a:solidFill>
                        </a:rPr>
                        <a:t>الخطأ</a:t>
                      </a:r>
                      <a:endParaRPr lang="ar-MA" sz="4000" dirty="0">
                        <a:solidFill>
                          <a:schemeClr val="tx1"/>
                        </a:solidFill>
                      </a:endParaRPr>
                    </a:p>
                  </a:txBody>
                  <a:tcPr>
                    <a:solidFill>
                      <a:srgbClr val="FFFF00"/>
                    </a:solidFill>
                  </a:tcPr>
                </a:tc>
                <a:tc>
                  <a:txBody>
                    <a:bodyPr/>
                    <a:lstStyle/>
                    <a:p>
                      <a:pPr algn="ctr" rtl="1"/>
                      <a:r>
                        <a:rPr lang="ar-MA" sz="4000" dirty="0" smtClean="0">
                          <a:solidFill>
                            <a:schemeClr val="tx1"/>
                          </a:solidFill>
                        </a:rPr>
                        <a:t>التصحيح</a:t>
                      </a:r>
                      <a:endParaRPr lang="ar-MA" sz="4000" dirty="0">
                        <a:solidFill>
                          <a:schemeClr val="tx1"/>
                        </a:solidFill>
                      </a:endParaRPr>
                    </a:p>
                  </a:txBody>
                  <a:tcPr>
                    <a:solidFill>
                      <a:srgbClr val="FFFF00"/>
                    </a:solidFill>
                  </a:tcPr>
                </a:tc>
                <a:tc>
                  <a:txBody>
                    <a:bodyPr/>
                    <a:lstStyle/>
                    <a:p>
                      <a:pPr algn="ctr" rtl="1"/>
                      <a:r>
                        <a:rPr lang="ar-MA" sz="4000" dirty="0" smtClean="0">
                          <a:solidFill>
                            <a:schemeClr val="tx1"/>
                          </a:solidFill>
                        </a:rPr>
                        <a:t>التعليل</a:t>
                      </a:r>
                      <a:endParaRPr lang="ar-MA" sz="4000" dirty="0">
                        <a:solidFill>
                          <a:schemeClr val="tx1"/>
                        </a:solidFill>
                      </a:endParaRPr>
                    </a:p>
                  </a:txBody>
                  <a:tcPr>
                    <a:solidFill>
                      <a:srgbClr val="FFFF00"/>
                    </a:solidFill>
                  </a:tcPr>
                </a:tc>
                <a:extLst>
                  <a:ext uri="{0D108BD9-81ED-4DB2-BD59-A6C34878D82A}">
                    <a16:rowId xmlns:a16="http://schemas.microsoft.com/office/drawing/2014/main" val="3676608579"/>
                  </a:ext>
                </a:extLst>
              </a:tr>
              <a:tr h="745312">
                <a:tc>
                  <a:txBody>
                    <a:bodyPr/>
                    <a:lstStyle/>
                    <a:p>
                      <a:pPr rtl="1"/>
                      <a:r>
                        <a:rPr lang="ar-MA" sz="3600" b="1" dirty="0" smtClean="0"/>
                        <a:t>المسلمين يكونون المجتمع</a:t>
                      </a:r>
                      <a:endParaRPr lang="ar-MA" sz="3600" b="1" dirty="0"/>
                    </a:p>
                  </a:txBody>
                  <a:tcPr>
                    <a:solidFill>
                      <a:srgbClr val="FFFF99"/>
                    </a:solidFill>
                  </a:tcPr>
                </a:tc>
                <a:tc>
                  <a:txBody>
                    <a:bodyPr/>
                    <a:lstStyle/>
                    <a:p>
                      <a:pPr rtl="1"/>
                      <a:r>
                        <a:rPr lang="ar-MA" sz="3600" b="1" dirty="0" smtClean="0"/>
                        <a:t>المسلم</a:t>
                      </a:r>
                      <a:r>
                        <a:rPr lang="ar-MA" sz="3600" b="1" dirty="0" smtClean="0">
                          <a:solidFill>
                            <a:srgbClr val="00B050"/>
                          </a:solidFill>
                        </a:rPr>
                        <a:t>و</a:t>
                      </a:r>
                      <a:r>
                        <a:rPr lang="ar-MA" sz="3600" b="1" dirty="0" smtClean="0"/>
                        <a:t>ن يكونون المجتمع</a:t>
                      </a:r>
                      <a:endParaRPr lang="ar-MA" sz="3600" b="1" dirty="0"/>
                    </a:p>
                  </a:txBody>
                  <a:tcPr>
                    <a:solidFill>
                      <a:srgbClr val="FFFF99"/>
                    </a:solidFill>
                  </a:tcPr>
                </a:tc>
                <a:tc>
                  <a:txBody>
                    <a:bodyPr/>
                    <a:lstStyle/>
                    <a:p>
                      <a:pPr rtl="1"/>
                      <a:endParaRPr lang="ar-MA" dirty="0"/>
                    </a:p>
                  </a:txBody>
                  <a:tcPr>
                    <a:solidFill>
                      <a:srgbClr val="FFFF99"/>
                    </a:solidFill>
                  </a:tcPr>
                </a:tc>
                <a:extLst>
                  <a:ext uri="{0D108BD9-81ED-4DB2-BD59-A6C34878D82A}">
                    <a16:rowId xmlns:a16="http://schemas.microsoft.com/office/drawing/2014/main" val="413980083"/>
                  </a:ext>
                </a:extLst>
              </a:tr>
              <a:tr h="745312">
                <a:tc>
                  <a:txBody>
                    <a:bodyPr/>
                    <a:lstStyle/>
                    <a:p>
                      <a:pPr rtl="1"/>
                      <a:r>
                        <a:rPr lang="ar-MA" sz="3600" b="1" dirty="0" smtClean="0"/>
                        <a:t>الأخوة</a:t>
                      </a:r>
                      <a:r>
                        <a:rPr lang="ar-MA" sz="3600" b="1" baseline="0" dirty="0" smtClean="0"/>
                        <a:t> مبدأ الأساسي</a:t>
                      </a:r>
                      <a:endParaRPr lang="ar-MA" sz="3600" b="1" dirty="0"/>
                    </a:p>
                  </a:txBody>
                  <a:tcPr>
                    <a:solidFill>
                      <a:srgbClr val="FFFF99"/>
                    </a:solidFill>
                  </a:tcPr>
                </a:tc>
                <a:tc>
                  <a:txBody>
                    <a:bodyPr/>
                    <a:lstStyle/>
                    <a:p>
                      <a:pPr rtl="1"/>
                      <a:r>
                        <a:rPr lang="ar-MA" sz="3600" b="1" dirty="0" smtClean="0"/>
                        <a:t>الأخوة</a:t>
                      </a:r>
                      <a:r>
                        <a:rPr lang="ar-MA" sz="3600" b="1" baseline="0" dirty="0" smtClean="0"/>
                        <a:t> مبدأ </a:t>
                      </a:r>
                      <a:r>
                        <a:rPr lang="ar-MA" sz="3600" b="1" baseline="0" dirty="0" smtClean="0">
                          <a:solidFill>
                            <a:srgbClr val="00B050"/>
                          </a:solidFill>
                        </a:rPr>
                        <a:t>أساسي</a:t>
                      </a:r>
                      <a:endParaRPr lang="ar-MA" sz="3600" b="1" dirty="0">
                        <a:solidFill>
                          <a:srgbClr val="00B050"/>
                        </a:solidFill>
                      </a:endParaRPr>
                    </a:p>
                  </a:txBody>
                  <a:tcPr>
                    <a:solidFill>
                      <a:srgbClr val="FFFF99"/>
                    </a:solidFill>
                  </a:tcPr>
                </a:tc>
                <a:tc>
                  <a:txBody>
                    <a:bodyPr/>
                    <a:lstStyle/>
                    <a:p>
                      <a:pPr rtl="1"/>
                      <a:endParaRPr lang="ar-MA"/>
                    </a:p>
                  </a:txBody>
                  <a:tcPr>
                    <a:solidFill>
                      <a:srgbClr val="FFFF99"/>
                    </a:solidFill>
                  </a:tcPr>
                </a:tc>
                <a:extLst>
                  <a:ext uri="{0D108BD9-81ED-4DB2-BD59-A6C34878D82A}">
                    <a16:rowId xmlns:a16="http://schemas.microsoft.com/office/drawing/2014/main" val="3726046175"/>
                  </a:ext>
                </a:extLst>
              </a:tr>
              <a:tr h="745312">
                <a:tc>
                  <a:txBody>
                    <a:bodyPr/>
                    <a:lstStyle/>
                    <a:p>
                      <a:pPr rtl="1"/>
                      <a:r>
                        <a:rPr lang="ar-MA" sz="3600" b="1" dirty="0" smtClean="0"/>
                        <a:t>علاقة الأفراد المجتمع</a:t>
                      </a:r>
                      <a:endParaRPr lang="ar-MA" sz="3600" b="1" dirty="0"/>
                    </a:p>
                  </a:txBody>
                  <a:tcPr>
                    <a:solidFill>
                      <a:srgbClr val="FFFF99"/>
                    </a:solidFill>
                  </a:tcPr>
                </a:tc>
                <a:tc>
                  <a:txBody>
                    <a:bodyPr/>
                    <a:lstStyle/>
                    <a:p>
                      <a:pPr rtl="1"/>
                      <a:r>
                        <a:rPr lang="ar-MA" sz="3600" b="1" dirty="0" smtClean="0"/>
                        <a:t>علاقة </a:t>
                      </a:r>
                      <a:r>
                        <a:rPr lang="ar-MA" sz="3600" b="1" dirty="0" smtClean="0">
                          <a:solidFill>
                            <a:srgbClr val="00B050"/>
                          </a:solidFill>
                        </a:rPr>
                        <a:t>أفراد</a:t>
                      </a:r>
                      <a:r>
                        <a:rPr lang="ar-MA" sz="3600" b="1" dirty="0" smtClean="0"/>
                        <a:t> المجتمع</a:t>
                      </a:r>
                      <a:endParaRPr lang="ar-MA" sz="3600" b="1" dirty="0"/>
                    </a:p>
                  </a:txBody>
                  <a:tcPr>
                    <a:solidFill>
                      <a:srgbClr val="FFFF99"/>
                    </a:solidFill>
                  </a:tcPr>
                </a:tc>
                <a:tc>
                  <a:txBody>
                    <a:bodyPr/>
                    <a:lstStyle/>
                    <a:p>
                      <a:pPr rtl="1"/>
                      <a:endParaRPr lang="ar-MA"/>
                    </a:p>
                  </a:txBody>
                  <a:tcPr>
                    <a:solidFill>
                      <a:srgbClr val="FFFF99"/>
                    </a:solidFill>
                  </a:tcPr>
                </a:tc>
                <a:extLst>
                  <a:ext uri="{0D108BD9-81ED-4DB2-BD59-A6C34878D82A}">
                    <a16:rowId xmlns:a16="http://schemas.microsoft.com/office/drawing/2014/main" val="3870230357"/>
                  </a:ext>
                </a:extLst>
              </a:tr>
              <a:tr h="745312">
                <a:tc>
                  <a:txBody>
                    <a:bodyPr/>
                    <a:lstStyle/>
                    <a:p>
                      <a:pPr rtl="1"/>
                      <a:r>
                        <a:rPr lang="ar-MA" sz="3600" b="1" dirty="0" smtClean="0"/>
                        <a:t>يتحدث النص على – يحكي على ...</a:t>
                      </a:r>
                      <a:endParaRPr lang="ar-MA" sz="3600" b="1" dirty="0"/>
                    </a:p>
                  </a:txBody>
                  <a:tcPr>
                    <a:solidFill>
                      <a:srgbClr val="FFFF99"/>
                    </a:solidFill>
                  </a:tcPr>
                </a:tc>
                <a:tc>
                  <a:txBody>
                    <a:bodyPr/>
                    <a:lstStyle/>
                    <a:p>
                      <a:endParaRPr lang="ar-MA" dirty="0"/>
                    </a:p>
                  </a:txBody>
                  <a:tcPr>
                    <a:solidFill>
                      <a:srgbClr val="FFFF99"/>
                    </a:solidFill>
                  </a:tcPr>
                </a:tc>
                <a:tc>
                  <a:txBody>
                    <a:bodyPr/>
                    <a:lstStyle/>
                    <a:p>
                      <a:pPr rtl="1"/>
                      <a:endParaRPr lang="ar-MA"/>
                    </a:p>
                  </a:txBody>
                  <a:tcPr>
                    <a:solidFill>
                      <a:srgbClr val="FFFF99"/>
                    </a:solidFill>
                  </a:tcPr>
                </a:tc>
                <a:extLst>
                  <a:ext uri="{0D108BD9-81ED-4DB2-BD59-A6C34878D82A}">
                    <a16:rowId xmlns:a16="http://schemas.microsoft.com/office/drawing/2014/main" val="2380771425"/>
                  </a:ext>
                </a:extLst>
              </a:tr>
              <a:tr h="745312">
                <a:tc>
                  <a:txBody>
                    <a:bodyPr/>
                    <a:lstStyle/>
                    <a:p>
                      <a:pPr rtl="1"/>
                      <a:r>
                        <a:rPr lang="ar-MA" sz="3600" b="1" dirty="0" smtClean="0"/>
                        <a:t>وأن يكون شركاء</a:t>
                      </a:r>
                      <a:r>
                        <a:rPr lang="ar-MA" sz="3600" b="1" baseline="0" dirty="0" smtClean="0"/>
                        <a:t> في الحياة</a:t>
                      </a:r>
                      <a:endParaRPr lang="ar-MA" sz="3600" b="1" dirty="0"/>
                    </a:p>
                  </a:txBody>
                  <a:tcPr>
                    <a:solidFill>
                      <a:srgbClr val="FFFF99"/>
                    </a:solidFill>
                  </a:tcPr>
                </a:tc>
                <a:tc>
                  <a:txBody>
                    <a:bodyPr/>
                    <a:lstStyle/>
                    <a:p>
                      <a:endParaRPr lang="ar-MA"/>
                    </a:p>
                  </a:txBody>
                  <a:tcPr>
                    <a:solidFill>
                      <a:srgbClr val="FFFF99"/>
                    </a:solidFill>
                  </a:tcPr>
                </a:tc>
                <a:tc>
                  <a:txBody>
                    <a:bodyPr/>
                    <a:lstStyle/>
                    <a:p>
                      <a:pPr rtl="1"/>
                      <a:endParaRPr lang="ar-MA" dirty="0"/>
                    </a:p>
                  </a:txBody>
                  <a:tcPr>
                    <a:solidFill>
                      <a:srgbClr val="FFFF99"/>
                    </a:solidFill>
                  </a:tcPr>
                </a:tc>
                <a:extLst>
                  <a:ext uri="{0D108BD9-81ED-4DB2-BD59-A6C34878D82A}">
                    <a16:rowId xmlns:a16="http://schemas.microsoft.com/office/drawing/2014/main" val="745187233"/>
                  </a:ext>
                </a:extLst>
              </a:tr>
              <a:tr h="745312">
                <a:tc>
                  <a:txBody>
                    <a:bodyPr/>
                    <a:lstStyle/>
                    <a:p>
                      <a:pPr rtl="1"/>
                      <a:r>
                        <a:rPr lang="ar-MA" sz="3600" b="1" dirty="0" smtClean="0"/>
                        <a:t>يتضامن المسلمين مع بعض</a:t>
                      </a:r>
                      <a:endParaRPr lang="ar-MA" sz="3600" b="1" dirty="0"/>
                    </a:p>
                  </a:txBody>
                  <a:tcPr>
                    <a:solidFill>
                      <a:srgbClr val="FFFF99"/>
                    </a:solidFill>
                  </a:tcPr>
                </a:tc>
                <a:tc>
                  <a:txBody>
                    <a:bodyPr/>
                    <a:lstStyle/>
                    <a:p>
                      <a:endParaRPr lang="ar-MA" dirty="0"/>
                    </a:p>
                  </a:txBody>
                  <a:tcPr>
                    <a:solidFill>
                      <a:srgbClr val="FFFF99"/>
                    </a:solidFill>
                  </a:tcPr>
                </a:tc>
                <a:tc>
                  <a:txBody>
                    <a:bodyPr/>
                    <a:lstStyle/>
                    <a:p>
                      <a:pPr rtl="1"/>
                      <a:endParaRPr lang="ar-MA" dirty="0"/>
                    </a:p>
                  </a:txBody>
                  <a:tcPr>
                    <a:solidFill>
                      <a:srgbClr val="FFFF99"/>
                    </a:solidFill>
                  </a:tcPr>
                </a:tc>
                <a:extLst>
                  <a:ext uri="{0D108BD9-81ED-4DB2-BD59-A6C34878D82A}">
                    <a16:rowId xmlns:a16="http://schemas.microsoft.com/office/drawing/2014/main" val="1046602653"/>
                  </a:ext>
                </a:extLst>
              </a:tr>
            </a:tbl>
          </a:graphicData>
        </a:graphic>
      </p:graphicFrame>
    </p:spTree>
    <p:extLst>
      <p:ext uri="{BB962C8B-B14F-4D97-AF65-F5344CB8AC3E}">
        <p14:creationId xmlns:p14="http://schemas.microsoft.com/office/powerpoint/2010/main" val="67071045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4196539893"/>
              </p:ext>
            </p:extLst>
          </p:nvPr>
        </p:nvGraphicFramePr>
        <p:xfrm>
          <a:off x="-3" y="72553"/>
          <a:ext cx="12192001" cy="6547408"/>
        </p:xfrm>
        <a:graphic>
          <a:graphicData uri="http://schemas.openxmlformats.org/drawingml/2006/table">
            <a:tbl>
              <a:tblPr rtl="1" firstRow="1" bandRow="1">
                <a:effectLst>
                  <a:outerShdw blurRad="50800" dist="38100" dir="5400000" algn="t" rotWithShape="0">
                    <a:prstClr val="black">
                      <a:alpha val="40000"/>
                    </a:prstClr>
                  </a:outerShdw>
                </a:effectLst>
                <a:tableStyleId>{5C22544A-7EE6-4342-B048-85BDC9FD1C3A}</a:tableStyleId>
              </a:tblPr>
              <a:tblGrid>
                <a:gridCol w="4077933">
                  <a:extLst>
                    <a:ext uri="{9D8B030D-6E8A-4147-A177-3AD203B41FA5}">
                      <a16:colId xmlns:a16="http://schemas.microsoft.com/office/drawing/2014/main" val="2701034736"/>
                    </a:ext>
                  </a:extLst>
                </a:gridCol>
                <a:gridCol w="4152246">
                  <a:extLst>
                    <a:ext uri="{9D8B030D-6E8A-4147-A177-3AD203B41FA5}">
                      <a16:colId xmlns:a16="http://schemas.microsoft.com/office/drawing/2014/main" val="1292309707"/>
                    </a:ext>
                  </a:extLst>
                </a:gridCol>
                <a:gridCol w="3961822">
                  <a:extLst>
                    <a:ext uri="{9D8B030D-6E8A-4147-A177-3AD203B41FA5}">
                      <a16:colId xmlns:a16="http://schemas.microsoft.com/office/drawing/2014/main" val="2694347908"/>
                    </a:ext>
                  </a:extLst>
                </a:gridCol>
              </a:tblGrid>
              <a:tr h="745312">
                <a:tc>
                  <a:txBody>
                    <a:bodyPr/>
                    <a:lstStyle/>
                    <a:p>
                      <a:pPr algn="ctr" rtl="1"/>
                      <a:r>
                        <a:rPr lang="ar-MA" sz="4000" dirty="0" smtClean="0">
                          <a:solidFill>
                            <a:schemeClr val="tx1"/>
                          </a:solidFill>
                        </a:rPr>
                        <a:t>الخطأ</a:t>
                      </a:r>
                      <a:endParaRPr lang="ar-MA" sz="4000" dirty="0">
                        <a:solidFill>
                          <a:schemeClr val="tx1"/>
                        </a:solidFill>
                      </a:endParaRPr>
                    </a:p>
                  </a:txBody>
                  <a:tcPr>
                    <a:solidFill>
                      <a:srgbClr val="FFFF00"/>
                    </a:solidFill>
                  </a:tcPr>
                </a:tc>
                <a:tc>
                  <a:txBody>
                    <a:bodyPr/>
                    <a:lstStyle/>
                    <a:p>
                      <a:pPr algn="ctr" rtl="1"/>
                      <a:r>
                        <a:rPr lang="ar-MA" sz="4000" dirty="0" smtClean="0">
                          <a:solidFill>
                            <a:schemeClr val="tx1"/>
                          </a:solidFill>
                        </a:rPr>
                        <a:t>التصحيح</a:t>
                      </a:r>
                      <a:endParaRPr lang="ar-MA" sz="4000" dirty="0">
                        <a:solidFill>
                          <a:schemeClr val="tx1"/>
                        </a:solidFill>
                      </a:endParaRPr>
                    </a:p>
                  </a:txBody>
                  <a:tcPr>
                    <a:solidFill>
                      <a:srgbClr val="FFFF00"/>
                    </a:solidFill>
                  </a:tcPr>
                </a:tc>
                <a:tc>
                  <a:txBody>
                    <a:bodyPr/>
                    <a:lstStyle/>
                    <a:p>
                      <a:pPr algn="ctr" rtl="1"/>
                      <a:r>
                        <a:rPr lang="ar-MA" sz="4000" dirty="0" smtClean="0">
                          <a:solidFill>
                            <a:schemeClr val="tx1"/>
                          </a:solidFill>
                        </a:rPr>
                        <a:t>التعليل</a:t>
                      </a:r>
                      <a:endParaRPr lang="ar-MA" sz="4000" dirty="0">
                        <a:solidFill>
                          <a:schemeClr val="tx1"/>
                        </a:solidFill>
                      </a:endParaRPr>
                    </a:p>
                  </a:txBody>
                  <a:tcPr>
                    <a:solidFill>
                      <a:srgbClr val="FFFF00"/>
                    </a:solidFill>
                  </a:tcPr>
                </a:tc>
                <a:extLst>
                  <a:ext uri="{0D108BD9-81ED-4DB2-BD59-A6C34878D82A}">
                    <a16:rowId xmlns:a16="http://schemas.microsoft.com/office/drawing/2014/main" val="3676608579"/>
                  </a:ext>
                </a:extLst>
              </a:tr>
              <a:tr h="745312">
                <a:tc>
                  <a:txBody>
                    <a:bodyPr/>
                    <a:lstStyle/>
                    <a:p>
                      <a:pPr rtl="1"/>
                      <a:r>
                        <a:rPr lang="ar-MA" sz="3600" b="1" dirty="0" smtClean="0"/>
                        <a:t>المسلمين يكونون المجتمع</a:t>
                      </a:r>
                      <a:endParaRPr lang="ar-MA" sz="3600" b="1" dirty="0"/>
                    </a:p>
                  </a:txBody>
                  <a:tcPr>
                    <a:solidFill>
                      <a:srgbClr val="FFFF99"/>
                    </a:solidFill>
                  </a:tcPr>
                </a:tc>
                <a:tc>
                  <a:txBody>
                    <a:bodyPr/>
                    <a:lstStyle/>
                    <a:p>
                      <a:pPr rtl="1"/>
                      <a:r>
                        <a:rPr lang="ar-MA" sz="3600" b="1" dirty="0" smtClean="0"/>
                        <a:t>المسلم</a:t>
                      </a:r>
                      <a:r>
                        <a:rPr lang="ar-MA" sz="3600" b="1" dirty="0" smtClean="0">
                          <a:solidFill>
                            <a:srgbClr val="00B050"/>
                          </a:solidFill>
                        </a:rPr>
                        <a:t>و</a:t>
                      </a:r>
                      <a:r>
                        <a:rPr lang="ar-MA" sz="3600" b="1" dirty="0" smtClean="0"/>
                        <a:t>ن يكونون المجتمع</a:t>
                      </a:r>
                      <a:endParaRPr lang="ar-MA" sz="3600" b="1" dirty="0"/>
                    </a:p>
                  </a:txBody>
                  <a:tcPr>
                    <a:solidFill>
                      <a:srgbClr val="FFFF99"/>
                    </a:solidFill>
                  </a:tcPr>
                </a:tc>
                <a:tc>
                  <a:txBody>
                    <a:bodyPr/>
                    <a:lstStyle/>
                    <a:p>
                      <a:pPr rtl="1"/>
                      <a:endParaRPr lang="ar-MA" dirty="0"/>
                    </a:p>
                  </a:txBody>
                  <a:tcPr>
                    <a:solidFill>
                      <a:srgbClr val="FFFF99"/>
                    </a:solidFill>
                  </a:tcPr>
                </a:tc>
                <a:extLst>
                  <a:ext uri="{0D108BD9-81ED-4DB2-BD59-A6C34878D82A}">
                    <a16:rowId xmlns:a16="http://schemas.microsoft.com/office/drawing/2014/main" val="413980083"/>
                  </a:ext>
                </a:extLst>
              </a:tr>
              <a:tr h="745312">
                <a:tc>
                  <a:txBody>
                    <a:bodyPr/>
                    <a:lstStyle/>
                    <a:p>
                      <a:pPr rtl="1"/>
                      <a:r>
                        <a:rPr lang="ar-MA" sz="3600" b="1" dirty="0" smtClean="0"/>
                        <a:t>الأخوة</a:t>
                      </a:r>
                      <a:r>
                        <a:rPr lang="ar-MA" sz="3600" b="1" baseline="0" dirty="0" smtClean="0"/>
                        <a:t> مبدأ الأساسي</a:t>
                      </a:r>
                      <a:endParaRPr lang="ar-MA" sz="3600" b="1" dirty="0"/>
                    </a:p>
                  </a:txBody>
                  <a:tcPr>
                    <a:solidFill>
                      <a:srgbClr val="FFFF99"/>
                    </a:solidFill>
                  </a:tcPr>
                </a:tc>
                <a:tc>
                  <a:txBody>
                    <a:bodyPr/>
                    <a:lstStyle/>
                    <a:p>
                      <a:pPr rtl="1"/>
                      <a:r>
                        <a:rPr lang="ar-MA" sz="3600" b="1" dirty="0" smtClean="0"/>
                        <a:t>الأخوة</a:t>
                      </a:r>
                      <a:r>
                        <a:rPr lang="ar-MA" sz="3600" b="1" baseline="0" dirty="0" smtClean="0"/>
                        <a:t> مبدأ </a:t>
                      </a:r>
                      <a:r>
                        <a:rPr lang="ar-MA" sz="3600" b="1" baseline="0" dirty="0" smtClean="0">
                          <a:solidFill>
                            <a:srgbClr val="00B050"/>
                          </a:solidFill>
                        </a:rPr>
                        <a:t>أساسي</a:t>
                      </a:r>
                      <a:endParaRPr lang="ar-MA" sz="3600" b="1" dirty="0">
                        <a:solidFill>
                          <a:srgbClr val="00B050"/>
                        </a:solidFill>
                      </a:endParaRPr>
                    </a:p>
                  </a:txBody>
                  <a:tcPr>
                    <a:solidFill>
                      <a:srgbClr val="FFFF99"/>
                    </a:solidFill>
                  </a:tcPr>
                </a:tc>
                <a:tc>
                  <a:txBody>
                    <a:bodyPr/>
                    <a:lstStyle/>
                    <a:p>
                      <a:pPr rtl="1"/>
                      <a:endParaRPr lang="ar-MA"/>
                    </a:p>
                  </a:txBody>
                  <a:tcPr>
                    <a:solidFill>
                      <a:srgbClr val="FFFF99"/>
                    </a:solidFill>
                  </a:tcPr>
                </a:tc>
                <a:extLst>
                  <a:ext uri="{0D108BD9-81ED-4DB2-BD59-A6C34878D82A}">
                    <a16:rowId xmlns:a16="http://schemas.microsoft.com/office/drawing/2014/main" val="3726046175"/>
                  </a:ext>
                </a:extLst>
              </a:tr>
              <a:tr h="745312">
                <a:tc>
                  <a:txBody>
                    <a:bodyPr/>
                    <a:lstStyle/>
                    <a:p>
                      <a:pPr rtl="1"/>
                      <a:r>
                        <a:rPr lang="ar-MA" sz="3600" b="1" dirty="0" smtClean="0"/>
                        <a:t>علاقة الأفراد المجتمع</a:t>
                      </a:r>
                      <a:endParaRPr lang="ar-MA" sz="3600" b="1" dirty="0"/>
                    </a:p>
                  </a:txBody>
                  <a:tcPr>
                    <a:solidFill>
                      <a:srgbClr val="FFFF99"/>
                    </a:solidFill>
                  </a:tcPr>
                </a:tc>
                <a:tc>
                  <a:txBody>
                    <a:bodyPr/>
                    <a:lstStyle/>
                    <a:p>
                      <a:pPr rtl="1"/>
                      <a:r>
                        <a:rPr lang="ar-MA" sz="3600" b="1" dirty="0" smtClean="0"/>
                        <a:t>علاقة </a:t>
                      </a:r>
                      <a:r>
                        <a:rPr lang="ar-MA" sz="3600" b="1" dirty="0" smtClean="0">
                          <a:solidFill>
                            <a:srgbClr val="00B050"/>
                          </a:solidFill>
                        </a:rPr>
                        <a:t>أفراد</a:t>
                      </a:r>
                      <a:r>
                        <a:rPr lang="ar-MA" sz="3600" b="1" dirty="0" smtClean="0"/>
                        <a:t> المجتمع</a:t>
                      </a:r>
                      <a:endParaRPr lang="ar-MA" sz="3600" b="1" dirty="0"/>
                    </a:p>
                  </a:txBody>
                  <a:tcPr>
                    <a:solidFill>
                      <a:srgbClr val="FFFF99"/>
                    </a:solidFill>
                  </a:tcPr>
                </a:tc>
                <a:tc>
                  <a:txBody>
                    <a:bodyPr/>
                    <a:lstStyle/>
                    <a:p>
                      <a:pPr rtl="1"/>
                      <a:endParaRPr lang="ar-MA"/>
                    </a:p>
                  </a:txBody>
                  <a:tcPr>
                    <a:solidFill>
                      <a:srgbClr val="FFFF99"/>
                    </a:solidFill>
                  </a:tcPr>
                </a:tc>
                <a:extLst>
                  <a:ext uri="{0D108BD9-81ED-4DB2-BD59-A6C34878D82A}">
                    <a16:rowId xmlns:a16="http://schemas.microsoft.com/office/drawing/2014/main" val="3870230357"/>
                  </a:ext>
                </a:extLst>
              </a:tr>
              <a:tr h="745312">
                <a:tc>
                  <a:txBody>
                    <a:bodyPr/>
                    <a:lstStyle/>
                    <a:p>
                      <a:pPr rtl="1"/>
                      <a:r>
                        <a:rPr lang="ar-MA" sz="3600" b="1" dirty="0" smtClean="0"/>
                        <a:t>يتحدث النص على – يحكي على ...</a:t>
                      </a:r>
                      <a:endParaRPr lang="ar-MA" sz="3600" b="1" dirty="0"/>
                    </a:p>
                  </a:txBody>
                  <a:tcPr>
                    <a:solidFill>
                      <a:srgbClr val="FFFF99"/>
                    </a:solidFill>
                  </a:tcPr>
                </a:tc>
                <a:tc>
                  <a:txBody>
                    <a:bodyPr/>
                    <a:lstStyle/>
                    <a:p>
                      <a:pPr rtl="1"/>
                      <a:r>
                        <a:rPr lang="ar-MA" sz="3600" b="1" dirty="0" smtClean="0"/>
                        <a:t>يتحدث النص </a:t>
                      </a:r>
                      <a:r>
                        <a:rPr lang="ar-MA" sz="3600" b="1" dirty="0" smtClean="0">
                          <a:solidFill>
                            <a:srgbClr val="00B050"/>
                          </a:solidFill>
                        </a:rPr>
                        <a:t>عن</a:t>
                      </a:r>
                      <a:r>
                        <a:rPr lang="ar-MA" sz="3600" b="1" dirty="0" smtClean="0"/>
                        <a:t> – يحكي </a:t>
                      </a:r>
                      <a:r>
                        <a:rPr lang="ar-MA" sz="3600" b="1" dirty="0" smtClean="0">
                          <a:solidFill>
                            <a:srgbClr val="00B050"/>
                          </a:solidFill>
                        </a:rPr>
                        <a:t>عن</a:t>
                      </a:r>
                      <a:r>
                        <a:rPr lang="ar-MA" sz="3600" b="1" dirty="0" smtClean="0"/>
                        <a:t> ...</a:t>
                      </a:r>
                      <a:endParaRPr lang="ar-MA" sz="3600" b="1" dirty="0"/>
                    </a:p>
                  </a:txBody>
                  <a:tcPr>
                    <a:solidFill>
                      <a:srgbClr val="FFFF99"/>
                    </a:solidFill>
                  </a:tcPr>
                </a:tc>
                <a:tc>
                  <a:txBody>
                    <a:bodyPr/>
                    <a:lstStyle/>
                    <a:p>
                      <a:pPr rtl="1"/>
                      <a:endParaRPr lang="ar-MA"/>
                    </a:p>
                  </a:txBody>
                  <a:tcPr>
                    <a:solidFill>
                      <a:srgbClr val="FFFF99"/>
                    </a:solidFill>
                  </a:tcPr>
                </a:tc>
                <a:extLst>
                  <a:ext uri="{0D108BD9-81ED-4DB2-BD59-A6C34878D82A}">
                    <a16:rowId xmlns:a16="http://schemas.microsoft.com/office/drawing/2014/main" val="2380771425"/>
                  </a:ext>
                </a:extLst>
              </a:tr>
              <a:tr h="745312">
                <a:tc>
                  <a:txBody>
                    <a:bodyPr/>
                    <a:lstStyle/>
                    <a:p>
                      <a:pPr rtl="1"/>
                      <a:r>
                        <a:rPr lang="ar-MA" sz="3600" b="1" dirty="0" smtClean="0"/>
                        <a:t>وأن يكون شركاء</a:t>
                      </a:r>
                      <a:r>
                        <a:rPr lang="ar-MA" sz="3600" b="1" baseline="0" dirty="0" smtClean="0"/>
                        <a:t> في الحياة</a:t>
                      </a:r>
                      <a:endParaRPr lang="ar-MA" sz="3600" b="1" dirty="0"/>
                    </a:p>
                  </a:txBody>
                  <a:tcPr>
                    <a:solidFill>
                      <a:srgbClr val="FFFF99"/>
                    </a:solidFill>
                  </a:tcPr>
                </a:tc>
                <a:tc>
                  <a:txBody>
                    <a:bodyPr/>
                    <a:lstStyle/>
                    <a:p>
                      <a:endParaRPr lang="ar-MA" dirty="0"/>
                    </a:p>
                  </a:txBody>
                  <a:tcPr>
                    <a:solidFill>
                      <a:srgbClr val="FFFF99"/>
                    </a:solidFill>
                  </a:tcPr>
                </a:tc>
                <a:tc>
                  <a:txBody>
                    <a:bodyPr/>
                    <a:lstStyle/>
                    <a:p>
                      <a:pPr rtl="1"/>
                      <a:endParaRPr lang="ar-MA" dirty="0"/>
                    </a:p>
                  </a:txBody>
                  <a:tcPr>
                    <a:solidFill>
                      <a:srgbClr val="FFFF99"/>
                    </a:solidFill>
                  </a:tcPr>
                </a:tc>
                <a:extLst>
                  <a:ext uri="{0D108BD9-81ED-4DB2-BD59-A6C34878D82A}">
                    <a16:rowId xmlns:a16="http://schemas.microsoft.com/office/drawing/2014/main" val="745187233"/>
                  </a:ext>
                </a:extLst>
              </a:tr>
              <a:tr h="745312">
                <a:tc>
                  <a:txBody>
                    <a:bodyPr/>
                    <a:lstStyle/>
                    <a:p>
                      <a:pPr rtl="1"/>
                      <a:r>
                        <a:rPr lang="ar-MA" sz="3600" b="1" dirty="0" smtClean="0"/>
                        <a:t>يتضامن المسلمين مع بعض</a:t>
                      </a:r>
                      <a:endParaRPr lang="ar-MA" sz="3600" b="1" dirty="0"/>
                    </a:p>
                  </a:txBody>
                  <a:tcPr>
                    <a:solidFill>
                      <a:srgbClr val="FFFF99"/>
                    </a:solidFill>
                  </a:tcPr>
                </a:tc>
                <a:tc>
                  <a:txBody>
                    <a:bodyPr/>
                    <a:lstStyle/>
                    <a:p>
                      <a:endParaRPr lang="ar-MA" dirty="0"/>
                    </a:p>
                  </a:txBody>
                  <a:tcPr>
                    <a:solidFill>
                      <a:srgbClr val="FFFF99"/>
                    </a:solidFill>
                  </a:tcPr>
                </a:tc>
                <a:tc>
                  <a:txBody>
                    <a:bodyPr/>
                    <a:lstStyle/>
                    <a:p>
                      <a:pPr rtl="1"/>
                      <a:endParaRPr lang="ar-MA" dirty="0"/>
                    </a:p>
                  </a:txBody>
                  <a:tcPr>
                    <a:solidFill>
                      <a:srgbClr val="FFFF99"/>
                    </a:solidFill>
                  </a:tcPr>
                </a:tc>
                <a:extLst>
                  <a:ext uri="{0D108BD9-81ED-4DB2-BD59-A6C34878D82A}">
                    <a16:rowId xmlns:a16="http://schemas.microsoft.com/office/drawing/2014/main" val="1046602653"/>
                  </a:ext>
                </a:extLst>
              </a:tr>
            </a:tbl>
          </a:graphicData>
        </a:graphic>
      </p:graphicFrame>
    </p:spTree>
    <p:extLst>
      <p:ext uri="{BB962C8B-B14F-4D97-AF65-F5344CB8AC3E}">
        <p14:creationId xmlns:p14="http://schemas.microsoft.com/office/powerpoint/2010/main" val="201395654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1575817308"/>
              </p:ext>
            </p:extLst>
          </p:nvPr>
        </p:nvGraphicFramePr>
        <p:xfrm>
          <a:off x="-3" y="72553"/>
          <a:ext cx="12192001" cy="6547408"/>
        </p:xfrm>
        <a:graphic>
          <a:graphicData uri="http://schemas.openxmlformats.org/drawingml/2006/table">
            <a:tbl>
              <a:tblPr rtl="1" firstRow="1" bandRow="1">
                <a:effectLst>
                  <a:outerShdw blurRad="50800" dist="38100" dir="5400000" algn="t" rotWithShape="0">
                    <a:prstClr val="black">
                      <a:alpha val="40000"/>
                    </a:prstClr>
                  </a:outerShdw>
                </a:effectLst>
                <a:tableStyleId>{5C22544A-7EE6-4342-B048-85BDC9FD1C3A}</a:tableStyleId>
              </a:tblPr>
              <a:tblGrid>
                <a:gridCol w="4077933">
                  <a:extLst>
                    <a:ext uri="{9D8B030D-6E8A-4147-A177-3AD203B41FA5}">
                      <a16:colId xmlns:a16="http://schemas.microsoft.com/office/drawing/2014/main" val="2701034736"/>
                    </a:ext>
                  </a:extLst>
                </a:gridCol>
                <a:gridCol w="4152246">
                  <a:extLst>
                    <a:ext uri="{9D8B030D-6E8A-4147-A177-3AD203B41FA5}">
                      <a16:colId xmlns:a16="http://schemas.microsoft.com/office/drawing/2014/main" val="1292309707"/>
                    </a:ext>
                  </a:extLst>
                </a:gridCol>
                <a:gridCol w="3961822">
                  <a:extLst>
                    <a:ext uri="{9D8B030D-6E8A-4147-A177-3AD203B41FA5}">
                      <a16:colId xmlns:a16="http://schemas.microsoft.com/office/drawing/2014/main" val="2694347908"/>
                    </a:ext>
                  </a:extLst>
                </a:gridCol>
              </a:tblGrid>
              <a:tr h="745312">
                <a:tc>
                  <a:txBody>
                    <a:bodyPr/>
                    <a:lstStyle/>
                    <a:p>
                      <a:pPr algn="ctr" rtl="1"/>
                      <a:r>
                        <a:rPr lang="ar-MA" sz="4000" dirty="0" smtClean="0">
                          <a:solidFill>
                            <a:schemeClr val="tx1"/>
                          </a:solidFill>
                        </a:rPr>
                        <a:t>الخطأ</a:t>
                      </a:r>
                      <a:endParaRPr lang="ar-MA" sz="4000" dirty="0">
                        <a:solidFill>
                          <a:schemeClr val="tx1"/>
                        </a:solidFill>
                      </a:endParaRPr>
                    </a:p>
                  </a:txBody>
                  <a:tcPr>
                    <a:solidFill>
                      <a:srgbClr val="FFFF00"/>
                    </a:solidFill>
                  </a:tcPr>
                </a:tc>
                <a:tc>
                  <a:txBody>
                    <a:bodyPr/>
                    <a:lstStyle/>
                    <a:p>
                      <a:pPr algn="ctr" rtl="1"/>
                      <a:r>
                        <a:rPr lang="ar-MA" sz="4000" dirty="0" smtClean="0">
                          <a:solidFill>
                            <a:schemeClr val="tx1"/>
                          </a:solidFill>
                        </a:rPr>
                        <a:t>التصحيح</a:t>
                      </a:r>
                      <a:endParaRPr lang="ar-MA" sz="4000" dirty="0">
                        <a:solidFill>
                          <a:schemeClr val="tx1"/>
                        </a:solidFill>
                      </a:endParaRPr>
                    </a:p>
                  </a:txBody>
                  <a:tcPr>
                    <a:solidFill>
                      <a:srgbClr val="FFFF00"/>
                    </a:solidFill>
                  </a:tcPr>
                </a:tc>
                <a:tc>
                  <a:txBody>
                    <a:bodyPr/>
                    <a:lstStyle/>
                    <a:p>
                      <a:pPr algn="ctr" rtl="1"/>
                      <a:r>
                        <a:rPr lang="ar-MA" sz="4000" dirty="0" smtClean="0">
                          <a:solidFill>
                            <a:schemeClr val="tx1"/>
                          </a:solidFill>
                        </a:rPr>
                        <a:t>التعليل</a:t>
                      </a:r>
                      <a:endParaRPr lang="ar-MA" sz="4000" dirty="0">
                        <a:solidFill>
                          <a:schemeClr val="tx1"/>
                        </a:solidFill>
                      </a:endParaRPr>
                    </a:p>
                  </a:txBody>
                  <a:tcPr>
                    <a:solidFill>
                      <a:srgbClr val="FFFF00"/>
                    </a:solidFill>
                  </a:tcPr>
                </a:tc>
                <a:extLst>
                  <a:ext uri="{0D108BD9-81ED-4DB2-BD59-A6C34878D82A}">
                    <a16:rowId xmlns:a16="http://schemas.microsoft.com/office/drawing/2014/main" val="3676608579"/>
                  </a:ext>
                </a:extLst>
              </a:tr>
              <a:tr h="745312">
                <a:tc>
                  <a:txBody>
                    <a:bodyPr/>
                    <a:lstStyle/>
                    <a:p>
                      <a:pPr rtl="1"/>
                      <a:r>
                        <a:rPr lang="ar-MA" sz="3600" b="1" dirty="0" smtClean="0"/>
                        <a:t>المسلمين يكونون المجتمع</a:t>
                      </a:r>
                      <a:endParaRPr lang="ar-MA" sz="3600" b="1" dirty="0"/>
                    </a:p>
                  </a:txBody>
                  <a:tcPr>
                    <a:solidFill>
                      <a:srgbClr val="FFFF99"/>
                    </a:solidFill>
                  </a:tcPr>
                </a:tc>
                <a:tc>
                  <a:txBody>
                    <a:bodyPr/>
                    <a:lstStyle/>
                    <a:p>
                      <a:pPr rtl="1"/>
                      <a:r>
                        <a:rPr lang="ar-MA" sz="3600" b="1" dirty="0" smtClean="0"/>
                        <a:t>المسلم</a:t>
                      </a:r>
                      <a:r>
                        <a:rPr lang="ar-MA" sz="3600" b="1" dirty="0" smtClean="0">
                          <a:solidFill>
                            <a:srgbClr val="00B050"/>
                          </a:solidFill>
                        </a:rPr>
                        <a:t>و</a:t>
                      </a:r>
                      <a:r>
                        <a:rPr lang="ar-MA" sz="3600" b="1" dirty="0" smtClean="0"/>
                        <a:t>ن يكونون المجتمع</a:t>
                      </a:r>
                      <a:endParaRPr lang="ar-MA" sz="3600" b="1" dirty="0"/>
                    </a:p>
                  </a:txBody>
                  <a:tcPr>
                    <a:solidFill>
                      <a:srgbClr val="FFFF99"/>
                    </a:solidFill>
                  </a:tcPr>
                </a:tc>
                <a:tc>
                  <a:txBody>
                    <a:bodyPr/>
                    <a:lstStyle/>
                    <a:p>
                      <a:pPr rtl="1"/>
                      <a:endParaRPr lang="ar-MA" dirty="0"/>
                    </a:p>
                  </a:txBody>
                  <a:tcPr>
                    <a:solidFill>
                      <a:srgbClr val="FFFF99"/>
                    </a:solidFill>
                  </a:tcPr>
                </a:tc>
                <a:extLst>
                  <a:ext uri="{0D108BD9-81ED-4DB2-BD59-A6C34878D82A}">
                    <a16:rowId xmlns:a16="http://schemas.microsoft.com/office/drawing/2014/main" val="413980083"/>
                  </a:ext>
                </a:extLst>
              </a:tr>
              <a:tr h="745312">
                <a:tc>
                  <a:txBody>
                    <a:bodyPr/>
                    <a:lstStyle/>
                    <a:p>
                      <a:pPr rtl="1"/>
                      <a:r>
                        <a:rPr lang="ar-MA" sz="3600" b="1" dirty="0" smtClean="0"/>
                        <a:t>الأخوة</a:t>
                      </a:r>
                      <a:r>
                        <a:rPr lang="ar-MA" sz="3600" b="1" baseline="0" dirty="0" smtClean="0"/>
                        <a:t> مبدأ الأساسي</a:t>
                      </a:r>
                      <a:endParaRPr lang="ar-MA" sz="3600" b="1" dirty="0"/>
                    </a:p>
                  </a:txBody>
                  <a:tcPr>
                    <a:solidFill>
                      <a:srgbClr val="FFFF99"/>
                    </a:solidFill>
                  </a:tcPr>
                </a:tc>
                <a:tc>
                  <a:txBody>
                    <a:bodyPr/>
                    <a:lstStyle/>
                    <a:p>
                      <a:pPr rtl="1"/>
                      <a:r>
                        <a:rPr lang="ar-MA" sz="3600" b="1" dirty="0" smtClean="0"/>
                        <a:t>الأخوة</a:t>
                      </a:r>
                      <a:r>
                        <a:rPr lang="ar-MA" sz="3600" b="1" baseline="0" dirty="0" smtClean="0"/>
                        <a:t> مبدأ </a:t>
                      </a:r>
                      <a:r>
                        <a:rPr lang="ar-MA" sz="3600" b="1" baseline="0" dirty="0" smtClean="0">
                          <a:solidFill>
                            <a:srgbClr val="00B050"/>
                          </a:solidFill>
                        </a:rPr>
                        <a:t>أساسي</a:t>
                      </a:r>
                      <a:endParaRPr lang="ar-MA" sz="3600" b="1" dirty="0">
                        <a:solidFill>
                          <a:srgbClr val="00B050"/>
                        </a:solidFill>
                      </a:endParaRPr>
                    </a:p>
                  </a:txBody>
                  <a:tcPr>
                    <a:solidFill>
                      <a:srgbClr val="FFFF99"/>
                    </a:solidFill>
                  </a:tcPr>
                </a:tc>
                <a:tc>
                  <a:txBody>
                    <a:bodyPr/>
                    <a:lstStyle/>
                    <a:p>
                      <a:pPr rtl="1"/>
                      <a:endParaRPr lang="ar-MA"/>
                    </a:p>
                  </a:txBody>
                  <a:tcPr>
                    <a:solidFill>
                      <a:srgbClr val="FFFF99"/>
                    </a:solidFill>
                  </a:tcPr>
                </a:tc>
                <a:extLst>
                  <a:ext uri="{0D108BD9-81ED-4DB2-BD59-A6C34878D82A}">
                    <a16:rowId xmlns:a16="http://schemas.microsoft.com/office/drawing/2014/main" val="3726046175"/>
                  </a:ext>
                </a:extLst>
              </a:tr>
              <a:tr h="745312">
                <a:tc>
                  <a:txBody>
                    <a:bodyPr/>
                    <a:lstStyle/>
                    <a:p>
                      <a:pPr rtl="1"/>
                      <a:r>
                        <a:rPr lang="ar-MA" sz="3600" b="1" dirty="0" smtClean="0"/>
                        <a:t>علاقة الأفراد المجتمع</a:t>
                      </a:r>
                      <a:endParaRPr lang="ar-MA" sz="3600" b="1" dirty="0"/>
                    </a:p>
                  </a:txBody>
                  <a:tcPr>
                    <a:solidFill>
                      <a:srgbClr val="FFFF99"/>
                    </a:solidFill>
                  </a:tcPr>
                </a:tc>
                <a:tc>
                  <a:txBody>
                    <a:bodyPr/>
                    <a:lstStyle/>
                    <a:p>
                      <a:pPr rtl="1"/>
                      <a:r>
                        <a:rPr lang="ar-MA" sz="3600" b="1" dirty="0" smtClean="0"/>
                        <a:t>علاقة </a:t>
                      </a:r>
                      <a:r>
                        <a:rPr lang="ar-MA" sz="3600" b="1" dirty="0" smtClean="0">
                          <a:solidFill>
                            <a:srgbClr val="00B050"/>
                          </a:solidFill>
                        </a:rPr>
                        <a:t>أفراد</a:t>
                      </a:r>
                      <a:r>
                        <a:rPr lang="ar-MA" sz="3600" b="1" dirty="0" smtClean="0"/>
                        <a:t> المجتمع</a:t>
                      </a:r>
                      <a:endParaRPr lang="ar-MA" sz="3600" b="1" dirty="0"/>
                    </a:p>
                  </a:txBody>
                  <a:tcPr>
                    <a:solidFill>
                      <a:srgbClr val="FFFF99"/>
                    </a:solidFill>
                  </a:tcPr>
                </a:tc>
                <a:tc>
                  <a:txBody>
                    <a:bodyPr/>
                    <a:lstStyle/>
                    <a:p>
                      <a:pPr rtl="1"/>
                      <a:endParaRPr lang="ar-MA"/>
                    </a:p>
                  </a:txBody>
                  <a:tcPr>
                    <a:solidFill>
                      <a:srgbClr val="FFFF99"/>
                    </a:solidFill>
                  </a:tcPr>
                </a:tc>
                <a:extLst>
                  <a:ext uri="{0D108BD9-81ED-4DB2-BD59-A6C34878D82A}">
                    <a16:rowId xmlns:a16="http://schemas.microsoft.com/office/drawing/2014/main" val="3870230357"/>
                  </a:ext>
                </a:extLst>
              </a:tr>
              <a:tr h="745312">
                <a:tc>
                  <a:txBody>
                    <a:bodyPr/>
                    <a:lstStyle/>
                    <a:p>
                      <a:pPr rtl="1"/>
                      <a:r>
                        <a:rPr lang="ar-MA" sz="3600" b="1" dirty="0" smtClean="0"/>
                        <a:t>يتحدث النص على – يحكي على ...</a:t>
                      </a:r>
                      <a:endParaRPr lang="ar-MA" sz="3600" b="1" dirty="0"/>
                    </a:p>
                  </a:txBody>
                  <a:tcPr>
                    <a:solidFill>
                      <a:srgbClr val="FFFF99"/>
                    </a:solidFill>
                  </a:tcPr>
                </a:tc>
                <a:tc>
                  <a:txBody>
                    <a:bodyPr/>
                    <a:lstStyle/>
                    <a:p>
                      <a:pPr rtl="1"/>
                      <a:r>
                        <a:rPr lang="ar-MA" sz="3600" b="1" dirty="0" smtClean="0"/>
                        <a:t>يتحدث النص </a:t>
                      </a:r>
                      <a:r>
                        <a:rPr lang="ar-MA" sz="3600" b="1" dirty="0" smtClean="0">
                          <a:solidFill>
                            <a:srgbClr val="00B050"/>
                          </a:solidFill>
                        </a:rPr>
                        <a:t>عن</a:t>
                      </a:r>
                      <a:r>
                        <a:rPr lang="ar-MA" sz="3600" b="1" dirty="0" smtClean="0"/>
                        <a:t> – يحكي </a:t>
                      </a:r>
                      <a:r>
                        <a:rPr lang="ar-MA" sz="3600" b="1" dirty="0" smtClean="0">
                          <a:solidFill>
                            <a:srgbClr val="00B050"/>
                          </a:solidFill>
                        </a:rPr>
                        <a:t>عن</a:t>
                      </a:r>
                      <a:r>
                        <a:rPr lang="ar-MA" sz="3600" b="1" dirty="0" smtClean="0"/>
                        <a:t> ...</a:t>
                      </a:r>
                      <a:endParaRPr lang="ar-MA" sz="3600" b="1" dirty="0"/>
                    </a:p>
                  </a:txBody>
                  <a:tcPr>
                    <a:solidFill>
                      <a:srgbClr val="FFFF99"/>
                    </a:solidFill>
                  </a:tcPr>
                </a:tc>
                <a:tc>
                  <a:txBody>
                    <a:bodyPr/>
                    <a:lstStyle/>
                    <a:p>
                      <a:pPr rtl="1"/>
                      <a:endParaRPr lang="ar-MA"/>
                    </a:p>
                  </a:txBody>
                  <a:tcPr>
                    <a:solidFill>
                      <a:srgbClr val="FFFF99"/>
                    </a:solidFill>
                  </a:tcPr>
                </a:tc>
                <a:extLst>
                  <a:ext uri="{0D108BD9-81ED-4DB2-BD59-A6C34878D82A}">
                    <a16:rowId xmlns:a16="http://schemas.microsoft.com/office/drawing/2014/main" val="2380771425"/>
                  </a:ext>
                </a:extLst>
              </a:tr>
              <a:tr h="745312">
                <a:tc>
                  <a:txBody>
                    <a:bodyPr/>
                    <a:lstStyle/>
                    <a:p>
                      <a:pPr rtl="1"/>
                      <a:r>
                        <a:rPr lang="ar-MA" sz="3600" b="1" dirty="0" smtClean="0"/>
                        <a:t>وأن يكون شركاء</a:t>
                      </a:r>
                      <a:r>
                        <a:rPr lang="ar-MA" sz="3600" b="1" baseline="0" dirty="0" smtClean="0"/>
                        <a:t> في الحياة</a:t>
                      </a:r>
                      <a:endParaRPr lang="ar-MA" sz="3600" b="1" dirty="0"/>
                    </a:p>
                  </a:txBody>
                  <a:tcPr>
                    <a:solidFill>
                      <a:srgbClr val="FFFF99"/>
                    </a:solidFill>
                  </a:tcPr>
                </a:tc>
                <a:tc>
                  <a:txBody>
                    <a:bodyPr/>
                    <a:lstStyle/>
                    <a:p>
                      <a:pPr rtl="1"/>
                      <a:r>
                        <a:rPr lang="ar-MA" sz="3600" b="1" dirty="0" smtClean="0"/>
                        <a:t>وأن يكون</a:t>
                      </a:r>
                      <a:r>
                        <a:rPr lang="ar-MA" sz="3600" b="1" dirty="0" smtClean="0">
                          <a:solidFill>
                            <a:srgbClr val="00B050"/>
                          </a:solidFill>
                        </a:rPr>
                        <a:t>وا</a:t>
                      </a:r>
                      <a:r>
                        <a:rPr lang="ar-MA" sz="3600" b="1" dirty="0" smtClean="0"/>
                        <a:t> شركاء</a:t>
                      </a:r>
                      <a:r>
                        <a:rPr lang="ar-MA" sz="3600" b="1" baseline="0" dirty="0" smtClean="0"/>
                        <a:t> في الحياة</a:t>
                      </a:r>
                      <a:endParaRPr lang="ar-MA" sz="3600" b="1" dirty="0"/>
                    </a:p>
                  </a:txBody>
                  <a:tcPr>
                    <a:solidFill>
                      <a:srgbClr val="FFFF99"/>
                    </a:solidFill>
                  </a:tcPr>
                </a:tc>
                <a:tc>
                  <a:txBody>
                    <a:bodyPr/>
                    <a:lstStyle/>
                    <a:p>
                      <a:pPr rtl="1"/>
                      <a:endParaRPr lang="ar-MA" dirty="0"/>
                    </a:p>
                  </a:txBody>
                  <a:tcPr>
                    <a:solidFill>
                      <a:srgbClr val="FFFF99"/>
                    </a:solidFill>
                  </a:tcPr>
                </a:tc>
                <a:extLst>
                  <a:ext uri="{0D108BD9-81ED-4DB2-BD59-A6C34878D82A}">
                    <a16:rowId xmlns:a16="http://schemas.microsoft.com/office/drawing/2014/main" val="745187233"/>
                  </a:ext>
                </a:extLst>
              </a:tr>
              <a:tr h="745312">
                <a:tc>
                  <a:txBody>
                    <a:bodyPr/>
                    <a:lstStyle/>
                    <a:p>
                      <a:pPr rtl="1"/>
                      <a:r>
                        <a:rPr lang="ar-MA" sz="3600" b="1" dirty="0" smtClean="0"/>
                        <a:t>يتضامن المسلمين مع بعض</a:t>
                      </a:r>
                      <a:endParaRPr lang="ar-MA" sz="3600" b="1" dirty="0"/>
                    </a:p>
                  </a:txBody>
                  <a:tcPr>
                    <a:solidFill>
                      <a:srgbClr val="FFFF99"/>
                    </a:solidFill>
                  </a:tcPr>
                </a:tc>
                <a:tc>
                  <a:txBody>
                    <a:bodyPr/>
                    <a:lstStyle/>
                    <a:p>
                      <a:pPr rtl="1"/>
                      <a:endParaRPr lang="ar-MA" sz="3600" b="1" dirty="0"/>
                    </a:p>
                  </a:txBody>
                  <a:tcPr>
                    <a:solidFill>
                      <a:srgbClr val="FFFF99"/>
                    </a:solidFill>
                  </a:tcPr>
                </a:tc>
                <a:tc>
                  <a:txBody>
                    <a:bodyPr/>
                    <a:lstStyle/>
                    <a:p>
                      <a:pPr rtl="1"/>
                      <a:endParaRPr lang="ar-MA" dirty="0"/>
                    </a:p>
                  </a:txBody>
                  <a:tcPr>
                    <a:solidFill>
                      <a:srgbClr val="FFFF99"/>
                    </a:solidFill>
                  </a:tcPr>
                </a:tc>
                <a:extLst>
                  <a:ext uri="{0D108BD9-81ED-4DB2-BD59-A6C34878D82A}">
                    <a16:rowId xmlns:a16="http://schemas.microsoft.com/office/drawing/2014/main" val="1046602653"/>
                  </a:ext>
                </a:extLst>
              </a:tr>
            </a:tbl>
          </a:graphicData>
        </a:graphic>
      </p:graphicFrame>
    </p:spTree>
    <p:extLst>
      <p:ext uri="{BB962C8B-B14F-4D97-AF65-F5344CB8AC3E}">
        <p14:creationId xmlns:p14="http://schemas.microsoft.com/office/powerpoint/2010/main" val="22498937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309439722"/>
              </p:ext>
            </p:extLst>
          </p:nvPr>
        </p:nvGraphicFramePr>
        <p:xfrm>
          <a:off x="-3" y="72553"/>
          <a:ext cx="12192001" cy="6547408"/>
        </p:xfrm>
        <a:graphic>
          <a:graphicData uri="http://schemas.openxmlformats.org/drawingml/2006/table">
            <a:tbl>
              <a:tblPr rtl="1" firstRow="1" bandRow="1">
                <a:effectLst>
                  <a:outerShdw blurRad="50800" dist="38100" dir="5400000" algn="t" rotWithShape="0">
                    <a:prstClr val="black">
                      <a:alpha val="40000"/>
                    </a:prstClr>
                  </a:outerShdw>
                </a:effectLst>
                <a:tableStyleId>{5C22544A-7EE6-4342-B048-85BDC9FD1C3A}</a:tableStyleId>
              </a:tblPr>
              <a:tblGrid>
                <a:gridCol w="4077933">
                  <a:extLst>
                    <a:ext uri="{9D8B030D-6E8A-4147-A177-3AD203B41FA5}">
                      <a16:colId xmlns:a16="http://schemas.microsoft.com/office/drawing/2014/main" val="2701034736"/>
                    </a:ext>
                  </a:extLst>
                </a:gridCol>
                <a:gridCol w="4152246">
                  <a:extLst>
                    <a:ext uri="{9D8B030D-6E8A-4147-A177-3AD203B41FA5}">
                      <a16:colId xmlns:a16="http://schemas.microsoft.com/office/drawing/2014/main" val="1292309707"/>
                    </a:ext>
                  </a:extLst>
                </a:gridCol>
                <a:gridCol w="3961822">
                  <a:extLst>
                    <a:ext uri="{9D8B030D-6E8A-4147-A177-3AD203B41FA5}">
                      <a16:colId xmlns:a16="http://schemas.microsoft.com/office/drawing/2014/main" val="2694347908"/>
                    </a:ext>
                  </a:extLst>
                </a:gridCol>
              </a:tblGrid>
              <a:tr h="745312">
                <a:tc>
                  <a:txBody>
                    <a:bodyPr/>
                    <a:lstStyle/>
                    <a:p>
                      <a:pPr algn="ctr" rtl="1"/>
                      <a:r>
                        <a:rPr lang="ar-MA" sz="4000" dirty="0" smtClean="0">
                          <a:solidFill>
                            <a:schemeClr val="tx1"/>
                          </a:solidFill>
                        </a:rPr>
                        <a:t>الخطأ</a:t>
                      </a:r>
                      <a:endParaRPr lang="ar-MA" sz="4000" dirty="0">
                        <a:solidFill>
                          <a:schemeClr val="tx1"/>
                        </a:solidFill>
                      </a:endParaRPr>
                    </a:p>
                  </a:txBody>
                  <a:tcPr>
                    <a:solidFill>
                      <a:srgbClr val="FFFF00"/>
                    </a:solidFill>
                  </a:tcPr>
                </a:tc>
                <a:tc>
                  <a:txBody>
                    <a:bodyPr/>
                    <a:lstStyle/>
                    <a:p>
                      <a:pPr algn="ctr" rtl="1"/>
                      <a:r>
                        <a:rPr lang="ar-MA" sz="4000" dirty="0" smtClean="0">
                          <a:solidFill>
                            <a:schemeClr val="tx1"/>
                          </a:solidFill>
                        </a:rPr>
                        <a:t>التصحيح</a:t>
                      </a:r>
                      <a:endParaRPr lang="ar-MA" sz="4000" dirty="0">
                        <a:solidFill>
                          <a:schemeClr val="tx1"/>
                        </a:solidFill>
                      </a:endParaRPr>
                    </a:p>
                  </a:txBody>
                  <a:tcPr>
                    <a:solidFill>
                      <a:srgbClr val="FFFF00"/>
                    </a:solidFill>
                  </a:tcPr>
                </a:tc>
                <a:tc>
                  <a:txBody>
                    <a:bodyPr/>
                    <a:lstStyle/>
                    <a:p>
                      <a:pPr algn="ctr" rtl="1"/>
                      <a:r>
                        <a:rPr lang="ar-MA" sz="4000" dirty="0" smtClean="0">
                          <a:solidFill>
                            <a:schemeClr val="tx1"/>
                          </a:solidFill>
                        </a:rPr>
                        <a:t>التعليل</a:t>
                      </a:r>
                      <a:endParaRPr lang="ar-MA" sz="4000" dirty="0">
                        <a:solidFill>
                          <a:schemeClr val="tx1"/>
                        </a:solidFill>
                      </a:endParaRPr>
                    </a:p>
                  </a:txBody>
                  <a:tcPr>
                    <a:solidFill>
                      <a:srgbClr val="FFFF00"/>
                    </a:solidFill>
                  </a:tcPr>
                </a:tc>
                <a:extLst>
                  <a:ext uri="{0D108BD9-81ED-4DB2-BD59-A6C34878D82A}">
                    <a16:rowId xmlns:a16="http://schemas.microsoft.com/office/drawing/2014/main" val="3676608579"/>
                  </a:ext>
                </a:extLst>
              </a:tr>
              <a:tr h="745312">
                <a:tc>
                  <a:txBody>
                    <a:bodyPr/>
                    <a:lstStyle/>
                    <a:p>
                      <a:pPr rtl="1"/>
                      <a:r>
                        <a:rPr lang="ar-MA" sz="3600" b="1" dirty="0" smtClean="0"/>
                        <a:t>المسلمين يكونون المجتمع</a:t>
                      </a:r>
                      <a:endParaRPr lang="ar-MA" sz="3600" b="1" dirty="0"/>
                    </a:p>
                  </a:txBody>
                  <a:tcPr>
                    <a:solidFill>
                      <a:srgbClr val="FFFF99"/>
                    </a:solidFill>
                  </a:tcPr>
                </a:tc>
                <a:tc>
                  <a:txBody>
                    <a:bodyPr/>
                    <a:lstStyle/>
                    <a:p>
                      <a:pPr rtl="1"/>
                      <a:r>
                        <a:rPr lang="ar-MA" sz="3600" b="1" dirty="0" smtClean="0"/>
                        <a:t>المسلم</a:t>
                      </a:r>
                      <a:r>
                        <a:rPr lang="ar-MA" sz="3600" b="1" dirty="0" smtClean="0">
                          <a:solidFill>
                            <a:srgbClr val="00B050"/>
                          </a:solidFill>
                        </a:rPr>
                        <a:t>و</a:t>
                      </a:r>
                      <a:r>
                        <a:rPr lang="ar-MA" sz="3600" b="1" dirty="0" smtClean="0"/>
                        <a:t>ن يكونون المجتمع</a:t>
                      </a:r>
                      <a:endParaRPr lang="ar-MA" sz="3600" b="1" dirty="0"/>
                    </a:p>
                  </a:txBody>
                  <a:tcPr>
                    <a:solidFill>
                      <a:srgbClr val="FFFF99"/>
                    </a:solidFill>
                  </a:tcPr>
                </a:tc>
                <a:tc>
                  <a:txBody>
                    <a:bodyPr/>
                    <a:lstStyle/>
                    <a:p>
                      <a:pPr rtl="1"/>
                      <a:endParaRPr lang="ar-MA" dirty="0"/>
                    </a:p>
                  </a:txBody>
                  <a:tcPr>
                    <a:solidFill>
                      <a:srgbClr val="FFFF99"/>
                    </a:solidFill>
                  </a:tcPr>
                </a:tc>
                <a:extLst>
                  <a:ext uri="{0D108BD9-81ED-4DB2-BD59-A6C34878D82A}">
                    <a16:rowId xmlns:a16="http://schemas.microsoft.com/office/drawing/2014/main" val="413980083"/>
                  </a:ext>
                </a:extLst>
              </a:tr>
              <a:tr h="745312">
                <a:tc>
                  <a:txBody>
                    <a:bodyPr/>
                    <a:lstStyle/>
                    <a:p>
                      <a:pPr rtl="1"/>
                      <a:r>
                        <a:rPr lang="ar-MA" sz="3600" b="1" dirty="0" smtClean="0"/>
                        <a:t>الأخوة</a:t>
                      </a:r>
                      <a:r>
                        <a:rPr lang="ar-MA" sz="3600" b="1" baseline="0" dirty="0" smtClean="0"/>
                        <a:t> مبدأ الأساسي</a:t>
                      </a:r>
                      <a:endParaRPr lang="ar-MA" sz="3600" b="1" dirty="0"/>
                    </a:p>
                  </a:txBody>
                  <a:tcPr>
                    <a:solidFill>
                      <a:srgbClr val="FFFF99"/>
                    </a:solidFill>
                  </a:tcPr>
                </a:tc>
                <a:tc>
                  <a:txBody>
                    <a:bodyPr/>
                    <a:lstStyle/>
                    <a:p>
                      <a:pPr rtl="1"/>
                      <a:r>
                        <a:rPr lang="ar-MA" sz="3600" b="1" dirty="0" smtClean="0"/>
                        <a:t>الأخوة</a:t>
                      </a:r>
                      <a:r>
                        <a:rPr lang="ar-MA" sz="3600" b="1" baseline="0" dirty="0" smtClean="0"/>
                        <a:t> مبدأ </a:t>
                      </a:r>
                      <a:r>
                        <a:rPr lang="ar-MA" sz="3600" b="1" baseline="0" dirty="0" smtClean="0">
                          <a:solidFill>
                            <a:srgbClr val="00B050"/>
                          </a:solidFill>
                        </a:rPr>
                        <a:t>أساسي</a:t>
                      </a:r>
                      <a:endParaRPr lang="ar-MA" sz="3600" b="1" dirty="0">
                        <a:solidFill>
                          <a:srgbClr val="00B050"/>
                        </a:solidFill>
                      </a:endParaRPr>
                    </a:p>
                  </a:txBody>
                  <a:tcPr>
                    <a:solidFill>
                      <a:srgbClr val="FFFF99"/>
                    </a:solidFill>
                  </a:tcPr>
                </a:tc>
                <a:tc>
                  <a:txBody>
                    <a:bodyPr/>
                    <a:lstStyle/>
                    <a:p>
                      <a:pPr rtl="1"/>
                      <a:endParaRPr lang="ar-MA"/>
                    </a:p>
                  </a:txBody>
                  <a:tcPr>
                    <a:solidFill>
                      <a:srgbClr val="FFFF99"/>
                    </a:solidFill>
                  </a:tcPr>
                </a:tc>
                <a:extLst>
                  <a:ext uri="{0D108BD9-81ED-4DB2-BD59-A6C34878D82A}">
                    <a16:rowId xmlns:a16="http://schemas.microsoft.com/office/drawing/2014/main" val="3726046175"/>
                  </a:ext>
                </a:extLst>
              </a:tr>
              <a:tr h="745312">
                <a:tc>
                  <a:txBody>
                    <a:bodyPr/>
                    <a:lstStyle/>
                    <a:p>
                      <a:pPr rtl="1"/>
                      <a:r>
                        <a:rPr lang="ar-MA" sz="3600" b="1" dirty="0" smtClean="0"/>
                        <a:t>علاقة الأفراد المجتمع</a:t>
                      </a:r>
                      <a:endParaRPr lang="ar-MA" sz="3600" b="1" dirty="0"/>
                    </a:p>
                  </a:txBody>
                  <a:tcPr>
                    <a:solidFill>
                      <a:srgbClr val="FFFF99"/>
                    </a:solidFill>
                  </a:tcPr>
                </a:tc>
                <a:tc>
                  <a:txBody>
                    <a:bodyPr/>
                    <a:lstStyle/>
                    <a:p>
                      <a:pPr rtl="1"/>
                      <a:r>
                        <a:rPr lang="ar-MA" sz="3600" b="1" dirty="0" smtClean="0"/>
                        <a:t>علاقة </a:t>
                      </a:r>
                      <a:r>
                        <a:rPr lang="ar-MA" sz="3600" b="1" dirty="0" smtClean="0">
                          <a:solidFill>
                            <a:srgbClr val="00B050"/>
                          </a:solidFill>
                        </a:rPr>
                        <a:t>أفراد</a:t>
                      </a:r>
                      <a:r>
                        <a:rPr lang="ar-MA" sz="3600" b="1" dirty="0" smtClean="0"/>
                        <a:t> المجتمع</a:t>
                      </a:r>
                      <a:endParaRPr lang="ar-MA" sz="3600" b="1" dirty="0"/>
                    </a:p>
                  </a:txBody>
                  <a:tcPr>
                    <a:solidFill>
                      <a:srgbClr val="FFFF99"/>
                    </a:solidFill>
                  </a:tcPr>
                </a:tc>
                <a:tc>
                  <a:txBody>
                    <a:bodyPr/>
                    <a:lstStyle/>
                    <a:p>
                      <a:pPr rtl="1"/>
                      <a:endParaRPr lang="ar-MA"/>
                    </a:p>
                  </a:txBody>
                  <a:tcPr>
                    <a:solidFill>
                      <a:srgbClr val="FFFF99"/>
                    </a:solidFill>
                  </a:tcPr>
                </a:tc>
                <a:extLst>
                  <a:ext uri="{0D108BD9-81ED-4DB2-BD59-A6C34878D82A}">
                    <a16:rowId xmlns:a16="http://schemas.microsoft.com/office/drawing/2014/main" val="3870230357"/>
                  </a:ext>
                </a:extLst>
              </a:tr>
              <a:tr h="745312">
                <a:tc>
                  <a:txBody>
                    <a:bodyPr/>
                    <a:lstStyle/>
                    <a:p>
                      <a:pPr rtl="1"/>
                      <a:r>
                        <a:rPr lang="ar-MA" sz="3600" b="1" dirty="0" smtClean="0"/>
                        <a:t>يتحدث النص على – يحكي على ...</a:t>
                      </a:r>
                      <a:endParaRPr lang="ar-MA" sz="3600" b="1" dirty="0"/>
                    </a:p>
                  </a:txBody>
                  <a:tcPr>
                    <a:solidFill>
                      <a:srgbClr val="FFFF99"/>
                    </a:solidFill>
                  </a:tcPr>
                </a:tc>
                <a:tc>
                  <a:txBody>
                    <a:bodyPr/>
                    <a:lstStyle/>
                    <a:p>
                      <a:pPr rtl="1"/>
                      <a:r>
                        <a:rPr lang="ar-MA" sz="3600" b="1" dirty="0" smtClean="0"/>
                        <a:t>يتحدث النص </a:t>
                      </a:r>
                      <a:r>
                        <a:rPr lang="ar-MA" sz="3600" b="1" dirty="0" smtClean="0">
                          <a:solidFill>
                            <a:srgbClr val="00B050"/>
                          </a:solidFill>
                        </a:rPr>
                        <a:t>عن</a:t>
                      </a:r>
                      <a:r>
                        <a:rPr lang="ar-MA" sz="3600" b="1" dirty="0" smtClean="0"/>
                        <a:t> – يحكي </a:t>
                      </a:r>
                      <a:r>
                        <a:rPr lang="ar-MA" sz="3600" b="1" dirty="0" smtClean="0">
                          <a:solidFill>
                            <a:srgbClr val="00B050"/>
                          </a:solidFill>
                        </a:rPr>
                        <a:t>عن</a:t>
                      </a:r>
                      <a:r>
                        <a:rPr lang="ar-MA" sz="3600" b="1" dirty="0" smtClean="0"/>
                        <a:t> ...</a:t>
                      </a:r>
                      <a:endParaRPr lang="ar-MA" sz="3600" b="1" dirty="0"/>
                    </a:p>
                  </a:txBody>
                  <a:tcPr>
                    <a:solidFill>
                      <a:srgbClr val="FFFF99"/>
                    </a:solidFill>
                  </a:tcPr>
                </a:tc>
                <a:tc>
                  <a:txBody>
                    <a:bodyPr/>
                    <a:lstStyle/>
                    <a:p>
                      <a:pPr rtl="1"/>
                      <a:endParaRPr lang="ar-MA"/>
                    </a:p>
                  </a:txBody>
                  <a:tcPr>
                    <a:solidFill>
                      <a:srgbClr val="FFFF99"/>
                    </a:solidFill>
                  </a:tcPr>
                </a:tc>
                <a:extLst>
                  <a:ext uri="{0D108BD9-81ED-4DB2-BD59-A6C34878D82A}">
                    <a16:rowId xmlns:a16="http://schemas.microsoft.com/office/drawing/2014/main" val="2380771425"/>
                  </a:ext>
                </a:extLst>
              </a:tr>
              <a:tr h="745312">
                <a:tc>
                  <a:txBody>
                    <a:bodyPr/>
                    <a:lstStyle/>
                    <a:p>
                      <a:pPr rtl="1"/>
                      <a:r>
                        <a:rPr lang="ar-MA" sz="3600" b="1" dirty="0" smtClean="0"/>
                        <a:t>وأن يكون شركاء</a:t>
                      </a:r>
                      <a:r>
                        <a:rPr lang="ar-MA" sz="3600" b="1" baseline="0" dirty="0" smtClean="0"/>
                        <a:t> في الحياة</a:t>
                      </a:r>
                      <a:endParaRPr lang="ar-MA" sz="3600" b="1" dirty="0"/>
                    </a:p>
                  </a:txBody>
                  <a:tcPr>
                    <a:solidFill>
                      <a:srgbClr val="FFFF99"/>
                    </a:solidFill>
                  </a:tcPr>
                </a:tc>
                <a:tc>
                  <a:txBody>
                    <a:bodyPr/>
                    <a:lstStyle/>
                    <a:p>
                      <a:pPr rtl="1"/>
                      <a:r>
                        <a:rPr lang="ar-MA" sz="3600" b="1" dirty="0" smtClean="0"/>
                        <a:t>وأن يكون</a:t>
                      </a:r>
                      <a:r>
                        <a:rPr lang="ar-MA" sz="3600" b="1" dirty="0" smtClean="0">
                          <a:solidFill>
                            <a:srgbClr val="00B050"/>
                          </a:solidFill>
                        </a:rPr>
                        <a:t>وا</a:t>
                      </a:r>
                      <a:r>
                        <a:rPr lang="ar-MA" sz="3600" b="1" dirty="0" smtClean="0"/>
                        <a:t> شركاء</a:t>
                      </a:r>
                      <a:r>
                        <a:rPr lang="ar-MA" sz="3600" b="1" baseline="0" dirty="0" smtClean="0"/>
                        <a:t> في الحياة</a:t>
                      </a:r>
                      <a:endParaRPr lang="ar-MA" sz="3600" b="1" dirty="0"/>
                    </a:p>
                  </a:txBody>
                  <a:tcPr>
                    <a:solidFill>
                      <a:srgbClr val="FFFF99"/>
                    </a:solidFill>
                  </a:tcPr>
                </a:tc>
                <a:tc>
                  <a:txBody>
                    <a:bodyPr/>
                    <a:lstStyle/>
                    <a:p>
                      <a:pPr rtl="1"/>
                      <a:endParaRPr lang="ar-MA" dirty="0"/>
                    </a:p>
                  </a:txBody>
                  <a:tcPr>
                    <a:solidFill>
                      <a:srgbClr val="FFFF99"/>
                    </a:solidFill>
                  </a:tcPr>
                </a:tc>
                <a:extLst>
                  <a:ext uri="{0D108BD9-81ED-4DB2-BD59-A6C34878D82A}">
                    <a16:rowId xmlns:a16="http://schemas.microsoft.com/office/drawing/2014/main" val="745187233"/>
                  </a:ext>
                </a:extLst>
              </a:tr>
              <a:tr h="745312">
                <a:tc>
                  <a:txBody>
                    <a:bodyPr/>
                    <a:lstStyle/>
                    <a:p>
                      <a:pPr rtl="1"/>
                      <a:r>
                        <a:rPr lang="ar-MA" sz="3600" b="1" dirty="0" smtClean="0"/>
                        <a:t>يتضامن المسلمين مع بعض</a:t>
                      </a:r>
                      <a:endParaRPr lang="ar-MA" sz="3600" b="1" dirty="0"/>
                    </a:p>
                  </a:txBody>
                  <a:tcPr>
                    <a:solidFill>
                      <a:srgbClr val="FFFF99"/>
                    </a:solidFill>
                  </a:tcPr>
                </a:tc>
                <a:tc>
                  <a:txBody>
                    <a:bodyPr/>
                    <a:lstStyle/>
                    <a:p>
                      <a:pPr rtl="1"/>
                      <a:r>
                        <a:rPr lang="ar-MA" sz="3600" b="1" dirty="0" smtClean="0"/>
                        <a:t>يتضامن المسلم</a:t>
                      </a:r>
                      <a:r>
                        <a:rPr lang="ar-MA" sz="3600" b="1" dirty="0" smtClean="0">
                          <a:solidFill>
                            <a:srgbClr val="00B050"/>
                          </a:solidFill>
                        </a:rPr>
                        <a:t>و</a:t>
                      </a:r>
                      <a:r>
                        <a:rPr lang="ar-MA" sz="3600" b="1" dirty="0" smtClean="0"/>
                        <a:t>ن مع بعض</a:t>
                      </a:r>
                      <a:endParaRPr lang="ar-MA" sz="3600" b="1" dirty="0"/>
                    </a:p>
                  </a:txBody>
                  <a:tcPr>
                    <a:solidFill>
                      <a:srgbClr val="FFFF99"/>
                    </a:solidFill>
                  </a:tcPr>
                </a:tc>
                <a:tc>
                  <a:txBody>
                    <a:bodyPr/>
                    <a:lstStyle/>
                    <a:p>
                      <a:pPr rtl="1"/>
                      <a:endParaRPr lang="ar-MA" dirty="0"/>
                    </a:p>
                  </a:txBody>
                  <a:tcPr>
                    <a:solidFill>
                      <a:srgbClr val="FFFF99"/>
                    </a:solidFill>
                  </a:tcPr>
                </a:tc>
                <a:extLst>
                  <a:ext uri="{0D108BD9-81ED-4DB2-BD59-A6C34878D82A}">
                    <a16:rowId xmlns:a16="http://schemas.microsoft.com/office/drawing/2014/main" val="1046602653"/>
                  </a:ext>
                </a:extLst>
              </a:tr>
            </a:tbl>
          </a:graphicData>
        </a:graphic>
      </p:graphicFrame>
    </p:spTree>
    <p:extLst>
      <p:ext uri="{BB962C8B-B14F-4D97-AF65-F5344CB8AC3E}">
        <p14:creationId xmlns:p14="http://schemas.microsoft.com/office/powerpoint/2010/main" val="233059259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1883450182"/>
              </p:ext>
            </p:extLst>
          </p:nvPr>
        </p:nvGraphicFramePr>
        <p:xfrm>
          <a:off x="56270" y="100689"/>
          <a:ext cx="12065389" cy="6547408"/>
        </p:xfrm>
        <a:graphic>
          <a:graphicData uri="http://schemas.openxmlformats.org/drawingml/2006/table">
            <a:tbl>
              <a:tblPr rtl="1" firstRow="1" bandRow="1">
                <a:effectLst>
                  <a:outerShdw blurRad="50800" dist="38100" dir="5400000" algn="t" rotWithShape="0">
                    <a:prstClr val="black">
                      <a:alpha val="40000"/>
                    </a:prstClr>
                  </a:outerShdw>
                </a:effectLst>
                <a:tableStyleId>{5C22544A-7EE6-4342-B048-85BDC9FD1C3A}</a:tableStyleId>
              </a:tblPr>
              <a:tblGrid>
                <a:gridCol w="3723247">
                  <a:extLst>
                    <a:ext uri="{9D8B030D-6E8A-4147-A177-3AD203B41FA5}">
                      <a16:colId xmlns:a16="http://schemas.microsoft.com/office/drawing/2014/main" val="2701034736"/>
                    </a:ext>
                  </a:extLst>
                </a:gridCol>
                <a:gridCol w="3727938">
                  <a:extLst>
                    <a:ext uri="{9D8B030D-6E8A-4147-A177-3AD203B41FA5}">
                      <a16:colId xmlns:a16="http://schemas.microsoft.com/office/drawing/2014/main" val="1292309707"/>
                    </a:ext>
                  </a:extLst>
                </a:gridCol>
                <a:gridCol w="4614204">
                  <a:extLst>
                    <a:ext uri="{9D8B030D-6E8A-4147-A177-3AD203B41FA5}">
                      <a16:colId xmlns:a16="http://schemas.microsoft.com/office/drawing/2014/main" val="2694347908"/>
                    </a:ext>
                  </a:extLst>
                </a:gridCol>
              </a:tblGrid>
              <a:tr h="745312">
                <a:tc>
                  <a:txBody>
                    <a:bodyPr/>
                    <a:lstStyle/>
                    <a:p>
                      <a:pPr algn="ctr" rtl="1"/>
                      <a:r>
                        <a:rPr lang="ar-MA" sz="4000" dirty="0" smtClean="0">
                          <a:solidFill>
                            <a:schemeClr val="tx1"/>
                          </a:solidFill>
                        </a:rPr>
                        <a:t>الخطأ</a:t>
                      </a:r>
                      <a:endParaRPr lang="ar-MA" sz="4000" dirty="0">
                        <a:solidFill>
                          <a:schemeClr val="tx1"/>
                        </a:solidFill>
                      </a:endParaRPr>
                    </a:p>
                  </a:txBody>
                  <a:tcPr>
                    <a:solidFill>
                      <a:srgbClr val="FFFF00"/>
                    </a:solidFill>
                  </a:tcPr>
                </a:tc>
                <a:tc>
                  <a:txBody>
                    <a:bodyPr/>
                    <a:lstStyle/>
                    <a:p>
                      <a:pPr algn="ctr" rtl="1"/>
                      <a:r>
                        <a:rPr lang="ar-MA" sz="4000" dirty="0" smtClean="0">
                          <a:solidFill>
                            <a:schemeClr val="tx1"/>
                          </a:solidFill>
                        </a:rPr>
                        <a:t>التصحيح</a:t>
                      </a:r>
                      <a:endParaRPr lang="ar-MA" sz="4000" dirty="0">
                        <a:solidFill>
                          <a:schemeClr val="tx1"/>
                        </a:solidFill>
                      </a:endParaRPr>
                    </a:p>
                  </a:txBody>
                  <a:tcPr>
                    <a:solidFill>
                      <a:srgbClr val="FFFF00"/>
                    </a:solidFill>
                  </a:tcPr>
                </a:tc>
                <a:tc>
                  <a:txBody>
                    <a:bodyPr/>
                    <a:lstStyle/>
                    <a:p>
                      <a:pPr algn="ctr" rtl="1"/>
                      <a:r>
                        <a:rPr lang="ar-MA" sz="4000" dirty="0" smtClean="0">
                          <a:solidFill>
                            <a:schemeClr val="tx1"/>
                          </a:solidFill>
                        </a:rPr>
                        <a:t>التعليل</a:t>
                      </a:r>
                      <a:endParaRPr lang="ar-MA" sz="4000" dirty="0">
                        <a:solidFill>
                          <a:schemeClr val="tx1"/>
                        </a:solidFill>
                      </a:endParaRPr>
                    </a:p>
                  </a:txBody>
                  <a:tcPr>
                    <a:solidFill>
                      <a:srgbClr val="FFFF00"/>
                    </a:solidFill>
                  </a:tcPr>
                </a:tc>
                <a:extLst>
                  <a:ext uri="{0D108BD9-81ED-4DB2-BD59-A6C34878D82A}">
                    <a16:rowId xmlns:a16="http://schemas.microsoft.com/office/drawing/2014/main" val="3676608579"/>
                  </a:ext>
                </a:extLst>
              </a:tr>
              <a:tr h="745312">
                <a:tc>
                  <a:txBody>
                    <a:bodyPr/>
                    <a:lstStyle/>
                    <a:p>
                      <a:pPr rtl="1"/>
                      <a:r>
                        <a:rPr lang="ar-MA" sz="3600" b="1" dirty="0" smtClean="0"/>
                        <a:t>المجتمع الذي يتعايشون</a:t>
                      </a:r>
                      <a:r>
                        <a:rPr lang="ar-MA" sz="3600" b="1" baseline="0" dirty="0" smtClean="0"/>
                        <a:t> فيه المسلمون</a:t>
                      </a:r>
                      <a:endParaRPr lang="ar-MA" sz="3600" b="1" dirty="0"/>
                    </a:p>
                  </a:txBody>
                  <a:tcPr>
                    <a:solidFill>
                      <a:srgbClr val="FFFF99"/>
                    </a:solidFill>
                  </a:tcPr>
                </a:tc>
                <a:tc>
                  <a:txBody>
                    <a:bodyPr/>
                    <a:lstStyle/>
                    <a:p>
                      <a:endParaRPr lang="ar-MA" dirty="0"/>
                    </a:p>
                  </a:txBody>
                  <a:tcPr>
                    <a:solidFill>
                      <a:srgbClr val="FFFF99"/>
                    </a:solidFill>
                  </a:tcPr>
                </a:tc>
                <a:tc>
                  <a:txBody>
                    <a:bodyPr/>
                    <a:lstStyle/>
                    <a:p>
                      <a:pPr rtl="1"/>
                      <a:endParaRPr lang="ar-MA"/>
                    </a:p>
                  </a:txBody>
                  <a:tcPr>
                    <a:solidFill>
                      <a:srgbClr val="FFFF99"/>
                    </a:solidFill>
                  </a:tcPr>
                </a:tc>
                <a:extLst>
                  <a:ext uri="{0D108BD9-81ED-4DB2-BD59-A6C34878D82A}">
                    <a16:rowId xmlns:a16="http://schemas.microsoft.com/office/drawing/2014/main" val="413980083"/>
                  </a:ext>
                </a:extLst>
              </a:tr>
              <a:tr h="745312">
                <a:tc>
                  <a:txBody>
                    <a:bodyPr/>
                    <a:lstStyle/>
                    <a:p>
                      <a:pPr rtl="1"/>
                      <a:r>
                        <a:rPr lang="ar-MA" sz="3600" b="1" dirty="0" smtClean="0"/>
                        <a:t>المجتمع الاسلامي يرتكب من...</a:t>
                      </a:r>
                      <a:endParaRPr lang="ar-MA" sz="3600" b="1" dirty="0"/>
                    </a:p>
                  </a:txBody>
                  <a:tcPr>
                    <a:solidFill>
                      <a:srgbClr val="FFFF99"/>
                    </a:solidFill>
                  </a:tcPr>
                </a:tc>
                <a:tc>
                  <a:txBody>
                    <a:bodyPr/>
                    <a:lstStyle/>
                    <a:p>
                      <a:endParaRPr lang="ar-MA"/>
                    </a:p>
                  </a:txBody>
                  <a:tcPr>
                    <a:solidFill>
                      <a:srgbClr val="FFFF99"/>
                    </a:solidFill>
                  </a:tcPr>
                </a:tc>
                <a:tc>
                  <a:txBody>
                    <a:bodyPr/>
                    <a:lstStyle/>
                    <a:p>
                      <a:pPr rtl="1"/>
                      <a:endParaRPr lang="ar-MA"/>
                    </a:p>
                  </a:txBody>
                  <a:tcPr>
                    <a:solidFill>
                      <a:srgbClr val="FFFF99"/>
                    </a:solidFill>
                  </a:tcPr>
                </a:tc>
                <a:extLst>
                  <a:ext uri="{0D108BD9-81ED-4DB2-BD59-A6C34878D82A}">
                    <a16:rowId xmlns:a16="http://schemas.microsoft.com/office/drawing/2014/main" val="3726046175"/>
                  </a:ext>
                </a:extLst>
              </a:tr>
              <a:tr h="745312">
                <a:tc>
                  <a:txBody>
                    <a:bodyPr/>
                    <a:lstStyle/>
                    <a:p>
                      <a:pPr rtl="1"/>
                      <a:r>
                        <a:rPr lang="ar-MA" sz="3600" b="1" dirty="0" smtClean="0"/>
                        <a:t>في مواجهة حياة، ...</a:t>
                      </a:r>
                      <a:endParaRPr lang="ar-MA" sz="3600" b="1" dirty="0"/>
                    </a:p>
                  </a:txBody>
                  <a:tcPr>
                    <a:solidFill>
                      <a:srgbClr val="FFFF99"/>
                    </a:solidFill>
                  </a:tcPr>
                </a:tc>
                <a:tc>
                  <a:txBody>
                    <a:bodyPr/>
                    <a:lstStyle/>
                    <a:p>
                      <a:endParaRPr lang="ar-MA"/>
                    </a:p>
                  </a:txBody>
                  <a:tcPr>
                    <a:solidFill>
                      <a:srgbClr val="FFFF99"/>
                    </a:solidFill>
                  </a:tcPr>
                </a:tc>
                <a:tc>
                  <a:txBody>
                    <a:bodyPr/>
                    <a:lstStyle/>
                    <a:p>
                      <a:pPr rtl="1"/>
                      <a:endParaRPr lang="ar-MA"/>
                    </a:p>
                  </a:txBody>
                  <a:tcPr>
                    <a:solidFill>
                      <a:srgbClr val="FFFF99"/>
                    </a:solidFill>
                  </a:tcPr>
                </a:tc>
                <a:extLst>
                  <a:ext uri="{0D108BD9-81ED-4DB2-BD59-A6C34878D82A}">
                    <a16:rowId xmlns:a16="http://schemas.microsoft.com/office/drawing/2014/main" val="3870230357"/>
                  </a:ext>
                </a:extLst>
              </a:tr>
              <a:tr h="745312">
                <a:tc>
                  <a:txBody>
                    <a:bodyPr/>
                    <a:lstStyle/>
                    <a:p>
                      <a:pPr rtl="1"/>
                      <a:r>
                        <a:rPr lang="ar-MA" sz="3600" b="1" dirty="0" smtClean="0"/>
                        <a:t>الأخوة تقوم على</a:t>
                      </a:r>
                      <a:r>
                        <a:rPr lang="ar-MA" sz="3600" b="1" baseline="0" dirty="0" smtClean="0"/>
                        <a:t> أساسه...</a:t>
                      </a:r>
                      <a:endParaRPr lang="ar-MA" sz="3600" b="1" dirty="0"/>
                    </a:p>
                  </a:txBody>
                  <a:tcPr>
                    <a:solidFill>
                      <a:srgbClr val="FFFF99"/>
                    </a:solidFill>
                  </a:tcPr>
                </a:tc>
                <a:tc>
                  <a:txBody>
                    <a:bodyPr/>
                    <a:lstStyle/>
                    <a:p>
                      <a:endParaRPr lang="ar-MA"/>
                    </a:p>
                  </a:txBody>
                  <a:tcPr>
                    <a:solidFill>
                      <a:srgbClr val="FFFF99"/>
                    </a:solidFill>
                  </a:tcPr>
                </a:tc>
                <a:tc>
                  <a:txBody>
                    <a:bodyPr/>
                    <a:lstStyle/>
                    <a:p>
                      <a:pPr rtl="1"/>
                      <a:endParaRPr lang="ar-MA"/>
                    </a:p>
                  </a:txBody>
                  <a:tcPr>
                    <a:solidFill>
                      <a:srgbClr val="FFFF99"/>
                    </a:solidFill>
                  </a:tcPr>
                </a:tc>
                <a:extLst>
                  <a:ext uri="{0D108BD9-81ED-4DB2-BD59-A6C34878D82A}">
                    <a16:rowId xmlns:a16="http://schemas.microsoft.com/office/drawing/2014/main" val="2380771425"/>
                  </a:ext>
                </a:extLst>
              </a:tr>
              <a:tr h="745312">
                <a:tc>
                  <a:txBody>
                    <a:bodyPr/>
                    <a:lstStyle/>
                    <a:p>
                      <a:pPr rtl="1"/>
                      <a:r>
                        <a:rPr lang="ar-MA" sz="3600" b="1" dirty="0" smtClean="0"/>
                        <a:t>أن يكون تعاون بينهم</a:t>
                      </a:r>
                      <a:endParaRPr lang="ar-MA" sz="3600" b="1" dirty="0"/>
                    </a:p>
                  </a:txBody>
                  <a:tcPr>
                    <a:solidFill>
                      <a:srgbClr val="FFFF99"/>
                    </a:solidFill>
                  </a:tcPr>
                </a:tc>
                <a:tc>
                  <a:txBody>
                    <a:bodyPr/>
                    <a:lstStyle/>
                    <a:p>
                      <a:endParaRPr lang="ar-MA"/>
                    </a:p>
                  </a:txBody>
                  <a:tcPr>
                    <a:solidFill>
                      <a:srgbClr val="FFFF99"/>
                    </a:solidFill>
                  </a:tcPr>
                </a:tc>
                <a:tc>
                  <a:txBody>
                    <a:bodyPr/>
                    <a:lstStyle/>
                    <a:p>
                      <a:pPr rtl="1"/>
                      <a:endParaRPr lang="ar-MA" dirty="0"/>
                    </a:p>
                  </a:txBody>
                  <a:tcPr>
                    <a:solidFill>
                      <a:srgbClr val="FFFF99"/>
                    </a:solidFill>
                  </a:tcPr>
                </a:tc>
                <a:extLst>
                  <a:ext uri="{0D108BD9-81ED-4DB2-BD59-A6C34878D82A}">
                    <a16:rowId xmlns:a16="http://schemas.microsoft.com/office/drawing/2014/main" val="745187233"/>
                  </a:ext>
                </a:extLst>
              </a:tr>
              <a:tr h="745312">
                <a:tc>
                  <a:txBody>
                    <a:bodyPr/>
                    <a:lstStyle/>
                    <a:p>
                      <a:pPr rtl="1"/>
                      <a:r>
                        <a:rPr lang="ar-MA" sz="3600" b="1" dirty="0" smtClean="0"/>
                        <a:t>فى كلنا اخوة</a:t>
                      </a:r>
                      <a:endParaRPr lang="ar-MA" sz="3600" b="1" dirty="0"/>
                    </a:p>
                  </a:txBody>
                  <a:tcPr>
                    <a:solidFill>
                      <a:srgbClr val="FFFF99"/>
                    </a:solidFill>
                  </a:tcPr>
                </a:tc>
                <a:tc>
                  <a:txBody>
                    <a:bodyPr/>
                    <a:lstStyle/>
                    <a:p>
                      <a:endParaRPr lang="ar-MA" dirty="0"/>
                    </a:p>
                  </a:txBody>
                  <a:tcPr>
                    <a:solidFill>
                      <a:srgbClr val="FFFF99"/>
                    </a:solidFill>
                  </a:tcPr>
                </a:tc>
                <a:tc>
                  <a:txBody>
                    <a:bodyPr/>
                    <a:lstStyle/>
                    <a:p>
                      <a:pPr rtl="1"/>
                      <a:endParaRPr lang="ar-MA" dirty="0"/>
                    </a:p>
                  </a:txBody>
                  <a:tcPr>
                    <a:solidFill>
                      <a:srgbClr val="FFFF99"/>
                    </a:solidFill>
                  </a:tcPr>
                </a:tc>
                <a:extLst>
                  <a:ext uri="{0D108BD9-81ED-4DB2-BD59-A6C34878D82A}">
                    <a16:rowId xmlns:a16="http://schemas.microsoft.com/office/drawing/2014/main" val="4130340634"/>
                  </a:ext>
                </a:extLst>
              </a:tr>
            </a:tbl>
          </a:graphicData>
        </a:graphic>
      </p:graphicFrame>
    </p:spTree>
    <p:extLst>
      <p:ext uri="{BB962C8B-B14F-4D97-AF65-F5344CB8AC3E}">
        <p14:creationId xmlns:p14="http://schemas.microsoft.com/office/powerpoint/2010/main" val="69539621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669742343"/>
              </p:ext>
            </p:extLst>
          </p:nvPr>
        </p:nvGraphicFramePr>
        <p:xfrm>
          <a:off x="56270" y="100689"/>
          <a:ext cx="12065389" cy="6547408"/>
        </p:xfrm>
        <a:graphic>
          <a:graphicData uri="http://schemas.openxmlformats.org/drawingml/2006/table">
            <a:tbl>
              <a:tblPr rtl="1" firstRow="1" bandRow="1">
                <a:effectLst>
                  <a:outerShdw blurRad="50800" dist="38100" dir="5400000" algn="t" rotWithShape="0">
                    <a:prstClr val="black">
                      <a:alpha val="40000"/>
                    </a:prstClr>
                  </a:outerShdw>
                </a:effectLst>
                <a:tableStyleId>{5C22544A-7EE6-4342-B048-85BDC9FD1C3A}</a:tableStyleId>
              </a:tblPr>
              <a:tblGrid>
                <a:gridCol w="3723247">
                  <a:extLst>
                    <a:ext uri="{9D8B030D-6E8A-4147-A177-3AD203B41FA5}">
                      <a16:colId xmlns:a16="http://schemas.microsoft.com/office/drawing/2014/main" val="2701034736"/>
                    </a:ext>
                  </a:extLst>
                </a:gridCol>
                <a:gridCol w="3727938">
                  <a:extLst>
                    <a:ext uri="{9D8B030D-6E8A-4147-A177-3AD203B41FA5}">
                      <a16:colId xmlns:a16="http://schemas.microsoft.com/office/drawing/2014/main" val="1292309707"/>
                    </a:ext>
                  </a:extLst>
                </a:gridCol>
                <a:gridCol w="4614204">
                  <a:extLst>
                    <a:ext uri="{9D8B030D-6E8A-4147-A177-3AD203B41FA5}">
                      <a16:colId xmlns:a16="http://schemas.microsoft.com/office/drawing/2014/main" val="2694347908"/>
                    </a:ext>
                  </a:extLst>
                </a:gridCol>
              </a:tblGrid>
              <a:tr h="745312">
                <a:tc>
                  <a:txBody>
                    <a:bodyPr/>
                    <a:lstStyle/>
                    <a:p>
                      <a:pPr algn="ctr" rtl="1"/>
                      <a:r>
                        <a:rPr lang="ar-MA" sz="4000" dirty="0" smtClean="0">
                          <a:solidFill>
                            <a:schemeClr val="tx1"/>
                          </a:solidFill>
                        </a:rPr>
                        <a:t>الخطأ</a:t>
                      </a:r>
                      <a:endParaRPr lang="ar-MA" sz="4000" dirty="0">
                        <a:solidFill>
                          <a:schemeClr val="tx1"/>
                        </a:solidFill>
                      </a:endParaRPr>
                    </a:p>
                  </a:txBody>
                  <a:tcPr>
                    <a:solidFill>
                      <a:srgbClr val="FFFF00"/>
                    </a:solidFill>
                  </a:tcPr>
                </a:tc>
                <a:tc>
                  <a:txBody>
                    <a:bodyPr/>
                    <a:lstStyle/>
                    <a:p>
                      <a:pPr algn="ctr" rtl="1"/>
                      <a:r>
                        <a:rPr lang="ar-MA" sz="4000" dirty="0" smtClean="0">
                          <a:solidFill>
                            <a:schemeClr val="tx1"/>
                          </a:solidFill>
                        </a:rPr>
                        <a:t>التصحيح</a:t>
                      </a:r>
                      <a:endParaRPr lang="ar-MA" sz="4000" dirty="0">
                        <a:solidFill>
                          <a:schemeClr val="tx1"/>
                        </a:solidFill>
                      </a:endParaRPr>
                    </a:p>
                  </a:txBody>
                  <a:tcPr>
                    <a:solidFill>
                      <a:srgbClr val="FFFF00"/>
                    </a:solidFill>
                  </a:tcPr>
                </a:tc>
                <a:tc>
                  <a:txBody>
                    <a:bodyPr/>
                    <a:lstStyle/>
                    <a:p>
                      <a:pPr algn="ctr" rtl="1"/>
                      <a:r>
                        <a:rPr lang="ar-MA" sz="4000" dirty="0" smtClean="0">
                          <a:solidFill>
                            <a:schemeClr val="tx1"/>
                          </a:solidFill>
                        </a:rPr>
                        <a:t>التعليل</a:t>
                      </a:r>
                      <a:endParaRPr lang="ar-MA" sz="4000" dirty="0">
                        <a:solidFill>
                          <a:schemeClr val="tx1"/>
                        </a:solidFill>
                      </a:endParaRPr>
                    </a:p>
                  </a:txBody>
                  <a:tcPr>
                    <a:solidFill>
                      <a:srgbClr val="FFFF00"/>
                    </a:solidFill>
                  </a:tcPr>
                </a:tc>
                <a:extLst>
                  <a:ext uri="{0D108BD9-81ED-4DB2-BD59-A6C34878D82A}">
                    <a16:rowId xmlns:a16="http://schemas.microsoft.com/office/drawing/2014/main" val="3676608579"/>
                  </a:ext>
                </a:extLst>
              </a:tr>
              <a:tr h="745312">
                <a:tc>
                  <a:txBody>
                    <a:bodyPr/>
                    <a:lstStyle/>
                    <a:p>
                      <a:pPr rtl="1"/>
                      <a:r>
                        <a:rPr lang="ar-MA" sz="3600" b="1" dirty="0" smtClean="0"/>
                        <a:t>المجتمع الذي يتعايشون</a:t>
                      </a:r>
                      <a:r>
                        <a:rPr lang="ar-MA" sz="3600" b="1" baseline="0" dirty="0" smtClean="0"/>
                        <a:t> فيه المسلمون</a:t>
                      </a:r>
                      <a:endParaRPr lang="ar-MA" sz="3600" b="1" dirty="0"/>
                    </a:p>
                  </a:txBody>
                  <a:tcPr>
                    <a:solidFill>
                      <a:srgbClr val="FFFF99"/>
                    </a:solidFill>
                  </a:tcPr>
                </a:tc>
                <a:tc>
                  <a:txBody>
                    <a:bodyPr/>
                    <a:lstStyle/>
                    <a:p>
                      <a:pPr rtl="1"/>
                      <a:r>
                        <a:rPr lang="ar-MA" sz="3600" b="1" dirty="0" smtClean="0"/>
                        <a:t>المجتمع الذي </a:t>
                      </a:r>
                      <a:r>
                        <a:rPr lang="ar-MA" sz="3600" b="1" dirty="0" smtClean="0">
                          <a:solidFill>
                            <a:srgbClr val="00B050"/>
                          </a:solidFill>
                        </a:rPr>
                        <a:t>يتعايش</a:t>
                      </a:r>
                      <a:r>
                        <a:rPr lang="ar-MA" sz="3600" b="1" baseline="0" dirty="0" smtClean="0"/>
                        <a:t> فيه المسلمون</a:t>
                      </a:r>
                      <a:endParaRPr lang="ar-MA" sz="3600" b="1" dirty="0"/>
                    </a:p>
                  </a:txBody>
                  <a:tcPr>
                    <a:solidFill>
                      <a:srgbClr val="FFFF99"/>
                    </a:solidFill>
                  </a:tcPr>
                </a:tc>
                <a:tc>
                  <a:txBody>
                    <a:bodyPr/>
                    <a:lstStyle/>
                    <a:p>
                      <a:pPr rtl="1"/>
                      <a:endParaRPr lang="ar-MA"/>
                    </a:p>
                  </a:txBody>
                  <a:tcPr>
                    <a:solidFill>
                      <a:srgbClr val="FFFF99"/>
                    </a:solidFill>
                  </a:tcPr>
                </a:tc>
                <a:extLst>
                  <a:ext uri="{0D108BD9-81ED-4DB2-BD59-A6C34878D82A}">
                    <a16:rowId xmlns:a16="http://schemas.microsoft.com/office/drawing/2014/main" val="413980083"/>
                  </a:ext>
                </a:extLst>
              </a:tr>
              <a:tr h="745312">
                <a:tc>
                  <a:txBody>
                    <a:bodyPr/>
                    <a:lstStyle/>
                    <a:p>
                      <a:pPr rtl="1"/>
                      <a:r>
                        <a:rPr lang="ar-MA" sz="3600" b="1" dirty="0" smtClean="0"/>
                        <a:t>المجتمع الاسلامي يرتكب من...</a:t>
                      </a:r>
                      <a:endParaRPr lang="ar-MA" sz="3600" b="1" dirty="0"/>
                    </a:p>
                  </a:txBody>
                  <a:tcPr>
                    <a:solidFill>
                      <a:srgbClr val="FFFF99"/>
                    </a:solidFill>
                  </a:tcPr>
                </a:tc>
                <a:tc>
                  <a:txBody>
                    <a:bodyPr/>
                    <a:lstStyle/>
                    <a:p>
                      <a:endParaRPr lang="ar-MA" dirty="0"/>
                    </a:p>
                  </a:txBody>
                  <a:tcPr>
                    <a:solidFill>
                      <a:srgbClr val="FFFF99"/>
                    </a:solidFill>
                  </a:tcPr>
                </a:tc>
                <a:tc>
                  <a:txBody>
                    <a:bodyPr/>
                    <a:lstStyle/>
                    <a:p>
                      <a:pPr rtl="1"/>
                      <a:endParaRPr lang="ar-MA"/>
                    </a:p>
                  </a:txBody>
                  <a:tcPr>
                    <a:solidFill>
                      <a:srgbClr val="FFFF99"/>
                    </a:solidFill>
                  </a:tcPr>
                </a:tc>
                <a:extLst>
                  <a:ext uri="{0D108BD9-81ED-4DB2-BD59-A6C34878D82A}">
                    <a16:rowId xmlns:a16="http://schemas.microsoft.com/office/drawing/2014/main" val="3726046175"/>
                  </a:ext>
                </a:extLst>
              </a:tr>
              <a:tr h="745312">
                <a:tc>
                  <a:txBody>
                    <a:bodyPr/>
                    <a:lstStyle/>
                    <a:p>
                      <a:pPr rtl="1"/>
                      <a:r>
                        <a:rPr lang="ar-MA" sz="3600" b="1" dirty="0" smtClean="0"/>
                        <a:t>في مواجهة حياة، ...</a:t>
                      </a:r>
                      <a:endParaRPr lang="ar-MA" sz="3600" b="1" dirty="0"/>
                    </a:p>
                  </a:txBody>
                  <a:tcPr>
                    <a:solidFill>
                      <a:srgbClr val="FFFF99"/>
                    </a:solidFill>
                  </a:tcPr>
                </a:tc>
                <a:tc>
                  <a:txBody>
                    <a:bodyPr/>
                    <a:lstStyle/>
                    <a:p>
                      <a:endParaRPr lang="ar-MA"/>
                    </a:p>
                  </a:txBody>
                  <a:tcPr>
                    <a:solidFill>
                      <a:srgbClr val="FFFF99"/>
                    </a:solidFill>
                  </a:tcPr>
                </a:tc>
                <a:tc>
                  <a:txBody>
                    <a:bodyPr/>
                    <a:lstStyle/>
                    <a:p>
                      <a:pPr rtl="1"/>
                      <a:endParaRPr lang="ar-MA"/>
                    </a:p>
                  </a:txBody>
                  <a:tcPr>
                    <a:solidFill>
                      <a:srgbClr val="FFFF99"/>
                    </a:solidFill>
                  </a:tcPr>
                </a:tc>
                <a:extLst>
                  <a:ext uri="{0D108BD9-81ED-4DB2-BD59-A6C34878D82A}">
                    <a16:rowId xmlns:a16="http://schemas.microsoft.com/office/drawing/2014/main" val="3870230357"/>
                  </a:ext>
                </a:extLst>
              </a:tr>
              <a:tr h="745312">
                <a:tc>
                  <a:txBody>
                    <a:bodyPr/>
                    <a:lstStyle/>
                    <a:p>
                      <a:pPr rtl="1"/>
                      <a:r>
                        <a:rPr lang="ar-MA" sz="3600" b="1" dirty="0" smtClean="0"/>
                        <a:t>الأخوة تقوم على</a:t>
                      </a:r>
                      <a:r>
                        <a:rPr lang="ar-MA" sz="3600" b="1" baseline="0" dirty="0" smtClean="0"/>
                        <a:t> أساسه...</a:t>
                      </a:r>
                      <a:endParaRPr lang="ar-MA" sz="3600" b="1" dirty="0"/>
                    </a:p>
                  </a:txBody>
                  <a:tcPr>
                    <a:solidFill>
                      <a:srgbClr val="FFFF99"/>
                    </a:solidFill>
                  </a:tcPr>
                </a:tc>
                <a:tc>
                  <a:txBody>
                    <a:bodyPr/>
                    <a:lstStyle/>
                    <a:p>
                      <a:endParaRPr lang="ar-MA"/>
                    </a:p>
                  </a:txBody>
                  <a:tcPr>
                    <a:solidFill>
                      <a:srgbClr val="FFFF99"/>
                    </a:solidFill>
                  </a:tcPr>
                </a:tc>
                <a:tc>
                  <a:txBody>
                    <a:bodyPr/>
                    <a:lstStyle/>
                    <a:p>
                      <a:pPr rtl="1"/>
                      <a:endParaRPr lang="ar-MA"/>
                    </a:p>
                  </a:txBody>
                  <a:tcPr>
                    <a:solidFill>
                      <a:srgbClr val="FFFF99"/>
                    </a:solidFill>
                  </a:tcPr>
                </a:tc>
                <a:extLst>
                  <a:ext uri="{0D108BD9-81ED-4DB2-BD59-A6C34878D82A}">
                    <a16:rowId xmlns:a16="http://schemas.microsoft.com/office/drawing/2014/main" val="2380771425"/>
                  </a:ext>
                </a:extLst>
              </a:tr>
              <a:tr h="745312">
                <a:tc>
                  <a:txBody>
                    <a:bodyPr/>
                    <a:lstStyle/>
                    <a:p>
                      <a:pPr rtl="1"/>
                      <a:r>
                        <a:rPr lang="ar-MA" sz="3600" b="1" dirty="0" smtClean="0"/>
                        <a:t>أن يكون تعاون بينهم</a:t>
                      </a:r>
                      <a:endParaRPr lang="ar-MA" sz="3600" b="1" dirty="0"/>
                    </a:p>
                  </a:txBody>
                  <a:tcPr>
                    <a:solidFill>
                      <a:srgbClr val="FFFF99"/>
                    </a:solidFill>
                  </a:tcPr>
                </a:tc>
                <a:tc>
                  <a:txBody>
                    <a:bodyPr/>
                    <a:lstStyle/>
                    <a:p>
                      <a:endParaRPr lang="ar-MA"/>
                    </a:p>
                  </a:txBody>
                  <a:tcPr>
                    <a:solidFill>
                      <a:srgbClr val="FFFF99"/>
                    </a:solidFill>
                  </a:tcPr>
                </a:tc>
                <a:tc>
                  <a:txBody>
                    <a:bodyPr/>
                    <a:lstStyle/>
                    <a:p>
                      <a:pPr rtl="1"/>
                      <a:endParaRPr lang="ar-MA" dirty="0"/>
                    </a:p>
                  </a:txBody>
                  <a:tcPr>
                    <a:solidFill>
                      <a:srgbClr val="FFFF99"/>
                    </a:solidFill>
                  </a:tcPr>
                </a:tc>
                <a:extLst>
                  <a:ext uri="{0D108BD9-81ED-4DB2-BD59-A6C34878D82A}">
                    <a16:rowId xmlns:a16="http://schemas.microsoft.com/office/drawing/2014/main" val="745187233"/>
                  </a:ext>
                </a:extLst>
              </a:tr>
              <a:tr h="745312">
                <a:tc>
                  <a:txBody>
                    <a:bodyPr/>
                    <a:lstStyle/>
                    <a:p>
                      <a:pPr rtl="1"/>
                      <a:r>
                        <a:rPr lang="ar-MA" sz="3600" b="1" dirty="0" smtClean="0"/>
                        <a:t>فى كلنا اخوة</a:t>
                      </a:r>
                      <a:endParaRPr lang="ar-MA" sz="3600" b="1" dirty="0"/>
                    </a:p>
                  </a:txBody>
                  <a:tcPr>
                    <a:solidFill>
                      <a:srgbClr val="FFFF99"/>
                    </a:solidFill>
                  </a:tcPr>
                </a:tc>
                <a:tc>
                  <a:txBody>
                    <a:bodyPr/>
                    <a:lstStyle/>
                    <a:p>
                      <a:endParaRPr lang="ar-MA" dirty="0"/>
                    </a:p>
                  </a:txBody>
                  <a:tcPr>
                    <a:solidFill>
                      <a:srgbClr val="FFFF99"/>
                    </a:solidFill>
                  </a:tcPr>
                </a:tc>
                <a:tc>
                  <a:txBody>
                    <a:bodyPr/>
                    <a:lstStyle/>
                    <a:p>
                      <a:pPr rtl="1"/>
                      <a:endParaRPr lang="ar-MA" dirty="0"/>
                    </a:p>
                  </a:txBody>
                  <a:tcPr>
                    <a:solidFill>
                      <a:srgbClr val="FFFF99"/>
                    </a:solidFill>
                  </a:tcPr>
                </a:tc>
                <a:extLst>
                  <a:ext uri="{0D108BD9-81ED-4DB2-BD59-A6C34878D82A}">
                    <a16:rowId xmlns:a16="http://schemas.microsoft.com/office/drawing/2014/main" val="4130340634"/>
                  </a:ext>
                </a:extLst>
              </a:tr>
            </a:tbl>
          </a:graphicData>
        </a:graphic>
      </p:graphicFrame>
    </p:spTree>
    <p:extLst>
      <p:ext uri="{BB962C8B-B14F-4D97-AF65-F5344CB8AC3E}">
        <p14:creationId xmlns:p14="http://schemas.microsoft.com/office/powerpoint/2010/main" val="87995208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4192476226"/>
              </p:ext>
            </p:extLst>
          </p:nvPr>
        </p:nvGraphicFramePr>
        <p:xfrm>
          <a:off x="56270" y="100689"/>
          <a:ext cx="12065389" cy="6547408"/>
        </p:xfrm>
        <a:graphic>
          <a:graphicData uri="http://schemas.openxmlformats.org/drawingml/2006/table">
            <a:tbl>
              <a:tblPr rtl="1" firstRow="1" bandRow="1">
                <a:effectLst>
                  <a:outerShdw blurRad="50800" dist="38100" dir="5400000" algn="t" rotWithShape="0">
                    <a:prstClr val="black">
                      <a:alpha val="40000"/>
                    </a:prstClr>
                  </a:outerShdw>
                </a:effectLst>
                <a:tableStyleId>{5C22544A-7EE6-4342-B048-85BDC9FD1C3A}</a:tableStyleId>
              </a:tblPr>
              <a:tblGrid>
                <a:gridCol w="3723247">
                  <a:extLst>
                    <a:ext uri="{9D8B030D-6E8A-4147-A177-3AD203B41FA5}">
                      <a16:colId xmlns:a16="http://schemas.microsoft.com/office/drawing/2014/main" val="2701034736"/>
                    </a:ext>
                  </a:extLst>
                </a:gridCol>
                <a:gridCol w="3727938">
                  <a:extLst>
                    <a:ext uri="{9D8B030D-6E8A-4147-A177-3AD203B41FA5}">
                      <a16:colId xmlns:a16="http://schemas.microsoft.com/office/drawing/2014/main" val="1292309707"/>
                    </a:ext>
                  </a:extLst>
                </a:gridCol>
                <a:gridCol w="4614204">
                  <a:extLst>
                    <a:ext uri="{9D8B030D-6E8A-4147-A177-3AD203B41FA5}">
                      <a16:colId xmlns:a16="http://schemas.microsoft.com/office/drawing/2014/main" val="2694347908"/>
                    </a:ext>
                  </a:extLst>
                </a:gridCol>
              </a:tblGrid>
              <a:tr h="745312">
                <a:tc>
                  <a:txBody>
                    <a:bodyPr/>
                    <a:lstStyle/>
                    <a:p>
                      <a:pPr algn="ctr" rtl="1"/>
                      <a:r>
                        <a:rPr lang="ar-MA" sz="4000" dirty="0" smtClean="0">
                          <a:solidFill>
                            <a:schemeClr val="tx1"/>
                          </a:solidFill>
                        </a:rPr>
                        <a:t>الخطأ</a:t>
                      </a:r>
                      <a:endParaRPr lang="ar-MA" sz="4000" dirty="0">
                        <a:solidFill>
                          <a:schemeClr val="tx1"/>
                        </a:solidFill>
                      </a:endParaRPr>
                    </a:p>
                  </a:txBody>
                  <a:tcPr>
                    <a:solidFill>
                      <a:srgbClr val="FFFF00"/>
                    </a:solidFill>
                  </a:tcPr>
                </a:tc>
                <a:tc>
                  <a:txBody>
                    <a:bodyPr/>
                    <a:lstStyle/>
                    <a:p>
                      <a:pPr algn="ctr" rtl="1"/>
                      <a:r>
                        <a:rPr lang="ar-MA" sz="4000" dirty="0" smtClean="0">
                          <a:solidFill>
                            <a:schemeClr val="tx1"/>
                          </a:solidFill>
                        </a:rPr>
                        <a:t>التصحيح</a:t>
                      </a:r>
                      <a:endParaRPr lang="ar-MA" sz="4000" dirty="0">
                        <a:solidFill>
                          <a:schemeClr val="tx1"/>
                        </a:solidFill>
                      </a:endParaRPr>
                    </a:p>
                  </a:txBody>
                  <a:tcPr>
                    <a:solidFill>
                      <a:srgbClr val="FFFF00"/>
                    </a:solidFill>
                  </a:tcPr>
                </a:tc>
                <a:tc>
                  <a:txBody>
                    <a:bodyPr/>
                    <a:lstStyle/>
                    <a:p>
                      <a:pPr algn="ctr" rtl="1"/>
                      <a:r>
                        <a:rPr lang="ar-MA" sz="4000" dirty="0" smtClean="0">
                          <a:solidFill>
                            <a:schemeClr val="tx1"/>
                          </a:solidFill>
                        </a:rPr>
                        <a:t>التعليل</a:t>
                      </a:r>
                      <a:endParaRPr lang="ar-MA" sz="4000" dirty="0">
                        <a:solidFill>
                          <a:schemeClr val="tx1"/>
                        </a:solidFill>
                      </a:endParaRPr>
                    </a:p>
                  </a:txBody>
                  <a:tcPr>
                    <a:solidFill>
                      <a:srgbClr val="FFFF00"/>
                    </a:solidFill>
                  </a:tcPr>
                </a:tc>
                <a:extLst>
                  <a:ext uri="{0D108BD9-81ED-4DB2-BD59-A6C34878D82A}">
                    <a16:rowId xmlns:a16="http://schemas.microsoft.com/office/drawing/2014/main" val="3676608579"/>
                  </a:ext>
                </a:extLst>
              </a:tr>
              <a:tr h="745312">
                <a:tc>
                  <a:txBody>
                    <a:bodyPr/>
                    <a:lstStyle/>
                    <a:p>
                      <a:pPr rtl="1"/>
                      <a:r>
                        <a:rPr lang="ar-MA" sz="3600" b="1" dirty="0" smtClean="0"/>
                        <a:t>المجتمع الذي يتعايشون</a:t>
                      </a:r>
                      <a:r>
                        <a:rPr lang="ar-MA" sz="3600" b="1" baseline="0" dirty="0" smtClean="0"/>
                        <a:t> فيه المسلمون</a:t>
                      </a:r>
                      <a:endParaRPr lang="ar-MA" sz="3600" b="1" dirty="0"/>
                    </a:p>
                  </a:txBody>
                  <a:tcPr>
                    <a:solidFill>
                      <a:srgbClr val="FFFF99"/>
                    </a:solidFill>
                  </a:tcPr>
                </a:tc>
                <a:tc>
                  <a:txBody>
                    <a:bodyPr/>
                    <a:lstStyle/>
                    <a:p>
                      <a:pPr rtl="1"/>
                      <a:r>
                        <a:rPr lang="ar-MA" sz="3600" b="1" dirty="0" smtClean="0"/>
                        <a:t>المجتمع الذي </a:t>
                      </a:r>
                      <a:r>
                        <a:rPr lang="ar-MA" sz="3600" b="1" dirty="0" smtClean="0">
                          <a:solidFill>
                            <a:srgbClr val="00B050"/>
                          </a:solidFill>
                        </a:rPr>
                        <a:t>يتعايش</a:t>
                      </a:r>
                      <a:r>
                        <a:rPr lang="ar-MA" sz="3600" b="1" baseline="0" dirty="0" smtClean="0"/>
                        <a:t> فيه المسلمون</a:t>
                      </a:r>
                      <a:endParaRPr lang="ar-MA" sz="3600" b="1" dirty="0"/>
                    </a:p>
                  </a:txBody>
                  <a:tcPr>
                    <a:solidFill>
                      <a:srgbClr val="FFFF99"/>
                    </a:solidFill>
                  </a:tcPr>
                </a:tc>
                <a:tc>
                  <a:txBody>
                    <a:bodyPr/>
                    <a:lstStyle/>
                    <a:p>
                      <a:pPr rtl="1"/>
                      <a:endParaRPr lang="ar-MA"/>
                    </a:p>
                  </a:txBody>
                  <a:tcPr>
                    <a:solidFill>
                      <a:srgbClr val="FFFF99"/>
                    </a:solidFill>
                  </a:tcPr>
                </a:tc>
                <a:extLst>
                  <a:ext uri="{0D108BD9-81ED-4DB2-BD59-A6C34878D82A}">
                    <a16:rowId xmlns:a16="http://schemas.microsoft.com/office/drawing/2014/main" val="413980083"/>
                  </a:ext>
                </a:extLst>
              </a:tr>
              <a:tr h="745312">
                <a:tc>
                  <a:txBody>
                    <a:bodyPr/>
                    <a:lstStyle/>
                    <a:p>
                      <a:pPr rtl="1"/>
                      <a:r>
                        <a:rPr lang="ar-MA" sz="3600" b="1" dirty="0" smtClean="0"/>
                        <a:t>المجتمع الاسلامي يرتكب من...</a:t>
                      </a:r>
                      <a:endParaRPr lang="ar-MA" sz="3600" b="1" dirty="0"/>
                    </a:p>
                  </a:txBody>
                  <a:tcPr>
                    <a:solidFill>
                      <a:srgbClr val="FFFF99"/>
                    </a:solidFill>
                  </a:tcPr>
                </a:tc>
                <a:tc>
                  <a:txBody>
                    <a:bodyPr/>
                    <a:lstStyle/>
                    <a:p>
                      <a:pPr rtl="1"/>
                      <a:r>
                        <a:rPr lang="ar-MA" sz="3600" b="1" dirty="0" smtClean="0"/>
                        <a:t>المجتمع الاسلامي </a:t>
                      </a:r>
                      <a:r>
                        <a:rPr lang="ar-MA" sz="3600" b="1" dirty="0" smtClean="0">
                          <a:solidFill>
                            <a:srgbClr val="00B050"/>
                          </a:solidFill>
                        </a:rPr>
                        <a:t>يتركب</a:t>
                      </a:r>
                      <a:r>
                        <a:rPr lang="ar-MA" sz="3600" b="1" dirty="0" smtClean="0"/>
                        <a:t> من...</a:t>
                      </a:r>
                      <a:endParaRPr lang="ar-MA" sz="3600" b="1" dirty="0"/>
                    </a:p>
                  </a:txBody>
                  <a:tcPr>
                    <a:solidFill>
                      <a:srgbClr val="FFFF99"/>
                    </a:solidFill>
                  </a:tcPr>
                </a:tc>
                <a:tc>
                  <a:txBody>
                    <a:bodyPr/>
                    <a:lstStyle/>
                    <a:p>
                      <a:pPr rtl="1"/>
                      <a:endParaRPr lang="ar-MA"/>
                    </a:p>
                  </a:txBody>
                  <a:tcPr>
                    <a:solidFill>
                      <a:srgbClr val="FFFF99"/>
                    </a:solidFill>
                  </a:tcPr>
                </a:tc>
                <a:extLst>
                  <a:ext uri="{0D108BD9-81ED-4DB2-BD59-A6C34878D82A}">
                    <a16:rowId xmlns:a16="http://schemas.microsoft.com/office/drawing/2014/main" val="3726046175"/>
                  </a:ext>
                </a:extLst>
              </a:tr>
              <a:tr h="745312">
                <a:tc>
                  <a:txBody>
                    <a:bodyPr/>
                    <a:lstStyle/>
                    <a:p>
                      <a:pPr rtl="1"/>
                      <a:r>
                        <a:rPr lang="ar-MA" sz="3600" b="1" dirty="0" smtClean="0"/>
                        <a:t>في مواجهة حياة، ...</a:t>
                      </a:r>
                      <a:endParaRPr lang="ar-MA" sz="3600" b="1" dirty="0"/>
                    </a:p>
                  </a:txBody>
                  <a:tcPr>
                    <a:solidFill>
                      <a:srgbClr val="FFFF99"/>
                    </a:solidFill>
                  </a:tcPr>
                </a:tc>
                <a:tc>
                  <a:txBody>
                    <a:bodyPr/>
                    <a:lstStyle/>
                    <a:p>
                      <a:endParaRPr lang="ar-MA" dirty="0"/>
                    </a:p>
                  </a:txBody>
                  <a:tcPr>
                    <a:solidFill>
                      <a:srgbClr val="FFFF99"/>
                    </a:solidFill>
                  </a:tcPr>
                </a:tc>
                <a:tc>
                  <a:txBody>
                    <a:bodyPr/>
                    <a:lstStyle/>
                    <a:p>
                      <a:pPr rtl="1"/>
                      <a:endParaRPr lang="ar-MA"/>
                    </a:p>
                  </a:txBody>
                  <a:tcPr>
                    <a:solidFill>
                      <a:srgbClr val="FFFF99"/>
                    </a:solidFill>
                  </a:tcPr>
                </a:tc>
                <a:extLst>
                  <a:ext uri="{0D108BD9-81ED-4DB2-BD59-A6C34878D82A}">
                    <a16:rowId xmlns:a16="http://schemas.microsoft.com/office/drawing/2014/main" val="3870230357"/>
                  </a:ext>
                </a:extLst>
              </a:tr>
              <a:tr h="745312">
                <a:tc>
                  <a:txBody>
                    <a:bodyPr/>
                    <a:lstStyle/>
                    <a:p>
                      <a:pPr rtl="1"/>
                      <a:r>
                        <a:rPr lang="ar-MA" sz="3600" b="1" dirty="0" smtClean="0"/>
                        <a:t>الأخوة تقوم على</a:t>
                      </a:r>
                      <a:r>
                        <a:rPr lang="ar-MA" sz="3600" b="1" baseline="0" dirty="0" smtClean="0"/>
                        <a:t> أساسه...</a:t>
                      </a:r>
                      <a:endParaRPr lang="ar-MA" sz="3600" b="1" dirty="0"/>
                    </a:p>
                  </a:txBody>
                  <a:tcPr>
                    <a:solidFill>
                      <a:srgbClr val="FFFF99"/>
                    </a:solidFill>
                  </a:tcPr>
                </a:tc>
                <a:tc>
                  <a:txBody>
                    <a:bodyPr/>
                    <a:lstStyle/>
                    <a:p>
                      <a:endParaRPr lang="ar-MA"/>
                    </a:p>
                  </a:txBody>
                  <a:tcPr>
                    <a:solidFill>
                      <a:srgbClr val="FFFF99"/>
                    </a:solidFill>
                  </a:tcPr>
                </a:tc>
                <a:tc>
                  <a:txBody>
                    <a:bodyPr/>
                    <a:lstStyle/>
                    <a:p>
                      <a:pPr rtl="1"/>
                      <a:endParaRPr lang="ar-MA"/>
                    </a:p>
                  </a:txBody>
                  <a:tcPr>
                    <a:solidFill>
                      <a:srgbClr val="FFFF99"/>
                    </a:solidFill>
                  </a:tcPr>
                </a:tc>
                <a:extLst>
                  <a:ext uri="{0D108BD9-81ED-4DB2-BD59-A6C34878D82A}">
                    <a16:rowId xmlns:a16="http://schemas.microsoft.com/office/drawing/2014/main" val="2380771425"/>
                  </a:ext>
                </a:extLst>
              </a:tr>
              <a:tr h="745312">
                <a:tc>
                  <a:txBody>
                    <a:bodyPr/>
                    <a:lstStyle/>
                    <a:p>
                      <a:pPr rtl="1"/>
                      <a:r>
                        <a:rPr lang="ar-MA" sz="3600" b="1" dirty="0" smtClean="0"/>
                        <a:t>أن يكون تعاون بينهم</a:t>
                      </a:r>
                      <a:endParaRPr lang="ar-MA" sz="3600" b="1" dirty="0"/>
                    </a:p>
                  </a:txBody>
                  <a:tcPr>
                    <a:solidFill>
                      <a:srgbClr val="FFFF99"/>
                    </a:solidFill>
                  </a:tcPr>
                </a:tc>
                <a:tc>
                  <a:txBody>
                    <a:bodyPr/>
                    <a:lstStyle/>
                    <a:p>
                      <a:endParaRPr lang="ar-MA"/>
                    </a:p>
                  </a:txBody>
                  <a:tcPr>
                    <a:solidFill>
                      <a:srgbClr val="FFFF99"/>
                    </a:solidFill>
                  </a:tcPr>
                </a:tc>
                <a:tc>
                  <a:txBody>
                    <a:bodyPr/>
                    <a:lstStyle/>
                    <a:p>
                      <a:pPr rtl="1"/>
                      <a:endParaRPr lang="ar-MA" dirty="0"/>
                    </a:p>
                  </a:txBody>
                  <a:tcPr>
                    <a:solidFill>
                      <a:srgbClr val="FFFF99"/>
                    </a:solidFill>
                  </a:tcPr>
                </a:tc>
                <a:extLst>
                  <a:ext uri="{0D108BD9-81ED-4DB2-BD59-A6C34878D82A}">
                    <a16:rowId xmlns:a16="http://schemas.microsoft.com/office/drawing/2014/main" val="745187233"/>
                  </a:ext>
                </a:extLst>
              </a:tr>
              <a:tr h="745312">
                <a:tc>
                  <a:txBody>
                    <a:bodyPr/>
                    <a:lstStyle/>
                    <a:p>
                      <a:pPr rtl="1"/>
                      <a:r>
                        <a:rPr lang="ar-MA" sz="3600" b="1" dirty="0" smtClean="0"/>
                        <a:t>فى كلنا اخوة</a:t>
                      </a:r>
                      <a:endParaRPr lang="ar-MA" sz="3600" b="1" dirty="0"/>
                    </a:p>
                  </a:txBody>
                  <a:tcPr>
                    <a:solidFill>
                      <a:srgbClr val="FFFF99"/>
                    </a:solidFill>
                  </a:tcPr>
                </a:tc>
                <a:tc>
                  <a:txBody>
                    <a:bodyPr/>
                    <a:lstStyle/>
                    <a:p>
                      <a:endParaRPr lang="ar-MA" dirty="0"/>
                    </a:p>
                  </a:txBody>
                  <a:tcPr>
                    <a:solidFill>
                      <a:srgbClr val="FFFF99"/>
                    </a:solidFill>
                  </a:tcPr>
                </a:tc>
                <a:tc>
                  <a:txBody>
                    <a:bodyPr/>
                    <a:lstStyle/>
                    <a:p>
                      <a:pPr rtl="1"/>
                      <a:endParaRPr lang="ar-MA" dirty="0"/>
                    </a:p>
                  </a:txBody>
                  <a:tcPr>
                    <a:solidFill>
                      <a:srgbClr val="FFFF99"/>
                    </a:solidFill>
                  </a:tcPr>
                </a:tc>
                <a:extLst>
                  <a:ext uri="{0D108BD9-81ED-4DB2-BD59-A6C34878D82A}">
                    <a16:rowId xmlns:a16="http://schemas.microsoft.com/office/drawing/2014/main" val="4130340634"/>
                  </a:ext>
                </a:extLst>
              </a:tr>
            </a:tbl>
          </a:graphicData>
        </a:graphic>
      </p:graphicFrame>
    </p:spTree>
    <p:extLst>
      <p:ext uri="{BB962C8B-B14F-4D97-AF65-F5344CB8AC3E}">
        <p14:creationId xmlns:p14="http://schemas.microsoft.com/office/powerpoint/2010/main" val="230738693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8032652" y="144864"/>
            <a:ext cx="3516922" cy="830997"/>
          </a:xfrm>
          <a:prstGeom prst="rect">
            <a:avLst/>
          </a:prstGeom>
          <a:solidFill>
            <a:srgbClr val="FFFF00"/>
          </a:solidFill>
          <a:effectLst>
            <a:outerShdw blurRad="50800" dist="38100" dir="5400000" algn="t" rotWithShape="0">
              <a:prstClr val="black">
                <a:alpha val="40000"/>
              </a:prstClr>
            </a:outerShdw>
          </a:effectLst>
        </p:spPr>
        <p:txBody>
          <a:bodyPr wrap="square" rtlCol="1">
            <a:spAutoFit/>
          </a:bodyPr>
          <a:lstStyle/>
          <a:p>
            <a:pPr algn="r" rtl="1"/>
            <a:r>
              <a:rPr lang="ar-MA" sz="4800" b="1" dirty="0">
                <a:effectLst>
                  <a:outerShdw blurRad="38100" dist="38100" dir="2700000" algn="tl">
                    <a:srgbClr val="000000">
                      <a:alpha val="43137"/>
                    </a:srgbClr>
                  </a:outerShdw>
                </a:effectLst>
              </a:rPr>
              <a:t>معايير </a:t>
            </a:r>
            <a:r>
              <a:rPr lang="ar-MA" sz="4800" b="1" dirty="0" smtClean="0">
                <a:effectLst>
                  <a:outerShdw blurRad="38100" dist="38100" dir="2700000" algn="tl">
                    <a:srgbClr val="000000">
                      <a:alpha val="43137"/>
                    </a:srgbClr>
                  </a:outerShdw>
                </a:effectLst>
              </a:rPr>
              <a:t>التصحيح: </a:t>
            </a:r>
            <a:endParaRPr lang="ar-MA" sz="4800" b="1" dirty="0">
              <a:effectLst>
                <a:outerShdw blurRad="38100" dist="38100" dir="2700000" algn="tl">
                  <a:srgbClr val="000000">
                    <a:alpha val="43137"/>
                  </a:srgbClr>
                </a:outerShdw>
              </a:effectLst>
            </a:endParaRPr>
          </a:p>
        </p:txBody>
      </p:sp>
      <p:sp>
        <p:nvSpPr>
          <p:cNvPr id="6" name="TextBox 5"/>
          <p:cNvSpPr txBox="1"/>
          <p:nvPr/>
        </p:nvSpPr>
        <p:spPr>
          <a:xfrm>
            <a:off x="182879" y="1216932"/>
            <a:ext cx="11788725" cy="1754326"/>
          </a:xfrm>
          <a:prstGeom prst="rect">
            <a:avLst/>
          </a:prstGeom>
          <a:solidFill>
            <a:schemeClr val="bg2">
              <a:lumMod val="90000"/>
            </a:schemeClr>
          </a:solidFill>
          <a:effectLst>
            <a:outerShdw blurRad="50800" dist="38100" dir="5400000" algn="t" rotWithShape="0">
              <a:prstClr val="black">
                <a:alpha val="40000"/>
              </a:prstClr>
            </a:outerShdw>
          </a:effectLst>
        </p:spPr>
        <p:txBody>
          <a:bodyPr wrap="square" rtlCol="1">
            <a:spAutoFit/>
          </a:bodyPr>
          <a:lstStyle/>
          <a:p>
            <a:pPr marL="685800" indent="-685800" algn="r" rtl="1">
              <a:buFontTx/>
              <a:buChar char="-"/>
            </a:pPr>
            <a:r>
              <a:rPr lang="ar-MA" sz="3600" b="1" dirty="0" smtClean="0">
                <a:effectLst>
                  <a:outerShdw blurRad="38100" dist="38100" dir="2700000" algn="tl">
                    <a:srgbClr val="000000">
                      <a:alpha val="43137"/>
                    </a:srgbClr>
                  </a:outerShdw>
                </a:effectLst>
              </a:rPr>
              <a:t>تحديد </a:t>
            </a:r>
            <a:r>
              <a:rPr lang="ar-MA" sz="3600" b="1" dirty="0">
                <a:effectLst>
                  <a:outerShdw blurRad="38100" dist="38100" dir="2700000" algn="tl">
                    <a:srgbClr val="000000">
                      <a:alpha val="43137"/>
                    </a:srgbClr>
                  </a:outerShdw>
                </a:effectLst>
              </a:rPr>
              <a:t>الفكرة العامة للنص  </a:t>
            </a:r>
            <a:r>
              <a:rPr lang="ar-MA" sz="3600" b="1" dirty="0" smtClean="0">
                <a:effectLst>
                  <a:outerShdw blurRad="38100" dist="38100" dir="2700000" algn="tl">
                    <a:srgbClr val="000000">
                      <a:alpha val="43137"/>
                    </a:srgbClr>
                  </a:outerShdw>
                </a:effectLst>
              </a:rPr>
              <a:t>               -    تحديد </a:t>
            </a:r>
            <a:r>
              <a:rPr lang="ar-MA" sz="3600" b="1" dirty="0">
                <a:effectLst>
                  <a:outerShdw blurRad="38100" dist="38100" dir="2700000" algn="tl">
                    <a:srgbClr val="000000">
                      <a:alpha val="43137"/>
                    </a:srgbClr>
                  </a:outerShdw>
                </a:effectLst>
              </a:rPr>
              <a:t>عدد </a:t>
            </a:r>
            <a:r>
              <a:rPr lang="ar-MA" sz="3600" b="1" dirty="0" smtClean="0">
                <a:effectLst>
                  <a:outerShdw blurRad="38100" dist="38100" dir="2700000" algn="tl">
                    <a:srgbClr val="000000">
                      <a:alpha val="43137"/>
                    </a:srgbClr>
                  </a:outerShdw>
                </a:effectLst>
              </a:rPr>
              <a:t>فقراته</a:t>
            </a:r>
          </a:p>
          <a:p>
            <a:pPr marL="685800" indent="-685800" algn="r" rtl="1">
              <a:buFontTx/>
              <a:buChar char="-"/>
            </a:pPr>
            <a:r>
              <a:rPr lang="ar-MA" sz="3600" b="1" dirty="0" smtClean="0">
                <a:effectLst>
                  <a:outerShdw blurRad="38100" dist="38100" dir="2700000" algn="tl">
                    <a:srgbClr val="000000">
                      <a:alpha val="43137"/>
                    </a:srgbClr>
                  </a:outerShdw>
                </a:effectLst>
              </a:rPr>
              <a:t>استخراج </a:t>
            </a:r>
            <a:r>
              <a:rPr lang="ar-MA" sz="3600" b="1" dirty="0">
                <a:effectLst>
                  <a:outerShdw blurRad="38100" dist="38100" dir="2700000" algn="tl">
                    <a:srgbClr val="000000">
                      <a:alpha val="43137"/>
                    </a:srgbClr>
                  </a:outerShdw>
                </a:effectLst>
              </a:rPr>
              <a:t>الأفكار </a:t>
            </a:r>
            <a:r>
              <a:rPr lang="ar-MA" sz="3600" b="1" dirty="0" smtClean="0">
                <a:effectLst>
                  <a:outerShdw blurRad="38100" dist="38100" dir="2700000" algn="tl">
                    <a:srgbClr val="000000">
                      <a:alpha val="43137"/>
                    </a:srgbClr>
                  </a:outerShdw>
                </a:effectLst>
              </a:rPr>
              <a:t>الأساسية                 -  إعادة </a:t>
            </a:r>
            <a:r>
              <a:rPr lang="ar-MA" sz="3600" b="1" dirty="0">
                <a:effectLst>
                  <a:outerShdw blurRad="38100" dist="38100" dir="2700000" algn="tl">
                    <a:srgbClr val="000000">
                      <a:alpha val="43137"/>
                    </a:srgbClr>
                  </a:outerShdw>
                </a:effectLst>
              </a:rPr>
              <a:t>تنظيمها بالأسلوب </a:t>
            </a:r>
            <a:r>
              <a:rPr lang="ar-MA" sz="3600" b="1" dirty="0" smtClean="0">
                <a:effectLst>
                  <a:outerShdw blurRad="38100" dist="38100" dir="2700000" algn="tl">
                    <a:srgbClr val="000000">
                      <a:alpha val="43137"/>
                    </a:srgbClr>
                  </a:outerShdw>
                </a:effectLst>
              </a:rPr>
              <a:t>الخاص</a:t>
            </a:r>
          </a:p>
          <a:p>
            <a:pPr marL="685800" indent="-685800" algn="r" rtl="1">
              <a:buFontTx/>
              <a:buChar char="-"/>
            </a:pPr>
            <a:r>
              <a:rPr lang="ar-MA" sz="3600" b="1" dirty="0" smtClean="0">
                <a:effectLst>
                  <a:outerShdw blurRad="38100" dist="38100" dir="2700000" algn="tl">
                    <a:srgbClr val="000000">
                      <a:alpha val="43137"/>
                    </a:srgbClr>
                  </a:outerShdw>
                </a:effectLst>
              </a:rPr>
              <a:t>مراعاة </a:t>
            </a:r>
            <a:r>
              <a:rPr lang="ar-MA" sz="3600" b="1" dirty="0">
                <a:effectLst>
                  <a:outerShdw blurRad="38100" dist="38100" dir="2700000" algn="tl">
                    <a:srgbClr val="000000">
                      <a:alpha val="43137"/>
                    </a:srgbClr>
                  </a:outerShdw>
                </a:effectLst>
              </a:rPr>
              <a:t>تصميم </a:t>
            </a:r>
            <a:r>
              <a:rPr lang="ar-MA" sz="3600" b="1" dirty="0" smtClean="0">
                <a:effectLst>
                  <a:outerShdw blurRad="38100" dist="38100" dir="2700000" algn="tl">
                    <a:srgbClr val="000000">
                      <a:alpha val="43137"/>
                    </a:srgbClr>
                  </a:outerShdw>
                </a:effectLst>
              </a:rPr>
              <a:t>النص                        -  فحص </a:t>
            </a:r>
            <a:r>
              <a:rPr lang="ar-MA" sz="3600" b="1" dirty="0">
                <a:effectLst>
                  <a:outerShdw blurRad="38100" dist="38100" dir="2700000" algn="tl">
                    <a:srgbClr val="000000">
                      <a:alpha val="43137"/>
                    </a:srgbClr>
                  </a:outerShdw>
                </a:effectLst>
              </a:rPr>
              <a:t>الملخص وتنقيحه</a:t>
            </a:r>
            <a:r>
              <a:rPr lang="ar-MA" sz="3600" b="1" dirty="0" smtClean="0">
                <a:effectLst>
                  <a:outerShdw blurRad="38100" dist="38100" dir="2700000" algn="tl">
                    <a:srgbClr val="000000">
                      <a:alpha val="43137"/>
                    </a:srgbClr>
                  </a:outerShdw>
                </a:effectLst>
              </a:rPr>
              <a:t>.</a:t>
            </a:r>
            <a:endParaRPr lang="ar-MA" sz="3600" b="1" dirty="0">
              <a:effectLst>
                <a:outerShdw blurRad="38100" dist="38100" dir="2700000" algn="tl">
                  <a:srgbClr val="000000">
                    <a:alpha val="43137"/>
                  </a:srgbClr>
                </a:outerShdw>
              </a:effectLst>
            </a:endParaRPr>
          </a:p>
        </p:txBody>
      </p:sp>
      <p:graphicFrame>
        <p:nvGraphicFramePr>
          <p:cNvPr id="2" name="Table 1"/>
          <p:cNvGraphicFramePr>
            <a:graphicFrameLocks noGrp="1"/>
          </p:cNvGraphicFramePr>
          <p:nvPr>
            <p:extLst>
              <p:ext uri="{D42A27DB-BD31-4B8C-83A1-F6EECF244321}">
                <p14:modId xmlns:p14="http://schemas.microsoft.com/office/powerpoint/2010/main" val="2773835303"/>
              </p:ext>
            </p:extLst>
          </p:nvPr>
        </p:nvGraphicFramePr>
        <p:xfrm>
          <a:off x="182880" y="3199680"/>
          <a:ext cx="11788725" cy="2103120"/>
        </p:xfrm>
        <a:graphic>
          <a:graphicData uri="http://schemas.openxmlformats.org/drawingml/2006/table">
            <a:tbl>
              <a:tblPr rtl="1" firstRow="1" firstCol="1" bandRow="1">
                <a:tableStyleId>{5C22544A-7EE6-4342-B048-85BDC9FD1C3A}</a:tableStyleId>
              </a:tblPr>
              <a:tblGrid>
                <a:gridCol w="4529796">
                  <a:extLst>
                    <a:ext uri="{9D8B030D-6E8A-4147-A177-3AD203B41FA5}">
                      <a16:colId xmlns:a16="http://schemas.microsoft.com/office/drawing/2014/main" val="1155722548"/>
                    </a:ext>
                  </a:extLst>
                </a:gridCol>
                <a:gridCol w="7258929">
                  <a:extLst>
                    <a:ext uri="{9D8B030D-6E8A-4147-A177-3AD203B41FA5}">
                      <a16:colId xmlns:a16="http://schemas.microsoft.com/office/drawing/2014/main" val="700701153"/>
                    </a:ext>
                  </a:extLst>
                </a:gridCol>
              </a:tblGrid>
              <a:tr h="655571">
                <a:tc>
                  <a:txBody>
                    <a:bodyPr/>
                    <a:lstStyle/>
                    <a:p>
                      <a:pPr algn="justLow" rtl="1">
                        <a:lnSpc>
                          <a:spcPct val="115000"/>
                        </a:lnSpc>
                        <a:spcAft>
                          <a:spcPts val="0"/>
                        </a:spcAft>
                      </a:pPr>
                      <a:r>
                        <a:rPr lang="ar-SA" sz="4000" b="1" dirty="0">
                          <a:solidFill>
                            <a:schemeClr val="tx1"/>
                          </a:solidFill>
                          <a:effectLst/>
                        </a:rPr>
                        <a:t>- الالتزام بخطوات المهارة.</a:t>
                      </a:r>
                      <a:endParaRPr lang="en-US" sz="36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bg1">
                        <a:lumMod val="85000"/>
                      </a:schemeClr>
                    </a:solidFill>
                  </a:tcPr>
                </a:tc>
                <a:tc>
                  <a:txBody>
                    <a:bodyPr/>
                    <a:lstStyle/>
                    <a:p>
                      <a:pPr algn="justLow" rtl="1">
                        <a:lnSpc>
                          <a:spcPct val="115000"/>
                        </a:lnSpc>
                        <a:spcAft>
                          <a:spcPts val="0"/>
                        </a:spcAft>
                      </a:pPr>
                      <a:r>
                        <a:rPr lang="ar-SA" sz="4000" b="1" dirty="0">
                          <a:solidFill>
                            <a:schemeClr val="tx1"/>
                          </a:solidFill>
                          <a:effectLst/>
                        </a:rPr>
                        <a:t>- ملاءمة المنتج للمطلوب.</a:t>
                      </a:r>
                      <a:endParaRPr lang="en-US" sz="36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bg1">
                        <a:lumMod val="85000"/>
                      </a:schemeClr>
                    </a:solidFill>
                  </a:tcPr>
                </a:tc>
                <a:extLst>
                  <a:ext uri="{0D108BD9-81ED-4DB2-BD59-A6C34878D82A}">
                    <a16:rowId xmlns:a16="http://schemas.microsoft.com/office/drawing/2014/main" val="409148775"/>
                  </a:ext>
                </a:extLst>
              </a:tr>
              <a:tr h="680155">
                <a:tc>
                  <a:txBody>
                    <a:bodyPr/>
                    <a:lstStyle/>
                    <a:p>
                      <a:pPr algn="justLow" rtl="1">
                        <a:lnSpc>
                          <a:spcPct val="115000"/>
                        </a:lnSpc>
                        <a:spcAft>
                          <a:spcPts val="0"/>
                        </a:spcAft>
                      </a:pPr>
                      <a:r>
                        <a:rPr lang="ar-SA" sz="4000" b="1">
                          <a:solidFill>
                            <a:schemeClr val="tx1"/>
                          </a:solidFill>
                          <a:effectLst/>
                        </a:rPr>
                        <a:t>- سلامة اللغة.</a:t>
                      </a:r>
                      <a:endParaRPr lang="en-US" sz="36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bg1">
                        <a:lumMod val="85000"/>
                      </a:schemeClr>
                    </a:solidFill>
                  </a:tcPr>
                </a:tc>
                <a:tc>
                  <a:txBody>
                    <a:bodyPr/>
                    <a:lstStyle/>
                    <a:p>
                      <a:pPr algn="justLow" rtl="1">
                        <a:lnSpc>
                          <a:spcPct val="115000"/>
                        </a:lnSpc>
                        <a:spcAft>
                          <a:spcPts val="0"/>
                        </a:spcAft>
                      </a:pPr>
                      <a:r>
                        <a:rPr lang="ar-SA" sz="4000" b="1">
                          <a:solidFill>
                            <a:schemeClr val="tx1"/>
                          </a:solidFill>
                          <a:effectLst/>
                        </a:rPr>
                        <a:t>- حضور علامة الترقيم في أماكنها المناسبة.</a:t>
                      </a:r>
                      <a:endParaRPr lang="en-US" sz="36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bg1">
                        <a:lumMod val="85000"/>
                      </a:schemeClr>
                    </a:solidFill>
                  </a:tcPr>
                </a:tc>
                <a:extLst>
                  <a:ext uri="{0D108BD9-81ED-4DB2-BD59-A6C34878D82A}">
                    <a16:rowId xmlns:a16="http://schemas.microsoft.com/office/drawing/2014/main" val="620469230"/>
                  </a:ext>
                </a:extLst>
              </a:tr>
              <a:tr h="655571">
                <a:tc>
                  <a:txBody>
                    <a:bodyPr/>
                    <a:lstStyle/>
                    <a:p>
                      <a:pPr algn="justLow" rtl="1">
                        <a:lnSpc>
                          <a:spcPct val="115000"/>
                        </a:lnSpc>
                        <a:spcAft>
                          <a:spcPts val="0"/>
                        </a:spcAft>
                      </a:pPr>
                      <a:r>
                        <a:rPr lang="ar-SA" sz="4000" b="1">
                          <a:solidFill>
                            <a:schemeClr val="tx1"/>
                          </a:solidFill>
                          <a:effectLst/>
                        </a:rPr>
                        <a:t>- استعمال سليم للروابط.</a:t>
                      </a:r>
                      <a:endParaRPr lang="en-US" sz="36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bg1">
                        <a:lumMod val="85000"/>
                      </a:schemeClr>
                    </a:solidFill>
                  </a:tcPr>
                </a:tc>
                <a:tc>
                  <a:txBody>
                    <a:bodyPr/>
                    <a:lstStyle/>
                    <a:p>
                      <a:pPr algn="justLow" rtl="1">
                        <a:lnSpc>
                          <a:spcPct val="115000"/>
                        </a:lnSpc>
                        <a:spcAft>
                          <a:spcPts val="0"/>
                        </a:spcAft>
                      </a:pPr>
                      <a:r>
                        <a:rPr lang="ar-SA" sz="4000" b="1" dirty="0">
                          <a:solidFill>
                            <a:schemeClr val="tx1"/>
                          </a:solidFill>
                          <a:effectLst/>
                        </a:rPr>
                        <a:t>- مقروئية الخط.</a:t>
                      </a:r>
                      <a:endParaRPr lang="en-US" sz="36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bg1">
                        <a:lumMod val="85000"/>
                      </a:schemeClr>
                    </a:solidFill>
                  </a:tcPr>
                </a:tc>
                <a:extLst>
                  <a:ext uri="{0D108BD9-81ED-4DB2-BD59-A6C34878D82A}">
                    <a16:rowId xmlns:a16="http://schemas.microsoft.com/office/drawing/2014/main" val="486610842"/>
                  </a:ext>
                </a:extLst>
              </a:tr>
            </a:tbl>
          </a:graphicData>
        </a:graphic>
      </p:graphicFrame>
    </p:spTree>
    <p:extLst>
      <p:ext uri="{BB962C8B-B14F-4D97-AF65-F5344CB8AC3E}">
        <p14:creationId xmlns:p14="http://schemas.microsoft.com/office/powerpoint/2010/main" val="123760145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4223970929"/>
              </p:ext>
            </p:extLst>
          </p:nvPr>
        </p:nvGraphicFramePr>
        <p:xfrm>
          <a:off x="56270" y="100689"/>
          <a:ext cx="12065389" cy="6547408"/>
        </p:xfrm>
        <a:graphic>
          <a:graphicData uri="http://schemas.openxmlformats.org/drawingml/2006/table">
            <a:tbl>
              <a:tblPr rtl="1" firstRow="1" bandRow="1">
                <a:effectLst>
                  <a:outerShdw blurRad="50800" dist="38100" dir="5400000" algn="t" rotWithShape="0">
                    <a:prstClr val="black">
                      <a:alpha val="40000"/>
                    </a:prstClr>
                  </a:outerShdw>
                </a:effectLst>
                <a:tableStyleId>{5C22544A-7EE6-4342-B048-85BDC9FD1C3A}</a:tableStyleId>
              </a:tblPr>
              <a:tblGrid>
                <a:gridCol w="3723247">
                  <a:extLst>
                    <a:ext uri="{9D8B030D-6E8A-4147-A177-3AD203B41FA5}">
                      <a16:colId xmlns:a16="http://schemas.microsoft.com/office/drawing/2014/main" val="2701034736"/>
                    </a:ext>
                  </a:extLst>
                </a:gridCol>
                <a:gridCol w="3727938">
                  <a:extLst>
                    <a:ext uri="{9D8B030D-6E8A-4147-A177-3AD203B41FA5}">
                      <a16:colId xmlns:a16="http://schemas.microsoft.com/office/drawing/2014/main" val="1292309707"/>
                    </a:ext>
                  </a:extLst>
                </a:gridCol>
                <a:gridCol w="4614204">
                  <a:extLst>
                    <a:ext uri="{9D8B030D-6E8A-4147-A177-3AD203B41FA5}">
                      <a16:colId xmlns:a16="http://schemas.microsoft.com/office/drawing/2014/main" val="2694347908"/>
                    </a:ext>
                  </a:extLst>
                </a:gridCol>
              </a:tblGrid>
              <a:tr h="745312">
                <a:tc>
                  <a:txBody>
                    <a:bodyPr/>
                    <a:lstStyle/>
                    <a:p>
                      <a:pPr algn="ctr" rtl="1"/>
                      <a:r>
                        <a:rPr lang="ar-MA" sz="4000" dirty="0" smtClean="0">
                          <a:solidFill>
                            <a:schemeClr val="tx1"/>
                          </a:solidFill>
                        </a:rPr>
                        <a:t>الخطأ</a:t>
                      </a:r>
                      <a:endParaRPr lang="ar-MA" sz="4000" dirty="0">
                        <a:solidFill>
                          <a:schemeClr val="tx1"/>
                        </a:solidFill>
                      </a:endParaRPr>
                    </a:p>
                  </a:txBody>
                  <a:tcPr>
                    <a:solidFill>
                      <a:srgbClr val="FFFF00"/>
                    </a:solidFill>
                  </a:tcPr>
                </a:tc>
                <a:tc>
                  <a:txBody>
                    <a:bodyPr/>
                    <a:lstStyle/>
                    <a:p>
                      <a:pPr algn="ctr" rtl="1"/>
                      <a:r>
                        <a:rPr lang="ar-MA" sz="4000" dirty="0" smtClean="0">
                          <a:solidFill>
                            <a:schemeClr val="tx1"/>
                          </a:solidFill>
                        </a:rPr>
                        <a:t>التصحيح</a:t>
                      </a:r>
                      <a:endParaRPr lang="ar-MA" sz="4000" dirty="0">
                        <a:solidFill>
                          <a:schemeClr val="tx1"/>
                        </a:solidFill>
                      </a:endParaRPr>
                    </a:p>
                  </a:txBody>
                  <a:tcPr>
                    <a:solidFill>
                      <a:srgbClr val="FFFF00"/>
                    </a:solidFill>
                  </a:tcPr>
                </a:tc>
                <a:tc>
                  <a:txBody>
                    <a:bodyPr/>
                    <a:lstStyle/>
                    <a:p>
                      <a:pPr algn="ctr" rtl="1"/>
                      <a:r>
                        <a:rPr lang="ar-MA" sz="4000" dirty="0" smtClean="0">
                          <a:solidFill>
                            <a:schemeClr val="tx1"/>
                          </a:solidFill>
                        </a:rPr>
                        <a:t>التعليل</a:t>
                      </a:r>
                      <a:endParaRPr lang="ar-MA" sz="4000" dirty="0">
                        <a:solidFill>
                          <a:schemeClr val="tx1"/>
                        </a:solidFill>
                      </a:endParaRPr>
                    </a:p>
                  </a:txBody>
                  <a:tcPr>
                    <a:solidFill>
                      <a:srgbClr val="FFFF00"/>
                    </a:solidFill>
                  </a:tcPr>
                </a:tc>
                <a:extLst>
                  <a:ext uri="{0D108BD9-81ED-4DB2-BD59-A6C34878D82A}">
                    <a16:rowId xmlns:a16="http://schemas.microsoft.com/office/drawing/2014/main" val="3676608579"/>
                  </a:ext>
                </a:extLst>
              </a:tr>
              <a:tr h="745312">
                <a:tc>
                  <a:txBody>
                    <a:bodyPr/>
                    <a:lstStyle/>
                    <a:p>
                      <a:pPr rtl="1"/>
                      <a:r>
                        <a:rPr lang="ar-MA" sz="3600" b="1" dirty="0" smtClean="0"/>
                        <a:t>المجتمع الذي يتعايشون</a:t>
                      </a:r>
                      <a:r>
                        <a:rPr lang="ar-MA" sz="3600" b="1" baseline="0" dirty="0" smtClean="0"/>
                        <a:t> فيه المسلمون</a:t>
                      </a:r>
                      <a:endParaRPr lang="ar-MA" sz="3600" b="1" dirty="0"/>
                    </a:p>
                  </a:txBody>
                  <a:tcPr>
                    <a:solidFill>
                      <a:srgbClr val="FFFF99"/>
                    </a:solidFill>
                  </a:tcPr>
                </a:tc>
                <a:tc>
                  <a:txBody>
                    <a:bodyPr/>
                    <a:lstStyle/>
                    <a:p>
                      <a:pPr rtl="1"/>
                      <a:r>
                        <a:rPr lang="ar-MA" sz="3600" b="1" dirty="0" smtClean="0"/>
                        <a:t>المجتمع الذي </a:t>
                      </a:r>
                      <a:r>
                        <a:rPr lang="ar-MA" sz="3600" b="1" dirty="0" smtClean="0">
                          <a:solidFill>
                            <a:srgbClr val="00B050"/>
                          </a:solidFill>
                        </a:rPr>
                        <a:t>يتعايش</a:t>
                      </a:r>
                      <a:r>
                        <a:rPr lang="ar-MA" sz="3600" b="1" baseline="0" dirty="0" smtClean="0"/>
                        <a:t> فيه المسلمون</a:t>
                      </a:r>
                      <a:endParaRPr lang="ar-MA" sz="3600" b="1" dirty="0"/>
                    </a:p>
                  </a:txBody>
                  <a:tcPr>
                    <a:solidFill>
                      <a:srgbClr val="FFFF99"/>
                    </a:solidFill>
                  </a:tcPr>
                </a:tc>
                <a:tc>
                  <a:txBody>
                    <a:bodyPr/>
                    <a:lstStyle/>
                    <a:p>
                      <a:pPr rtl="1"/>
                      <a:endParaRPr lang="ar-MA"/>
                    </a:p>
                  </a:txBody>
                  <a:tcPr>
                    <a:solidFill>
                      <a:srgbClr val="FFFF99"/>
                    </a:solidFill>
                  </a:tcPr>
                </a:tc>
                <a:extLst>
                  <a:ext uri="{0D108BD9-81ED-4DB2-BD59-A6C34878D82A}">
                    <a16:rowId xmlns:a16="http://schemas.microsoft.com/office/drawing/2014/main" val="413980083"/>
                  </a:ext>
                </a:extLst>
              </a:tr>
              <a:tr h="745312">
                <a:tc>
                  <a:txBody>
                    <a:bodyPr/>
                    <a:lstStyle/>
                    <a:p>
                      <a:pPr rtl="1"/>
                      <a:r>
                        <a:rPr lang="ar-MA" sz="3600" b="1" dirty="0" smtClean="0"/>
                        <a:t>المجتمع الاسلامي يرتكب من...</a:t>
                      </a:r>
                      <a:endParaRPr lang="ar-MA" sz="3600" b="1" dirty="0"/>
                    </a:p>
                  </a:txBody>
                  <a:tcPr>
                    <a:solidFill>
                      <a:srgbClr val="FFFF99"/>
                    </a:solidFill>
                  </a:tcPr>
                </a:tc>
                <a:tc>
                  <a:txBody>
                    <a:bodyPr/>
                    <a:lstStyle/>
                    <a:p>
                      <a:pPr rtl="1"/>
                      <a:r>
                        <a:rPr lang="ar-MA" sz="3600" b="1" dirty="0" smtClean="0"/>
                        <a:t>المجتمع الاسلامي </a:t>
                      </a:r>
                      <a:r>
                        <a:rPr lang="ar-MA" sz="3600" b="1" dirty="0" smtClean="0">
                          <a:solidFill>
                            <a:srgbClr val="00B050"/>
                          </a:solidFill>
                        </a:rPr>
                        <a:t>يتركب</a:t>
                      </a:r>
                      <a:r>
                        <a:rPr lang="ar-MA" sz="3600" b="1" dirty="0" smtClean="0"/>
                        <a:t> من...</a:t>
                      </a:r>
                      <a:endParaRPr lang="ar-MA" sz="3600" b="1" dirty="0"/>
                    </a:p>
                  </a:txBody>
                  <a:tcPr>
                    <a:solidFill>
                      <a:srgbClr val="FFFF99"/>
                    </a:solidFill>
                  </a:tcPr>
                </a:tc>
                <a:tc>
                  <a:txBody>
                    <a:bodyPr/>
                    <a:lstStyle/>
                    <a:p>
                      <a:pPr rtl="1"/>
                      <a:endParaRPr lang="ar-MA"/>
                    </a:p>
                  </a:txBody>
                  <a:tcPr>
                    <a:solidFill>
                      <a:srgbClr val="FFFF99"/>
                    </a:solidFill>
                  </a:tcPr>
                </a:tc>
                <a:extLst>
                  <a:ext uri="{0D108BD9-81ED-4DB2-BD59-A6C34878D82A}">
                    <a16:rowId xmlns:a16="http://schemas.microsoft.com/office/drawing/2014/main" val="3726046175"/>
                  </a:ext>
                </a:extLst>
              </a:tr>
              <a:tr h="745312">
                <a:tc>
                  <a:txBody>
                    <a:bodyPr/>
                    <a:lstStyle/>
                    <a:p>
                      <a:pPr rtl="1"/>
                      <a:r>
                        <a:rPr lang="ar-MA" sz="3600" b="1" dirty="0" smtClean="0"/>
                        <a:t>في مواجهة حياة، ...</a:t>
                      </a:r>
                      <a:endParaRPr lang="ar-MA" sz="3600" b="1" dirty="0"/>
                    </a:p>
                  </a:txBody>
                  <a:tcPr>
                    <a:solidFill>
                      <a:srgbClr val="FFFF99"/>
                    </a:solidFill>
                  </a:tcPr>
                </a:tc>
                <a:tc>
                  <a:txBody>
                    <a:bodyPr/>
                    <a:lstStyle/>
                    <a:p>
                      <a:pPr rtl="1"/>
                      <a:r>
                        <a:rPr lang="ar-MA" sz="3600" b="1" dirty="0" smtClean="0"/>
                        <a:t>في مواجهة </a:t>
                      </a:r>
                      <a:r>
                        <a:rPr lang="ar-MA" sz="3600" b="1" dirty="0" smtClean="0">
                          <a:solidFill>
                            <a:srgbClr val="00B050"/>
                          </a:solidFill>
                        </a:rPr>
                        <a:t>ال</a:t>
                      </a:r>
                      <a:r>
                        <a:rPr lang="ar-MA" sz="3600" b="1" dirty="0" smtClean="0"/>
                        <a:t>حياة، ...</a:t>
                      </a:r>
                      <a:endParaRPr lang="ar-MA" sz="3600" b="1" dirty="0"/>
                    </a:p>
                  </a:txBody>
                  <a:tcPr>
                    <a:solidFill>
                      <a:srgbClr val="FFFF99"/>
                    </a:solidFill>
                  </a:tcPr>
                </a:tc>
                <a:tc>
                  <a:txBody>
                    <a:bodyPr/>
                    <a:lstStyle/>
                    <a:p>
                      <a:pPr rtl="1"/>
                      <a:endParaRPr lang="ar-MA"/>
                    </a:p>
                  </a:txBody>
                  <a:tcPr>
                    <a:solidFill>
                      <a:srgbClr val="FFFF99"/>
                    </a:solidFill>
                  </a:tcPr>
                </a:tc>
                <a:extLst>
                  <a:ext uri="{0D108BD9-81ED-4DB2-BD59-A6C34878D82A}">
                    <a16:rowId xmlns:a16="http://schemas.microsoft.com/office/drawing/2014/main" val="3870230357"/>
                  </a:ext>
                </a:extLst>
              </a:tr>
              <a:tr h="745312">
                <a:tc>
                  <a:txBody>
                    <a:bodyPr/>
                    <a:lstStyle/>
                    <a:p>
                      <a:pPr rtl="1"/>
                      <a:r>
                        <a:rPr lang="ar-MA" sz="3600" b="1" dirty="0" smtClean="0"/>
                        <a:t>الأخوة تقوم على</a:t>
                      </a:r>
                      <a:r>
                        <a:rPr lang="ar-MA" sz="3600" b="1" baseline="0" dirty="0" smtClean="0"/>
                        <a:t> أساسه...</a:t>
                      </a:r>
                      <a:endParaRPr lang="ar-MA" sz="3600" b="1" dirty="0"/>
                    </a:p>
                  </a:txBody>
                  <a:tcPr>
                    <a:solidFill>
                      <a:srgbClr val="FFFF99"/>
                    </a:solidFill>
                  </a:tcPr>
                </a:tc>
                <a:tc>
                  <a:txBody>
                    <a:bodyPr/>
                    <a:lstStyle/>
                    <a:p>
                      <a:endParaRPr lang="ar-MA" dirty="0"/>
                    </a:p>
                  </a:txBody>
                  <a:tcPr>
                    <a:solidFill>
                      <a:srgbClr val="FFFF99"/>
                    </a:solidFill>
                  </a:tcPr>
                </a:tc>
                <a:tc>
                  <a:txBody>
                    <a:bodyPr/>
                    <a:lstStyle/>
                    <a:p>
                      <a:pPr rtl="1"/>
                      <a:endParaRPr lang="ar-MA"/>
                    </a:p>
                  </a:txBody>
                  <a:tcPr>
                    <a:solidFill>
                      <a:srgbClr val="FFFF99"/>
                    </a:solidFill>
                  </a:tcPr>
                </a:tc>
                <a:extLst>
                  <a:ext uri="{0D108BD9-81ED-4DB2-BD59-A6C34878D82A}">
                    <a16:rowId xmlns:a16="http://schemas.microsoft.com/office/drawing/2014/main" val="2380771425"/>
                  </a:ext>
                </a:extLst>
              </a:tr>
              <a:tr h="745312">
                <a:tc>
                  <a:txBody>
                    <a:bodyPr/>
                    <a:lstStyle/>
                    <a:p>
                      <a:pPr rtl="1"/>
                      <a:r>
                        <a:rPr lang="ar-MA" sz="3600" b="1" dirty="0" smtClean="0"/>
                        <a:t>أن يكون تعاون بينهم</a:t>
                      </a:r>
                      <a:endParaRPr lang="ar-MA" sz="3600" b="1" dirty="0"/>
                    </a:p>
                  </a:txBody>
                  <a:tcPr>
                    <a:solidFill>
                      <a:srgbClr val="FFFF99"/>
                    </a:solidFill>
                  </a:tcPr>
                </a:tc>
                <a:tc>
                  <a:txBody>
                    <a:bodyPr/>
                    <a:lstStyle/>
                    <a:p>
                      <a:endParaRPr lang="ar-MA"/>
                    </a:p>
                  </a:txBody>
                  <a:tcPr>
                    <a:solidFill>
                      <a:srgbClr val="FFFF99"/>
                    </a:solidFill>
                  </a:tcPr>
                </a:tc>
                <a:tc>
                  <a:txBody>
                    <a:bodyPr/>
                    <a:lstStyle/>
                    <a:p>
                      <a:pPr rtl="1"/>
                      <a:endParaRPr lang="ar-MA" dirty="0"/>
                    </a:p>
                  </a:txBody>
                  <a:tcPr>
                    <a:solidFill>
                      <a:srgbClr val="FFFF99"/>
                    </a:solidFill>
                  </a:tcPr>
                </a:tc>
                <a:extLst>
                  <a:ext uri="{0D108BD9-81ED-4DB2-BD59-A6C34878D82A}">
                    <a16:rowId xmlns:a16="http://schemas.microsoft.com/office/drawing/2014/main" val="745187233"/>
                  </a:ext>
                </a:extLst>
              </a:tr>
              <a:tr h="745312">
                <a:tc>
                  <a:txBody>
                    <a:bodyPr/>
                    <a:lstStyle/>
                    <a:p>
                      <a:pPr rtl="1"/>
                      <a:r>
                        <a:rPr lang="ar-MA" sz="3600" b="1" dirty="0" smtClean="0"/>
                        <a:t>فى كلنا اخوة</a:t>
                      </a:r>
                      <a:endParaRPr lang="ar-MA" sz="3600" b="1" dirty="0"/>
                    </a:p>
                  </a:txBody>
                  <a:tcPr>
                    <a:solidFill>
                      <a:srgbClr val="FFFF99"/>
                    </a:solidFill>
                  </a:tcPr>
                </a:tc>
                <a:tc>
                  <a:txBody>
                    <a:bodyPr/>
                    <a:lstStyle/>
                    <a:p>
                      <a:endParaRPr lang="ar-MA" dirty="0"/>
                    </a:p>
                  </a:txBody>
                  <a:tcPr>
                    <a:solidFill>
                      <a:srgbClr val="FFFF99"/>
                    </a:solidFill>
                  </a:tcPr>
                </a:tc>
                <a:tc>
                  <a:txBody>
                    <a:bodyPr/>
                    <a:lstStyle/>
                    <a:p>
                      <a:pPr rtl="1"/>
                      <a:endParaRPr lang="ar-MA" dirty="0"/>
                    </a:p>
                  </a:txBody>
                  <a:tcPr>
                    <a:solidFill>
                      <a:srgbClr val="FFFF99"/>
                    </a:solidFill>
                  </a:tcPr>
                </a:tc>
                <a:extLst>
                  <a:ext uri="{0D108BD9-81ED-4DB2-BD59-A6C34878D82A}">
                    <a16:rowId xmlns:a16="http://schemas.microsoft.com/office/drawing/2014/main" val="4130340634"/>
                  </a:ext>
                </a:extLst>
              </a:tr>
            </a:tbl>
          </a:graphicData>
        </a:graphic>
      </p:graphicFrame>
    </p:spTree>
    <p:extLst>
      <p:ext uri="{BB962C8B-B14F-4D97-AF65-F5344CB8AC3E}">
        <p14:creationId xmlns:p14="http://schemas.microsoft.com/office/powerpoint/2010/main" val="128472312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2864085438"/>
              </p:ext>
            </p:extLst>
          </p:nvPr>
        </p:nvGraphicFramePr>
        <p:xfrm>
          <a:off x="56270" y="100689"/>
          <a:ext cx="12065389" cy="6547408"/>
        </p:xfrm>
        <a:graphic>
          <a:graphicData uri="http://schemas.openxmlformats.org/drawingml/2006/table">
            <a:tbl>
              <a:tblPr rtl="1" firstRow="1" bandRow="1">
                <a:effectLst>
                  <a:outerShdw blurRad="50800" dist="38100" dir="5400000" algn="t" rotWithShape="0">
                    <a:prstClr val="black">
                      <a:alpha val="40000"/>
                    </a:prstClr>
                  </a:outerShdw>
                </a:effectLst>
                <a:tableStyleId>{5C22544A-7EE6-4342-B048-85BDC9FD1C3A}</a:tableStyleId>
              </a:tblPr>
              <a:tblGrid>
                <a:gridCol w="3723247">
                  <a:extLst>
                    <a:ext uri="{9D8B030D-6E8A-4147-A177-3AD203B41FA5}">
                      <a16:colId xmlns:a16="http://schemas.microsoft.com/office/drawing/2014/main" val="2701034736"/>
                    </a:ext>
                  </a:extLst>
                </a:gridCol>
                <a:gridCol w="3727938">
                  <a:extLst>
                    <a:ext uri="{9D8B030D-6E8A-4147-A177-3AD203B41FA5}">
                      <a16:colId xmlns:a16="http://schemas.microsoft.com/office/drawing/2014/main" val="1292309707"/>
                    </a:ext>
                  </a:extLst>
                </a:gridCol>
                <a:gridCol w="4614204">
                  <a:extLst>
                    <a:ext uri="{9D8B030D-6E8A-4147-A177-3AD203B41FA5}">
                      <a16:colId xmlns:a16="http://schemas.microsoft.com/office/drawing/2014/main" val="2694347908"/>
                    </a:ext>
                  </a:extLst>
                </a:gridCol>
              </a:tblGrid>
              <a:tr h="745312">
                <a:tc>
                  <a:txBody>
                    <a:bodyPr/>
                    <a:lstStyle/>
                    <a:p>
                      <a:pPr algn="ctr" rtl="1"/>
                      <a:r>
                        <a:rPr lang="ar-MA" sz="4000" dirty="0" smtClean="0">
                          <a:solidFill>
                            <a:schemeClr val="tx1"/>
                          </a:solidFill>
                        </a:rPr>
                        <a:t>الخطأ</a:t>
                      </a:r>
                      <a:endParaRPr lang="ar-MA" sz="4000" dirty="0">
                        <a:solidFill>
                          <a:schemeClr val="tx1"/>
                        </a:solidFill>
                      </a:endParaRPr>
                    </a:p>
                  </a:txBody>
                  <a:tcPr>
                    <a:solidFill>
                      <a:srgbClr val="FFFF00"/>
                    </a:solidFill>
                  </a:tcPr>
                </a:tc>
                <a:tc>
                  <a:txBody>
                    <a:bodyPr/>
                    <a:lstStyle/>
                    <a:p>
                      <a:pPr algn="ctr" rtl="1"/>
                      <a:r>
                        <a:rPr lang="ar-MA" sz="4000" dirty="0" smtClean="0">
                          <a:solidFill>
                            <a:schemeClr val="tx1"/>
                          </a:solidFill>
                        </a:rPr>
                        <a:t>التصحيح</a:t>
                      </a:r>
                      <a:endParaRPr lang="ar-MA" sz="4000" dirty="0">
                        <a:solidFill>
                          <a:schemeClr val="tx1"/>
                        </a:solidFill>
                      </a:endParaRPr>
                    </a:p>
                  </a:txBody>
                  <a:tcPr>
                    <a:solidFill>
                      <a:srgbClr val="FFFF00"/>
                    </a:solidFill>
                  </a:tcPr>
                </a:tc>
                <a:tc>
                  <a:txBody>
                    <a:bodyPr/>
                    <a:lstStyle/>
                    <a:p>
                      <a:pPr algn="ctr" rtl="1"/>
                      <a:r>
                        <a:rPr lang="ar-MA" sz="4000" dirty="0" smtClean="0">
                          <a:solidFill>
                            <a:schemeClr val="tx1"/>
                          </a:solidFill>
                        </a:rPr>
                        <a:t>التعليل</a:t>
                      </a:r>
                      <a:endParaRPr lang="ar-MA" sz="4000" dirty="0">
                        <a:solidFill>
                          <a:schemeClr val="tx1"/>
                        </a:solidFill>
                      </a:endParaRPr>
                    </a:p>
                  </a:txBody>
                  <a:tcPr>
                    <a:solidFill>
                      <a:srgbClr val="FFFF00"/>
                    </a:solidFill>
                  </a:tcPr>
                </a:tc>
                <a:extLst>
                  <a:ext uri="{0D108BD9-81ED-4DB2-BD59-A6C34878D82A}">
                    <a16:rowId xmlns:a16="http://schemas.microsoft.com/office/drawing/2014/main" val="3676608579"/>
                  </a:ext>
                </a:extLst>
              </a:tr>
              <a:tr h="745312">
                <a:tc>
                  <a:txBody>
                    <a:bodyPr/>
                    <a:lstStyle/>
                    <a:p>
                      <a:pPr rtl="1"/>
                      <a:r>
                        <a:rPr lang="ar-MA" sz="3600" b="1" dirty="0" smtClean="0"/>
                        <a:t>المجتمع الذي يتعايشون</a:t>
                      </a:r>
                      <a:r>
                        <a:rPr lang="ar-MA" sz="3600" b="1" baseline="0" dirty="0" smtClean="0"/>
                        <a:t> فيه المسلمون</a:t>
                      </a:r>
                      <a:endParaRPr lang="ar-MA" sz="3600" b="1" dirty="0"/>
                    </a:p>
                  </a:txBody>
                  <a:tcPr>
                    <a:solidFill>
                      <a:srgbClr val="FFFF99"/>
                    </a:solidFill>
                  </a:tcPr>
                </a:tc>
                <a:tc>
                  <a:txBody>
                    <a:bodyPr/>
                    <a:lstStyle/>
                    <a:p>
                      <a:pPr rtl="1"/>
                      <a:r>
                        <a:rPr lang="ar-MA" sz="3600" b="1" dirty="0" smtClean="0"/>
                        <a:t>المجتمع الذي </a:t>
                      </a:r>
                      <a:r>
                        <a:rPr lang="ar-MA" sz="3600" b="1" dirty="0" smtClean="0">
                          <a:solidFill>
                            <a:srgbClr val="00B050"/>
                          </a:solidFill>
                        </a:rPr>
                        <a:t>يتعايش</a:t>
                      </a:r>
                      <a:r>
                        <a:rPr lang="ar-MA" sz="3600" b="1" baseline="0" dirty="0" smtClean="0"/>
                        <a:t> فيه المسلمون</a:t>
                      </a:r>
                      <a:endParaRPr lang="ar-MA" sz="3600" b="1" dirty="0"/>
                    </a:p>
                  </a:txBody>
                  <a:tcPr>
                    <a:solidFill>
                      <a:srgbClr val="FFFF99"/>
                    </a:solidFill>
                  </a:tcPr>
                </a:tc>
                <a:tc>
                  <a:txBody>
                    <a:bodyPr/>
                    <a:lstStyle/>
                    <a:p>
                      <a:pPr rtl="1"/>
                      <a:endParaRPr lang="ar-MA"/>
                    </a:p>
                  </a:txBody>
                  <a:tcPr>
                    <a:solidFill>
                      <a:srgbClr val="FFFF99"/>
                    </a:solidFill>
                  </a:tcPr>
                </a:tc>
                <a:extLst>
                  <a:ext uri="{0D108BD9-81ED-4DB2-BD59-A6C34878D82A}">
                    <a16:rowId xmlns:a16="http://schemas.microsoft.com/office/drawing/2014/main" val="413980083"/>
                  </a:ext>
                </a:extLst>
              </a:tr>
              <a:tr h="745312">
                <a:tc>
                  <a:txBody>
                    <a:bodyPr/>
                    <a:lstStyle/>
                    <a:p>
                      <a:pPr rtl="1"/>
                      <a:r>
                        <a:rPr lang="ar-MA" sz="3600" b="1" dirty="0" smtClean="0"/>
                        <a:t>المجتمع الاسلامي يرتكب من...</a:t>
                      </a:r>
                      <a:endParaRPr lang="ar-MA" sz="3600" b="1" dirty="0"/>
                    </a:p>
                  </a:txBody>
                  <a:tcPr>
                    <a:solidFill>
                      <a:srgbClr val="FFFF99"/>
                    </a:solidFill>
                  </a:tcPr>
                </a:tc>
                <a:tc>
                  <a:txBody>
                    <a:bodyPr/>
                    <a:lstStyle/>
                    <a:p>
                      <a:pPr rtl="1"/>
                      <a:r>
                        <a:rPr lang="ar-MA" sz="3600" b="1" dirty="0" smtClean="0"/>
                        <a:t>المجتمع الاسلامي </a:t>
                      </a:r>
                      <a:r>
                        <a:rPr lang="ar-MA" sz="3600" b="1" dirty="0" smtClean="0">
                          <a:solidFill>
                            <a:srgbClr val="00B050"/>
                          </a:solidFill>
                        </a:rPr>
                        <a:t>يتركب</a:t>
                      </a:r>
                      <a:r>
                        <a:rPr lang="ar-MA" sz="3600" b="1" dirty="0" smtClean="0"/>
                        <a:t> من...</a:t>
                      </a:r>
                      <a:endParaRPr lang="ar-MA" sz="3600" b="1" dirty="0"/>
                    </a:p>
                  </a:txBody>
                  <a:tcPr>
                    <a:solidFill>
                      <a:srgbClr val="FFFF99"/>
                    </a:solidFill>
                  </a:tcPr>
                </a:tc>
                <a:tc>
                  <a:txBody>
                    <a:bodyPr/>
                    <a:lstStyle/>
                    <a:p>
                      <a:pPr rtl="1"/>
                      <a:endParaRPr lang="ar-MA"/>
                    </a:p>
                  </a:txBody>
                  <a:tcPr>
                    <a:solidFill>
                      <a:srgbClr val="FFFF99"/>
                    </a:solidFill>
                  </a:tcPr>
                </a:tc>
                <a:extLst>
                  <a:ext uri="{0D108BD9-81ED-4DB2-BD59-A6C34878D82A}">
                    <a16:rowId xmlns:a16="http://schemas.microsoft.com/office/drawing/2014/main" val="3726046175"/>
                  </a:ext>
                </a:extLst>
              </a:tr>
              <a:tr h="745312">
                <a:tc>
                  <a:txBody>
                    <a:bodyPr/>
                    <a:lstStyle/>
                    <a:p>
                      <a:pPr rtl="1"/>
                      <a:r>
                        <a:rPr lang="ar-MA" sz="3600" b="1" dirty="0" smtClean="0"/>
                        <a:t>في مواجهة حياة، ...</a:t>
                      </a:r>
                      <a:endParaRPr lang="ar-MA" sz="3600" b="1" dirty="0"/>
                    </a:p>
                  </a:txBody>
                  <a:tcPr>
                    <a:solidFill>
                      <a:srgbClr val="FFFF99"/>
                    </a:solidFill>
                  </a:tcPr>
                </a:tc>
                <a:tc>
                  <a:txBody>
                    <a:bodyPr/>
                    <a:lstStyle/>
                    <a:p>
                      <a:pPr rtl="1"/>
                      <a:r>
                        <a:rPr lang="ar-MA" sz="3600" b="1" dirty="0" smtClean="0"/>
                        <a:t>في مواجهة </a:t>
                      </a:r>
                      <a:r>
                        <a:rPr lang="ar-MA" sz="3600" b="1" dirty="0" smtClean="0">
                          <a:solidFill>
                            <a:srgbClr val="00B050"/>
                          </a:solidFill>
                        </a:rPr>
                        <a:t>ال</a:t>
                      </a:r>
                      <a:r>
                        <a:rPr lang="ar-MA" sz="3600" b="1" dirty="0" smtClean="0"/>
                        <a:t>حياة، ...</a:t>
                      </a:r>
                      <a:endParaRPr lang="ar-MA" sz="3600" b="1" dirty="0"/>
                    </a:p>
                  </a:txBody>
                  <a:tcPr>
                    <a:solidFill>
                      <a:srgbClr val="FFFF99"/>
                    </a:solidFill>
                  </a:tcPr>
                </a:tc>
                <a:tc>
                  <a:txBody>
                    <a:bodyPr/>
                    <a:lstStyle/>
                    <a:p>
                      <a:pPr rtl="1"/>
                      <a:endParaRPr lang="ar-MA"/>
                    </a:p>
                  </a:txBody>
                  <a:tcPr>
                    <a:solidFill>
                      <a:srgbClr val="FFFF99"/>
                    </a:solidFill>
                  </a:tcPr>
                </a:tc>
                <a:extLst>
                  <a:ext uri="{0D108BD9-81ED-4DB2-BD59-A6C34878D82A}">
                    <a16:rowId xmlns:a16="http://schemas.microsoft.com/office/drawing/2014/main" val="3870230357"/>
                  </a:ext>
                </a:extLst>
              </a:tr>
              <a:tr h="745312">
                <a:tc>
                  <a:txBody>
                    <a:bodyPr/>
                    <a:lstStyle/>
                    <a:p>
                      <a:pPr rtl="1"/>
                      <a:r>
                        <a:rPr lang="ar-MA" sz="3600" b="1" dirty="0" smtClean="0"/>
                        <a:t>الأخوة تقوم على</a:t>
                      </a:r>
                      <a:r>
                        <a:rPr lang="ar-MA" sz="3600" b="1" baseline="0" dirty="0" smtClean="0"/>
                        <a:t> أساسه...</a:t>
                      </a:r>
                      <a:endParaRPr lang="ar-MA" sz="3600" b="1" dirty="0"/>
                    </a:p>
                  </a:txBody>
                  <a:tcPr>
                    <a:solidFill>
                      <a:srgbClr val="FFFF99"/>
                    </a:solidFill>
                  </a:tcPr>
                </a:tc>
                <a:tc>
                  <a:txBody>
                    <a:bodyPr/>
                    <a:lstStyle/>
                    <a:p>
                      <a:pPr rtl="1"/>
                      <a:r>
                        <a:rPr lang="ar-MA" sz="3600" b="1" dirty="0" smtClean="0"/>
                        <a:t>الأخوة تقوم على</a:t>
                      </a:r>
                      <a:r>
                        <a:rPr lang="ar-MA" sz="3600" b="1" baseline="0" dirty="0" smtClean="0"/>
                        <a:t> أساسه</a:t>
                      </a:r>
                      <a:r>
                        <a:rPr lang="ar-MA" sz="3600" b="1" baseline="0" dirty="0" smtClean="0">
                          <a:solidFill>
                            <a:srgbClr val="00B050"/>
                          </a:solidFill>
                        </a:rPr>
                        <a:t>ا</a:t>
                      </a:r>
                      <a:r>
                        <a:rPr lang="ar-MA" sz="3600" b="1" baseline="0" dirty="0" smtClean="0"/>
                        <a:t>...</a:t>
                      </a:r>
                      <a:endParaRPr lang="ar-MA" sz="3600" b="1" dirty="0"/>
                    </a:p>
                  </a:txBody>
                  <a:tcPr>
                    <a:solidFill>
                      <a:srgbClr val="FFFF99"/>
                    </a:solidFill>
                  </a:tcPr>
                </a:tc>
                <a:tc>
                  <a:txBody>
                    <a:bodyPr/>
                    <a:lstStyle/>
                    <a:p>
                      <a:pPr rtl="1"/>
                      <a:endParaRPr lang="ar-MA"/>
                    </a:p>
                  </a:txBody>
                  <a:tcPr>
                    <a:solidFill>
                      <a:srgbClr val="FFFF99"/>
                    </a:solidFill>
                  </a:tcPr>
                </a:tc>
                <a:extLst>
                  <a:ext uri="{0D108BD9-81ED-4DB2-BD59-A6C34878D82A}">
                    <a16:rowId xmlns:a16="http://schemas.microsoft.com/office/drawing/2014/main" val="2380771425"/>
                  </a:ext>
                </a:extLst>
              </a:tr>
              <a:tr h="745312">
                <a:tc>
                  <a:txBody>
                    <a:bodyPr/>
                    <a:lstStyle/>
                    <a:p>
                      <a:pPr rtl="1"/>
                      <a:r>
                        <a:rPr lang="ar-MA" sz="3600" b="1" dirty="0" smtClean="0"/>
                        <a:t>أن يكون تعاون بينهم</a:t>
                      </a:r>
                      <a:endParaRPr lang="ar-MA" sz="3600" b="1" dirty="0"/>
                    </a:p>
                  </a:txBody>
                  <a:tcPr>
                    <a:solidFill>
                      <a:srgbClr val="FFFF99"/>
                    </a:solidFill>
                  </a:tcPr>
                </a:tc>
                <a:tc>
                  <a:txBody>
                    <a:bodyPr/>
                    <a:lstStyle/>
                    <a:p>
                      <a:endParaRPr lang="ar-MA" dirty="0"/>
                    </a:p>
                  </a:txBody>
                  <a:tcPr>
                    <a:solidFill>
                      <a:srgbClr val="FFFF99"/>
                    </a:solidFill>
                  </a:tcPr>
                </a:tc>
                <a:tc>
                  <a:txBody>
                    <a:bodyPr/>
                    <a:lstStyle/>
                    <a:p>
                      <a:pPr rtl="1"/>
                      <a:endParaRPr lang="ar-MA" dirty="0"/>
                    </a:p>
                  </a:txBody>
                  <a:tcPr>
                    <a:solidFill>
                      <a:srgbClr val="FFFF99"/>
                    </a:solidFill>
                  </a:tcPr>
                </a:tc>
                <a:extLst>
                  <a:ext uri="{0D108BD9-81ED-4DB2-BD59-A6C34878D82A}">
                    <a16:rowId xmlns:a16="http://schemas.microsoft.com/office/drawing/2014/main" val="745187233"/>
                  </a:ext>
                </a:extLst>
              </a:tr>
              <a:tr h="745312">
                <a:tc>
                  <a:txBody>
                    <a:bodyPr/>
                    <a:lstStyle/>
                    <a:p>
                      <a:pPr rtl="1"/>
                      <a:r>
                        <a:rPr lang="ar-MA" sz="3600" b="1" dirty="0" smtClean="0"/>
                        <a:t>فى كلنا اخوة</a:t>
                      </a:r>
                      <a:endParaRPr lang="ar-MA" sz="3600" b="1" dirty="0"/>
                    </a:p>
                  </a:txBody>
                  <a:tcPr>
                    <a:solidFill>
                      <a:srgbClr val="FFFF99"/>
                    </a:solidFill>
                  </a:tcPr>
                </a:tc>
                <a:tc>
                  <a:txBody>
                    <a:bodyPr/>
                    <a:lstStyle/>
                    <a:p>
                      <a:endParaRPr lang="ar-MA" dirty="0"/>
                    </a:p>
                  </a:txBody>
                  <a:tcPr>
                    <a:solidFill>
                      <a:srgbClr val="FFFF99"/>
                    </a:solidFill>
                  </a:tcPr>
                </a:tc>
                <a:tc>
                  <a:txBody>
                    <a:bodyPr/>
                    <a:lstStyle/>
                    <a:p>
                      <a:pPr rtl="1"/>
                      <a:endParaRPr lang="ar-MA" dirty="0"/>
                    </a:p>
                  </a:txBody>
                  <a:tcPr>
                    <a:solidFill>
                      <a:srgbClr val="FFFF99"/>
                    </a:solidFill>
                  </a:tcPr>
                </a:tc>
                <a:extLst>
                  <a:ext uri="{0D108BD9-81ED-4DB2-BD59-A6C34878D82A}">
                    <a16:rowId xmlns:a16="http://schemas.microsoft.com/office/drawing/2014/main" val="4130340634"/>
                  </a:ext>
                </a:extLst>
              </a:tr>
            </a:tbl>
          </a:graphicData>
        </a:graphic>
      </p:graphicFrame>
    </p:spTree>
    <p:extLst>
      <p:ext uri="{BB962C8B-B14F-4D97-AF65-F5344CB8AC3E}">
        <p14:creationId xmlns:p14="http://schemas.microsoft.com/office/powerpoint/2010/main" val="53361155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2713573598"/>
              </p:ext>
            </p:extLst>
          </p:nvPr>
        </p:nvGraphicFramePr>
        <p:xfrm>
          <a:off x="56270" y="100689"/>
          <a:ext cx="12065389" cy="6547408"/>
        </p:xfrm>
        <a:graphic>
          <a:graphicData uri="http://schemas.openxmlformats.org/drawingml/2006/table">
            <a:tbl>
              <a:tblPr rtl="1" firstRow="1" bandRow="1">
                <a:effectLst>
                  <a:outerShdw blurRad="50800" dist="38100" dir="5400000" algn="t" rotWithShape="0">
                    <a:prstClr val="black">
                      <a:alpha val="40000"/>
                    </a:prstClr>
                  </a:outerShdw>
                </a:effectLst>
                <a:tableStyleId>{5C22544A-7EE6-4342-B048-85BDC9FD1C3A}</a:tableStyleId>
              </a:tblPr>
              <a:tblGrid>
                <a:gridCol w="3723247">
                  <a:extLst>
                    <a:ext uri="{9D8B030D-6E8A-4147-A177-3AD203B41FA5}">
                      <a16:colId xmlns:a16="http://schemas.microsoft.com/office/drawing/2014/main" val="2701034736"/>
                    </a:ext>
                  </a:extLst>
                </a:gridCol>
                <a:gridCol w="3727938">
                  <a:extLst>
                    <a:ext uri="{9D8B030D-6E8A-4147-A177-3AD203B41FA5}">
                      <a16:colId xmlns:a16="http://schemas.microsoft.com/office/drawing/2014/main" val="1292309707"/>
                    </a:ext>
                  </a:extLst>
                </a:gridCol>
                <a:gridCol w="4614204">
                  <a:extLst>
                    <a:ext uri="{9D8B030D-6E8A-4147-A177-3AD203B41FA5}">
                      <a16:colId xmlns:a16="http://schemas.microsoft.com/office/drawing/2014/main" val="2694347908"/>
                    </a:ext>
                  </a:extLst>
                </a:gridCol>
              </a:tblGrid>
              <a:tr h="745312">
                <a:tc>
                  <a:txBody>
                    <a:bodyPr/>
                    <a:lstStyle/>
                    <a:p>
                      <a:pPr algn="ctr" rtl="1"/>
                      <a:r>
                        <a:rPr lang="ar-MA" sz="4000" dirty="0" smtClean="0">
                          <a:solidFill>
                            <a:schemeClr val="tx1"/>
                          </a:solidFill>
                        </a:rPr>
                        <a:t>الخطأ</a:t>
                      </a:r>
                      <a:endParaRPr lang="ar-MA" sz="4000" dirty="0">
                        <a:solidFill>
                          <a:schemeClr val="tx1"/>
                        </a:solidFill>
                      </a:endParaRPr>
                    </a:p>
                  </a:txBody>
                  <a:tcPr>
                    <a:solidFill>
                      <a:srgbClr val="FFFF00"/>
                    </a:solidFill>
                  </a:tcPr>
                </a:tc>
                <a:tc>
                  <a:txBody>
                    <a:bodyPr/>
                    <a:lstStyle/>
                    <a:p>
                      <a:pPr algn="ctr" rtl="1"/>
                      <a:r>
                        <a:rPr lang="ar-MA" sz="4000" dirty="0" smtClean="0">
                          <a:solidFill>
                            <a:schemeClr val="tx1"/>
                          </a:solidFill>
                        </a:rPr>
                        <a:t>التصحيح</a:t>
                      </a:r>
                      <a:endParaRPr lang="ar-MA" sz="4000" dirty="0">
                        <a:solidFill>
                          <a:schemeClr val="tx1"/>
                        </a:solidFill>
                      </a:endParaRPr>
                    </a:p>
                  </a:txBody>
                  <a:tcPr>
                    <a:solidFill>
                      <a:srgbClr val="FFFF00"/>
                    </a:solidFill>
                  </a:tcPr>
                </a:tc>
                <a:tc>
                  <a:txBody>
                    <a:bodyPr/>
                    <a:lstStyle/>
                    <a:p>
                      <a:pPr algn="ctr" rtl="1"/>
                      <a:r>
                        <a:rPr lang="ar-MA" sz="4000" dirty="0" smtClean="0">
                          <a:solidFill>
                            <a:schemeClr val="tx1"/>
                          </a:solidFill>
                        </a:rPr>
                        <a:t>التعليل</a:t>
                      </a:r>
                      <a:endParaRPr lang="ar-MA" sz="4000" dirty="0">
                        <a:solidFill>
                          <a:schemeClr val="tx1"/>
                        </a:solidFill>
                      </a:endParaRPr>
                    </a:p>
                  </a:txBody>
                  <a:tcPr>
                    <a:solidFill>
                      <a:srgbClr val="FFFF00"/>
                    </a:solidFill>
                  </a:tcPr>
                </a:tc>
                <a:extLst>
                  <a:ext uri="{0D108BD9-81ED-4DB2-BD59-A6C34878D82A}">
                    <a16:rowId xmlns:a16="http://schemas.microsoft.com/office/drawing/2014/main" val="3676608579"/>
                  </a:ext>
                </a:extLst>
              </a:tr>
              <a:tr h="745312">
                <a:tc>
                  <a:txBody>
                    <a:bodyPr/>
                    <a:lstStyle/>
                    <a:p>
                      <a:pPr rtl="1"/>
                      <a:r>
                        <a:rPr lang="ar-MA" sz="3600" b="1" dirty="0" smtClean="0"/>
                        <a:t>المجتمع الذي يتعايشون</a:t>
                      </a:r>
                      <a:r>
                        <a:rPr lang="ar-MA" sz="3600" b="1" baseline="0" dirty="0" smtClean="0"/>
                        <a:t> فيه المسلمون</a:t>
                      </a:r>
                      <a:endParaRPr lang="ar-MA" sz="3600" b="1" dirty="0"/>
                    </a:p>
                  </a:txBody>
                  <a:tcPr>
                    <a:solidFill>
                      <a:srgbClr val="FFFF99"/>
                    </a:solidFill>
                  </a:tcPr>
                </a:tc>
                <a:tc>
                  <a:txBody>
                    <a:bodyPr/>
                    <a:lstStyle/>
                    <a:p>
                      <a:pPr rtl="1"/>
                      <a:r>
                        <a:rPr lang="ar-MA" sz="3600" b="1" dirty="0" smtClean="0"/>
                        <a:t>المجتمع الذي </a:t>
                      </a:r>
                      <a:r>
                        <a:rPr lang="ar-MA" sz="3600" b="1" dirty="0" smtClean="0">
                          <a:solidFill>
                            <a:srgbClr val="00B050"/>
                          </a:solidFill>
                        </a:rPr>
                        <a:t>يتعايش</a:t>
                      </a:r>
                      <a:r>
                        <a:rPr lang="ar-MA" sz="3600" b="1" baseline="0" dirty="0" smtClean="0"/>
                        <a:t> فيه المسلمون</a:t>
                      </a:r>
                      <a:endParaRPr lang="ar-MA" sz="3600" b="1" dirty="0"/>
                    </a:p>
                  </a:txBody>
                  <a:tcPr>
                    <a:solidFill>
                      <a:srgbClr val="FFFF99"/>
                    </a:solidFill>
                  </a:tcPr>
                </a:tc>
                <a:tc>
                  <a:txBody>
                    <a:bodyPr/>
                    <a:lstStyle/>
                    <a:p>
                      <a:pPr rtl="1"/>
                      <a:endParaRPr lang="ar-MA"/>
                    </a:p>
                  </a:txBody>
                  <a:tcPr>
                    <a:solidFill>
                      <a:srgbClr val="FFFF99"/>
                    </a:solidFill>
                  </a:tcPr>
                </a:tc>
                <a:extLst>
                  <a:ext uri="{0D108BD9-81ED-4DB2-BD59-A6C34878D82A}">
                    <a16:rowId xmlns:a16="http://schemas.microsoft.com/office/drawing/2014/main" val="413980083"/>
                  </a:ext>
                </a:extLst>
              </a:tr>
              <a:tr h="745312">
                <a:tc>
                  <a:txBody>
                    <a:bodyPr/>
                    <a:lstStyle/>
                    <a:p>
                      <a:pPr rtl="1"/>
                      <a:r>
                        <a:rPr lang="ar-MA" sz="3600" b="1" dirty="0" smtClean="0"/>
                        <a:t>المجتمع الاسلامي يرتكب من...</a:t>
                      </a:r>
                      <a:endParaRPr lang="ar-MA" sz="3600" b="1" dirty="0"/>
                    </a:p>
                  </a:txBody>
                  <a:tcPr>
                    <a:solidFill>
                      <a:srgbClr val="FFFF99"/>
                    </a:solidFill>
                  </a:tcPr>
                </a:tc>
                <a:tc>
                  <a:txBody>
                    <a:bodyPr/>
                    <a:lstStyle/>
                    <a:p>
                      <a:pPr rtl="1"/>
                      <a:r>
                        <a:rPr lang="ar-MA" sz="3600" b="1" dirty="0" smtClean="0"/>
                        <a:t>المجتمع الاسلامي </a:t>
                      </a:r>
                      <a:r>
                        <a:rPr lang="ar-MA" sz="3600" b="1" dirty="0" smtClean="0">
                          <a:solidFill>
                            <a:srgbClr val="00B050"/>
                          </a:solidFill>
                        </a:rPr>
                        <a:t>يتركب</a:t>
                      </a:r>
                      <a:r>
                        <a:rPr lang="ar-MA" sz="3600" b="1" dirty="0" smtClean="0"/>
                        <a:t> من...</a:t>
                      </a:r>
                      <a:endParaRPr lang="ar-MA" sz="3600" b="1" dirty="0"/>
                    </a:p>
                  </a:txBody>
                  <a:tcPr>
                    <a:solidFill>
                      <a:srgbClr val="FFFF99"/>
                    </a:solidFill>
                  </a:tcPr>
                </a:tc>
                <a:tc>
                  <a:txBody>
                    <a:bodyPr/>
                    <a:lstStyle/>
                    <a:p>
                      <a:pPr rtl="1"/>
                      <a:endParaRPr lang="ar-MA"/>
                    </a:p>
                  </a:txBody>
                  <a:tcPr>
                    <a:solidFill>
                      <a:srgbClr val="FFFF99"/>
                    </a:solidFill>
                  </a:tcPr>
                </a:tc>
                <a:extLst>
                  <a:ext uri="{0D108BD9-81ED-4DB2-BD59-A6C34878D82A}">
                    <a16:rowId xmlns:a16="http://schemas.microsoft.com/office/drawing/2014/main" val="3726046175"/>
                  </a:ext>
                </a:extLst>
              </a:tr>
              <a:tr h="745312">
                <a:tc>
                  <a:txBody>
                    <a:bodyPr/>
                    <a:lstStyle/>
                    <a:p>
                      <a:pPr rtl="1"/>
                      <a:r>
                        <a:rPr lang="ar-MA" sz="3600" b="1" dirty="0" smtClean="0"/>
                        <a:t>في مواجهة حياة، ...</a:t>
                      </a:r>
                      <a:endParaRPr lang="ar-MA" sz="3600" b="1" dirty="0"/>
                    </a:p>
                  </a:txBody>
                  <a:tcPr>
                    <a:solidFill>
                      <a:srgbClr val="FFFF99"/>
                    </a:solidFill>
                  </a:tcPr>
                </a:tc>
                <a:tc>
                  <a:txBody>
                    <a:bodyPr/>
                    <a:lstStyle/>
                    <a:p>
                      <a:pPr rtl="1"/>
                      <a:r>
                        <a:rPr lang="ar-MA" sz="3600" b="1" dirty="0" smtClean="0"/>
                        <a:t>في مواجهة </a:t>
                      </a:r>
                      <a:r>
                        <a:rPr lang="ar-MA" sz="3600" b="1" dirty="0" smtClean="0">
                          <a:solidFill>
                            <a:srgbClr val="00B050"/>
                          </a:solidFill>
                        </a:rPr>
                        <a:t>ال</a:t>
                      </a:r>
                      <a:r>
                        <a:rPr lang="ar-MA" sz="3600" b="1" dirty="0" smtClean="0"/>
                        <a:t>حياة، ...</a:t>
                      </a:r>
                      <a:endParaRPr lang="ar-MA" sz="3600" b="1" dirty="0"/>
                    </a:p>
                  </a:txBody>
                  <a:tcPr>
                    <a:solidFill>
                      <a:srgbClr val="FFFF99"/>
                    </a:solidFill>
                  </a:tcPr>
                </a:tc>
                <a:tc>
                  <a:txBody>
                    <a:bodyPr/>
                    <a:lstStyle/>
                    <a:p>
                      <a:pPr rtl="1"/>
                      <a:endParaRPr lang="ar-MA"/>
                    </a:p>
                  </a:txBody>
                  <a:tcPr>
                    <a:solidFill>
                      <a:srgbClr val="FFFF99"/>
                    </a:solidFill>
                  </a:tcPr>
                </a:tc>
                <a:extLst>
                  <a:ext uri="{0D108BD9-81ED-4DB2-BD59-A6C34878D82A}">
                    <a16:rowId xmlns:a16="http://schemas.microsoft.com/office/drawing/2014/main" val="3870230357"/>
                  </a:ext>
                </a:extLst>
              </a:tr>
              <a:tr h="745312">
                <a:tc>
                  <a:txBody>
                    <a:bodyPr/>
                    <a:lstStyle/>
                    <a:p>
                      <a:pPr rtl="1"/>
                      <a:r>
                        <a:rPr lang="ar-MA" sz="3600" b="1" dirty="0" smtClean="0"/>
                        <a:t>الأخوة تقوم على</a:t>
                      </a:r>
                      <a:r>
                        <a:rPr lang="ar-MA" sz="3600" b="1" baseline="0" dirty="0" smtClean="0"/>
                        <a:t> أساسه...</a:t>
                      </a:r>
                      <a:endParaRPr lang="ar-MA" sz="3600" b="1" dirty="0"/>
                    </a:p>
                  </a:txBody>
                  <a:tcPr>
                    <a:solidFill>
                      <a:srgbClr val="FFFF99"/>
                    </a:solidFill>
                  </a:tcPr>
                </a:tc>
                <a:tc>
                  <a:txBody>
                    <a:bodyPr/>
                    <a:lstStyle/>
                    <a:p>
                      <a:pPr rtl="1"/>
                      <a:r>
                        <a:rPr lang="ar-MA" sz="3600" b="1" dirty="0" smtClean="0"/>
                        <a:t>الأخوة تقوم على</a:t>
                      </a:r>
                      <a:r>
                        <a:rPr lang="ar-MA" sz="3600" b="1" baseline="0" dirty="0" smtClean="0"/>
                        <a:t> أساسه</a:t>
                      </a:r>
                      <a:r>
                        <a:rPr lang="ar-MA" sz="3600" b="1" baseline="0" dirty="0" smtClean="0">
                          <a:solidFill>
                            <a:srgbClr val="00B050"/>
                          </a:solidFill>
                        </a:rPr>
                        <a:t>ا</a:t>
                      </a:r>
                      <a:r>
                        <a:rPr lang="ar-MA" sz="3600" b="1" baseline="0" dirty="0" smtClean="0"/>
                        <a:t>...</a:t>
                      </a:r>
                      <a:endParaRPr lang="ar-MA" sz="3600" b="1" dirty="0"/>
                    </a:p>
                  </a:txBody>
                  <a:tcPr>
                    <a:solidFill>
                      <a:srgbClr val="FFFF99"/>
                    </a:solidFill>
                  </a:tcPr>
                </a:tc>
                <a:tc>
                  <a:txBody>
                    <a:bodyPr/>
                    <a:lstStyle/>
                    <a:p>
                      <a:pPr rtl="1"/>
                      <a:endParaRPr lang="ar-MA"/>
                    </a:p>
                  </a:txBody>
                  <a:tcPr>
                    <a:solidFill>
                      <a:srgbClr val="FFFF99"/>
                    </a:solidFill>
                  </a:tcPr>
                </a:tc>
                <a:extLst>
                  <a:ext uri="{0D108BD9-81ED-4DB2-BD59-A6C34878D82A}">
                    <a16:rowId xmlns:a16="http://schemas.microsoft.com/office/drawing/2014/main" val="2380771425"/>
                  </a:ext>
                </a:extLst>
              </a:tr>
              <a:tr h="745312">
                <a:tc>
                  <a:txBody>
                    <a:bodyPr/>
                    <a:lstStyle/>
                    <a:p>
                      <a:pPr rtl="1"/>
                      <a:r>
                        <a:rPr lang="ar-MA" sz="3600" b="1" dirty="0" smtClean="0"/>
                        <a:t>أن يكون تعاون بينهم</a:t>
                      </a:r>
                      <a:endParaRPr lang="ar-MA" sz="3600" b="1" dirty="0"/>
                    </a:p>
                  </a:txBody>
                  <a:tcPr>
                    <a:solidFill>
                      <a:srgbClr val="FFFF99"/>
                    </a:solidFill>
                  </a:tcPr>
                </a:tc>
                <a:tc>
                  <a:txBody>
                    <a:bodyPr/>
                    <a:lstStyle/>
                    <a:p>
                      <a:pPr rtl="1"/>
                      <a:r>
                        <a:rPr lang="ar-MA" sz="3600" b="1" dirty="0" smtClean="0"/>
                        <a:t>أن يكون </a:t>
                      </a:r>
                      <a:r>
                        <a:rPr lang="ar-MA" sz="3600" b="1" dirty="0" smtClean="0">
                          <a:solidFill>
                            <a:srgbClr val="00B050"/>
                          </a:solidFill>
                        </a:rPr>
                        <a:t>ال</a:t>
                      </a:r>
                      <a:r>
                        <a:rPr lang="ar-MA" sz="3600" b="1" dirty="0" smtClean="0"/>
                        <a:t>تعاون بينهم</a:t>
                      </a:r>
                      <a:endParaRPr lang="ar-MA" sz="3600" b="1" dirty="0"/>
                    </a:p>
                  </a:txBody>
                  <a:tcPr>
                    <a:solidFill>
                      <a:srgbClr val="FFFF99"/>
                    </a:solidFill>
                  </a:tcPr>
                </a:tc>
                <a:tc>
                  <a:txBody>
                    <a:bodyPr/>
                    <a:lstStyle/>
                    <a:p>
                      <a:pPr rtl="1"/>
                      <a:endParaRPr lang="ar-MA" dirty="0"/>
                    </a:p>
                  </a:txBody>
                  <a:tcPr>
                    <a:solidFill>
                      <a:srgbClr val="FFFF99"/>
                    </a:solidFill>
                  </a:tcPr>
                </a:tc>
                <a:extLst>
                  <a:ext uri="{0D108BD9-81ED-4DB2-BD59-A6C34878D82A}">
                    <a16:rowId xmlns:a16="http://schemas.microsoft.com/office/drawing/2014/main" val="745187233"/>
                  </a:ext>
                </a:extLst>
              </a:tr>
              <a:tr h="745312">
                <a:tc>
                  <a:txBody>
                    <a:bodyPr/>
                    <a:lstStyle/>
                    <a:p>
                      <a:pPr rtl="1"/>
                      <a:r>
                        <a:rPr lang="ar-MA" sz="3600" b="1" dirty="0" smtClean="0"/>
                        <a:t>فى كلنا اخوة</a:t>
                      </a:r>
                      <a:endParaRPr lang="ar-MA" sz="3600" b="1" dirty="0"/>
                    </a:p>
                  </a:txBody>
                  <a:tcPr>
                    <a:solidFill>
                      <a:srgbClr val="FFFF99"/>
                    </a:solidFill>
                  </a:tcPr>
                </a:tc>
                <a:tc>
                  <a:txBody>
                    <a:bodyPr/>
                    <a:lstStyle/>
                    <a:p>
                      <a:pPr rtl="1"/>
                      <a:endParaRPr lang="ar-MA" sz="3600" b="1" dirty="0"/>
                    </a:p>
                  </a:txBody>
                  <a:tcPr>
                    <a:solidFill>
                      <a:srgbClr val="FFFF99"/>
                    </a:solidFill>
                  </a:tcPr>
                </a:tc>
                <a:tc>
                  <a:txBody>
                    <a:bodyPr/>
                    <a:lstStyle/>
                    <a:p>
                      <a:pPr rtl="1"/>
                      <a:endParaRPr lang="ar-MA" dirty="0"/>
                    </a:p>
                  </a:txBody>
                  <a:tcPr>
                    <a:solidFill>
                      <a:srgbClr val="FFFF99"/>
                    </a:solidFill>
                  </a:tcPr>
                </a:tc>
                <a:extLst>
                  <a:ext uri="{0D108BD9-81ED-4DB2-BD59-A6C34878D82A}">
                    <a16:rowId xmlns:a16="http://schemas.microsoft.com/office/drawing/2014/main" val="4130340634"/>
                  </a:ext>
                </a:extLst>
              </a:tr>
            </a:tbl>
          </a:graphicData>
        </a:graphic>
      </p:graphicFrame>
    </p:spTree>
    <p:extLst>
      <p:ext uri="{BB962C8B-B14F-4D97-AF65-F5344CB8AC3E}">
        <p14:creationId xmlns:p14="http://schemas.microsoft.com/office/powerpoint/2010/main" val="57386383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82250464"/>
              </p:ext>
            </p:extLst>
          </p:nvPr>
        </p:nvGraphicFramePr>
        <p:xfrm>
          <a:off x="56270" y="100689"/>
          <a:ext cx="12065389" cy="6547408"/>
        </p:xfrm>
        <a:graphic>
          <a:graphicData uri="http://schemas.openxmlformats.org/drawingml/2006/table">
            <a:tbl>
              <a:tblPr rtl="1" firstRow="1" bandRow="1">
                <a:effectLst>
                  <a:outerShdw blurRad="50800" dist="38100" dir="5400000" algn="t" rotWithShape="0">
                    <a:prstClr val="black">
                      <a:alpha val="40000"/>
                    </a:prstClr>
                  </a:outerShdw>
                </a:effectLst>
                <a:tableStyleId>{5C22544A-7EE6-4342-B048-85BDC9FD1C3A}</a:tableStyleId>
              </a:tblPr>
              <a:tblGrid>
                <a:gridCol w="3723247">
                  <a:extLst>
                    <a:ext uri="{9D8B030D-6E8A-4147-A177-3AD203B41FA5}">
                      <a16:colId xmlns:a16="http://schemas.microsoft.com/office/drawing/2014/main" val="2701034736"/>
                    </a:ext>
                  </a:extLst>
                </a:gridCol>
                <a:gridCol w="3727938">
                  <a:extLst>
                    <a:ext uri="{9D8B030D-6E8A-4147-A177-3AD203B41FA5}">
                      <a16:colId xmlns:a16="http://schemas.microsoft.com/office/drawing/2014/main" val="1292309707"/>
                    </a:ext>
                  </a:extLst>
                </a:gridCol>
                <a:gridCol w="4614204">
                  <a:extLst>
                    <a:ext uri="{9D8B030D-6E8A-4147-A177-3AD203B41FA5}">
                      <a16:colId xmlns:a16="http://schemas.microsoft.com/office/drawing/2014/main" val="2694347908"/>
                    </a:ext>
                  </a:extLst>
                </a:gridCol>
              </a:tblGrid>
              <a:tr h="745312">
                <a:tc>
                  <a:txBody>
                    <a:bodyPr/>
                    <a:lstStyle/>
                    <a:p>
                      <a:pPr algn="ctr" rtl="1"/>
                      <a:r>
                        <a:rPr lang="ar-MA" sz="4000" dirty="0" smtClean="0">
                          <a:solidFill>
                            <a:schemeClr val="tx1"/>
                          </a:solidFill>
                        </a:rPr>
                        <a:t>الخطأ</a:t>
                      </a:r>
                      <a:endParaRPr lang="ar-MA" sz="4000" dirty="0">
                        <a:solidFill>
                          <a:schemeClr val="tx1"/>
                        </a:solidFill>
                      </a:endParaRPr>
                    </a:p>
                  </a:txBody>
                  <a:tcPr>
                    <a:solidFill>
                      <a:srgbClr val="FFFF00"/>
                    </a:solidFill>
                  </a:tcPr>
                </a:tc>
                <a:tc>
                  <a:txBody>
                    <a:bodyPr/>
                    <a:lstStyle/>
                    <a:p>
                      <a:pPr algn="ctr" rtl="1"/>
                      <a:r>
                        <a:rPr lang="ar-MA" sz="4000" dirty="0" smtClean="0">
                          <a:solidFill>
                            <a:schemeClr val="tx1"/>
                          </a:solidFill>
                        </a:rPr>
                        <a:t>التصحيح</a:t>
                      </a:r>
                      <a:endParaRPr lang="ar-MA" sz="4000" dirty="0">
                        <a:solidFill>
                          <a:schemeClr val="tx1"/>
                        </a:solidFill>
                      </a:endParaRPr>
                    </a:p>
                  </a:txBody>
                  <a:tcPr>
                    <a:solidFill>
                      <a:srgbClr val="FFFF00"/>
                    </a:solidFill>
                  </a:tcPr>
                </a:tc>
                <a:tc>
                  <a:txBody>
                    <a:bodyPr/>
                    <a:lstStyle/>
                    <a:p>
                      <a:pPr algn="ctr" rtl="1"/>
                      <a:r>
                        <a:rPr lang="ar-MA" sz="4000" dirty="0" smtClean="0">
                          <a:solidFill>
                            <a:schemeClr val="tx1"/>
                          </a:solidFill>
                        </a:rPr>
                        <a:t>التعليل</a:t>
                      </a:r>
                      <a:endParaRPr lang="ar-MA" sz="4000" dirty="0">
                        <a:solidFill>
                          <a:schemeClr val="tx1"/>
                        </a:solidFill>
                      </a:endParaRPr>
                    </a:p>
                  </a:txBody>
                  <a:tcPr>
                    <a:solidFill>
                      <a:srgbClr val="FFFF00"/>
                    </a:solidFill>
                  </a:tcPr>
                </a:tc>
                <a:extLst>
                  <a:ext uri="{0D108BD9-81ED-4DB2-BD59-A6C34878D82A}">
                    <a16:rowId xmlns:a16="http://schemas.microsoft.com/office/drawing/2014/main" val="3676608579"/>
                  </a:ext>
                </a:extLst>
              </a:tr>
              <a:tr h="745312">
                <a:tc>
                  <a:txBody>
                    <a:bodyPr/>
                    <a:lstStyle/>
                    <a:p>
                      <a:pPr rtl="1"/>
                      <a:r>
                        <a:rPr lang="ar-MA" sz="3600" b="1" dirty="0" smtClean="0"/>
                        <a:t>المجتمع الذي يتعايشون</a:t>
                      </a:r>
                      <a:r>
                        <a:rPr lang="ar-MA" sz="3600" b="1" baseline="0" dirty="0" smtClean="0"/>
                        <a:t> فيه المسلمون</a:t>
                      </a:r>
                      <a:endParaRPr lang="ar-MA" sz="3600" b="1" dirty="0"/>
                    </a:p>
                  </a:txBody>
                  <a:tcPr>
                    <a:solidFill>
                      <a:srgbClr val="FFFF99"/>
                    </a:solidFill>
                  </a:tcPr>
                </a:tc>
                <a:tc>
                  <a:txBody>
                    <a:bodyPr/>
                    <a:lstStyle/>
                    <a:p>
                      <a:pPr rtl="1"/>
                      <a:r>
                        <a:rPr lang="ar-MA" sz="3600" b="1" dirty="0" smtClean="0"/>
                        <a:t>المجتمع الذي </a:t>
                      </a:r>
                      <a:r>
                        <a:rPr lang="ar-MA" sz="3600" b="1" dirty="0" smtClean="0">
                          <a:solidFill>
                            <a:srgbClr val="00B050"/>
                          </a:solidFill>
                        </a:rPr>
                        <a:t>يتعايش</a:t>
                      </a:r>
                      <a:r>
                        <a:rPr lang="ar-MA" sz="3600" b="1" baseline="0" dirty="0" smtClean="0"/>
                        <a:t> فيه المسلمون</a:t>
                      </a:r>
                      <a:endParaRPr lang="ar-MA" sz="3600" b="1" dirty="0"/>
                    </a:p>
                  </a:txBody>
                  <a:tcPr>
                    <a:solidFill>
                      <a:srgbClr val="FFFF99"/>
                    </a:solidFill>
                  </a:tcPr>
                </a:tc>
                <a:tc>
                  <a:txBody>
                    <a:bodyPr/>
                    <a:lstStyle/>
                    <a:p>
                      <a:pPr rtl="1"/>
                      <a:endParaRPr lang="ar-MA"/>
                    </a:p>
                  </a:txBody>
                  <a:tcPr>
                    <a:solidFill>
                      <a:srgbClr val="FFFF99"/>
                    </a:solidFill>
                  </a:tcPr>
                </a:tc>
                <a:extLst>
                  <a:ext uri="{0D108BD9-81ED-4DB2-BD59-A6C34878D82A}">
                    <a16:rowId xmlns:a16="http://schemas.microsoft.com/office/drawing/2014/main" val="413980083"/>
                  </a:ext>
                </a:extLst>
              </a:tr>
              <a:tr h="745312">
                <a:tc>
                  <a:txBody>
                    <a:bodyPr/>
                    <a:lstStyle/>
                    <a:p>
                      <a:pPr rtl="1"/>
                      <a:r>
                        <a:rPr lang="ar-MA" sz="3600" b="1" dirty="0" smtClean="0"/>
                        <a:t>المجتمع الاسلامي يرتكب من...</a:t>
                      </a:r>
                      <a:endParaRPr lang="ar-MA" sz="3600" b="1" dirty="0"/>
                    </a:p>
                  </a:txBody>
                  <a:tcPr>
                    <a:solidFill>
                      <a:srgbClr val="FFFF99"/>
                    </a:solidFill>
                  </a:tcPr>
                </a:tc>
                <a:tc>
                  <a:txBody>
                    <a:bodyPr/>
                    <a:lstStyle/>
                    <a:p>
                      <a:pPr rtl="1"/>
                      <a:r>
                        <a:rPr lang="ar-MA" sz="3600" b="1" dirty="0" smtClean="0"/>
                        <a:t>المجتمع الاسلامي </a:t>
                      </a:r>
                      <a:r>
                        <a:rPr lang="ar-MA" sz="3600" b="1" dirty="0" smtClean="0">
                          <a:solidFill>
                            <a:srgbClr val="00B050"/>
                          </a:solidFill>
                        </a:rPr>
                        <a:t>يتركب</a:t>
                      </a:r>
                      <a:r>
                        <a:rPr lang="ar-MA" sz="3600" b="1" dirty="0" smtClean="0"/>
                        <a:t> من...</a:t>
                      </a:r>
                      <a:endParaRPr lang="ar-MA" sz="3600" b="1" dirty="0"/>
                    </a:p>
                  </a:txBody>
                  <a:tcPr>
                    <a:solidFill>
                      <a:srgbClr val="FFFF99"/>
                    </a:solidFill>
                  </a:tcPr>
                </a:tc>
                <a:tc>
                  <a:txBody>
                    <a:bodyPr/>
                    <a:lstStyle/>
                    <a:p>
                      <a:pPr rtl="1"/>
                      <a:endParaRPr lang="ar-MA"/>
                    </a:p>
                  </a:txBody>
                  <a:tcPr>
                    <a:solidFill>
                      <a:srgbClr val="FFFF99"/>
                    </a:solidFill>
                  </a:tcPr>
                </a:tc>
                <a:extLst>
                  <a:ext uri="{0D108BD9-81ED-4DB2-BD59-A6C34878D82A}">
                    <a16:rowId xmlns:a16="http://schemas.microsoft.com/office/drawing/2014/main" val="3726046175"/>
                  </a:ext>
                </a:extLst>
              </a:tr>
              <a:tr h="745312">
                <a:tc>
                  <a:txBody>
                    <a:bodyPr/>
                    <a:lstStyle/>
                    <a:p>
                      <a:pPr rtl="1"/>
                      <a:r>
                        <a:rPr lang="ar-MA" sz="3600" b="1" dirty="0" smtClean="0"/>
                        <a:t>في مواجهة حياة، ...</a:t>
                      </a:r>
                      <a:endParaRPr lang="ar-MA" sz="3600" b="1" dirty="0"/>
                    </a:p>
                  </a:txBody>
                  <a:tcPr>
                    <a:solidFill>
                      <a:srgbClr val="FFFF99"/>
                    </a:solidFill>
                  </a:tcPr>
                </a:tc>
                <a:tc>
                  <a:txBody>
                    <a:bodyPr/>
                    <a:lstStyle/>
                    <a:p>
                      <a:pPr rtl="1"/>
                      <a:r>
                        <a:rPr lang="ar-MA" sz="3600" b="1" dirty="0" smtClean="0"/>
                        <a:t>في مواجهة </a:t>
                      </a:r>
                      <a:r>
                        <a:rPr lang="ar-MA" sz="3600" b="1" dirty="0" smtClean="0">
                          <a:solidFill>
                            <a:srgbClr val="00B050"/>
                          </a:solidFill>
                        </a:rPr>
                        <a:t>ال</a:t>
                      </a:r>
                      <a:r>
                        <a:rPr lang="ar-MA" sz="3600" b="1" dirty="0" smtClean="0"/>
                        <a:t>حياة، ...</a:t>
                      </a:r>
                      <a:endParaRPr lang="ar-MA" sz="3600" b="1" dirty="0"/>
                    </a:p>
                  </a:txBody>
                  <a:tcPr>
                    <a:solidFill>
                      <a:srgbClr val="FFFF99"/>
                    </a:solidFill>
                  </a:tcPr>
                </a:tc>
                <a:tc>
                  <a:txBody>
                    <a:bodyPr/>
                    <a:lstStyle/>
                    <a:p>
                      <a:pPr rtl="1"/>
                      <a:endParaRPr lang="ar-MA"/>
                    </a:p>
                  </a:txBody>
                  <a:tcPr>
                    <a:solidFill>
                      <a:srgbClr val="FFFF99"/>
                    </a:solidFill>
                  </a:tcPr>
                </a:tc>
                <a:extLst>
                  <a:ext uri="{0D108BD9-81ED-4DB2-BD59-A6C34878D82A}">
                    <a16:rowId xmlns:a16="http://schemas.microsoft.com/office/drawing/2014/main" val="3870230357"/>
                  </a:ext>
                </a:extLst>
              </a:tr>
              <a:tr h="745312">
                <a:tc>
                  <a:txBody>
                    <a:bodyPr/>
                    <a:lstStyle/>
                    <a:p>
                      <a:pPr rtl="1"/>
                      <a:r>
                        <a:rPr lang="ar-MA" sz="3600" b="1" dirty="0" smtClean="0"/>
                        <a:t>الأخوة تقوم على</a:t>
                      </a:r>
                      <a:r>
                        <a:rPr lang="ar-MA" sz="3600" b="1" baseline="0" dirty="0" smtClean="0"/>
                        <a:t> أساسه...</a:t>
                      </a:r>
                      <a:endParaRPr lang="ar-MA" sz="3600" b="1" dirty="0"/>
                    </a:p>
                  </a:txBody>
                  <a:tcPr>
                    <a:solidFill>
                      <a:srgbClr val="FFFF99"/>
                    </a:solidFill>
                  </a:tcPr>
                </a:tc>
                <a:tc>
                  <a:txBody>
                    <a:bodyPr/>
                    <a:lstStyle/>
                    <a:p>
                      <a:pPr rtl="1"/>
                      <a:r>
                        <a:rPr lang="ar-MA" sz="3600" b="1" dirty="0" smtClean="0"/>
                        <a:t>الأخوة تقوم على</a:t>
                      </a:r>
                      <a:r>
                        <a:rPr lang="ar-MA" sz="3600" b="1" baseline="0" dirty="0" smtClean="0"/>
                        <a:t> أساسه</a:t>
                      </a:r>
                      <a:r>
                        <a:rPr lang="ar-MA" sz="3600" b="1" baseline="0" dirty="0" smtClean="0">
                          <a:solidFill>
                            <a:srgbClr val="00B050"/>
                          </a:solidFill>
                        </a:rPr>
                        <a:t>ا</a:t>
                      </a:r>
                      <a:r>
                        <a:rPr lang="ar-MA" sz="3600" b="1" baseline="0" dirty="0" smtClean="0"/>
                        <a:t>...</a:t>
                      </a:r>
                      <a:endParaRPr lang="ar-MA" sz="3600" b="1" dirty="0"/>
                    </a:p>
                  </a:txBody>
                  <a:tcPr>
                    <a:solidFill>
                      <a:srgbClr val="FFFF99"/>
                    </a:solidFill>
                  </a:tcPr>
                </a:tc>
                <a:tc>
                  <a:txBody>
                    <a:bodyPr/>
                    <a:lstStyle/>
                    <a:p>
                      <a:pPr rtl="1"/>
                      <a:endParaRPr lang="ar-MA"/>
                    </a:p>
                  </a:txBody>
                  <a:tcPr>
                    <a:solidFill>
                      <a:srgbClr val="FFFF99"/>
                    </a:solidFill>
                  </a:tcPr>
                </a:tc>
                <a:extLst>
                  <a:ext uri="{0D108BD9-81ED-4DB2-BD59-A6C34878D82A}">
                    <a16:rowId xmlns:a16="http://schemas.microsoft.com/office/drawing/2014/main" val="2380771425"/>
                  </a:ext>
                </a:extLst>
              </a:tr>
              <a:tr h="745312">
                <a:tc>
                  <a:txBody>
                    <a:bodyPr/>
                    <a:lstStyle/>
                    <a:p>
                      <a:pPr rtl="1"/>
                      <a:r>
                        <a:rPr lang="ar-MA" sz="3600" b="1" dirty="0" smtClean="0"/>
                        <a:t>أن يكون تعاون بينهم</a:t>
                      </a:r>
                      <a:endParaRPr lang="ar-MA" sz="3600" b="1" dirty="0"/>
                    </a:p>
                  </a:txBody>
                  <a:tcPr>
                    <a:solidFill>
                      <a:srgbClr val="FFFF99"/>
                    </a:solidFill>
                  </a:tcPr>
                </a:tc>
                <a:tc>
                  <a:txBody>
                    <a:bodyPr/>
                    <a:lstStyle/>
                    <a:p>
                      <a:pPr rtl="1"/>
                      <a:r>
                        <a:rPr lang="ar-MA" sz="3600" b="1" dirty="0" smtClean="0"/>
                        <a:t>أن يكون </a:t>
                      </a:r>
                      <a:r>
                        <a:rPr lang="ar-MA" sz="3600" b="1" dirty="0" smtClean="0">
                          <a:solidFill>
                            <a:srgbClr val="00B050"/>
                          </a:solidFill>
                        </a:rPr>
                        <a:t>ال</a:t>
                      </a:r>
                      <a:r>
                        <a:rPr lang="ar-MA" sz="3600" b="1" dirty="0" smtClean="0"/>
                        <a:t>تعاون بينهم</a:t>
                      </a:r>
                      <a:endParaRPr lang="ar-MA" sz="3600" b="1" dirty="0"/>
                    </a:p>
                  </a:txBody>
                  <a:tcPr>
                    <a:solidFill>
                      <a:srgbClr val="FFFF99"/>
                    </a:solidFill>
                  </a:tcPr>
                </a:tc>
                <a:tc>
                  <a:txBody>
                    <a:bodyPr/>
                    <a:lstStyle/>
                    <a:p>
                      <a:pPr rtl="1"/>
                      <a:endParaRPr lang="ar-MA" dirty="0"/>
                    </a:p>
                  </a:txBody>
                  <a:tcPr>
                    <a:solidFill>
                      <a:srgbClr val="FFFF99"/>
                    </a:solidFill>
                  </a:tcPr>
                </a:tc>
                <a:extLst>
                  <a:ext uri="{0D108BD9-81ED-4DB2-BD59-A6C34878D82A}">
                    <a16:rowId xmlns:a16="http://schemas.microsoft.com/office/drawing/2014/main" val="745187233"/>
                  </a:ext>
                </a:extLst>
              </a:tr>
              <a:tr h="745312">
                <a:tc>
                  <a:txBody>
                    <a:bodyPr/>
                    <a:lstStyle/>
                    <a:p>
                      <a:pPr rtl="1"/>
                      <a:r>
                        <a:rPr lang="ar-MA" sz="3600" b="1" dirty="0" smtClean="0"/>
                        <a:t>فى كلنا اخوة</a:t>
                      </a:r>
                      <a:endParaRPr lang="ar-MA" sz="3600" b="1" dirty="0"/>
                    </a:p>
                  </a:txBody>
                  <a:tcPr>
                    <a:solidFill>
                      <a:srgbClr val="FFFF99"/>
                    </a:solidFill>
                  </a:tcPr>
                </a:tc>
                <a:tc>
                  <a:txBody>
                    <a:bodyPr/>
                    <a:lstStyle/>
                    <a:p>
                      <a:pPr rtl="1"/>
                      <a:r>
                        <a:rPr lang="ar-MA" sz="3600" b="1" dirty="0" smtClean="0">
                          <a:solidFill>
                            <a:srgbClr val="00B050"/>
                          </a:solidFill>
                        </a:rPr>
                        <a:t>فكلنا</a:t>
                      </a:r>
                      <a:r>
                        <a:rPr lang="ar-MA" sz="3600" b="1" dirty="0" smtClean="0"/>
                        <a:t> اخوة</a:t>
                      </a:r>
                      <a:endParaRPr lang="ar-MA" sz="3600" b="1" dirty="0"/>
                    </a:p>
                  </a:txBody>
                  <a:tcPr>
                    <a:solidFill>
                      <a:srgbClr val="FFFF99"/>
                    </a:solidFill>
                  </a:tcPr>
                </a:tc>
                <a:tc>
                  <a:txBody>
                    <a:bodyPr/>
                    <a:lstStyle/>
                    <a:p>
                      <a:pPr rtl="1"/>
                      <a:endParaRPr lang="ar-MA" dirty="0"/>
                    </a:p>
                  </a:txBody>
                  <a:tcPr>
                    <a:solidFill>
                      <a:srgbClr val="FFFF99"/>
                    </a:solidFill>
                  </a:tcPr>
                </a:tc>
                <a:extLst>
                  <a:ext uri="{0D108BD9-81ED-4DB2-BD59-A6C34878D82A}">
                    <a16:rowId xmlns:a16="http://schemas.microsoft.com/office/drawing/2014/main" val="4130340634"/>
                  </a:ext>
                </a:extLst>
              </a:tr>
            </a:tbl>
          </a:graphicData>
        </a:graphic>
      </p:graphicFrame>
    </p:spTree>
    <p:extLst>
      <p:ext uri="{BB962C8B-B14F-4D97-AF65-F5344CB8AC3E}">
        <p14:creationId xmlns:p14="http://schemas.microsoft.com/office/powerpoint/2010/main" val="167456333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3423276443"/>
              </p:ext>
            </p:extLst>
          </p:nvPr>
        </p:nvGraphicFramePr>
        <p:xfrm>
          <a:off x="56270" y="44417"/>
          <a:ext cx="12065389" cy="6405904"/>
        </p:xfrm>
        <a:graphic>
          <a:graphicData uri="http://schemas.openxmlformats.org/drawingml/2006/table">
            <a:tbl>
              <a:tblPr rtl="1" firstRow="1" bandRow="1">
                <a:effectLst>
                  <a:outerShdw blurRad="50800" dist="38100" dir="5400000" algn="t" rotWithShape="0">
                    <a:prstClr val="black">
                      <a:alpha val="40000"/>
                    </a:prstClr>
                  </a:outerShdw>
                </a:effectLst>
                <a:tableStyleId>{5C22544A-7EE6-4342-B048-85BDC9FD1C3A}</a:tableStyleId>
              </a:tblPr>
              <a:tblGrid>
                <a:gridCol w="3539262">
                  <a:extLst>
                    <a:ext uri="{9D8B030D-6E8A-4147-A177-3AD203B41FA5}">
                      <a16:colId xmlns:a16="http://schemas.microsoft.com/office/drawing/2014/main" val="2701034736"/>
                    </a:ext>
                  </a:extLst>
                </a:gridCol>
                <a:gridCol w="3642067">
                  <a:extLst>
                    <a:ext uri="{9D8B030D-6E8A-4147-A177-3AD203B41FA5}">
                      <a16:colId xmlns:a16="http://schemas.microsoft.com/office/drawing/2014/main" val="1292309707"/>
                    </a:ext>
                  </a:extLst>
                </a:gridCol>
                <a:gridCol w="4884060">
                  <a:extLst>
                    <a:ext uri="{9D8B030D-6E8A-4147-A177-3AD203B41FA5}">
                      <a16:colId xmlns:a16="http://schemas.microsoft.com/office/drawing/2014/main" val="2694347908"/>
                    </a:ext>
                  </a:extLst>
                </a:gridCol>
              </a:tblGrid>
              <a:tr h="745312">
                <a:tc>
                  <a:txBody>
                    <a:bodyPr/>
                    <a:lstStyle/>
                    <a:p>
                      <a:pPr algn="ctr" rtl="1"/>
                      <a:r>
                        <a:rPr lang="ar-MA" sz="4000" dirty="0" smtClean="0">
                          <a:solidFill>
                            <a:schemeClr val="tx1"/>
                          </a:solidFill>
                        </a:rPr>
                        <a:t>الخطأ</a:t>
                      </a:r>
                      <a:endParaRPr lang="ar-MA" sz="4000" dirty="0">
                        <a:solidFill>
                          <a:schemeClr val="tx1"/>
                        </a:solidFill>
                      </a:endParaRPr>
                    </a:p>
                  </a:txBody>
                  <a:tcPr>
                    <a:solidFill>
                      <a:srgbClr val="FFFF00"/>
                    </a:solidFill>
                  </a:tcPr>
                </a:tc>
                <a:tc>
                  <a:txBody>
                    <a:bodyPr/>
                    <a:lstStyle/>
                    <a:p>
                      <a:pPr algn="ctr" rtl="1"/>
                      <a:r>
                        <a:rPr lang="ar-MA" sz="4000" dirty="0" smtClean="0">
                          <a:solidFill>
                            <a:schemeClr val="tx1"/>
                          </a:solidFill>
                        </a:rPr>
                        <a:t>التصحيح</a:t>
                      </a:r>
                      <a:endParaRPr lang="ar-MA" sz="4000" dirty="0">
                        <a:solidFill>
                          <a:schemeClr val="tx1"/>
                        </a:solidFill>
                      </a:endParaRPr>
                    </a:p>
                  </a:txBody>
                  <a:tcPr>
                    <a:solidFill>
                      <a:srgbClr val="FFFF00"/>
                    </a:solidFill>
                  </a:tcPr>
                </a:tc>
                <a:tc>
                  <a:txBody>
                    <a:bodyPr/>
                    <a:lstStyle/>
                    <a:p>
                      <a:pPr algn="ctr" rtl="1"/>
                      <a:r>
                        <a:rPr lang="ar-MA" sz="4000" dirty="0" smtClean="0">
                          <a:solidFill>
                            <a:schemeClr val="tx1"/>
                          </a:solidFill>
                        </a:rPr>
                        <a:t>التعليل</a:t>
                      </a:r>
                      <a:endParaRPr lang="ar-MA" sz="4000" dirty="0">
                        <a:solidFill>
                          <a:schemeClr val="tx1"/>
                        </a:solidFill>
                      </a:endParaRPr>
                    </a:p>
                  </a:txBody>
                  <a:tcPr>
                    <a:solidFill>
                      <a:srgbClr val="FFFF00"/>
                    </a:solidFill>
                  </a:tcPr>
                </a:tc>
                <a:extLst>
                  <a:ext uri="{0D108BD9-81ED-4DB2-BD59-A6C34878D82A}">
                    <a16:rowId xmlns:a16="http://schemas.microsoft.com/office/drawing/2014/main" val="3676608579"/>
                  </a:ext>
                </a:extLst>
              </a:tr>
              <a:tr h="745312">
                <a:tc>
                  <a:txBody>
                    <a:bodyPr/>
                    <a:lstStyle/>
                    <a:p>
                      <a:pPr rtl="1"/>
                      <a:r>
                        <a:rPr lang="ar-MA" sz="3600" b="1" dirty="0" smtClean="0"/>
                        <a:t>دعائم تكافل المعنوي</a:t>
                      </a:r>
                      <a:endParaRPr lang="ar-MA" sz="3600" b="1" dirty="0"/>
                    </a:p>
                  </a:txBody>
                  <a:tcPr>
                    <a:solidFill>
                      <a:srgbClr val="FFFF99"/>
                    </a:solidFill>
                  </a:tcPr>
                </a:tc>
                <a:tc>
                  <a:txBody>
                    <a:bodyPr/>
                    <a:lstStyle/>
                    <a:p>
                      <a:endParaRPr lang="ar-MA" dirty="0"/>
                    </a:p>
                  </a:txBody>
                  <a:tcPr>
                    <a:solidFill>
                      <a:srgbClr val="FFFF99"/>
                    </a:solidFill>
                  </a:tcPr>
                </a:tc>
                <a:tc>
                  <a:txBody>
                    <a:bodyPr/>
                    <a:lstStyle/>
                    <a:p>
                      <a:pPr rtl="1"/>
                      <a:endParaRPr lang="ar-MA"/>
                    </a:p>
                  </a:txBody>
                  <a:tcPr>
                    <a:solidFill>
                      <a:srgbClr val="FFFF99"/>
                    </a:solidFill>
                  </a:tcPr>
                </a:tc>
                <a:extLst>
                  <a:ext uri="{0D108BD9-81ED-4DB2-BD59-A6C34878D82A}">
                    <a16:rowId xmlns:a16="http://schemas.microsoft.com/office/drawing/2014/main" val="413980083"/>
                  </a:ext>
                </a:extLst>
              </a:tr>
              <a:tr h="745312">
                <a:tc>
                  <a:txBody>
                    <a:bodyPr/>
                    <a:lstStyle/>
                    <a:p>
                      <a:pPr rtl="1"/>
                      <a:r>
                        <a:rPr lang="ar-MA" sz="3600" b="1" dirty="0" smtClean="0"/>
                        <a:t>يقوم المسلمين</a:t>
                      </a:r>
                      <a:r>
                        <a:rPr lang="ar-MA" sz="3600" b="1" baseline="0" dirty="0" smtClean="0"/>
                        <a:t> بالتضامن</a:t>
                      </a:r>
                      <a:endParaRPr lang="ar-MA" sz="3600" b="1" dirty="0"/>
                    </a:p>
                  </a:txBody>
                  <a:tcPr>
                    <a:solidFill>
                      <a:srgbClr val="FFFF99"/>
                    </a:solidFill>
                  </a:tcPr>
                </a:tc>
                <a:tc>
                  <a:txBody>
                    <a:bodyPr/>
                    <a:lstStyle/>
                    <a:p>
                      <a:endParaRPr lang="ar-MA"/>
                    </a:p>
                  </a:txBody>
                  <a:tcPr>
                    <a:solidFill>
                      <a:srgbClr val="FFFF99"/>
                    </a:solidFill>
                  </a:tcPr>
                </a:tc>
                <a:tc>
                  <a:txBody>
                    <a:bodyPr/>
                    <a:lstStyle/>
                    <a:p>
                      <a:pPr rtl="1"/>
                      <a:endParaRPr lang="ar-MA"/>
                    </a:p>
                  </a:txBody>
                  <a:tcPr>
                    <a:solidFill>
                      <a:srgbClr val="FFFF99"/>
                    </a:solidFill>
                  </a:tcPr>
                </a:tc>
                <a:extLst>
                  <a:ext uri="{0D108BD9-81ED-4DB2-BD59-A6C34878D82A}">
                    <a16:rowId xmlns:a16="http://schemas.microsoft.com/office/drawing/2014/main" val="3726046175"/>
                  </a:ext>
                </a:extLst>
              </a:tr>
              <a:tr h="745312">
                <a:tc>
                  <a:txBody>
                    <a:bodyPr/>
                    <a:lstStyle/>
                    <a:p>
                      <a:pPr rtl="1"/>
                      <a:r>
                        <a:rPr lang="ar-MA" sz="3600" b="1" dirty="0" smtClean="0"/>
                        <a:t>الأزامات</a:t>
                      </a:r>
                      <a:endParaRPr lang="ar-MA" sz="3600" b="1" dirty="0"/>
                    </a:p>
                  </a:txBody>
                  <a:tcPr>
                    <a:solidFill>
                      <a:srgbClr val="FFFF99"/>
                    </a:solidFill>
                  </a:tcPr>
                </a:tc>
                <a:tc>
                  <a:txBody>
                    <a:bodyPr/>
                    <a:lstStyle/>
                    <a:p>
                      <a:endParaRPr lang="ar-MA"/>
                    </a:p>
                  </a:txBody>
                  <a:tcPr>
                    <a:solidFill>
                      <a:srgbClr val="FFFF99"/>
                    </a:solidFill>
                  </a:tcPr>
                </a:tc>
                <a:tc>
                  <a:txBody>
                    <a:bodyPr/>
                    <a:lstStyle/>
                    <a:p>
                      <a:pPr rtl="1"/>
                      <a:endParaRPr lang="ar-MA"/>
                    </a:p>
                  </a:txBody>
                  <a:tcPr>
                    <a:solidFill>
                      <a:srgbClr val="FFFF99"/>
                    </a:solidFill>
                  </a:tcPr>
                </a:tc>
                <a:extLst>
                  <a:ext uri="{0D108BD9-81ED-4DB2-BD59-A6C34878D82A}">
                    <a16:rowId xmlns:a16="http://schemas.microsoft.com/office/drawing/2014/main" val="3870230357"/>
                  </a:ext>
                </a:extLst>
              </a:tr>
              <a:tr h="745312">
                <a:tc>
                  <a:txBody>
                    <a:bodyPr/>
                    <a:lstStyle/>
                    <a:p>
                      <a:pPr rtl="1"/>
                      <a:r>
                        <a:rPr lang="ar-MA" sz="3600" b="1" dirty="0" smtClean="0"/>
                        <a:t>يدور نص</a:t>
                      </a:r>
                      <a:r>
                        <a:rPr lang="ar-MA" sz="3600" b="1" baseline="0" dirty="0" smtClean="0"/>
                        <a:t> حول...</a:t>
                      </a:r>
                      <a:endParaRPr lang="ar-MA" sz="3600" b="1" dirty="0"/>
                    </a:p>
                  </a:txBody>
                  <a:tcPr>
                    <a:solidFill>
                      <a:srgbClr val="FFFF99"/>
                    </a:solidFill>
                  </a:tcPr>
                </a:tc>
                <a:tc>
                  <a:txBody>
                    <a:bodyPr/>
                    <a:lstStyle/>
                    <a:p>
                      <a:endParaRPr lang="ar-MA"/>
                    </a:p>
                  </a:txBody>
                  <a:tcPr>
                    <a:solidFill>
                      <a:srgbClr val="FFFF99"/>
                    </a:solidFill>
                  </a:tcPr>
                </a:tc>
                <a:tc>
                  <a:txBody>
                    <a:bodyPr/>
                    <a:lstStyle/>
                    <a:p>
                      <a:pPr rtl="1"/>
                      <a:endParaRPr lang="ar-MA"/>
                    </a:p>
                  </a:txBody>
                  <a:tcPr>
                    <a:solidFill>
                      <a:srgbClr val="FFFF99"/>
                    </a:solidFill>
                  </a:tcPr>
                </a:tc>
                <a:extLst>
                  <a:ext uri="{0D108BD9-81ED-4DB2-BD59-A6C34878D82A}">
                    <a16:rowId xmlns:a16="http://schemas.microsoft.com/office/drawing/2014/main" val="745187233"/>
                  </a:ext>
                </a:extLst>
              </a:tr>
              <a:tr h="745312">
                <a:tc>
                  <a:txBody>
                    <a:bodyPr/>
                    <a:lstStyle/>
                    <a:p>
                      <a:pPr rtl="1"/>
                      <a:r>
                        <a:rPr lang="ar-MA" sz="3600" b="1" dirty="0" smtClean="0"/>
                        <a:t>من ضياع والهوان</a:t>
                      </a:r>
                      <a:endParaRPr lang="ar-MA" sz="3600" b="1" dirty="0"/>
                    </a:p>
                  </a:txBody>
                  <a:tcPr>
                    <a:solidFill>
                      <a:srgbClr val="FFFF99"/>
                    </a:solidFill>
                  </a:tcPr>
                </a:tc>
                <a:tc>
                  <a:txBody>
                    <a:bodyPr/>
                    <a:lstStyle/>
                    <a:p>
                      <a:endParaRPr lang="ar-MA"/>
                    </a:p>
                  </a:txBody>
                  <a:tcPr>
                    <a:solidFill>
                      <a:srgbClr val="FFFF99"/>
                    </a:solidFill>
                  </a:tcPr>
                </a:tc>
                <a:tc>
                  <a:txBody>
                    <a:bodyPr/>
                    <a:lstStyle/>
                    <a:p>
                      <a:pPr rtl="1"/>
                      <a:endParaRPr lang="ar-MA"/>
                    </a:p>
                  </a:txBody>
                  <a:tcPr>
                    <a:solidFill>
                      <a:srgbClr val="FFFF99"/>
                    </a:solidFill>
                  </a:tcPr>
                </a:tc>
                <a:extLst>
                  <a:ext uri="{0D108BD9-81ED-4DB2-BD59-A6C34878D82A}">
                    <a16:rowId xmlns:a16="http://schemas.microsoft.com/office/drawing/2014/main" val="4130340634"/>
                  </a:ext>
                </a:extLst>
              </a:tr>
              <a:tr h="745312">
                <a:tc>
                  <a:txBody>
                    <a:bodyPr/>
                    <a:lstStyle/>
                    <a:p>
                      <a:pPr rtl="1"/>
                      <a:r>
                        <a:rPr lang="ar-MA" sz="3600" b="1" dirty="0" smtClean="0"/>
                        <a:t>من ناحية</a:t>
                      </a:r>
                      <a:r>
                        <a:rPr lang="ar-MA" sz="3600" b="1" baseline="0" dirty="0" smtClean="0"/>
                        <a:t> المعنوية</a:t>
                      </a:r>
                      <a:endParaRPr lang="ar-MA" sz="3600" b="1" dirty="0"/>
                    </a:p>
                  </a:txBody>
                  <a:tcPr>
                    <a:solidFill>
                      <a:srgbClr val="FFFF99"/>
                    </a:solidFill>
                  </a:tcPr>
                </a:tc>
                <a:tc>
                  <a:txBody>
                    <a:bodyPr/>
                    <a:lstStyle/>
                    <a:p>
                      <a:endParaRPr lang="ar-MA"/>
                    </a:p>
                  </a:txBody>
                  <a:tcPr>
                    <a:solidFill>
                      <a:srgbClr val="FFFF99"/>
                    </a:solidFill>
                  </a:tcPr>
                </a:tc>
                <a:tc>
                  <a:txBody>
                    <a:bodyPr/>
                    <a:lstStyle/>
                    <a:p>
                      <a:pPr rtl="1"/>
                      <a:endParaRPr lang="ar-MA" dirty="0"/>
                    </a:p>
                  </a:txBody>
                  <a:tcPr>
                    <a:solidFill>
                      <a:srgbClr val="FFFF99"/>
                    </a:solidFill>
                  </a:tcPr>
                </a:tc>
                <a:extLst>
                  <a:ext uri="{0D108BD9-81ED-4DB2-BD59-A6C34878D82A}">
                    <a16:rowId xmlns:a16="http://schemas.microsoft.com/office/drawing/2014/main" val="917776602"/>
                  </a:ext>
                </a:extLst>
              </a:tr>
              <a:tr h="745312">
                <a:tc>
                  <a:txBody>
                    <a:bodyPr/>
                    <a:lstStyle/>
                    <a:p>
                      <a:pPr rtl="1"/>
                      <a:r>
                        <a:rPr lang="ar-MA" sz="3600" b="1" dirty="0" smtClean="0"/>
                        <a:t>قال الله التعالى</a:t>
                      </a:r>
                      <a:endParaRPr lang="ar-MA" sz="3600" b="1" dirty="0"/>
                    </a:p>
                  </a:txBody>
                  <a:tcPr>
                    <a:solidFill>
                      <a:srgbClr val="FFFF99"/>
                    </a:solidFill>
                  </a:tcPr>
                </a:tc>
                <a:tc>
                  <a:txBody>
                    <a:bodyPr/>
                    <a:lstStyle/>
                    <a:p>
                      <a:endParaRPr lang="ar-MA" dirty="0"/>
                    </a:p>
                  </a:txBody>
                  <a:tcPr>
                    <a:solidFill>
                      <a:srgbClr val="FFFF99"/>
                    </a:solidFill>
                  </a:tcPr>
                </a:tc>
                <a:tc>
                  <a:txBody>
                    <a:bodyPr/>
                    <a:lstStyle/>
                    <a:p>
                      <a:pPr rtl="1"/>
                      <a:endParaRPr lang="ar-MA" dirty="0"/>
                    </a:p>
                  </a:txBody>
                  <a:tcPr>
                    <a:solidFill>
                      <a:srgbClr val="FFFF99"/>
                    </a:solidFill>
                  </a:tcPr>
                </a:tc>
                <a:extLst>
                  <a:ext uri="{0D108BD9-81ED-4DB2-BD59-A6C34878D82A}">
                    <a16:rowId xmlns:a16="http://schemas.microsoft.com/office/drawing/2014/main" val="3975764535"/>
                  </a:ext>
                </a:extLst>
              </a:tr>
            </a:tbl>
          </a:graphicData>
        </a:graphic>
      </p:graphicFrame>
    </p:spTree>
    <p:extLst>
      <p:ext uri="{BB962C8B-B14F-4D97-AF65-F5344CB8AC3E}">
        <p14:creationId xmlns:p14="http://schemas.microsoft.com/office/powerpoint/2010/main" val="3833428840"/>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2260480277"/>
              </p:ext>
            </p:extLst>
          </p:nvPr>
        </p:nvGraphicFramePr>
        <p:xfrm>
          <a:off x="56270" y="44417"/>
          <a:ext cx="12065389" cy="6405904"/>
        </p:xfrm>
        <a:graphic>
          <a:graphicData uri="http://schemas.openxmlformats.org/drawingml/2006/table">
            <a:tbl>
              <a:tblPr rtl="1" firstRow="1" bandRow="1">
                <a:effectLst>
                  <a:outerShdw blurRad="50800" dist="38100" dir="5400000" algn="t" rotWithShape="0">
                    <a:prstClr val="black">
                      <a:alpha val="40000"/>
                    </a:prstClr>
                  </a:outerShdw>
                </a:effectLst>
                <a:tableStyleId>{5C22544A-7EE6-4342-B048-85BDC9FD1C3A}</a:tableStyleId>
              </a:tblPr>
              <a:tblGrid>
                <a:gridCol w="3539262">
                  <a:extLst>
                    <a:ext uri="{9D8B030D-6E8A-4147-A177-3AD203B41FA5}">
                      <a16:colId xmlns:a16="http://schemas.microsoft.com/office/drawing/2014/main" val="2701034736"/>
                    </a:ext>
                  </a:extLst>
                </a:gridCol>
                <a:gridCol w="3642067">
                  <a:extLst>
                    <a:ext uri="{9D8B030D-6E8A-4147-A177-3AD203B41FA5}">
                      <a16:colId xmlns:a16="http://schemas.microsoft.com/office/drawing/2014/main" val="1292309707"/>
                    </a:ext>
                  </a:extLst>
                </a:gridCol>
                <a:gridCol w="4884060">
                  <a:extLst>
                    <a:ext uri="{9D8B030D-6E8A-4147-A177-3AD203B41FA5}">
                      <a16:colId xmlns:a16="http://schemas.microsoft.com/office/drawing/2014/main" val="2694347908"/>
                    </a:ext>
                  </a:extLst>
                </a:gridCol>
              </a:tblGrid>
              <a:tr h="745312">
                <a:tc>
                  <a:txBody>
                    <a:bodyPr/>
                    <a:lstStyle/>
                    <a:p>
                      <a:pPr algn="ctr" rtl="1"/>
                      <a:r>
                        <a:rPr lang="ar-MA" sz="4000" dirty="0" smtClean="0">
                          <a:solidFill>
                            <a:schemeClr val="tx1"/>
                          </a:solidFill>
                        </a:rPr>
                        <a:t>الخطأ</a:t>
                      </a:r>
                      <a:endParaRPr lang="ar-MA" sz="4000" dirty="0">
                        <a:solidFill>
                          <a:schemeClr val="tx1"/>
                        </a:solidFill>
                      </a:endParaRPr>
                    </a:p>
                  </a:txBody>
                  <a:tcPr>
                    <a:solidFill>
                      <a:srgbClr val="FFFF00"/>
                    </a:solidFill>
                  </a:tcPr>
                </a:tc>
                <a:tc>
                  <a:txBody>
                    <a:bodyPr/>
                    <a:lstStyle/>
                    <a:p>
                      <a:pPr algn="ctr" rtl="1"/>
                      <a:r>
                        <a:rPr lang="ar-MA" sz="4000" dirty="0" smtClean="0">
                          <a:solidFill>
                            <a:schemeClr val="tx1"/>
                          </a:solidFill>
                        </a:rPr>
                        <a:t>التصحيح</a:t>
                      </a:r>
                      <a:endParaRPr lang="ar-MA" sz="4000" dirty="0">
                        <a:solidFill>
                          <a:schemeClr val="tx1"/>
                        </a:solidFill>
                      </a:endParaRPr>
                    </a:p>
                  </a:txBody>
                  <a:tcPr>
                    <a:solidFill>
                      <a:srgbClr val="FFFF00"/>
                    </a:solidFill>
                  </a:tcPr>
                </a:tc>
                <a:tc>
                  <a:txBody>
                    <a:bodyPr/>
                    <a:lstStyle/>
                    <a:p>
                      <a:pPr algn="ctr" rtl="1"/>
                      <a:r>
                        <a:rPr lang="ar-MA" sz="4000" dirty="0" smtClean="0">
                          <a:solidFill>
                            <a:schemeClr val="tx1"/>
                          </a:solidFill>
                        </a:rPr>
                        <a:t>التعليل</a:t>
                      </a:r>
                      <a:endParaRPr lang="ar-MA" sz="4000" dirty="0">
                        <a:solidFill>
                          <a:schemeClr val="tx1"/>
                        </a:solidFill>
                      </a:endParaRPr>
                    </a:p>
                  </a:txBody>
                  <a:tcPr>
                    <a:solidFill>
                      <a:srgbClr val="FFFF00"/>
                    </a:solidFill>
                  </a:tcPr>
                </a:tc>
                <a:extLst>
                  <a:ext uri="{0D108BD9-81ED-4DB2-BD59-A6C34878D82A}">
                    <a16:rowId xmlns:a16="http://schemas.microsoft.com/office/drawing/2014/main" val="3676608579"/>
                  </a:ext>
                </a:extLst>
              </a:tr>
              <a:tr h="745312">
                <a:tc>
                  <a:txBody>
                    <a:bodyPr/>
                    <a:lstStyle/>
                    <a:p>
                      <a:pPr rtl="1"/>
                      <a:r>
                        <a:rPr lang="ar-MA" sz="3600" b="1" dirty="0" smtClean="0"/>
                        <a:t>دعائم تكافل المعنوي</a:t>
                      </a:r>
                      <a:endParaRPr lang="ar-MA" sz="3600" b="1" dirty="0"/>
                    </a:p>
                  </a:txBody>
                  <a:tcPr>
                    <a:solidFill>
                      <a:srgbClr val="FFFF99"/>
                    </a:solidFill>
                  </a:tcPr>
                </a:tc>
                <a:tc>
                  <a:txBody>
                    <a:bodyPr/>
                    <a:lstStyle/>
                    <a:p>
                      <a:pPr rtl="1"/>
                      <a:r>
                        <a:rPr lang="ar-MA" sz="3600" b="1" dirty="0" smtClean="0"/>
                        <a:t>دعائم </a:t>
                      </a:r>
                      <a:r>
                        <a:rPr lang="ar-MA" sz="3600" b="1" dirty="0" smtClean="0">
                          <a:solidFill>
                            <a:srgbClr val="00B050"/>
                          </a:solidFill>
                        </a:rPr>
                        <a:t>ال</a:t>
                      </a:r>
                      <a:r>
                        <a:rPr lang="ar-MA" sz="3600" b="1" dirty="0" smtClean="0"/>
                        <a:t>تكافل </a:t>
                      </a:r>
                      <a:r>
                        <a:rPr lang="ar-MA" sz="3600" b="1" dirty="0" smtClean="0">
                          <a:solidFill>
                            <a:srgbClr val="00B050"/>
                          </a:solidFill>
                        </a:rPr>
                        <a:t>ال</a:t>
                      </a:r>
                      <a:r>
                        <a:rPr lang="ar-MA" sz="3600" b="1" dirty="0" smtClean="0"/>
                        <a:t>معنوي</a:t>
                      </a:r>
                      <a:endParaRPr lang="ar-MA" sz="3600" b="1" dirty="0"/>
                    </a:p>
                  </a:txBody>
                  <a:tcPr>
                    <a:solidFill>
                      <a:srgbClr val="FFFF99"/>
                    </a:solidFill>
                  </a:tcPr>
                </a:tc>
                <a:tc>
                  <a:txBody>
                    <a:bodyPr/>
                    <a:lstStyle/>
                    <a:p>
                      <a:pPr rtl="1"/>
                      <a:endParaRPr lang="ar-MA"/>
                    </a:p>
                  </a:txBody>
                  <a:tcPr>
                    <a:solidFill>
                      <a:srgbClr val="FFFF99"/>
                    </a:solidFill>
                  </a:tcPr>
                </a:tc>
                <a:extLst>
                  <a:ext uri="{0D108BD9-81ED-4DB2-BD59-A6C34878D82A}">
                    <a16:rowId xmlns:a16="http://schemas.microsoft.com/office/drawing/2014/main" val="413980083"/>
                  </a:ext>
                </a:extLst>
              </a:tr>
              <a:tr h="745312">
                <a:tc>
                  <a:txBody>
                    <a:bodyPr/>
                    <a:lstStyle/>
                    <a:p>
                      <a:pPr rtl="1"/>
                      <a:r>
                        <a:rPr lang="ar-MA" sz="3600" b="1" dirty="0" smtClean="0"/>
                        <a:t>يقوم المسلمين</a:t>
                      </a:r>
                      <a:r>
                        <a:rPr lang="ar-MA" sz="3600" b="1" baseline="0" dirty="0" smtClean="0"/>
                        <a:t> بالتضامن</a:t>
                      </a:r>
                      <a:endParaRPr lang="ar-MA" sz="3600" b="1" dirty="0"/>
                    </a:p>
                  </a:txBody>
                  <a:tcPr>
                    <a:solidFill>
                      <a:srgbClr val="FFFF99"/>
                    </a:solidFill>
                  </a:tcPr>
                </a:tc>
                <a:tc>
                  <a:txBody>
                    <a:bodyPr/>
                    <a:lstStyle/>
                    <a:p>
                      <a:endParaRPr lang="ar-MA" dirty="0"/>
                    </a:p>
                  </a:txBody>
                  <a:tcPr>
                    <a:solidFill>
                      <a:srgbClr val="FFFF99"/>
                    </a:solidFill>
                  </a:tcPr>
                </a:tc>
                <a:tc>
                  <a:txBody>
                    <a:bodyPr/>
                    <a:lstStyle/>
                    <a:p>
                      <a:pPr rtl="1"/>
                      <a:endParaRPr lang="ar-MA"/>
                    </a:p>
                  </a:txBody>
                  <a:tcPr>
                    <a:solidFill>
                      <a:srgbClr val="FFFF99"/>
                    </a:solidFill>
                  </a:tcPr>
                </a:tc>
                <a:extLst>
                  <a:ext uri="{0D108BD9-81ED-4DB2-BD59-A6C34878D82A}">
                    <a16:rowId xmlns:a16="http://schemas.microsoft.com/office/drawing/2014/main" val="3726046175"/>
                  </a:ext>
                </a:extLst>
              </a:tr>
              <a:tr h="745312">
                <a:tc>
                  <a:txBody>
                    <a:bodyPr/>
                    <a:lstStyle/>
                    <a:p>
                      <a:pPr rtl="1"/>
                      <a:r>
                        <a:rPr lang="ar-MA" sz="3600" b="1" dirty="0" smtClean="0"/>
                        <a:t>الأزامات</a:t>
                      </a:r>
                      <a:endParaRPr lang="ar-MA" sz="3600" b="1" dirty="0"/>
                    </a:p>
                  </a:txBody>
                  <a:tcPr>
                    <a:solidFill>
                      <a:srgbClr val="FFFF99"/>
                    </a:solidFill>
                  </a:tcPr>
                </a:tc>
                <a:tc>
                  <a:txBody>
                    <a:bodyPr/>
                    <a:lstStyle/>
                    <a:p>
                      <a:endParaRPr lang="ar-MA"/>
                    </a:p>
                  </a:txBody>
                  <a:tcPr>
                    <a:solidFill>
                      <a:srgbClr val="FFFF99"/>
                    </a:solidFill>
                  </a:tcPr>
                </a:tc>
                <a:tc>
                  <a:txBody>
                    <a:bodyPr/>
                    <a:lstStyle/>
                    <a:p>
                      <a:pPr rtl="1"/>
                      <a:endParaRPr lang="ar-MA"/>
                    </a:p>
                  </a:txBody>
                  <a:tcPr>
                    <a:solidFill>
                      <a:srgbClr val="FFFF99"/>
                    </a:solidFill>
                  </a:tcPr>
                </a:tc>
                <a:extLst>
                  <a:ext uri="{0D108BD9-81ED-4DB2-BD59-A6C34878D82A}">
                    <a16:rowId xmlns:a16="http://schemas.microsoft.com/office/drawing/2014/main" val="3870230357"/>
                  </a:ext>
                </a:extLst>
              </a:tr>
              <a:tr h="745312">
                <a:tc>
                  <a:txBody>
                    <a:bodyPr/>
                    <a:lstStyle/>
                    <a:p>
                      <a:pPr rtl="1"/>
                      <a:r>
                        <a:rPr lang="ar-MA" sz="3600" b="1" dirty="0" smtClean="0"/>
                        <a:t>يدور نص</a:t>
                      </a:r>
                      <a:r>
                        <a:rPr lang="ar-MA" sz="3600" b="1" baseline="0" dirty="0" smtClean="0"/>
                        <a:t> حول...</a:t>
                      </a:r>
                      <a:endParaRPr lang="ar-MA" sz="3600" b="1" dirty="0"/>
                    </a:p>
                  </a:txBody>
                  <a:tcPr>
                    <a:solidFill>
                      <a:srgbClr val="FFFF99"/>
                    </a:solidFill>
                  </a:tcPr>
                </a:tc>
                <a:tc>
                  <a:txBody>
                    <a:bodyPr/>
                    <a:lstStyle/>
                    <a:p>
                      <a:endParaRPr lang="ar-MA"/>
                    </a:p>
                  </a:txBody>
                  <a:tcPr>
                    <a:solidFill>
                      <a:srgbClr val="FFFF99"/>
                    </a:solidFill>
                  </a:tcPr>
                </a:tc>
                <a:tc>
                  <a:txBody>
                    <a:bodyPr/>
                    <a:lstStyle/>
                    <a:p>
                      <a:pPr rtl="1"/>
                      <a:endParaRPr lang="ar-MA"/>
                    </a:p>
                  </a:txBody>
                  <a:tcPr>
                    <a:solidFill>
                      <a:srgbClr val="FFFF99"/>
                    </a:solidFill>
                  </a:tcPr>
                </a:tc>
                <a:extLst>
                  <a:ext uri="{0D108BD9-81ED-4DB2-BD59-A6C34878D82A}">
                    <a16:rowId xmlns:a16="http://schemas.microsoft.com/office/drawing/2014/main" val="745187233"/>
                  </a:ext>
                </a:extLst>
              </a:tr>
              <a:tr h="745312">
                <a:tc>
                  <a:txBody>
                    <a:bodyPr/>
                    <a:lstStyle/>
                    <a:p>
                      <a:pPr rtl="1"/>
                      <a:r>
                        <a:rPr lang="ar-MA" sz="3600" b="1" dirty="0" smtClean="0"/>
                        <a:t>من ضياع والهوان</a:t>
                      </a:r>
                      <a:endParaRPr lang="ar-MA" sz="3600" b="1" dirty="0"/>
                    </a:p>
                  </a:txBody>
                  <a:tcPr>
                    <a:solidFill>
                      <a:srgbClr val="FFFF99"/>
                    </a:solidFill>
                  </a:tcPr>
                </a:tc>
                <a:tc>
                  <a:txBody>
                    <a:bodyPr/>
                    <a:lstStyle/>
                    <a:p>
                      <a:endParaRPr lang="ar-MA"/>
                    </a:p>
                  </a:txBody>
                  <a:tcPr>
                    <a:solidFill>
                      <a:srgbClr val="FFFF99"/>
                    </a:solidFill>
                  </a:tcPr>
                </a:tc>
                <a:tc>
                  <a:txBody>
                    <a:bodyPr/>
                    <a:lstStyle/>
                    <a:p>
                      <a:pPr rtl="1"/>
                      <a:endParaRPr lang="ar-MA"/>
                    </a:p>
                  </a:txBody>
                  <a:tcPr>
                    <a:solidFill>
                      <a:srgbClr val="FFFF99"/>
                    </a:solidFill>
                  </a:tcPr>
                </a:tc>
                <a:extLst>
                  <a:ext uri="{0D108BD9-81ED-4DB2-BD59-A6C34878D82A}">
                    <a16:rowId xmlns:a16="http://schemas.microsoft.com/office/drawing/2014/main" val="4130340634"/>
                  </a:ext>
                </a:extLst>
              </a:tr>
              <a:tr h="745312">
                <a:tc>
                  <a:txBody>
                    <a:bodyPr/>
                    <a:lstStyle/>
                    <a:p>
                      <a:pPr rtl="1"/>
                      <a:r>
                        <a:rPr lang="ar-MA" sz="3600" b="1" dirty="0" smtClean="0"/>
                        <a:t>من ناحية</a:t>
                      </a:r>
                      <a:r>
                        <a:rPr lang="ar-MA" sz="3600" b="1" baseline="0" dirty="0" smtClean="0"/>
                        <a:t> المعنوية</a:t>
                      </a:r>
                      <a:endParaRPr lang="ar-MA" sz="3600" b="1" dirty="0"/>
                    </a:p>
                  </a:txBody>
                  <a:tcPr>
                    <a:solidFill>
                      <a:srgbClr val="FFFF99"/>
                    </a:solidFill>
                  </a:tcPr>
                </a:tc>
                <a:tc>
                  <a:txBody>
                    <a:bodyPr/>
                    <a:lstStyle/>
                    <a:p>
                      <a:endParaRPr lang="ar-MA"/>
                    </a:p>
                  </a:txBody>
                  <a:tcPr>
                    <a:solidFill>
                      <a:srgbClr val="FFFF99"/>
                    </a:solidFill>
                  </a:tcPr>
                </a:tc>
                <a:tc>
                  <a:txBody>
                    <a:bodyPr/>
                    <a:lstStyle/>
                    <a:p>
                      <a:pPr rtl="1"/>
                      <a:endParaRPr lang="ar-MA" dirty="0"/>
                    </a:p>
                  </a:txBody>
                  <a:tcPr>
                    <a:solidFill>
                      <a:srgbClr val="FFFF99"/>
                    </a:solidFill>
                  </a:tcPr>
                </a:tc>
                <a:extLst>
                  <a:ext uri="{0D108BD9-81ED-4DB2-BD59-A6C34878D82A}">
                    <a16:rowId xmlns:a16="http://schemas.microsoft.com/office/drawing/2014/main" val="917776602"/>
                  </a:ext>
                </a:extLst>
              </a:tr>
              <a:tr h="745312">
                <a:tc>
                  <a:txBody>
                    <a:bodyPr/>
                    <a:lstStyle/>
                    <a:p>
                      <a:pPr rtl="1"/>
                      <a:r>
                        <a:rPr lang="ar-MA" sz="3600" b="1" dirty="0" smtClean="0"/>
                        <a:t>قال الله التعالى</a:t>
                      </a:r>
                      <a:endParaRPr lang="ar-MA" sz="3600" b="1" dirty="0"/>
                    </a:p>
                  </a:txBody>
                  <a:tcPr>
                    <a:solidFill>
                      <a:srgbClr val="FFFF99"/>
                    </a:solidFill>
                  </a:tcPr>
                </a:tc>
                <a:tc>
                  <a:txBody>
                    <a:bodyPr/>
                    <a:lstStyle/>
                    <a:p>
                      <a:endParaRPr lang="ar-MA" dirty="0"/>
                    </a:p>
                  </a:txBody>
                  <a:tcPr>
                    <a:solidFill>
                      <a:srgbClr val="FFFF99"/>
                    </a:solidFill>
                  </a:tcPr>
                </a:tc>
                <a:tc>
                  <a:txBody>
                    <a:bodyPr/>
                    <a:lstStyle/>
                    <a:p>
                      <a:pPr rtl="1"/>
                      <a:endParaRPr lang="ar-MA" dirty="0"/>
                    </a:p>
                  </a:txBody>
                  <a:tcPr>
                    <a:solidFill>
                      <a:srgbClr val="FFFF99"/>
                    </a:solidFill>
                  </a:tcPr>
                </a:tc>
                <a:extLst>
                  <a:ext uri="{0D108BD9-81ED-4DB2-BD59-A6C34878D82A}">
                    <a16:rowId xmlns:a16="http://schemas.microsoft.com/office/drawing/2014/main" val="3975764535"/>
                  </a:ext>
                </a:extLst>
              </a:tr>
            </a:tbl>
          </a:graphicData>
        </a:graphic>
      </p:graphicFrame>
    </p:spTree>
    <p:extLst>
      <p:ext uri="{BB962C8B-B14F-4D97-AF65-F5344CB8AC3E}">
        <p14:creationId xmlns:p14="http://schemas.microsoft.com/office/powerpoint/2010/main" val="1696279777"/>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3941925290"/>
              </p:ext>
            </p:extLst>
          </p:nvPr>
        </p:nvGraphicFramePr>
        <p:xfrm>
          <a:off x="56270" y="44417"/>
          <a:ext cx="12065389" cy="6405904"/>
        </p:xfrm>
        <a:graphic>
          <a:graphicData uri="http://schemas.openxmlformats.org/drawingml/2006/table">
            <a:tbl>
              <a:tblPr rtl="1" firstRow="1" bandRow="1">
                <a:effectLst>
                  <a:outerShdw blurRad="50800" dist="38100" dir="5400000" algn="t" rotWithShape="0">
                    <a:prstClr val="black">
                      <a:alpha val="40000"/>
                    </a:prstClr>
                  </a:outerShdw>
                </a:effectLst>
                <a:tableStyleId>{5C22544A-7EE6-4342-B048-85BDC9FD1C3A}</a:tableStyleId>
              </a:tblPr>
              <a:tblGrid>
                <a:gridCol w="3539262">
                  <a:extLst>
                    <a:ext uri="{9D8B030D-6E8A-4147-A177-3AD203B41FA5}">
                      <a16:colId xmlns:a16="http://schemas.microsoft.com/office/drawing/2014/main" val="2701034736"/>
                    </a:ext>
                  </a:extLst>
                </a:gridCol>
                <a:gridCol w="3642067">
                  <a:extLst>
                    <a:ext uri="{9D8B030D-6E8A-4147-A177-3AD203B41FA5}">
                      <a16:colId xmlns:a16="http://schemas.microsoft.com/office/drawing/2014/main" val="1292309707"/>
                    </a:ext>
                  </a:extLst>
                </a:gridCol>
                <a:gridCol w="4884060">
                  <a:extLst>
                    <a:ext uri="{9D8B030D-6E8A-4147-A177-3AD203B41FA5}">
                      <a16:colId xmlns:a16="http://schemas.microsoft.com/office/drawing/2014/main" val="2694347908"/>
                    </a:ext>
                  </a:extLst>
                </a:gridCol>
              </a:tblGrid>
              <a:tr h="745312">
                <a:tc>
                  <a:txBody>
                    <a:bodyPr/>
                    <a:lstStyle/>
                    <a:p>
                      <a:pPr algn="ctr" rtl="1"/>
                      <a:r>
                        <a:rPr lang="ar-MA" sz="4000" dirty="0" smtClean="0">
                          <a:solidFill>
                            <a:schemeClr val="tx1"/>
                          </a:solidFill>
                        </a:rPr>
                        <a:t>الخطأ</a:t>
                      </a:r>
                      <a:endParaRPr lang="ar-MA" sz="4000" dirty="0">
                        <a:solidFill>
                          <a:schemeClr val="tx1"/>
                        </a:solidFill>
                      </a:endParaRPr>
                    </a:p>
                  </a:txBody>
                  <a:tcPr>
                    <a:solidFill>
                      <a:srgbClr val="FFFF00"/>
                    </a:solidFill>
                  </a:tcPr>
                </a:tc>
                <a:tc>
                  <a:txBody>
                    <a:bodyPr/>
                    <a:lstStyle/>
                    <a:p>
                      <a:pPr algn="ctr" rtl="1"/>
                      <a:r>
                        <a:rPr lang="ar-MA" sz="4000" dirty="0" smtClean="0">
                          <a:solidFill>
                            <a:schemeClr val="tx1"/>
                          </a:solidFill>
                        </a:rPr>
                        <a:t>التصحيح</a:t>
                      </a:r>
                      <a:endParaRPr lang="ar-MA" sz="4000" dirty="0">
                        <a:solidFill>
                          <a:schemeClr val="tx1"/>
                        </a:solidFill>
                      </a:endParaRPr>
                    </a:p>
                  </a:txBody>
                  <a:tcPr>
                    <a:solidFill>
                      <a:srgbClr val="FFFF00"/>
                    </a:solidFill>
                  </a:tcPr>
                </a:tc>
                <a:tc>
                  <a:txBody>
                    <a:bodyPr/>
                    <a:lstStyle/>
                    <a:p>
                      <a:pPr algn="ctr" rtl="1"/>
                      <a:r>
                        <a:rPr lang="ar-MA" sz="4000" dirty="0" smtClean="0">
                          <a:solidFill>
                            <a:schemeClr val="tx1"/>
                          </a:solidFill>
                        </a:rPr>
                        <a:t>التعليل</a:t>
                      </a:r>
                      <a:endParaRPr lang="ar-MA" sz="4000" dirty="0">
                        <a:solidFill>
                          <a:schemeClr val="tx1"/>
                        </a:solidFill>
                      </a:endParaRPr>
                    </a:p>
                  </a:txBody>
                  <a:tcPr>
                    <a:solidFill>
                      <a:srgbClr val="FFFF00"/>
                    </a:solidFill>
                  </a:tcPr>
                </a:tc>
                <a:extLst>
                  <a:ext uri="{0D108BD9-81ED-4DB2-BD59-A6C34878D82A}">
                    <a16:rowId xmlns:a16="http://schemas.microsoft.com/office/drawing/2014/main" val="3676608579"/>
                  </a:ext>
                </a:extLst>
              </a:tr>
              <a:tr h="745312">
                <a:tc>
                  <a:txBody>
                    <a:bodyPr/>
                    <a:lstStyle/>
                    <a:p>
                      <a:pPr rtl="1"/>
                      <a:r>
                        <a:rPr lang="ar-MA" sz="3600" b="1" dirty="0" smtClean="0"/>
                        <a:t>دعائم تكافل المعنوي</a:t>
                      </a:r>
                      <a:endParaRPr lang="ar-MA" sz="3600" b="1" dirty="0"/>
                    </a:p>
                  </a:txBody>
                  <a:tcPr>
                    <a:solidFill>
                      <a:srgbClr val="FFFF99"/>
                    </a:solidFill>
                  </a:tcPr>
                </a:tc>
                <a:tc>
                  <a:txBody>
                    <a:bodyPr/>
                    <a:lstStyle/>
                    <a:p>
                      <a:pPr rtl="1"/>
                      <a:r>
                        <a:rPr lang="ar-MA" sz="3600" b="1" dirty="0" smtClean="0"/>
                        <a:t>دعائم </a:t>
                      </a:r>
                      <a:r>
                        <a:rPr lang="ar-MA" sz="3600" b="1" dirty="0" smtClean="0">
                          <a:solidFill>
                            <a:srgbClr val="00B050"/>
                          </a:solidFill>
                        </a:rPr>
                        <a:t>ال</a:t>
                      </a:r>
                      <a:r>
                        <a:rPr lang="ar-MA" sz="3600" b="1" dirty="0" smtClean="0"/>
                        <a:t>تكافل </a:t>
                      </a:r>
                      <a:r>
                        <a:rPr lang="ar-MA" sz="3600" b="1" dirty="0" smtClean="0">
                          <a:solidFill>
                            <a:srgbClr val="00B050"/>
                          </a:solidFill>
                        </a:rPr>
                        <a:t>ال</a:t>
                      </a:r>
                      <a:r>
                        <a:rPr lang="ar-MA" sz="3600" b="1" dirty="0" smtClean="0"/>
                        <a:t>معنوي</a:t>
                      </a:r>
                      <a:endParaRPr lang="ar-MA" sz="3600" b="1" dirty="0"/>
                    </a:p>
                  </a:txBody>
                  <a:tcPr>
                    <a:solidFill>
                      <a:srgbClr val="FFFF99"/>
                    </a:solidFill>
                  </a:tcPr>
                </a:tc>
                <a:tc>
                  <a:txBody>
                    <a:bodyPr/>
                    <a:lstStyle/>
                    <a:p>
                      <a:pPr rtl="1"/>
                      <a:endParaRPr lang="ar-MA"/>
                    </a:p>
                  </a:txBody>
                  <a:tcPr>
                    <a:solidFill>
                      <a:srgbClr val="FFFF99"/>
                    </a:solidFill>
                  </a:tcPr>
                </a:tc>
                <a:extLst>
                  <a:ext uri="{0D108BD9-81ED-4DB2-BD59-A6C34878D82A}">
                    <a16:rowId xmlns:a16="http://schemas.microsoft.com/office/drawing/2014/main" val="413980083"/>
                  </a:ext>
                </a:extLst>
              </a:tr>
              <a:tr h="745312">
                <a:tc>
                  <a:txBody>
                    <a:bodyPr/>
                    <a:lstStyle/>
                    <a:p>
                      <a:pPr rtl="1"/>
                      <a:r>
                        <a:rPr lang="ar-MA" sz="3600" b="1" dirty="0" smtClean="0"/>
                        <a:t>يقوم المسلمين</a:t>
                      </a:r>
                      <a:r>
                        <a:rPr lang="ar-MA" sz="3600" b="1" baseline="0" dirty="0" smtClean="0"/>
                        <a:t> بالتضامن</a:t>
                      </a:r>
                      <a:endParaRPr lang="ar-MA" sz="3600" b="1" dirty="0"/>
                    </a:p>
                  </a:txBody>
                  <a:tcPr>
                    <a:solidFill>
                      <a:srgbClr val="FFFF99"/>
                    </a:solidFill>
                  </a:tcPr>
                </a:tc>
                <a:tc>
                  <a:txBody>
                    <a:bodyPr/>
                    <a:lstStyle/>
                    <a:p>
                      <a:pPr rtl="1"/>
                      <a:r>
                        <a:rPr lang="ar-MA" sz="3600" b="1" dirty="0" smtClean="0"/>
                        <a:t>يقوم المسلم</a:t>
                      </a:r>
                      <a:r>
                        <a:rPr lang="ar-MA" sz="3600" b="1" dirty="0" smtClean="0">
                          <a:solidFill>
                            <a:srgbClr val="00B050"/>
                          </a:solidFill>
                        </a:rPr>
                        <a:t>و</a:t>
                      </a:r>
                      <a:r>
                        <a:rPr lang="ar-MA" sz="3600" b="1" dirty="0" smtClean="0"/>
                        <a:t>ن</a:t>
                      </a:r>
                      <a:r>
                        <a:rPr lang="ar-MA" sz="3600" b="1" baseline="0" dirty="0" smtClean="0"/>
                        <a:t> بالتضامن</a:t>
                      </a:r>
                      <a:endParaRPr lang="ar-MA" sz="3600" b="1" dirty="0"/>
                    </a:p>
                  </a:txBody>
                  <a:tcPr>
                    <a:solidFill>
                      <a:srgbClr val="FFFF99"/>
                    </a:solidFill>
                  </a:tcPr>
                </a:tc>
                <a:tc>
                  <a:txBody>
                    <a:bodyPr/>
                    <a:lstStyle/>
                    <a:p>
                      <a:pPr rtl="1"/>
                      <a:endParaRPr lang="ar-MA"/>
                    </a:p>
                  </a:txBody>
                  <a:tcPr>
                    <a:solidFill>
                      <a:srgbClr val="FFFF99"/>
                    </a:solidFill>
                  </a:tcPr>
                </a:tc>
                <a:extLst>
                  <a:ext uri="{0D108BD9-81ED-4DB2-BD59-A6C34878D82A}">
                    <a16:rowId xmlns:a16="http://schemas.microsoft.com/office/drawing/2014/main" val="3726046175"/>
                  </a:ext>
                </a:extLst>
              </a:tr>
              <a:tr h="745312">
                <a:tc>
                  <a:txBody>
                    <a:bodyPr/>
                    <a:lstStyle/>
                    <a:p>
                      <a:pPr rtl="1"/>
                      <a:r>
                        <a:rPr lang="ar-MA" sz="3600" b="1" dirty="0" smtClean="0"/>
                        <a:t>الأزامات</a:t>
                      </a:r>
                      <a:endParaRPr lang="ar-MA" sz="3600" b="1" dirty="0"/>
                    </a:p>
                  </a:txBody>
                  <a:tcPr>
                    <a:solidFill>
                      <a:srgbClr val="FFFF99"/>
                    </a:solidFill>
                  </a:tcPr>
                </a:tc>
                <a:tc>
                  <a:txBody>
                    <a:bodyPr/>
                    <a:lstStyle/>
                    <a:p>
                      <a:endParaRPr lang="ar-MA" dirty="0"/>
                    </a:p>
                  </a:txBody>
                  <a:tcPr>
                    <a:solidFill>
                      <a:srgbClr val="FFFF99"/>
                    </a:solidFill>
                  </a:tcPr>
                </a:tc>
                <a:tc>
                  <a:txBody>
                    <a:bodyPr/>
                    <a:lstStyle/>
                    <a:p>
                      <a:pPr rtl="1"/>
                      <a:endParaRPr lang="ar-MA"/>
                    </a:p>
                  </a:txBody>
                  <a:tcPr>
                    <a:solidFill>
                      <a:srgbClr val="FFFF99"/>
                    </a:solidFill>
                  </a:tcPr>
                </a:tc>
                <a:extLst>
                  <a:ext uri="{0D108BD9-81ED-4DB2-BD59-A6C34878D82A}">
                    <a16:rowId xmlns:a16="http://schemas.microsoft.com/office/drawing/2014/main" val="3870230357"/>
                  </a:ext>
                </a:extLst>
              </a:tr>
              <a:tr h="745312">
                <a:tc>
                  <a:txBody>
                    <a:bodyPr/>
                    <a:lstStyle/>
                    <a:p>
                      <a:pPr rtl="1"/>
                      <a:r>
                        <a:rPr lang="ar-MA" sz="3600" b="1" dirty="0" smtClean="0"/>
                        <a:t>يدور نص</a:t>
                      </a:r>
                      <a:r>
                        <a:rPr lang="ar-MA" sz="3600" b="1" baseline="0" dirty="0" smtClean="0"/>
                        <a:t> حول...</a:t>
                      </a:r>
                      <a:endParaRPr lang="ar-MA" sz="3600" b="1" dirty="0"/>
                    </a:p>
                  </a:txBody>
                  <a:tcPr>
                    <a:solidFill>
                      <a:srgbClr val="FFFF99"/>
                    </a:solidFill>
                  </a:tcPr>
                </a:tc>
                <a:tc>
                  <a:txBody>
                    <a:bodyPr/>
                    <a:lstStyle/>
                    <a:p>
                      <a:endParaRPr lang="ar-MA"/>
                    </a:p>
                  </a:txBody>
                  <a:tcPr>
                    <a:solidFill>
                      <a:srgbClr val="FFFF99"/>
                    </a:solidFill>
                  </a:tcPr>
                </a:tc>
                <a:tc>
                  <a:txBody>
                    <a:bodyPr/>
                    <a:lstStyle/>
                    <a:p>
                      <a:pPr rtl="1"/>
                      <a:endParaRPr lang="ar-MA"/>
                    </a:p>
                  </a:txBody>
                  <a:tcPr>
                    <a:solidFill>
                      <a:srgbClr val="FFFF99"/>
                    </a:solidFill>
                  </a:tcPr>
                </a:tc>
                <a:extLst>
                  <a:ext uri="{0D108BD9-81ED-4DB2-BD59-A6C34878D82A}">
                    <a16:rowId xmlns:a16="http://schemas.microsoft.com/office/drawing/2014/main" val="745187233"/>
                  </a:ext>
                </a:extLst>
              </a:tr>
              <a:tr h="745312">
                <a:tc>
                  <a:txBody>
                    <a:bodyPr/>
                    <a:lstStyle/>
                    <a:p>
                      <a:pPr rtl="1"/>
                      <a:r>
                        <a:rPr lang="ar-MA" sz="3600" b="1" dirty="0" smtClean="0"/>
                        <a:t>من ضياع والهوان</a:t>
                      </a:r>
                      <a:endParaRPr lang="ar-MA" sz="3600" b="1" dirty="0"/>
                    </a:p>
                  </a:txBody>
                  <a:tcPr>
                    <a:solidFill>
                      <a:srgbClr val="FFFF99"/>
                    </a:solidFill>
                  </a:tcPr>
                </a:tc>
                <a:tc>
                  <a:txBody>
                    <a:bodyPr/>
                    <a:lstStyle/>
                    <a:p>
                      <a:endParaRPr lang="ar-MA"/>
                    </a:p>
                  </a:txBody>
                  <a:tcPr>
                    <a:solidFill>
                      <a:srgbClr val="FFFF99"/>
                    </a:solidFill>
                  </a:tcPr>
                </a:tc>
                <a:tc>
                  <a:txBody>
                    <a:bodyPr/>
                    <a:lstStyle/>
                    <a:p>
                      <a:pPr rtl="1"/>
                      <a:endParaRPr lang="ar-MA"/>
                    </a:p>
                  </a:txBody>
                  <a:tcPr>
                    <a:solidFill>
                      <a:srgbClr val="FFFF99"/>
                    </a:solidFill>
                  </a:tcPr>
                </a:tc>
                <a:extLst>
                  <a:ext uri="{0D108BD9-81ED-4DB2-BD59-A6C34878D82A}">
                    <a16:rowId xmlns:a16="http://schemas.microsoft.com/office/drawing/2014/main" val="4130340634"/>
                  </a:ext>
                </a:extLst>
              </a:tr>
              <a:tr h="745312">
                <a:tc>
                  <a:txBody>
                    <a:bodyPr/>
                    <a:lstStyle/>
                    <a:p>
                      <a:pPr rtl="1"/>
                      <a:r>
                        <a:rPr lang="ar-MA" sz="3600" b="1" dirty="0" smtClean="0"/>
                        <a:t>من ناحية</a:t>
                      </a:r>
                      <a:r>
                        <a:rPr lang="ar-MA" sz="3600" b="1" baseline="0" dirty="0" smtClean="0"/>
                        <a:t> المعنوية</a:t>
                      </a:r>
                      <a:endParaRPr lang="ar-MA" sz="3600" b="1" dirty="0"/>
                    </a:p>
                  </a:txBody>
                  <a:tcPr>
                    <a:solidFill>
                      <a:srgbClr val="FFFF99"/>
                    </a:solidFill>
                  </a:tcPr>
                </a:tc>
                <a:tc>
                  <a:txBody>
                    <a:bodyPr/>
                    <a:lstStyle/>
                    <a:p>
                      <a:endParaRPr lang="ar-MA"/>
                    </a:p>
                  </a:txBody>
                  <a:tcPr>
                    <a:solidFill>
                      <a:srgbClr val="FFFF99"/>
                    </a:solidFill>
                  </a:tcPr>
                </a:tc>
                <a:tc>
                  <a:txBody>
                    <a:bodyPr/>
                    <a:lstStyle/>
                    <a:p>
                      <a:pPr rtl="1"/>
                      <a:endParaRPr lang="ar-MA" dirty="0"/>
                    </a:p>
                  </a:txBody>
                  <a:tcPr>
                    <a:solidFill>
                      <a:srgbClr val="FFFF99"/>
                    </a:solidFill>
                  </a:tcPr>
                </a:tc>
                <a:extLst>
                  <a:ext uri="{0D108BD9-81ED-4DB2-BD59-A6C34878D82A}">
                    <a16:rowId xmlns:a16="http://schemas.microsoft.com/office/drawing/2014/main" val="917776602"/>
                  </a:ext>
                </a:extLst>
              </a:tr>
              <a:tr h="745312">
                <a:tc>
                  <a:txBody>
                    <a:bodyPr/>
                    <a:lstStyle/>
                    <a:p>
                      <a:pPr rtl="1"/>
                      <a:r>
                        <a:rPr lang="ar-MA" sz="3600" b="1" dirty="0" smtClean="0"/>
                        <a:t>قال الله التعالى</a:t>
                      </a:r>
                      <a:endParaRPr lang="ar-MA" sz="3600" b="1" dirty="0"/>
                    </a:p>
                  </a:txBody>
                  <a:tcPr>
                    <a:solidFill>
                      <a:srgbClr val="FFFF99"/>
                    </a:solidFill>
                  </a:tcPr>
                </a:tc>
                <a:tc>
                  <a:txBody>
                    <a:bodyPr/>
                    <a:lstStyle/>
                    <a:p>
                      <a:endParaRPr lang="ar-MA" dirty="0"/>
                    </a:p>
                  </a:txBody>
                  <a:tcPr>
                    <a:solidFill>
                      <a:srgbClr val="FFFF99"/>
                    </a:solidFill>
                  </a:tcPr>
                </a:tc>
                <a:tc>
                  <a:txBody>
                    <a:bodyPr/>
                    <a:lstStyle/>
                    <a:p>
                      <a:pPr rtl="1"/>
                      <a:endParaRPr lang="ar-MA" dirty="0"/>
                    </a:p>
                  </a:txBody>
                  <a:tcPr>
                    <a:solidFill>
                      <a:srgbClr val="FFFF99"/>
                    </a:solidFill>
                  </a:tcPr>
                </a:tc>
                <a:extLst>
                  <a:ext uri="{0D108BD9-81ED-4DB2-BD59-A6C34878D82A}">
                    <a16:rowId xmlns:a16="http://schemas.microsoft.com/office/drawing/2014/main" val="3975764535"/>
                  </a:ext>
                </a:extLst>
              </a:tr>
            </a:tbl>
          </a:graphicData>
        </a:graphic>
      </p:graphicFrame>
    </p:spTree>
    <p:extLst>
      <p:ext uri="{BB962C8B-B14F-4D97-AF65-F5344CB8AC3E}">
        <p14:creationId xmlns:p14="http://schemas.microsoft.com/office/powerpoint/2010/main" val="239154597"/>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1447199694"/>
              </p:ext>
            </p:extLst>
          </p:nvPr>
        </p:nvGraphicFramePr>
        <p:xfrm>
          <a:off x="56270" y="44417"/>
          <a:ext cx="12065389" cy="6405904"/>
        </p:xfrm>
        <a:graphic>
          <a:graphicData uri="http://schemas.openxmlformats.org/drawingml/2006/table">
            <a:tbl>
              <a:tblPr rtl="1" firstRow="1" bandRow="1">
                <a:effectLst>
                  <a:outerShdw blurRad="50800" dist="38100" dir="5400000" algn="t" rotWithShape="0">
                    <a:prstClr val="black">
                      <a:alpha val="40000"/>
                    </a:prstClr>
                  </a:outerShdw>
                </a:effectLst>
                <a:tableStyleId>{5C22544A-7EE6-4342-B048-85BDC9FD1C3A}</a:tableStyleId>
              </a:tblPr>
              <a:tblGrid>
                <a:gridCol w="3539262">
                  <a:extLst>
                    <a:ext uri="{9D8B030D-6E8A-4147-A177-3AD203B41FA5}">
                      <a16:colId xmlns:a16="http://schemas.microsoft.com/office/drawing/2014/main" val="2701034736"/>
                    </a:ext>
                  </a:extLst>
                </a:gridCol>
                <a:gridCol w="3642067">
                  <a:extLst>
                    <a:ext uri="{9D8B030D-6E8A-4147-A177-3AD203B41FA5}">
                      <a16:colId xmlns:a16="http://schemas.microsoft.com/office/drawing/2014/main" val="1292309707"/>
                    </a:ext>
                  </a:extLst>
                </a:gridCol>
                <a:gridCol w="4884060">
                  <a:extLst>
                    <a:ext uri="{9D8B030D-6E8A-4147-A177-3AD203B41FA5}">
                      <a16:colId xmlns:a16="http://schemas.microsoft.com/office/drawing/2014/main" val="2694347908"/>
                    </a:ext>
                  </a:extLst>
                </a:gridCol>
              </a:tblGrid>
              <a:tr h="745312">
                <a:tc>
                  <a:txBody>
                    <a:bodyPr/>
                    <a:lstStyle/>
                    <a:p>
                      <a:pPr algn="ctr" rtl="1"/>
                      <a:r>
                        <a:rPr lang="ar-MA" sz="4000" dirty="0" smtClean="0">
                          <a:solidFill>
                            <a:schemeClr val="tx1"/>
                          </a:solidFill>
                        </a:rPr>
                        <a:t>الخطأ</a:t>
                      </a:r>
                      <a:endParaRPr lang="ar-MA" sz="4000" dirty="0">
                        <a:solidFill>
                          <a:schemeClr val="tx1"/>
                        </a:solidFill>
                      </a:endParaRPr>
                    </a:p>
                  </a:txBody>
                  <a:tcPr>
                    <a:solidFill>
                      <a:srgbClr val="FFFF00"/>
                    </a:solidFill>
                  </a:tcPr>
                </a:tc>
                <a:tc>
                  <a:txBody>
                    <a:bodyPr/>
                    <a:lstStyle/>
                    <a:p>
                      <a:pPr algn="ctr" rtl="1"/>
                      <a:r>
                        <a:rPr lang="ar-MA" sz="4000" dirty="0" smtClean="0">
                          <a:solidFill>
                            <a:schemeClr val="tx1"/>
                          </a:solidFill>
                        </a:rPr>
                        <a:t>التصحيح</a:t>
                      </a:r>
                      <a:endParaRPr lang="ar-MA" sz="4000" dirty="0">
                        <a:solidFill>
                          <a:schemeClr val="tx1"/>
                        </a:solidFill>
                      </a:endParaRPr>
                    </a:p>
                  </a:txBody>
                  <a:tcPr>
                    <a:solidFill>
                      <a:srgbClr val="FFFF00"/>
                    </a:solidFill>
                  </a:tcPr>
                </a:tc>
                <a:tc>
                  <a:txBody>
                    <a:bodyPr/>
                    <a:lstStyle/>
                    <a:p>
                      <a:pPr algn="ctr" rtl="1"/>
                      <a:r>
                        <a:rPr lang="ar-MA" sz="4000" dirty="0" smtClean="0">
                          <a:solidFill>
                            <a:schemeClr val="tx1"/>
                          </a:solidFill>
                        </a:rPr>
                        <a:t>التعليل</a:t>
                      </a:r>
                      <a:endParaRPr lang="ar-MA" sz="4000" dirty="0">
                        <a:solidFill>
                          <a:schemeClr val="tx1"/>
                        </a:solidFill>
                      </a:endParaRPr>
                    </a:p>
                  </a:txBody>
                  <a:tcPr>
                    <a:solidFill>
                      <a:srgbClr val="FFFF00"/>
                    </a:solidFill>
                  </a:tcPr>
                </a:tc>
                <a:extLst>
                  <a:ext uri="{0D108BD9-81ED-4DB2-BD59-A6C34878D82A}">
                    <a16:rowId xmlns:a16="http://schemas.microsoft.com/office/drawing/2014/main" val="3676608579"/>
                  </a:ext>
                </a:extLst>
              </a:tr>
              <a:tr h="745312">
                <a:tc>
                  <a:txBody>
                    <a:bodyPr/>
                    <a:lstStyle/>
                    <a:p>
                      <a:pPr rtl="1"/>
                      <a:r>
                        <a:rPr lang="ar-MA" sz="3600" b="1" dirty="0" smtClean="0"/>
                        <a:t>دعائم تكافل المعنوي</a:t>
                      </a:r>
                      <a:endParaRPr lang="ar-MA" sz="3600" b="1" dirty="0"/>
                    </a:p>
                  </a:txBody>
                  <a:tcPr>
                    <a:solidFill>
                      <a:srgbClr val="FFFF99"/>
                    </a:solidFill>
                  </a:tcPr>
                </a:tc>
                <a:tc>
                  <a:txBody>
                    <a:bodyPr/>
                    <a:lstStyle/>
                    <a:p>
                      <a:pPr rtl="1"/>
                      <a:r>
                        <a:rPr lang="ar-MA" sz="3600" b="1" dirty="0" smtClean="0"/>
                        <a:t>دعائم </a:t>
                      </a:r>
                      <a:r>
                        <a:rPr lang="ar-MA" sz="3600" b="1" dirty="0" smtClean="0">
                          <a:solidFill>
                            <a:srgbClr val="00B050"/>
                          </a:solidFill>
                        </a:rPr>
                        <a:t>ال</a:t>
                      </a:r>
                      <a:r>
                        <a:rPr lang="ar-MA" sz="3600" b="1" dirty="0" smtClean="0"/>
                        <a:t>تكافل </a:t>
                      </a:r>
                      <a:r>
                        <a:rPr lang="ar-MA" sz="3600" b="1" dirty="0" smtClean="0">
                          <a:solidFill>
                            <a:srgbClr val="00B050"/>
                          </a:solidFill>
                        </a:rPr>
                        <a:t>ال</a:t>
                      </a:r>
                      <a:r>
                        <a:rPr lang="ar-MA" sz="3600" b="1" dirty="0" smtClean="0"/>
                        <a:t>معنوي</a:t>
                      </a:r>
                      <a:endParaRPr lang="ar-MA" sz="3600" b="1" dirty="0"/>
                    </a:p>
                  </a:txBody>
                  <a:tcPr>
                    <a:solidFill>
                      <a:srgbClr val="FFFF99"/>
                    </a:solidFill>
                  </a:tcPr>
                </a:tc>
                <a:tc>
                  <a:txBody>
                    <a:bodyPr/>
                    <a:lstStyle/>
                    <a:p>
                      <a:pPr rtl="1"/>
                      <a:endParaRPr lang="ar-MA"/>
                    </a:p>
                  </a:txBody>
                  <a:tcPr>
                    <a:solidFill>
                      <a:srgbClr val="FFFF99"/>
                    </a:solidFill>
                  </a:tcPr>
                </a:tc>
                <a:extLst>
                  <a:ext uri="{0D108BD9-81ED-4DB2-BD59-A6C34878D82A}">
                    <a16:rowId xmlns:a16="http://schemas.microsoft.com/office/drawing/2014/main" val="413980083"/>
                  </a:ext>
                </a:extLst>
              </a:tr>
              <a:tr h="745312">
                <a:tc>
                  <a:txBody>
                    <a:bodyPr/>
                    <a:lstStyle/>
                    <a:p>
                      <a:pPr rtl="1"/>
                      <a:r>
                        <a:rPr lang="ar-MA" sz="3600" b="1" dirty="0" smtClean="0"/>
                        <a:t>يقوم المسلمين</a:t>
                      </a:r>
                      <a:r>
                        <a:rPr lang="ar-MA" sz="3600" b="1" baseline="0" dirty="0" smtClean="0"/>
                        <a:t> بالتضامن</a:t>
                      </a:r>
                      <a:endParaRPr lang="ar-MA" sz="3600" b="1" dirty="0"/>
                    </a:p>
                  </a:txBody>
                  <a:tcPr>
                    <a:solidFill>
                      <a:srgbClr val="FFFF99"/>
                    </a:solidFill>
                  </a:tcPr>
                </a:tc>
                <a:tc>
                  <a:txBody>
                    <a:bodyPr/>
                    <a:lstStyle/>
                    <a:p>
                      <a:pPr rtl="1"/>
                      <a:r>
                        <a:rPr lang="ar-MA" sz="3600" b="1" dirty="0" smtClean="0"/>
                        <a:t>يقوم المسلم</a:t>
                      </a:r>
                      <a:r>
                        <a:rPr lang="ar-MA" sz="3600" b="1" dirty="0" smtClean="0">
                          <a:solidFill>
                            <a:srgbClr val="00B050"/>
                          </a:solidFill>
                        </a:rPr>
                        <a:t>و</a:t>
                      </a:r>
                      <a:r>
                        <a:rPr lang="ar-MA" sz="3600" b="1" dirty="0" smtClean="0"/>
                        <a:t>ن</a:t>
                      </a:r>
                      <a:r>
                        <a:rPr lang="ar-MA" sz="3600" b="1" baseline="0" dirty="0" smtClean="0"/>
                        <a:t> بالتضامن</a:t>
                      </a:r>
                      <a:endParaRPr lang="ar-MA" sz="3600" b="1" dirty="0"/>
                    </a:p>
                  </a:txBody>
                  <a:tcPr>
                    <a:solidFill>
                      <a:srgbClr val="FFFF99"/>
                    </a:solidFill>
                  </a:tcPr>
                </a:tc>
                <a:tc>
                  <a:txBody>
                    <a:bodyPr/>
                    <a:lstStyle/>
                    <a:p>
                      <a:pPr rtl="1"/>
                      <a:endParaRPr lang="ar-MA"/>
                    </a:p>
                  </a:txBody>
                  <a:tcPr>
                    <a:solidFill>
                      <a:srgbClr val="FFFF99"/>
                    </a:solidFill>
                  </a:tcPr>
                </a:tc>
                <a:extLst>
                  <a:ext uri="{0D108BD9-81ED-4DB2-BD59-A6C34878D82A}">
                    <a16:rowId xmlns:a16="http://schemas.microsoft.com/office/drawing/2014/main" val="3726046175"/>
                  </a:ext>
                </a:extLst>
              </a:tr>
              <a:tr h="745312">
                <a:tc>
                  <a:txBody>
                    <a:bodyPr/>
                    <a:lstStyle/>
                    <a:p>
                      <a:pPr rtl="1"/>
                      <a:r>
                        <a:rPr lang="ar-MA" sz="3600" b="1" dirty="0" smtClean="0"/>
                        <a:t>الأزامات</a:t>
                      </a:r>
                      <a:endParaRPr lang="ar-MA" sz="3600" b="1" dirty="0"/>
                    </a:p>
                  </a:txBody>
                  <a:tcPr>
                    <a:solidFill>
                      <a:srgbClr val="FFFF99"/>
                    </a:solidFill>
                  </a:tcPr>
                </a:tc>
                <a:tc>
                  <a:txBody>
                    <a:bodyPr/>
                    <a:lstStyle/>
                    <a:p>
                      <a:pPr rtl="1"/>
                      <a:r>
                        <a:rPr lang="ar-MA" sz="3600" b="1" dirty="0" smtClean="0">
                          <a:solidFill>
                            <a:srgbClr val="00B050"/>
                          </a:solidFill>
                        </a:rPr>
                        <a:t>الأزمات</a:t>
                      </a:r>
                      <a:endParaRPr lang="ar-MA" sz="3600" b="1" dirty="0">
                        <a:solidFill>
                          <a:srgbClr val="00B050"/>
                        </a:solidFill>
                      </a:endParaRPr>
                    </a:p>
                  </a:txBody>
                  <a:tcPr>
                    <a:solidFill>
                      <a:srgbClr val="FFFF99"/>
                    </a:solidFill>
                  </a:tcPr>
                </a:tc>
                <a:tc>
                  <a:txBody>
                    <a:bodyPr/>
                    <a:lstStyle/>
                    <a:p>
                      <a:pPr rtl="1"/>
                      <a:endParaRPr lang="ar-MA"/>
                    </a:p>
                  </a:txBody>
                  <a:tcPr>
                    <a:solidFill>
                      <a:srgbClr val="FFFF99"/>
                    </a:solidFill>
                  </a:tcPr>
                </a:tc>
                <a:extLst>
                  <a:ext uri="{0D108BD9-81ED-4DB2-BD59-A6C34878D82A}">
                    <a16:rowId xmlns:a16="http://schemas.microsoft.com/office/drawing/2014/main" val="3870230357"/>
                  </a:ext>
                </a:extLst>
              </a:tr>
              <a:tr h="745312">
                <a:tc>
                  <a:txBody>
                    <a:bodyPr/>
                    <a:lstStyle/>
                    <a:p>
                      <a:pPr rtl="1"/>
                      <a:r>
                        <a:rPr lang="ar-MA" sz="3600" b="1" dirty="0" smtClean="0"/>
                        <a:t>يدور نص</a:t>
                      </a:r>
                      <a:r>
                        <a:rPr lang="ar-MA" sz="3600" b="1" baseline="0" dirty="0" smtClean="0"/>
                        <a:t> حول...</a:t>
                      </a:r>
                      <a:endParaRPr lang="ar-MA" sz="3600" b="1" dirty="0"/>
                    </a:p>
                  </a:txBody>
                  <a:tcPr>
                    <a:solidFill>
                      <a:srgbClr val="FFFF99"/>
                    </a:solidFill>
                  </a:tcPr>
                </a:tc>
                <a:tc>
                  <a:txBody>
                    <a:bodyPr/>
                    <a:lstStyle/>
                    <a:p>
                      <a:endParaRPr lang="ar-MA" dirty="0"/>
                    </a:p>
                  </a:txBody>
                  <a:tcPr>
                    <a:solidFill>
                      <a:srgbClr val="FFFF99"/>
                    </a:solidFill>
                  </a:tcPr>
                </a:tc>
                <a:tc>
                  <a:txBody>
                    <a:bodyPr/>
                    <a:lstStyle/>
                    <a:p>
                      <a:pPr rtl="1"/>
                      <a:endParaRPr lang="ar-MA"/>
                    </a:p>
                  </a:txBody>
                  <a:tcPr>
                    <a:solidFill>
                      <a:srgbClr val="FFFF99"/>
                    </a:solidFill>
                  </a:tcPr>
                </a:tc>
                <a:extLst>
                  <a:ext uri="{0D108BD9-81ED-4DB2-BD59-A6C34878D82A}">
                    <a16:rowId xmlns:a16="http://schemas.microsoft.com/office/drawing/2014/main" val="745187233"/>
                  </a:ext>
                </a:extLst>
              </a:tr>
              <a:tr h="745312">
                <a:tc>
                  <a:txBody>
                    <a:bodyPr/>
                    <a:lstStyle/>
                    <a:p>
                      <a:pPr rtl="1"/>
                      <a:r>
                        <a:rPr lang="ar-MA" sz="3600" b="1" dirty="0" smtClean="0"/>
                        <a:t>من ضياع والهوان</a:t>
                      </a:r>
                      <a:endParaRPr lang="ar-MA" sz="3600" b="1" dirty="0"/>
                    </a:p>
                  </a:txBody>
                  <a:tcPr>
                    <a:solidFill>
                      <a:srgbClr val="FFFF99"/>
                    </a:solidFill>
                  </a:tcPr>
                </a:tc>
                <a:tc>
                  <a:txBody>
                    <a:bodyPr/>
                    <a:lstStyle/>
                    <a:p>
                      <a:endParaRPr lang="ar-MA"/>
                    </a:p>
                  </a:txBody>
                  <a:tcPr>
                    <a:solidFill>
                      <a:srgbClr val="FFFF99"/>
                    </a:solidFill>
                  </a:tcPr>
                </a:tc>
                <a:tc>
                  <a:txBody>
                    <a:bodyPr/>
                    <a:lstStyle/>
                    <a:p>
                      <a:pPr rtl="1"/>
                      <a:endParaRPr lang="ar-MA"/>
                    </a:p>
                  </a:txBody>
                  <a:tcPr>
                    <a:solidFill>
                      <a:srgbClr val="FFFF99"/>
                    </a:solidFill>
                  </a:tcPr>
                </a:tc>
                <a:extLst>
                  <a:ext uri="{0D108BD9-81ED-4DB2-BD59-A6C34878D82A}">
                    <a16:rowId xmlns:a16="http://schemas.microsoft.com/office/drawing/2014/main" val="4130340634"/>
                  </a:ext>
                </a:extLst>
              </a:tr>
              <a:tr h="745312">
                <a:tc>
                  <a:txBody>
                    <a:bodyPr/>
                    <a:lstStyle/>
                    <a:p>
                      <a:pPr rtl="1"/>
                      <a:r>
                        <a:rPr lang="ar-MA" sz="3600" b="1" dirty="0" smtClean="0"/>
                        <a:t>من ناحية</a:t>
                      </a:r>
                      <a:r>
                        <a:rPr lang="ar-MA" sz="3600" b="1" baseline="0" dirty="0" smtClean="0"/>
                        <a:t> المعنوية</a:t>
                      </a:r>
                      <a:endParaRPr lang="ar-MA" sz="3600" b="1" dirty="0"/>
                    </a:p>
                  </a:txBody>
                  <a:tcPr>
                    <a:solidFill>
                      <a:srgbClr val="FFFF99"/>
                    </a:solidFill>
                  </a:tcPr>
                </a:tc>
                <a:tc>
                  <a:txBody>
                    <a:bodyPr/>
                    <a:lstStyle/>
                    <a:p>
                      <a:endParaRPr lang="ar-MA"/>
                    </a:p>
                  </a:txBody>
                  <a:tcPr>
                    <a:solidFill>
                      <a:srgbClr val="FFFF99"/>
                    </a:solidFill>
                  </a:tcPr>
                </a:tc>
                <a:tc>
                  <a:txBody>
                    <a:bodyPr/>
                    <a:lstStyle/>
                    <a:p>
                      <a:pPr rtl="1"/>
                      <a:endParaRPr lang="ar-MA" dirty="0"/>
                    </a:p>
                  </a:txBody>
                  <a:tcPr>
                    <a:solidFill>
                      <a:srgbClr val="FFFF99"/>
                    </a:solidFill>
                  </a:tcPr>
                </a:tc>
                <a:extLst>
                  <a:ext uri="{0D108BD9-81ED-4DB2-BD59-A6C34878D82A}">
                    <a16:rowId xmlns:a16="http://schemas.microsoft.com/office/drawing/2014/main" val="917776602"/>
                  </a:ext>
                </a:extLst>
              </a:tr>
              <a:tr h="745312">
                <a:tc>
                  <a:txBody>
                    <a:bodyPr/>
                    <a:lstStyle/>
                    <a:p>
                      <a:pPr rtl="1"/>
                      <a:r>
                        <a:rPr lang="ar-MA" sz="3600" b="1" dirty="0" smtClean="0"/>
                        <a:t>قال الله التعالى</a:t>
                      </a:r>
                      <a:endParaRPr lang="ar-MA" sz="3600" b="1" dirty="0"/>
                    </a:p>
                  </a:txBody>
                  <a:tcPr>
                    <a:solidFill>
                      <a:srgbClr val="FFFF99"/>
                    </a:solidFill>
                  </a:tcPr>
                </a:tc>
                <a:tc>
                  <a:txBody>
                    <a:bodyPr/>
                    <a:lstStyle/>
                    <a:p>
                      <a:endParaRPr lang="ar-MA" dirty="0"/>
                    </a:p>
                  </a:txBody>
                  <a:tcPr>
                    <a:solidFill>
                      <a:srgbClr val="FFFF99"/>
                    </a:solidFill>
                  </a:tcPr>
                </a:tc>
                <a:tc>
                  <a:txBody>
                    <a:bodyPr/>
                    <a:lstStyle/>
                    <a:p>
                      <a:pPr rtl="1"/>
                      <a:endParaRPr lang="ar-MA" dirty="0"/>
                    </a:p>
                  </a:txBody>
                  <a:tcPr>
                    <a:solidFill>
                      <a:srgbClr val="FFFF99"/>
                    </a:solidFill>
                  </a:tcPr>
                </a:tc>
                <a:extLst>
                  <a:ext uri="{0D108BD9-81ED-4DB2-BD59-A6C34878D82A}">
                    <a16:rowId xmlns:a16="http://schemas.microsoft.com/office/drawing/2014/main" val="3975764535"/>
                  </a:ext>
                </a:extLst>
              </a:tr>
            </a:tbl>
          </a:graphicData>
        </a:graphic>
      </p:graphicFrame>
    </p:spTree>
    <p:extLst>
      <p:ext uri="{BB962C8B-B14F-4D97-AF65-F5344CB8AC3E}">
        <p14:creationId xmlns:p14="http://schemas.microsoft.com/office/powerpoint/2010/main" val="3408725930"/>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3935596731"/>
              </p:ext>
            </p:extLst>
          </p:nvPr>
        </p:nvGraphicFramePr>
        <p:xfrm>
          <a:off x="56270" y="44417"/>
          <a:ext cx="12065389" cy="6405904"/>
        </p:xfrm>
        <a:graphic>
          <a:graphicData uri="http://schemas.openxmlformats.org/drawingml/2006/table">
            <a:tbl>
              <a:tblPr rtl="1" firstRow="1" bandRow="1">
                <a:effectLst>
                  <a:outerShdw blurRad="50800" dist="38100" dir="5400000" algn="t" rotWithShape="0">
                    <a:prstClr val="black">
                      <a:alpha val="40000"/>
                    </a:prstClr>
                  </a:outerShdw>
                </a:effectLst>
                <a:tableStyleId>{5C22544A-7EE6-4342-B048-85BDC9FD1C3A}</a:tableStyleId>
              </a:tblPr>
              <a:tblGrid>
                <a:gridCol w="3539262">
                  <a:extLst>
                    <a:ext uri="{9D8B030D-6E8A-4147-A177-3AD203B41FA5}">
                      <a16:colId xmlns:a16="http://schemas.microsoft.com/office/drawing/2014/main" val="2701034736"/>
                    </a:ext>
                  </a:extLst>
                </a:gridCol>
                <a:gridCol w="3642067">
                  <a:extLst>
                    <a:ext uri="{9D8B030D-6E8A-4147-A177-3AD203B41FA5}">
                      <a16:colId xmlns:a16="http://schemas.microsoft.com/office/drawing/2014/main" val="1292309707"/>
                    </a:ext>
                  </a:extLst>
                </a:gridCol>
                <a:gridCol w="4884060">
                  <a:extLst>
                    <a:ext uri="{9D8B030D-6E8A-4147-A177-3AD203B41FA5}">
                      <a16:colId xmlns:a16="http://schemas.microsoft.com/office/drawing/2014/main" val="2694347908"/>
                    </a:ext>
                  </a:extLst>
                </a:gridCol>
              </a:tblGrid>
              <a:tr h="745312">
                <a:tc>
                  <a:txBody>
                    <a:bodyPr/>
                    <a:lstStyle/>
                    <a:p>
                      <a:pPr algn="ctr" rtl="1"/>
                      <a:r>
                        <a:rPr lang="ar-MA" sz="4000" dirty="0" smtClean="0">
                          <a:solidFill>
                            <a:schemeClr val="tx1"/>
                          </a:solidFill>
                        </a:rPr>
                        <a:t>الخطأ</a:t>
                      </a:r>
                      <a:endParaRPr lang="ar-MA" sz="4000" dirty="0">
                        <a:solidFill>
                          <a:schemeClr val="tx1"/>
                        </a:solidFill>
                      </a:endParaRPr>
                    </a:p>
                  </a:txBody>
                  <a:tcPr>
                    <a:solidFill>
                      <a:srgbClr val="FFFF00"/>
                    </a:solidFill>
                  </a:tcPr>
                </a:tc>
                <a:tc>
                  <a:txBody>
                    <a:bodyPr/>
                    <a:lstStyle/>
                    <a:p>
                      <a:pPr algn="ctr" rtl="1"/>
                      <a:r>
                        <a:rPr lang="ar-MA" sz="4000" dirty="0" smtClean="0">
                          <a:solidFill>
                            <a:schemeClr val="tx1"/>
                          </a:solidFill>
                        </a:rPr>
                        <a:t>التصحيح</a:t>
                      </a:r>
                      <a:endParaRPr lang="ar-MA" sz="4000" dirty="0">
                        <a:solidFill>
                          <a:schemeClr val="tx1"/>
                        </a:solidFill>
                      </a:endParaRPr>
                    </a:p>
                  </a:txBody>
                  <a:tcPr>
                    <a:solidFill>
                      <a:srgbClr val="FFFF00"/>
                    </a:solidFill>
                  </a:tcPr>
                </a:tc>
                <a:tc>
                  <a:txBody>
                    <a:bodyPr/>
                    <a:lstStyle/>
                    <a:p>
                      <a:pPr algn="ctr" rtl="1"/>
                      <a:r>
                        <a:rPr lang="ar-MA" sz="4000" dirty="0" smtClean="0">
                          <a:solidFill>
                            <a:schemeClr val="tx1"/>
                          </a:solidFill>
                        </a:rPr>
                        <a:t>التعليل</a:t>
                      </a:r>
                      <a:endParaRPr lang="ar-MA" sz="4000" dirty="0">
                        <a:solidFill>
                          <a:schemeClr val="tx1"/>
                        </a:solidFill>
                      </a:endParaRPr>
                    </a:p>
                  </a:txBody>
                  <a:tcPr>
                    <a:solidFill>
                      <a:srgbClr val="FFFF00"/>
                    </a:solidFill>
                  </a:tcPr>
                </a:tc>
                <a:extLst>
                  <a:ext uri="{0D108BD9-81ED-4DB2-BD59-A6C34878D82A}">
                    <a16:rowId xmlns:a16="http://schemas.microsoft.com/office/drawing/2014/main" val="3676608579"/>
                  </a:ext>
                </a:extLst>
              </a:tr>
              <a:tr h="745312">
                <a:tc>
                  <a:txBody>
                    <a:bodyPr/>
                    <a:lstStyle/>
                    <a:p>
                      <a:pPr rtl="1"/>
                      <a:r>
                        <a:rPr lang="ar-MA" sz="3600" b="1" dirty="0" smtClean="0"/>
                        <a:t>دعائم تكافل المعنوي</a:t>
                      </a:r>
                      <a:endParaRPr lang="ar-MA" sz="3600" b="1" dirty="0"/>
                    </a:p>
                  </a:txBody>
                  <a:tcPr>
                    <a:solidFill>
                      <a:srgbClr val="FFFF99"/>
                    </a:solidFill>
                  </a:tcPr>
                </a:tc>
                <a:tc>
                  <a:txBody>
                    <a:bodyPr/>
                    <a:lstStyle/>
                    <a:p>
                      <a:pPr rtl="1"/>
                      <a:r>
                        <a:rPr lang="ar-MA" sz="3600" b="1" dirty="0" smtClean="0"/>
                        <a:t>دعائم </a:t>
                      </a:r>
                      <a:r>
                        <a:rPr lang="ar-MA" sz="3600" b="1" dirty="0" smtClean="0">
                          <a:solidFill>
                            <a:srgbClr val="00B050"/>
                          </a:solidFill>
                        </a:rPr>
                        <a:t>ال</a:t>
                      </a:r>
                      <a:r>
                        <a:rPr lang="ar-MA" sz="3600" b="1" dirty="0" smtClean="0"/>
                        <a:t>تكافل </a:t>
                      </a:r>
                      <a:r>
                        <a:rPr lang="ar-MA" sz="3600" b="1" dirty="0" smtClean="0">
                          <a:solidFill>
                            <a:srgbClr val="00B050"/>
                          </a:solidFill>
                        </a:rPr>
                        <a:t>ال</a:t>
                      </a:r>
                      <a:r>
                        <a:rPr lang="ar-MA" sz="3600" b="1" dirty="0" smtClean="0"/>
                        <a:t>معنوي</a:t>
                      </a:r>
                      <a:endParaRPr lang="ar-MA" sz="3600" b="1" dirty="0"/>
                    </a:p>
                  </a:txBody>
                  <a:tcPr>
                    <a:solidFill>
                      <a:srgbClr val="FFFF99"/>
                    </a:solidFill>
                  </a:tcPr>
                </a:tc>
                <a:tc>
                  <a:txBody>
                    <a:bodyPr/>
                    <a:lstStyle/>
                    <a:p>
                      <a:pPr rtl="1"/>
                      <a:endParaRPr lang="ar-MA"/>
                    </a:p>
                  </a:txBody>
                  <a:tcPr>
                    <a:solidFill>
                      <a:srgbClr val="FFFF99"/>
                    </a:solidFill>
                  </a:tcPr>
                </a:tc>
                <a:extLst>
                  <a:ext uri="{0D108BD9-81ED-4DB2-BD59-A6C34878D82A}">
                    <a16:rowId xmlns:a16="http://schemas.microsoft.com/office/drawing/2014/main" val="413980083"/>
                  </a:ext>
                </a:extLst>
              </a:tr>
              <a:tr h="745312">
                <a:tc>
                  <a:txBody>
                    <a:bodyPr/>
                    <a:lstStyle/>
                    <a:p>
                      <a:pPr rtl="1"/>
                      <a:r>
                        <a:rPr lang="ar-MA" sz="3600" b="1" dirty="0" smtClean="0"/>
                        <a:t>يقوم المسلمين</a:t>
                      </a:r>
                      <a:r>
                        <a:rPr lang="ar-MA" sz="3600" b="1" baseline="0" dirty="0" smtClean="0"/>
                        <a:t> بالتضامن</a:t>
                      </a:r>
                      <a:endParaRPr lang="ar-MA" sz="3600" b="1" dirty="0"/>
                    </a:p>
                  </a:txBody>
                  <a:tcPr>
                    <a:solidFill>
                      <a:srgbClr val="FFFF99"/>
                    </a:solidFill>
                  </a:tcPr>
                </a:tc>
                <a:tc>
                  <a:txBody>
                    <a:bodyPr/>
                    <a:lstStyle/>
                    <a:p>
                      <a:pPr rtl="1"/>
                      <a:r>
                        <a:rPr lang="ar-MA" sz="3600" b="1" dirty="0" smtClean="0"/>
                        <a:t>يقوم المسلم</a:t>
                      </a:r>
                      <a:r>
                        <a:rPr lang="ar-MA" sz="3600" b="1" dirty="0" smtClean="0">
                          <a:solidFill>
                            <a:srgbClr val="00B050"/>
                          </a:solidFill>
                        </a:rPr>
                        <a:t>و</a:t>
                      </a:r>
                      <a:r>
                        <a:rPr lang="ar-MA" sz="3600" b="1" dirty="0" smtClean="0"/>
                        <a:t>ن</a:t>
                      </a:r>
                      <a:r>
                        <a:rPr lang="ar-MA" sz="3600" b="1" baseline="0" dirty="0" smtClean="0"/>
                        <a:t> بالتضامن</a:t>
                      </a:r>
                      <a:endParaRPr lang="ar-MA" sz="3600" b="1" dirty="0"/>
                    </a:p>
                  </a:txBody>
                  <a:tcPr>
                    <a:solidFill>
                      <a:srgbClr val="FFFF99"/>
                    </a:solidFill>
                  </a:tcPr>
                </a:tc>
                <a:tc>
                  <a:txBody>
                    <a:bodyPr/>
                    <a:lstStyle/>
                    <a:p>
                      <a:pPr rtl="1"/>
                      <a:endParaRPr lang="ar-MA"/>
                    </a:p>
                  </a:txBody>
                  <a:tcPr>
                    <a:solidFill>
                      <a:srgbClr val="FFFF99"/>
                    </a:solidFill>
                  </a:tcPr>
                </a:tc>
                <a:extLst>
                  <a:ext uri="{0D108BD9-81ED-4DB2-BD59-A6C34878D82A}">
                    <a16:rowId xmlns:a16="http://schemas.microsoft.com/office/drawing/2014/main" val="3726046175"/>
                  </a:ext>
                </a:extLst>
              </a:tr>
              <a:tr h="745312">
                <a:tc>
                  <a:txBody>
                    <a:bodyPr/>
                    <a:lstStyle/>
                    <a:p>
                      <a:pPr rtl="1"/>
                      <a:r>
                        <a:rPr lang="ar-MA" sz="3600" b="1" dirty="0" smtClean="0"/>
                        <a:t>الأزامات</a:t>
                      </a:r>
                      <a:endParaRPr lang="ar-MA" sz="3600" b="1" dirty="0"/>
                    </a:p>
                  </a:txBody>
                  <a:tcPr>
                    <a:solidFill>
                      <a:srgbClr val="FFFF99"/>
                    </a:solidFill>
                  </a:tcPr>
                </a:tc>
                <a:tc>
                  <a:txBody>
                    <a:bodyPr/>
                    <a:lstStyle/>
                    <a:p>
                      <a:pPr rtl="1"/>
                      <a:r>
                        <a:rPr lang="ar-MA" sz="3600" b="1" dirty="0" smtClean="0">
                          <a:solidFill>
                            <a:srgbClr val="00B050"/>
                          </a:solidFill>
                        </a:rPr>
                        <a:t>الأزمات</a:t>
                      </a:r>
                      <a:endParaRPr lang="ar-MA" sz="3600" b="1" dirty="0">
                        <a:solidFill>
                          <a:srgbClr val="00B050"/>
                        </a:solidFill>
                      </a:endParaRPr>
                    </a:p>
                  </a:txBody>
                  <a:tcPr>
                    <a:solidFill>
                      <a:srgbClr val="FFFF99"/>
                    </a:solidFill>
                  </a:tcPr>
                </a:tc>
                <a:tc>
                  <a:txBody>
                    <a:bodyPr/>
                    <a:lstStyle/>
                    <a:p>
                      <a:pPr rtl="1"/>
                      <a:endParaRPr lang="ar-MA"/>
                    </a:p>
                  </a:txBody>
                  <a:tcPr>
                    <a:solidFill>
                      <a:srgbClr val="FFFF99"/>
                    </a:solidFill>
                  </a:tcPr>
                </a:tc>
                <a:extLst>
                  <a:ext uri="{0D108BD9-81ED-4DB2-BD59-A6C34878D82A}">
                    <a16:rowId xmlns:a16="http://schemas.microsoft.com/office/drawing/2014/main" val="3870230357"/>
                  </a:ext>
                </a:extLst>
              </a:tr>
              <a:tr h="745312">
                <a:tc>
                  <a:txBody>
                    <a:bodyPr/>
                    <a:lstStyle/>
                    <a:p>
                      <a:pPr rtl="1"/>
                      <a:r>
                        <a:rPr lang="ar-MA" sz="3600" b="1" dirty="0" smtClean="0"/>
                        <a:t>يدور نص</a:t>
                      </a:r>
                      <a:r>
                        <a:rPr lang="ar-MA" sz="3600" b="1" baseline="0" dirty="0" smtClean="0"/>
                        <a:t> حول...</a:t>
                      </a:r>
                      <a:endParaRPr lang="ar-MA" sz="3600" b="1" dirty="0"/>
                    </a:p>
                  </a:txBody>
                  <a:tcPr>
                    <a:solidFill>
                      <a:srgbClr val="FFFF99"/>
                    </a:solidFill>
                  </a:tcPr>
                </a:tc>
                <a:tc>
                  <a:txBody>
                    <a:bodyPr/>
                    <a:lstStyle/>
                    <a:p>
                      <a:pPr rtl="1"/>
                      <a:r>
                        <a:rPr lang="ar-MA" sz="3600" b="1" dirty="0" smtClean="0"/>
                        <a:t>يدور </a:t>
                      </a:r>
                      <a:r>
                        <a:rPr lang="ar-MA" sz="3600" b="1" dirty="0" smtClean="0">
                          <a:solidFill>
                            <a:srgbClr val="00B050"/>
                          </a:solidFill>
                        </a:rPr>
                        <a:t>ال</a:t>
                      </a:r>
                      <a:r>
                        <a:rPr lang="ar-MA" sz="3600" b="1" dirty="0" smtClean="0"/>
                        <a:t>نص</a:t>
                      </a:r>
                      <a:r>
                        <a:rPr lang="ar-MA" sz="3600" b="1" baseline="0" dirty="0" smtClean="0"/>
                        <a:t> حول...</a:t>
                      </a:r>
                      <a:endParaRPr lang="ar-MA" sz="3600" b="1" dirty="0"/>
                    </a:p>
                  </a:txBody>
                  <a:tcPr>
                    <a:solidFill>
                      <a:srgbClr val="FFFF99"/>
                    </a:solidFill>
                  </a:tcPr>
                </a:tc>
                <a:tc>
                  <a:txBody>
                    <a:bodyPr/>
                    <a:lstStyle/>
                    <a:p>
                      <a:pPr rtl="1"/>
                      <a:endParaRPr lang="ar-MA"/>
                    </a:p>
                  </a:txBody>
                  <a:tcPr>
                    <a:solidFill>
                      <a:srgbClr val="FFFF99"/>
                    </a:solidFill>
                  </a:tcPr>
                </a:tc>
                <a:extLst>
                  <a:ext uri="{0D108BD9-81ED-4DB2-BD59-A6C34878D82A}">
                    <a16:rowId xmlns:a16="http://schemas.microsoft.com/office/drawing/2014/main" val="745187233"/>
                  </a:ext>
                </a:extLst>
              </a:tr>
              <a:tr h="745312">
                <a:tc>
                  <a:txBody>
                    <a:bodyPr/>
                    <a:lstStyle/>
                    <a:p>
                      <a:pPr rtl="1"/>
                      <a:r>
                        <a:rPr lang="ar-MA" sz="3600" b="1" dirty="0" smtClean="0"/>
                        <a:t>من ضياع والهوان</a:t>
                      </a:r>
                      <a:endParaRPr lang="ar-MA" sz="3600" b="1" dirty="0"/>
                    </a:p>
                  </a:txBody>
                  <a:tcPr>
                    <a:solidFill>
                      <a:srgbClr val="FFFF99"/>
                    </a:solidFill>
                  </a:tcPr>
                </a:tc>
                <a:tc>
                  <a:txBody>
                    <a:bodyPr/>
                    <a:lstStyle/>
                    <a:p>
                      <a:endParaRPr lang="ar-MA" dirty="0"/>
                    </a:p>
                  </a:txBody>
                  <a:tcPr>
                    <a:solidFill>
                      <a:srgbClr val="FFFF99"/>
                    </a:solidFill>
                  </a:tcPr>
                </a:tc>
                <a:tc>
                  <a:txBody>
                    <a:bodyPr/>
                    <a:lstStyle/>
                    <a:p>
                      <a:pPr rtl="1"/>
                      <a:endParaRPr lang="ar-MA"/>
                    </a:p>
                  </a:txBody>
                  <a:tcPr>
                    <a:solidFill>
                      <a:srgbClr val="FFFF99"/>
                    </a:solidFill>
                  </a:tcPr>
                </a:tc>
                <a:extLst>
                  <a:ext uri="{0D108BD9-81ED-4DB2-BD59-A6C34878D82A}">
                    <a16:rowId xmlns:a16="http://schemas.microsoft.com/office/drawing/2014/main" val="4130340634"/>
                  </a:ext>
                </a:extLst>
              </a:tr>
              <a:tr h="745312">
                <a:tc>
                  <a:txBody>
                    <a:bodyPr/>
                    <a:lstStyle/>
                    <a:p>
                      <a:pPr rtl="1"/>
                      <a:r>
                        <a:rPr lang="ar-MA" sz="3600" b="1" dirty="0" smtClean="0"/>
                        <a:t>من ناحية</a:t>
                      </a:r>
                      <a:r>
                        <a:rPr lang="ar-MA" sz="3600" b="1" baseline="0" dirty="0" smtClean="0"/>
                        <a:t> المعنوية</a:t>
                      </a:r>
                      <a:endParaRPr lang="ar-MA" sz="3600" b="1" dirty="0"/>
                    </a:p>
                  </a:txBody>
                  <a:tcPr>
                    <a:solidFill>
                      <a:srgbClr val="FFFF99"/>
                    </a:solidFill>
                  </a:tcPr>
                </a:tc>
                <a:tc>
                  <a:txBody>
                    <a:bodyPr/>
                    <a:lstStyle/>
                    <a:p>
                      <a:endParaRPr lang="ar-MA"/>
                    </a:p>
                  </a:txBody>
                  <a:tcPr>
                    <a:solidFill>
                      <a:srgbClr val="FFFF99"/>
                    </a:solidFill>
                  </a:tcPr>
                </a:tc>
                <a:tc>
                  <a:txBody>
                    <a:bodyPr/>
                    <a:lstStyle/>
                    <a:p>
                      <a:pPr rtl="1"/>
                      <a:endParaRPr lang="ar-MA" dirty="0"/>
                    </a:p>
                  </a:txBody>
                  <a:tcPr>
                    <a:solidFill>
                      <a:srgbClr val="FFFF99"/>
                    </a:solidFill>
                  </a:tcPr>
                </a:tc>
                <a:extLst>
                  <a:ext uri="{0D108BD9-81ED-4DB2-BD59-A6C34878D82A}">
                    <a16:rowId xmlns:a16="http://schemas.microsoft.com/office/drawing/2014/main" val="917776602"/>
                  </a:ext>
                </a:extLst>
              </a:tr>
              <a:tr h="745312">
                <a:tc>
                  <a:txBody>
                    <a:bodyPr/>
                    <a:lstStyle/>
                    <a:p>
                      <a:pPr rtl="1"/>
                      <a:r>
                        <a:rPr lang="ar-MA" sz="3600" b="1" dirty="0" smtClean="0"/>
                        <a:t>قال الله التعالى</a:t>
                      </a:r>
                      <a:endParaRPr lang="ar-MA" sz="3600" b="1" dirty="0"/>
                    </a:p>
                  </a:txBody>
                  <a:tcPr>
                    <a:solidFill>
                      <a:srgbClr val="FFFF99"/>
                    </a:solidFill>
                  </a:tcPr>
                </a:tc>
                <a:tc>
                  <a:txBody>
                    <a:bodyPr/>
                    <a:lstStyle/>
                    <a:p>
                      <a:endParaRPr lang="ar-MA" dirty="0"/>
                    </a:p>
                  </a:txBody>
                  <a:tcPr>
                    <a:solidFill>
                      <a:srgbClr val="FFFF99"/>
                    </a:solidFill>
                  </a:tcPr>
                </a:tc>
                <a:tc>
                  <a:txBody>
                    <a:bodyPr/>
                    <a:lstStyle/>
                    <a:p>
                      <a:pPr rtl="1"/>
                      <a:endParaRPr lang="ar-MA" dirty="0"/>
                    </a:p>
                  </a:txBody>
                  <a:tcPr>
                    <a:solidFill>
                      <a:srgbClr val="FFFF99"/>
                    </a:solidFill>
                  </a:tcPr>
                </a:tc>
                <a:extLst>
                  <a:ext uri="{0D108BD9-81ED-4DB2-BD59-A6C34878D82A}">
                    <a16:rowId xmlns:a16="http://schemas.microsoft.com/office/drawing/2014/main" val="3975764535"/>
                  </a:ext>
                </a:extLst>
              </a:tr>
            </a:tbl>
          </a:graphicData>
        </a:graphic>
      </p:graphicFrame>
    </p:spTree>
    <p:extLst>
      <p:ext uri="{BB962C8B-B14F-4D97-AF65-F5344CB8AC3E}">
        <p14:creationId xmlns:p14="http://schemas.microsoft.com/office/powerpoint/2010/main" val="4119416405"/>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853949887"/>
              </p:ext>
            </p:extLst>
          </p:nvPr>
        </p:nvGraphicFramePr>
        <p:xfrm>
          <a:off x="56270" y="44417"/>
          <a:ext cx="12065389" cy="6405904"/>
        </p:xfrm>
        <a:graphic>
          <a:graphicData uri="http://schemas.openxmlformats.org/drawingml/2006/table">
            <a:tbl>
              <a:tblPr rtl="1" firstRow="1" bandRow="1">
                <a:effectLst>
                  <a:outerShdw blurRad="50800" dist="38100" dir="5400000" algn="t" rotWithShape="0">
                    <a:prstClr val="black">
                      <a:alpha val="40000"/>
                    </a:prstClr>
                  </a:outerShdw>
                </a:effectLst>
                <a:tableStyleId>{5C22544A-7EE6-4342-B048-85BDC9FD1C3A}</a:tableStyleId>
              </a:tblPr>
              <a:tblGrid>
                <a:gridCol w="3539262">
                  <a:extLst>
                    <a:ext uri="{9D8B030D-6E8A-4147-A177-3AD203B41FA5}">
                      <a16:colId xmlns:a16="http://schemas.microsoft.com/office/drawing/2014/main" val="2701034736"/>
                    </a:ext>
                  </a:extLst>
                </a:gridCol>
                <a:gridCol w="3642067">
                  <a:extLst>
                    <a:ext uri="{9D8B030D-6E8A-4147-A177-3AD203B41FA5}">
                      <a16:colId xmlns:a16="http://schemas.microsoft.com/office/drawing/2014/main" val="1292309707"/>
                    </a:ext>
                  </a:extLst>
                </a:gridCol>
                <a:gridCol w="4884060">
                  <a:extLst>
                    <a:ext uri="{9D8B030D-6E8A-4147-A177-3AD203B41FA5}">
                      <a16:colId xmlns:a16="http://schemas.microsoft.com/office/drawing/2014/main" val="2694347908"/>
                    </a:ext>
                  </a:extLst>
                </a:gridCol>
              </a:tblGrid>
              <a:tr h="745312">
                <a:tc>
                  <a:txBody>
                    <a:bodyPr/>
                    <a:lstStyle/>
                    <a:p>
                      <a:pPr algn="ctr" rtl="1"/>
                      <a:r>
                        <a:rPr lang="ar-MA" sz="4000" dirty="0" smtClean="0">
                          <a:solidFill>
                            <a:schemeClr val="tx1"/>
                          </a:solidFill>
                        </a:rPr>
                        <a:t>الخطأ</a:t>
                      </a:r>
                      <a:endParaRPr lang="ar-MA" sz="4000" dirty="0">
                        <a:solidFill>
                          <a:schemeClr val="tx1"/>
                        </a:solidFill>
                      </a:endParaRPr>
                    </a:p>
                  </a:txBody>
                  <a:tcPr>
                    <a:solidFill>
                      <a:srgbClr val="FFFF00"/>
                    </a:solidFill>
                  </a:tcPr>
                </a:tc>
                <a:tc>
                  <a:txBody>
                    <a:bodyPr/>
                    <a:lstStyle/>
                    <a:p>
                      <a:pPr algn="ctr" rtl="1"/>
                      <a:r>
                        <a:rPr lang="ar-MA" sz="4000" dirty="0" smtClean="0">
                          <a:solidFill>
                            <a:schemeClr val="tx1"/>
                          </a:solidFill>
                        </a:rPr>
                        <a:t>التصحيح</a:t>
                      </a:r>
                      <a:endParaRPr lang="ar-MA" sz="4000" dirty="0">
                        <a:solidFill>
                          <a:schemeClr val="tx1"/>
                        </a:solidFill>
                      </a:endParaRPr>
                    </a:p>
                  </a:txBody>
                  <a:tcPr>
                    <a:solidFill>
                      <a:srgbClr val="FFFF00"/>
                    </a:solidFill>
                  </a:tcPr>
                </a:tc>
                <a:tc>
                  <a:txBody>
                    <a:bodyPr/>
                    <a:lstStyle/>
                    <a:p>
                      <a:pPr algn="ctr" rtl="1"/>
                      <a:r>
                        <a:rPr lang="ar-MA" sz="4000" dirty="0" smtClean="0">
                          <a:solidFill>
                            <a:schemeClr val="tx1"/>
                          </a:solidFill>
                        </a:rPr>
                        <a:t>التعليل</a:t>
                      </a:r>
                      <a:endParaRPr lang="ar-MA" sz="4000" dirty="0">
                        <a:solidFill>
                          <a:schemeClr val="tx1"/>
                        </a:solidFill>
                      </a:endParaRPr>
                    </a:p>
                  </a:txBody>
                  <a:tcPr>
                    <a:solidFill>
                      <a:srgbClr val="FFFF00"/>
                    </a:solidFill>
                  </a:tcPr>
                </a:tc>
                <a:extLst>
                  <a:ext uri="{0D108BD9-81ED-4DB2-BD59-A6C34878D82A}">
                    <a16:rowId xmlns:a16="http://schemas.microsoft.com/office/drawing/2014/main" val="3676608579"/>
                  </a:ext>
                </a:extLst>
              </a:tr>
              <a:tr h="745312">
                <a:tc>
                  <a:txBody>
                    <a:bodyPr/>
                    <a:lstStyle/>
                    <a:p>
                      <a:pPr rtl="1"/>
                      <a:r>
                        <a:rPr lang="ar-MA" sz="3600" b="1" dirty="0" smtClean="0"/>
                        <a:t>دعائم تكافل المعنوي</a:t>
                      </a:r>
                      <a:endParaRPr lang="ar-MA" sz="3600" b="1" dirty="0"/>
                    </a:p>
                  </a:txBody>
                  <a:tcPr>
                    <a:solidFill>
                      <a:srgbClr val="FFFF99"/>
                    </a:solidFill>
                  </a:tcPr>
                </a:tc>
                <a:tc>
                  <a:txBody>
                    <a:bodyPr/>
                    <a:lstStyle/>
                    <a:p>
                      <a:pPr rtl="1"/>
                      <a:r>
                        <a:rPr lang="ar-MA" sz="3600" b="1" dirty="0" smtClean="0"/>
                        <a:t>دعائم </a:t>
                      </a:r>
                      <a:r>
                        <a:rPr lang="ar-MA" sz="3600" b="1" dirty="0" smtClean="0">
                          <a:solidFill>
                            <a:srgbClr val="00B050"/>
                          </a:solidFill>
                        </a:rPr>
                        <a:t>ال</a:t>
                      </a:r>
                      <a:r>
                        <a:rPr lang="ar-MA" sz="3600" b="1" dirty="0" smtClean="0"/>
                        <a:t>تكافل </a:t>
                      </a:r>
                      <a:r>
                        <a:rPr lang="ar-MA" sz="3600" b="1" dirty="0" smtClean="0">
                          <a:solidFill>
                            <a:srgbClr val="00B050"/>
                          </a:solidFill>
                        </a:rPr>
                        <a:t>ال</a:t>
                      </a:r>
                      <a:r>
                        <a:rPr lang="ar-MA" sz="3600" b="1" dirty="0" smtClean="0"/>
                        <a:t>معنوي</a:t>
                      </a:r>
                      <a:endParaRPr lang="ar-MA" sz="3600" b="1" dirty="0"/>
                    </a:p>
                  </a:txBody>
                  <a:tcPr>
                    <a:solidFill>
                      <a:srgbClr val="FFFF99"/>
                    </a:solidFill>
                  </a:tcPr>
                </a:tc>
                <a:tc>
                  <a:txBody>
                    <a:bodyPr/>
                    <a:lstStyle/>
                    <a:p>
                      <a:pPr rtl="1"/>
                      <a:endParaRPr lang="ar-MA"/>
                    </a:p>
                  </a:txBody>
                  <a:tcPr>
                    <a:solidFill>
                      <a:srgbClr val="FFFF99"/>
                    </a:solidFill>
                  </a:tcPr>
                </a:tc>
                <a:extLst>
                  <a:ext uri="{0D108BD9-81ED-4DB2-BD59-A6C34878D82A}">
                    <a16:rowId xmlns:a16="http://schemas.microsoft.com/office/drawing/2014/main" val="413980083"/>
                  </a:ext>
                </a:extLst>
              </a:tr>
              <a:tr h="745312">
                <a:tc>
                  <a:txBody>
                    <a:bodyPr/>
                    <a:lstStyle/>
                    <a:p>
                      <a:pPr rtl="1"/>
                      <a:r>
                        <a:rPr lang="ar-MA" sz="3600" b="1" dirty="0" smtClean="0"/>
                        <a:t>يقوم المسلمين</a:t>
                      </a:r>
                      <a:r>
                        <a:rPr lang="ar-MA" sz="3600" b="1" baseline="0" dirty="0" smtClean="0"/>
                        <a:t> بالتضامن</a:t>
                      </a:r>
                      <a:endParaRPr lang="ar-MA" sz="3600" b="1" dirty="0"/>
                    </a:p>
                  </a:txBody>
                  <a:tcPr>
                    <a:solidFill>
                      <a:srgbClr val="FFFF99"/>
                    </a:solidFill>
                  </a:tcPr>
                </a:tc>
                <a:tc>
                  <a:txBody>
                    <a:bodyPr/>
                    <a:lstStyle/>
                    <a:p>
                      <a:pPr rtl="1"/>
                      <a:r>
                        <a:rPr lang="ar-MA" sz="3600" b="1" dirty="0" smtClean="0"/>
                        <a:t>يقوم المسلم</a:t>
                      </a:r>
                      <a:r>
                        <a:rPr lang="ar-MA" sz="3600" b="1" dirty="0" smtClean="0">
                          <a:solidFill>
                            <a:srgbClr val="00B050"/>
                          </a:solidFill>
                        </a:rPr>
                        <a:t>و</a:t>
                      </a:r>
                      <a:r>
                        <a:rPr lang="ar-MA" sz="3600" b="1" dirty="0" smtClean="0"/>
                        <a:t>ن</a:t>
                      </a:r>
                      <a:r>
                        <a:rPr lang="ar-MA" sz="3600" b="1" baseline="0" dirty="0" smtClean="0"/>
                        <a:t> بالتضامن</a:t>
                      </a:r>
                      <a:endParaRPr lang="ar-MA" sz="3600" b="1" dirty="0"/>
                    </a:p>
                  </a:txBody>
                  <a:tcPr>
                    <a:solidFill>
                      <a:srgbClr val="FFFF99"/>
                    </a:solidFill>
                  </a:tcPr>
                </a:tc>
                <a:tc>
                  <a:txBody>
                    <a:bodyPr/>
                    <a:lstStyle/>
                    <a:p>
                      <a:pPr rtl="1"/>
                      <a:endParaRPr lang="ar-MA"/>
                    </a:p>
                  </a:txBody>
                  <a:tcPr>
                    <a:solidFill>
                      <a:srgbClr val="FFFF99"/>
                    </a:solidFill>
                  </a:tcPr>
                </a:tc>
                <a:extLst>
                  <a:ext uri="{0D108BD9-81ED-4DB2-BD59-A6C34878D82A}">
                    <a16:rowId xmlns:a16="http://schemas.microsoft.com/office/drawing/2014/main" val="3726046175"/>
                  </a:ext>
                </a:extLst>
              </a:tr>
              <a:tr h="745312">
                <a:tc>
                  <a:txBody>
                    <a:bodyPr/>
                    <a:lstStyle/>
                    <a:p>
                      <a:pPr rtl="1"/>
                      <a:r>
                        <a:rPr lang="ar-MA" sz="3600" b="1" dirty="0" smtClean="0"/>
                        <a:t>الأزامات</a:t>
                      </a:r>
                      <a:endParaRPr lang="ar-MA" sz="3600" b="1" dirty="0"/>
                    </a:p>
                  </a:txBody>
                  <a:tcPr>
                    <a:solidFill>
                      <a:srgbClr val="FFFF99"/>
                    </a:solidFill>
                  </a:tcPr>
                </a:tc>
                <a:tc>
                  <a:txBody>
                    <a:bodyPr/>
                    <a:lstStyle/>
                    <a:p>
                      <a:pPr rtl="1"/>
                      <a:r>
                        <a:rPr lang="ar-MA" sz="3600" b="1" dirty="0" smtClean="0">
                          <a:solidFill>
                            <a:srgbClr val="00B050"/>
                          </a:solidFill>
                        </a:rPr>
                        <a:t>الأزمات</a:t>
                      </a:r>
                      <a:endParaRPr lang="ar-MA" sz="3600" b="1" dirty="0">
                        <a:solidFill>
                          <a:srgbClr val="00B050"/>
                        </a:solidFill>
                      </a:endParaRPr>
                    </a:p>
                  </a:txBody>
                  <a:tcPr>
                    <a:solidFill>
                      <a:srgbClr val="FFFF99"/>
                    </a:solidFill>
                  </a:tcPr>
                </a:tc>
                <a:tc>
                  <a:txBody>
                    <a:bodyPr/>
                    <a:lstStyle/>
                    <a:p>
                      <a:pPr rtl="1"/>
                      <a:endParaRPr lang="ar-MA"/>
                    </a:p>
                  </a:txBody>
                  <a:tcPr>
                    <a:solidFill>
                      <a:srgbClr val="FFFF99"/>
                    </a:solidFill>
                  </a:tcPr>
                </a:tc>
                <a:extLst>
                  <a:ext uri="{0D108BD9-81ED-4DB2-BD59-A6C34878D82A}">
                    <a16:rowId xmlns:a16="http://schemas.microsoft.com/office/drawing/2014/main" val="3870230357"/>
                  </a:ext>
                </a:extLst>
              </a:tr>
              <a:tr h="745312">
                <a:tc>
                  <a:txBody>
                    <a:bodyPr/>
                    <a:lstStyle/>
                    <a:p>
                      <a:pPr rtl="1"/>
                      <a:r>
                        <a:rPr lang="ar-MA" sz="3600" b="1" dirty="0" smtClean="0"/>
                        <a:t>يدور نص</a:t>
                      </a:r>
                      <a:r>
                        <a:rPr lang="ar-MA" sz="3600" b="1" baseline="0" dirty="0" smtClean="0"/>
                        <a:t> حول...</a:t>
                      </a:r>
                      <a:endParaRPr lang="ar-MA" sz="3600" b="1" dirty="0"/>
                    </a:p>
                  </a:txBody>
                  <a:tcPr>
                    <a:solidFill>
                      <a:srgbClr val="FFFF99"/>
                    </a:solidFill>
                  </a:tcPr>
                </a:tc>
                <a:tc>
                  <a:txBody>
                    <a:bodyPr/>
                    <a:lstStyle/>
                    <a:p>
                      <a:pPr rtl="1"/>
                      <a:r>
                        <a:rPr lang="ar-MA" sz="3600" b="1" dirty="0" smtClean="0"/>
                        <a:t>يدور </a:t>
                      </a:r>
                      <a:r>
                        <a:rPr lang="ar-MA" sz="3600" b="1" dirty="0" smtClean="0">
                          <a:solidFill>
                            <a:srgbClr val="00B050"/>
                          </a:solidFill>
                        </a:rPr>
                        <a:t>ال</a:t>
                      </a:r>
                      <a:r>
                        <a:rPr lang="ar-MA" sz="3600" b="1" dirty="0" smtClean="0"/>
                        <a:t>نص</a:t>
                      </a:r>
                      <a:r>
                        <a:rPr lang="ar-MA" sz="3600" b="1" baseline="0" dirty="0" smtClean="0"/>
                        <a:t> حول...</a:t>
                      </a:r>
                      <a:endParaRPr lang="ar-MA" sz="3600" b="1" dirty="0"/>
                    </a:p>
                  </a:txBody>
                  <a:tcPr>
                    <a:solidFill>
                      <a:srgbClr val="FFFF99"/>
                    </a:solidFill>
                  </a:tcPr>
                </a:tc>
                <a:tc>
                  <a:txBody>
                    <a:bodyPr/>
                    <a:lstStyle/>
                    <a:p>
                      <a:pPr rtl="1"/>
                      <a:endParaRPr lang="ar-MA"/>
                    </a:p>
                  </a:txBody>
                  <a:tcPr>
                    <a:solidFill>
                      <a:srgbClr val="FFFF99"/>
                    </a:solidFill>
                  </a:tcPr>
                </a:tc>
                <a:extLst>
                  <a:ext uri="{0D108BD9-81ED-4DB2-BD59-A6C34878D82A}">
                    <a16:rowId xmlns:a16="http://schemas.microsoft.com/office/drawing/2014/main" val="745187233"/>
                  </a:ext>
                </a:extLst>
              </a:tr>
              <a:tr h="745312">
                <a:tc>
                  <a:txBody>
                    <a:bodyPr/>
                    <a:lstStyle/>
                    <a:p>
                      <a:pPr rtl="1"/>
                      <a:r>
                        <a:rPr lang="ar-MA" sz="3600" b="1" dirty="0" smtClean="0"/>
                        <a:t>من ضياع والهوان</a:t>
                      </a:r>
                      <a:endParaRPr lang="ar-MA" sz="3600" b="1" dirty="0"/>
                    </a:p>
                  </a:txBody>
                  <a:tcPr>
                    <a:solidFill>
                      <a:srgbClr val="FFFF99"/>
                    </a:solidFill>
                  </a:tcPr>
                </a:tc>
                <a:tc>
                  <a:txBody>
                    <a:bodyPr/>
                    <a:lstStyle/>
                    <a:p>
                      <a:pPr rtl="1"/>
                      <a:r>
                        <a:rPr lang="ar-MA" sz="3600" b="1" dirty="0" smtClean="0"/>
                        <a:t>من </a:t>
                      </a:r>
                      <a:r>
                        <a:rPr lang="ar-MA" sz="3600" b="1" dirty="0" smtClean="0">
                          <a:solidFill>
                            <a:srgbClr val="00B050"/>
                          </a:solidFill>
                        </a:rPr>
                        <a:t>ال</a:t>
                      </a:r>
                      <a:r>
                        <a:rPr lang="ar-MA" sz="3600" b="1" dirty="0" smtClean="0"/>
                        <a:t>ضياع والهوان</a:t>
                      </a:r>
                      <a:endParaRPr lang="ar-MA" sz="3600" b="1" dirty="0"/>
                    </a:p>
                  </a:txBody>
                  <a:tcPr>
                    <a:solidFill>
                      <a:srgbClr val="FFFF99"/>
                    </a:solidFill>
                  </a:tcPr>
                </a:tc>
                <a:tc>
                  <a:txBody>
                    <a:bodyPr/>
                    <a:lstStyle/>
                    <a:p>
                      <a:pPr rtl="1"/>
                      <a:endParaRPr lang="ar-MA"/>
                    </a:p>
                  </a:txBody>
                  <a:tcPr>
                    <a:solidFill>
                      <a:srgbClr val="FFFF99"/>
                    </a:solidFill>
                  </a:tcPr>
                </a:tc>
                <a:extLst>
                  <a:ext uri="{0D108BD9-81ED-4DB2-BD59-A6C34878D82A}">
                    <a16:rowId xmlns:a16="http://schemas.microsoft.com/office/drawing/2014/main" val="4130340634"/>
                  </a:ext>
                </a:extLst>
              </a:tr>
              <a:tr h="745312">
                <a:tc>
                  <a:txBody>
                    <a:bodyPr/>
                    <a:lstStyle/>
                    <a:p>
                      <a:pPr rtl="1"/>
                      <a:r>
                        <a:rPr lang="ar-MA" sz="3600" b="1" dirty="0" smtClean="0"/>
                        <a:t>من ناحية</a:t>
                      </a:r>
                      <a:r>
                        <a:rPr lang="ar-MA" sz="3600" b="1" baseline="0" dirty="0" smtClean="0"/>
                        <a:t> المعنوية</a:t>
                      </a:r>
                      <a:endParaRPr lang="ar-MA" sz="3600" b="1" dirty="0"/>
                    </a:p>
                  </a:txBody>
                  <a:tcPr>
                    <a:solidFill>
                      <a:srgbClr val="FFFF99"/>
                    </a:solidFill>
                  </a:tcPr>
                </a:tc>
                <a:tc>
                  <a:txBody>
                    <a:bodyPr/>
                    <a:lstStyle/>
                    <a:p>
                      <a:endParaRPr lang="ar-MA" dirty="0"/>
                    </a:p>
                  </a:txBody>
                  <a:tcPr>
                    <a:solidFill>
                      <a:srgbClr val="FFFF99"/>
                    </a:solidFill>
                  </a:tcPr>
                </a:tc>
                <a:tc>
                  <a:txBody>
                    <a:bodyPr/>
                    <a:lstStyle/>
                    <a:p>
                      <a:pPr rtl="1"/>
                      <a:endParaRPr lang="ar-MA" dirty="0"/>
                    </a:p>
                  </a:txBody>
                  <a:tcPr>
                    <a:solidFill>
                      <a:srgbClr val="FFFF99"/>
                    </a:solidFill>
                  </a:tcPr>
                </a:tc>
                <a:extLst>
                  <a:ext uri="{0D108BD9-81ED-4DB2-BD59-A6C34878D82A}">
                    <a16:rowId xmlns:a16="http://schemas.microsoft.com/office/drawing/2014/main" val="917776602"/>
                  </a:ext>
                </a:extLst>
              </a:tr>
              <a:tr h="745312">
                <a:tc>
                  <a:txBody>
                    <a:bodyPr/>
                    <a:lstStyle/>
                    <a:p>
                      <a:pPr rtl="1"/>
                      <a:r>
                        <a:rPr lang="ar-MA" sz="3600" b="1" dirty="0" smtClean="0"/>
                        <a:t>قال الله التعالى</a:t>
                      </a:r>
                      <a:endParaRPr lang="ar-MA" sz="3600" b="1" dirty="0"/>
                    </a:p>
                  </a:txBody>
                  <a:tcPr>
                    <a:solidFill>
                      <a:srgbClr val="FFFF99"/>
                    </a:solidFill>
                  </a:tcPr>
                </a:tc>
                <a:tc>
                  <a:txBody>
                    <a:bodyPr/>
                    <a:lstStyle/>
                    <a:p>
                      <a:endParaRPr lang="ar-MA" dirty="0"/>
                    </a:p>
                  </a:txBody>
                  <a:tcPr>
                    <a:solidFill>
                      <a:srgbClr val="FFFF99"/>
                    </a:solidFill>
                  </a:tcPr>
                </a:tc>
                <a:tc>
                  <a:txBody>
                    <a:bodyPr/>
                    <a:lstStyle/>
                    <a:p>
                      <a:pPr rtl="1"/>
                      <a:endParaRPr lang="ar-MA" dirty="0"/>
                    </a:p>
                  </a:txBody>
                  <a:tcPr>
                    <a:solidFill>
                      <a:srgbClr val="FFFF99"/>
                    </a:solidFill>
                  </a:tcPr>
                </a:tc>
                <a:extLst>
                  <a:ext uri="{0D108BD9-81ED-4DB2-BD59-A6C34878D82A}">
                    <a16:rowId xmlns:a16="http://schemas.microsoft.com/office/drawing/2014/main" val="3975764535"/>
                  </a:ext>
                </a:extLst>
              </a:tr>
            </a:tbl>
          </a:graphicData>
        </a:graphic>
      </p:graphicFrame>
    </p:spTree>
    <p:extLst>
      <p:ext uri="{BB962C8B-B14F-4D97-AF65-F5344CB8AC3E}">
        <p14:creationId xmlns:p14="http://schemas.microsoft.com/office/powerpoint/2010/main" val="144671737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7315201" y="88907"/>
            <a:ext cx="4733770" cy="584775"/>
          </a:xfrm>
          <a:prstGeom prst="rect">
            <a:avLst/>
          </a:prstGeom>
          <a:solidFill>
            <a:schemeClr val="bg2">
              <a:lumMod val="90000"/>
            </a:schemeClr>
          </a:solidFill>
          <a:effectLst>
            <a:outerShdw blurRad="50800" dist="38100" dir="5400000" algn="t" rotWithShape="0">
              <a:prstClr val="black">
                <a:alpha val="40000"/>
              </a:prstClr>
            </a:outerShdw>
          </a:effectLst>
        </p:spPr>
        <p:txBody>
          <a:bodyPr wrap="square" rtlCol="1">
            <a:spAutoFit/>
          </a:bodyPr>
          <a:lstStyle/>
          <a:p>
            <a:pPr marL="571500" indent="-571500" algn="r" rtl="1">
              <a:buFont typeface="Wingdings" panose="05000000000000000000" pitchFamily="2" charset="2"/>
              <a:buChar char="Ø"/>
            </a:pPr>
            <a:r>
              <a:rPr lang="ar-MA" sz="3200" b="1" dirty="0">
                <a:solidFill>
                  <a:srgbClr val="FF0000"/>
                </a:solidFill>
              </a:rPr>
              <a:t>تعرف الأخطاء وتصحيحها:</a:t>
            </a:r>
          </a:p>
        </p:txBody>
      </p:sp>
      <p:graphicFrame>
        <p:nvGraphicFramePr>
          <p:cNvPr id="2" name="Table 1"/>
          <p:cNvGraphicFramePr>
            <a:graphicFrameLocks noGrp="1"/>
          </p:cNvGraphicFramePr>
          <p:nvPr>
            <p:extLst>
              <p:ext uri="{D42A27DB-BD31-4B8C-83A1-F6EECF244321}">
                <p14:modId xmlns:p14="http://schemas.microsoft.com/office/powerpoint/2010/main" val="1511587932"/>
              </p:ext>
            </p:extLst>
          </p:nvPr>
        </p:nvGraphicFramePr>
        <p:xfrm>
          <a:off x="98474" y="775933"/>
          <a:ext cx="11980981" cy="5660592"/>
        </p:xfrm>
        <a:graphic>
          <a:graphicData uri="http://schemas.openxmlformats.org/drawingml/2006/table">
            <a:tbl>
              <a:tblPr rtl="1" firstRow="1" bandRow="1">
                <a:effectLst>
                  <a:outerShdw blurRad="50800" dist="38100" dir="5400000" algn="t" rotWithShape="0">
                    <a:prstClr val="black">
                      <a:alpha val="40000"/>
                    </a:prstClr>
                  </a:outerShdw>
                </a:effectLst>
                <a:tableStyleId>{5C22544A-7EE6-4342-B048-85BDC9FD1C3A}</a:tableStyleId>
              </a:tblPr>
              <a:tblGrid>
                <a:gridCol w="4018667">
                  <a:extLst>
                    <a:ext uri="{9D8B030D-6E8A-4147-A177-3AD203B41FA5}">
                      <a16:colId xmlns:a16="http://schemas.microsoft.com/office/drawing/2014/main" val="2701034736"/>
                    </a:ext>
                  </a:extLst>
                </a:gridCol>
                <a:gridCol w="4304714">
                  <a:extLst>
                    <a:ext uri="{9D8B030D-6E8A-4147-A177-3AD203B41FA5}">
                      <a16:colId xmlns:a16="http://schemas.microsoft.com/office/drawing/2014/main" val="1292309707"/>
                    </a:ext>
                  </a:extLst>
                </a:gridCol>
                <a:gridCol w="3657600">
                  <a:extLst>
                    <a:ext uri="{9D8B030D-6E8A-4147-A177-3AD203B41FA5}">
                      <a16:colId xmlns:a16="http://schemas.microsoft.com/office/drawing/2014/main" val="2694347908"/>
                    </a:ext>
                  </a:extLst>
                </a:gridCol>
              </a:tblGrid>
              <a:tr h="745312">
                <a:tc>
                  <a:txBody>
                    <a:bodyPr/>
                    <a:lstStyle/>
                    <a:p>
                      <a:pPr algn="ctr" rtl="1"/>
                      <a:r>
                        <a:rPr lang="ar-MA" sz="4000" dirty="0" smtClean="0">
                          <a:solidFill>
                            <a:schemeClr val="tx1"/>
                          </a:solidFill>
                        </a:rPr>
                        <a:t>الخطأ</a:t>
                      </a:r>
                      <a:endParaRPr lang="ar-MA" sz="4000" dirty="0">
                        <a:solidFill>
                          <a:schemeClr val="tx1"/>
                        </a:solidFill>
                      </a:endParaRPr>
                    </a:p>
                  </a:txBody>
                  <a:tcPr>
                    <a:solidFill>
                      <a:srgbClr val="FFFF00"/>
                    </a:solidFill>
                  </a:tcPr>
                </a:tc>
                <a:tc>
                  <a:txBody>
                    <a:bodyPr/>
                    <a:lstStyle/>
                    <a:p>
                      <a:pPr algn="ctr" rtl="1"/>
                      <a:r>
                        <a:rPr lang="ar-MA" sz="4000" dirty="0" smtClean="0">
                          <a:solidFill>
                            <a:schemeClr val="tx1"/>
                          </a:solidFill>
                        </a:rPr>
                        <a:t>التصحيح</a:t>
                      </a:r>
                      <a:endParaRPr lang="ar-MA" sz="4000" dirty="0">
                        <a:solidFill>
                          <a:schemeClr val="tx1"/>
                        </a:solidFill>
                      </a:endParaRPr>
                    </a:p>
                  </a:txBody>
                  <a:tcPr>
                    <a:solidFill>
                      <a:srgbClr val="FFFF00"/>
                    </a:solidFill>
                  </a:tcPr>
                </a:tc>
                <a:tc>
                  <a:txBody>
                    <a:bodyPr/>
                    <a:lstStyle/>
                    <a:p>
                      <a:pPr algn="ctr" rtl="1"/>
                      <a:r>
                        <a:rPr lang="ar-MA" sz="4000" dirty="0" smtClean="0">
                          <a:solidFill>
                            <a:schemeClr val="tx1"/>
                          </a:solidFill>
                        </a:rPr>
                        <a:t>التعليل</a:t>
                      </a:r>
                      <a:endParaRPr lang="ar-MA" sz="4000" dirty="0">
                        <a:solidFill>
                          <a:schemeClr val="tx1"/>
                        </a:solidFill>
                      </a:endParaRPr>
                    </a:p>
                  </a:txBody>
                  <a:tcPr>
                    <a:solidFill>
                      <a:srgbClr val="FFFF00"/>
                    </a:solidFill>
                  </a:tcPr>
                </a:tc>
                <a:extLst>
                  <a:ext uri="{0D108BD9-81ED-4DB2-BD59-A6C34878D82A}">
                    <a16:rowId xmlns:a16="http://schemas.microsoft.com/office/drawing/2014/main" val="3676608579"/>
                  </a:ext>
                </a:extLst>
              </a:tr>
              <a:tr h="745312">
                <a:tc>
                  <a:txBody>
                    <a:bodyPr/>
                    <a:lstStyle/>
                    <a:p>
                      <a:pPr rtl="1"/>
                      <a:r>
                        <a:rPr lang="ar-MA" sz="3600" b="1" dirty="0" smtClean="0"/>
                        <a:t>يتحدث النص على ... </a:t>
                      </a:r>
                      <a:endParaRPr lang="ar-MA" sz="3600" b="1" dirty="0"/>
                    </a:p>
                  </a:txBody>
                  <a:tcPr>
                    <a:solidFill>
                      <a:srgbClr val="FFFF99"/>
                    </a:solidFill>
                  </a:tcPr>
                </a:tc>
                <a:tc>
                  <a:txBody>
                    <a:bodyPr/>
                    <a:lstStyle/>
                    <a:p>
                      <a:endParaRPr lang="ar-MA" dirty="0"/>
                    </a:p>
                  </a:txBody>
                  <a:tcPr>
                    <a:solidFill>
                      <a:srgbClr val="FFFF99"/>
                    </a:solidFill>
                  </a:tcPr>
                </a:tc>
                <a:tc>
                  <a:txBody>
                    <a:bodyPr/>
                    <a:lstStyle/>
                    <a:p>
                      <a:pPr rtl="1"/>
                      <a:endParaRPr lang="ar-MA" sz="3600" dirty="0"/>
                    </a:p>
                  </a:txBody>
                  <a:tcPr>
                    <a:solidFill>
                      <a:srgbClr val="FFFF99"/>
                    </a:solidFill>
                  </a:tcPr>
                </a:tc>
                <a:extLst>
                  <a:ext uri="{0D108BD9-81ED-4DB2-BD59-A6C34878D82A}">
                    <a16:rowId xmlns:a16="http://schemas.microsoft.com/office/drawing/2014/main" val="413980083"/>
                  </a:ext>
                </a:extLst>
              </a:tr>
              <a:tr h="745312">
                <a:tc>
                  <a:txBody>
                    <a:bodyPr/>
                    <a:lstStyle/>
                    <a:p>
                      <a:pPr rtl="1"/>
                      <a:r>
                        <a:rPr lang="ar-MA" sz="3600" b="1" dirty="0" smtClean="0"/>
                        <a:t>ويهتم بشخص،</a:t>
                      </a:r>
                      <a:r>
                        <a:rPr lang="ar-MA" sz="3600" b="1" baseline="0" dirty="0" smtClean="0"/>
                        <a:t> ... </a:t>
                      </a:r>
                      <a:endParaRPr lang="ar-MA" sz="3600" b="1" dirty="0"/>
                    </a:p>
                  </a:txBody>
                  <a:tcPr>
                    <a:solidFill>
                      <a:srgbClr val="FFFF99"/>
                    </a:solidFill>
                  </a:tcPr>
                </a:tc>
                <a:tc>
                  <a:txBody>
                    <a:bodyPr/>
                    <a:lstStyle/>
                    <a:p>
                      <a:endParaRPr lang="ar-MA"/>
                    </a:p>
                  </a:txBody>
                  <a:tcPr>
                    <a:solidFill>
                      <a:srgbClr val="FFFF99"/>
                    </a:solidFill>
                  </a:tcPr>
                </a:tc>
                <a:tc>
                  <a:txBody>
                    <a:bodyPr/>
                    <a:lstStyle/>
                    <a:p>
                      <a:pPr rtl="1"/>
                      <a:endParaRPr lang="ar-MA" sz="3600"/>
                    </a:p>
                  </a:txBody>
                  <a:tcPr>
                    <a:solidFill>
                      <a:srgbClr val="FFFF99"/>
                    </a:solidFill>
                  </a:tcPr>
                </a:tc>
                <a:extLst>
                  <a:ext uri="{0D108BD9-81ED-4DB2-BD59-A6C34878D82A}">
                    <a16:rowId xmlns:a16="http://schemas.microsoft.com/office/drawing/2014/main" val="3726046175"/>
                  </a:ext>
                </a:extLst>
              </a:tr>
              <a:tr h="745312">
                <a:tc>
                  <a:txBody>
                    <a:bodyPr/>
                    <a:lstStyle/>
                    <a:p>
                      <a:pPr rtl="1"/>
                      <a:r>
                        <a:rPr lang="ar-MA" sz="3600" b="1" dirty="0" smtClean="0"/>
                        <a:t>يقوم على</a:t>
                      </a:r>
                      <a:r>
                        <a:rPr lang="ar-MA" sz="3600" b="1" baseline="0" dirty="0" smtClean="0"/>
                        <a:t> تضامن وتعاون</a:t>
                      </a:r>
                      <a:endParaRPr lang="ar-MA" sz="3600" b="1" dirty="0"/>
                    </a:p>
                  </a:txBody>
                  <a:tcPr>
                    <a:solidFill>
                      <a:srgbClr val="FFFF99"/>
                    </a:solidFill>
                  </a:tcPr>
                </a:tc>
                <a:tc>
                  <a:txBody>
                    <a:bodyPr/>
                    <a:lstStyle/>
                    <a:p>
                      <a:endParaRPr lang="ar-MA"/>
                    </a:p>
                  </a:txBody>
                  <a:tcPr>
                    <a:solidFill>
                      <a:srgbClr val="FFFF99"/>
                    </a:solidFill>
                  </a:tcPr>
                </a:tc>
                <a:tc>
                  <a:txBody>
                    <a:bodyPr/>
                    <a:lstStyle/>
                    <a:p>
                      <a:pPr rtl="1"/>
                      <a:endParaRPr lang="ar-MA" sz="3600"/>
                    </a:p>
                  </a:txBody>
                  <a:tcPr>
                    <a:solidFill>
                      <a:srgbClr val="FFFF99"/>
                    </a:solidFill>
                  </a:tcPr>
                </a:tc>
                <a:extLst>
                  <a:ext uri="{0D108BD9-81ED-4DB2-BD59-A6C34878D82A}">
                    <a16:rowId xmlns:a16="http://schemas.microsoft.com/office/drawing/2014/main" val="3870230357"/>
                  </a:ext>
                </a:extLst>
              </a:tr>
              <a:tr h="745312">
                <a:tc>
                  <a:txBody>
                    <a:bodyPr/>
                    <a:lstStyle/>
                    <a:p>
                      <a:pPr rtl="1"/>
                      <a:r>
                        <a:rPr lang="ar-MA" sz="3600" b="1" dirty="0" smtClean="0"/>
                        <a:t>أن</a:t>
                      </a:r>
                      <a:r>
                        <a:rPr lang="ar-MA" sz="3600" b="1" baseline="0" dirty="0" smtClean="0"/>
                        <a:t> تكون أمة واحدة، وقوله سبحانه...</a:t>
                      </a:r>
                      <a:endParaRPr lang="ar-MA" sz="3600" b="1" dirty="0"/>
                    </a:p>
                  </a:txBody>
                  <a:tcPr>
                    <a:solidFill>
                      <a:srgbClr val="FFFF99"/>
                    </a:solidFill>
                  </a:tcPr>
                </a:tc>
                <a:tc>
                  <a:txBody>
                    <a:bodyPr/>
                    <a:lstStyle/>
                    <a:p>
                      <a:endParaRPr lang="ar-MA"/>
                    </a:p>
                  </a:txBody>
                  <a:tcPr>
                    <a:solidFill>
                      <a:srgbClr val="FFFF99"/>
                    </a:solidFill>
                  </a:tcPr>
                </a:tc>
                <a:tc>
                  <a:txBody>
                    <a:bodyPr/>
                    <a:lstStyle/>
                    <a:p>
                      <a:pPr rtl="1"/>
                      <a:endParaRPr lang="ar-MA" sz="3600"/>
                    </a:p>
                  </a:txBody>
                  <a:tcPr>
                    <a:solidFill>
                      <a:srgbClr val="FFFF99"/>
                    </a:solidFill>
                  </a:tcPr>
                </a:tc>
                <a:extLst>
                  <a:ext uri="{0D108BD9-81ED-4DB2-BD59-A6C34878D82A}">
                    <a16:rowId xmlns:a16="http://schemas.microsoft.com/office/drawing/2014/main" val="2380771425"/>
                  </a:ext>
                </a:extLst>
              </a:tr>
              <a:tr h="745312">
                <a:tc>
                  <a:txBody>
                    <a:bodyPr/>
                    <a:lstStyle/>
                    <a:p>
                      <a:pPr rtl="1"/>
                      <a:r>
                        <a:rPr lang="ar-MA" sz="3600" b="1" dirty="0" smtClean="0"/>
                        <a:t>قال في قوله تعالى...</a:t>
                      </a:r>
                      <a:endParaRPr lang="ar-MA" sz="3600" b="1" dirty="0"/>
                    </a:p>
                  </a:txBody>
                  <a:tcPr>
                    <a:solidFill>
                      <a:srgbClr val="FFFF99"/>
                    </a:solidFill>
                  </a:tcPr>
                </a:tc>
                <a:tc>
                  <a:txBody>
                    <a:bodyPr/>
                    <a:lstStyle/>
                    <a:p>
                      <a:endParaRPr lang="ar-MA"/>
                    </a:p>
                  </a:txBody>
                  <a:tcPr>
                    <a:solidFill>
                      <a:srgbClr val="FFFF99"/>
                    </a:solidFill>
                  </a:tcPr>
                </a:tc>
                <a:tc>
                  <a:txBody>
                    <a:bodyPr/>
                    <a:lstStyle/>
                    <a:p>
                      <a:pPr rtl="1"/>
                      <a:endParaRPr lang="ar-MA" sz="3600"/>
                    </a:p>
                  </a:txBody>
                  <a:tcPr>
                    <a:solidFill>
                      <a:srgbClr val="FFFF99"/>
                    </a:solidFill>
                  </a:tcPr>
                </a:tc>
                <a:extLst>
                  <a:ext uri="{0D108BD9-81ED-4DB2-BD59-A6C34878D82A}">
                    <a16:rowId xmlns:a16="http://schemas.microsoft.com/office/drawing/2014/main" val="745187233"/>
                  </a:ext>
                </a:extLst>
              </a:tr>
              <a:tr h="745312">
                <a:tc>
                  <a:txBody>
                    <a:bodyPr/>
                    <a:lstStyle/>
                    <a:p>
                      <a:pPr rtl="1"/>
                      <a:r>
                        <a:rPr lang="ar-MA" sz="3600" b="1" dirty="0" smtClean="0"/>
                        <a:t>وتعاون وتكافل</a:t>
                      </a:r>
                      <a:endParaRPr lang="ar-MA" sz="3600" b="1" dirty="0"/>
                    </a:p>
                  </a:txBody>
                  <a:tcPr>
                    <a:solidFill>
                      <a:srgbClr val="FFFF99"/>
                    </a:solidFill>
                  </a:tcPr>
                </a:tc>
                <a:tc>
                  <a:txBody>
                    <a:bodyPr/>
                    <a:lstStyle/>
                    <a:p>
                      <a:endParaRPr lang="ar-MA" dirty="0"/>
                    </a:p>
                  </a:txBody>
                  <a:tcPr>
                    <a:solidFill>
                      <a:srgbClr val="FFFF99"/>
                    </a:solidFill>
                  </a:tcPr>
                </a:tc>
                <a:tc>
                  <a:txBody>
                    <a:bodyPr/>
                    <a:lstStyle/>
                    <a:p>
                      <a:pPr rtl="1"/>
                      <a:endParaRPr lang="ar-MA" sz="3600" dirty="0"/>
                    </a:p>
                  </a:txBody>
                  <a:tcPr>
                    <a:solidFill>
                      <a:srgbClr val="FFFF99"/>
                    </a:solidFill>
                  </a:tcPr>
                </a:tc>
                <a:extLst>
                  <a:ext uri="{0D108BD9-81ED-4DB2-BD59-A6C34878D82A}">
                    <a16:rowId xmlns:a16="http://schemas.microsoft.com/office/drawing/2014/main" val="4130340634"/>
                  </a:ext>
                </a:extLst>
              </a:tr>
            </a:tbl>
          </a:graphicData>
        </a:graphic>
      </p:graphicFrame>
    </p:spTree>
    <p:extLst>
      <p:ext uri="{BB962C8B-B14F-4D97-AF65-F5344CB8AC3E}">
        <p14:creationId xmlns:p14="http://schemas.microsoft.com/office/powerpoint/2010/main" val="2723341744"/>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213214936"/>
              </p:ext>
            </p:extLst>
          </p:nvPr>
        </p:nvGraphicFramePr>
        <p:xfrm>
          <a:off x="56270" y="44417"/>
          <a:ext cx="12065389" cy="6405904"/>
        </p:xfrm>
        <a:graphic>
          <a:graphicData uri="http://schemas.openxmlformats.org/drawingml/2006/table">
            <a:tbl>
              <a:tblPr rtl="1" firstRow="1" bandRow="1">
                <a:effectLst>
                  <a:outerShdw blurRad="50800" dist="38100" dir="5400000" algn="t" rotWithShape="0">
                    <a:prstClr val="black">
                      <a:alpha val="40000"/>
                    </a:prstClr>
                  </a:outerShdw>
                </a:effectLst>
                <a:tableStyleId>{5C22544A-7EE6-4342-B048-85BDC9FD1C3A}</a:tableStyleId>
              </a:tblPr>
              <a:tblGrid>
                <a:gridCol w="3539262">
                  <a:extLst>
                    <a:ext uri="{9D8B030D-6E8A-4147-A177-3AD203B41FA5}">
                      <a16:colId xmlns:a16="http://schemas.microsoft.com/office/drawing/2014/main" val="2701034736"/>
                    </a:ext>
                  </a:extLst>
                </a:gridCol>
                <a:gridCol w="3642067">
                  <a:extLst>
                    <a:ext uri="{9D8B030D-6E8A-4147-A177-3AD203B41FA5}">
                      <a16:colId xmlns:a16="http://schemas.microsoft.com/office/drawing/2014/main" val="1292309707"/>
                    </a:ext>
                  </a:extLst>
                </a:gridCol>
                <a:gridCol w="4884060">
                  <a:extLst>
                    <a:ext uri="{9D8B030D-6E8A-4147-A177-3AD203B41FA5}">
                      <a16:colId xmlns:a16="http://schemas.microsoft.com/office/drawing/2014/main" val="2694347908"/>
                    </a:ext>
                  </a:extLst>
                </a:gridCol>
              </a:tblGrid>
              <a:tr h="745312">
                <a:tc>
                  <a:txBody>
                    <a:bodyPr/>
                    <a:lstStyle/>
                    <a:p>
                      <a:pPr algn="ctr" rtl="1"/>
                      <a:r>
                        <a:rPr lang="ar-MA" sz="4000" dirty="0" smtClean="0">
                          <a:solidFill>
                            <a:schemeClr val="tx1"/>
                          </a:solidFill>
                        </a:rPr>
                        <a:t>الخطأ</a:t>
                      </a:r>
                      <a:endParaRPr lang="ar-MA" sz="4000" dirty="0">
                        <a:solidFill>
                          <a:schemeClr val="tx1"/>
                        </a:solidFill>
                      </a:endParaRPr>
                    </a:p>
                  </a:txBody>
                  <a:tcPr>
                    <a:solidFill>
                      <a:srgbClr val="FFFF00"/>
                    </a:solidFill>
                  </a:tcPr>
                </a:tc>
                <a:tc>
                  <a:txBody>
                    <a:bodyPr/>
                    <a:lstStyle/>
                    <a:p>
                      <a:pPr algn="ctr" rtl="1"/>
                      <a:r>
                        <a:rPr lang="ar-MA" sz="4000" dirty="0" smtClean="0">
                          <a:solidFill>
                            <a:schemeClr val="tx1"/>
                          </a:solidFill>
                        </a:rPr>
                        <a:t>التصحيح</a:t>
                      </a:r>
                      <a:endParaRPr lang="ar-MA" sz="4000" dirty="0">
                        <a:solidFill>
                          <a:schemeClr val="tx1"/>
                        </a:solidFill>
                      </a:endParaRPr>
                    </a:p>
                  </a:txBody>
                  <a:tcPr>
                    <a:solidFill>
                      <a:srgbClr val="FFFF00"/>
                    </a:solidFill>
                  </a:tcPr>
                </a:tc>
                <a:tc>
                  <a:txBody>
                    <a:bodyPr/>
                    <a:lstStyle/>
                    <a:p>
                      <a:pPr algn="ctr" rtl="1"/>
                      <a:r>
                        <a:rPr lang="ar-MA" sz="4000" dirty="0" smtClean="0">
                          <a:solidFill>
                            <a:schemeClr val="tx1"/>
                          </a:solidFill>
                        </a:rPr>
                        <a:t>التعليل</a:t>
                      </a:r>
                      <a:endParaRPr lang="ar-MA" sz="4000" dirty="0">
                        <a:solidFill>
                          <a:schemeClr val="tx1"/>
                        </a:solidFill>
                      </a:endParaRPr>
                    </a:p>
                  </a:txBody>
                  <a:tcPr>
                    <a:solidFill>
                      <a:srgbClr val="FFFF00"/>
                    </a:solidFill>
                  </a:tcPr>
                </a:tc>
                <a:extLst>
                  <a:ext uri="{0D108BD9-81ED-4DB2-BD59-A6C34878D82A}">
                    <a16:rowId xmlns:a16="http://schemas.microsoft.com/office/drawing/2014/main" val="3676608579"/>
                  </a:ext>
                </a:extLst>
              </a:tr>
              <a:tr h="745312">
                <a:tc>
                  <a:txBody>
                    <a:bodyPr/>
                    <a:lstStyle/>
                    <a:p>
                      <a:pPr rtl="1"/>
                      <a:r>
                        <a:rPr lang="ar-MA" sz="3600" b="1" dirty="0" smtClean="0"/>
                        <a:t>دعائم تكافل المعنوي</a:t>
                      </a:r>
                      <a:endParaRPr lang="ar-MA" sz="3600" b="1" dirty="0"/>
                    </a:p>
                  </a:txBody>
                  <a:tcPr>
                    <a:solidFill>
                      <a:srgbClr val="FFFF99"/>
                    </a:solidFill>
                  </a:tcPr>
                </a:tc>
                <a:tc>
                  <a:txBody>
                    <a:bodyPr/>
                    <a:lstStyle/>
                    <a:p>
                      <a:pPr rtl="1"/>
                      <a:r>
                        <a:rPr lang="ar-MA" sz="3600" b="1" dirty="0" smtClean="0"/>
                        <a:t>دعائم </a:t>
                      </a:r>
                      <a:r>
                        <a:rPr lang="ar-MA" sz="3600" b="1" dirty="0" smtClean="0">
                          <a:solidFill>
                            <a:srgbClr val="00B050"/>
                          </a:solidFill>
                        </a:rPr>
                        <a:t>ال</a:t>
                      </a:r>
                      <a:r>
                        <a:rPr lang="ar-MA" sz="3600" b="1" dirty="0" smtClean="0"/>
                        <a:t>تكافل </a:t>
                      </a:r>
                      <a:r>
                        <a:rPr lang="ar-MA" sz="3600" b="1" dirty="0" smtClean="0">
                          <a:solidFill>
                            <a:srgbClr val="00B050"/>
                          </a:solidFill>
                        </a:rPr>
                        <a:t>ال</a:t>
                      </a:r>
                      <a:r>
                        <a:rPr lang="ar-MA" sz="3600" b="1" dirty="0" smtClean="0"/>
                        <a:t>معنوي</a:t>
                      </a:r>
                      <a:endParaRPr lang="ar-MA" sz="3600" b="1" dirty="0"/>
                    </a:p>
                  </a:txBody>
                  <a:tcPr>
                    <a:solidFill>
                      <a:srgbClr val="FFFF99"/>
                    </a:solidFill>
                  </a:tcPr>
                </a:tc>
                <a:tc>
                  <a:txBody>
                    <a:bodyPr/>
                    <a:lstStyle/>
                    <a:p>
                      <a:pPr rtl="1"/>
                      <a:endParaRPr lang="ar-MA"/>
                    </a:p>
                  </a:txBody>
                  <a:tcPr>
                    <a:solidFill>
                      <a:srgbClr val="FFFF99"/>
                    </a:solidFill>
                  </a:tcPr>
                </a:tc>
                <a:extLst>
                  <a:ext uri="{0D108BD9-81ED-4DB2-BD59-A6C34878D82A}">
                    <a16:rowId xmlns:a16="http://schemas.microsoft.com/office/drawing/2014/main" val="413980083"/>
                  </a:ext>
                </a:extLst>
              </a:tr>
              <a:tr h="745312">
                <a:tc>
                  <a:txBody>
                    <a:bodyPr/>
                    <a:lstStyle/>
                    <a:p>
                      <a:pPr rtl="1"/>
                      <a:r>
                        <a:rPr lang="ar-MA" sz="3600" b="1" dirty="0" smtClean="0"/>
                        <a:t>يقوم المسلمين</a:t>
                      </a:r>
                      <a:r>
                        <a:rPr lang="ar-MA" sz="3600" b="1" baseline="0" dirty="0" smtClean="0"/>
                        <a:t> بالتضامن</a:t>
                      </a:r>
                      <a:endParaRPr lang="ar-MA" sz="3600" b="1" dirty="0"/>
                    </a:p>
                  </a:txBody>
                  <a:tcPr>
                    <a:solidFill>
                      <a:srgbClr val="FFFF99"/>
                    </a:solidFill>
                  </a:tcPr>
                </a:tc>
                <a:tc>
                  <a:txBody>
                    <a:bodyPr/>
                    <a:lstStyle/>
                    <a:p>
                      <a:pPr rtl="1"/>
                      <a:r>
                        <a:rPr lang="ar-MA" sz="3600" b="1" dirty="0" smtClean="0"/>
                        <a:t>يقوم المسلم</a:t>
                      </a:r>
                      <a:r>
                        <a:rPr lang="ar-MA" sz="3600" b="1" dirty="0" smtClean="0">
                          <a:solidFill>
                            <a:srgbClr val="00B050"/>
                          </a:solidFill>
                        </a:rPr>
                        <a:t>و</a:t>
                      </a:r>
                      <a:r>
                        <a:rPr lang="ar-MA" sz="3600" b="1" dirty="0" smtClean="0"/>
                        <a:t>ن</a:t>
                      </a:r>
                      <a:r>
                        <a:rPr lang="ar-MA" sz="3600" b="1" baseline="0" dirty="0" smtClean="0"/>
                        <a:t> بالتضامن</a:t>
                      </a:r>
                      <a:endParaRPr lang="ar-MA" sz="3600" b="1" dirty="0"/>
                    </a:p>
                  </a:txBody>
                  <a:tcPr>
                    <a:solidFill>
                      <a:srgbClr val="FFFF99"/>
                    </a:solidFill>
                  </a:tcPr>
                </a:tc>
                <a:tc>
                  <a:txBody>
                    <a:bodyPr/>
                    <a:lstStyle/>
                    <a:p>
                      <a:pPr rtl="1"/>
                      <a:endParaRPr lang="ar-MA"/>
                    </a:p>
                  </a:txBody>
                  <a:tcPr>
                    <a:solidFill>
                      <a:srgbClr val="FFFF99"/>
                    </a:solidFill>
                  </a:tcPr>
                </a:tc>
                <a:extLst>
                  <a:ext uri="{0D108BD9-81ED-4DB2-BD59-A6C34878D82A}">
                    <a16:rowId xmlns:a16="http://schemas.microsoft.com/office/drawing/2014/main" val="3726046175"/>
                  </a:ext>
                </a:extLst>
              </a:tr>
              <a:tr h="745312">
                <a:tc>
                  <a:txBody>
                    <a:bodyPr/>
                    <a:lstStyle/>
                    <a:p>
                      <a:pPr rtl="1"/>
                      <a:r>
                        <a:rPr lang="ar-MA" sz="3600" b="1" dirty="0" smtClean="0"/>
                        <a:t>الأزامات</a:t>
                      </a:r>
                      <a:endParaRPr lang="ar-MA" sz="3600" b="1" dirty="0"/>
                    </a:p>
                  </a:txBody>
                  <a:tcPr>
                    <a:solidFill>
                      <a:srgbClr val="FFFF99"/>
                    </a:solidFill>
                  </a:tcPr>
                </a:tc>
                <a:tc>
                  <a:txBody>
                    <a:bodyPr/>
                    <a:lstStyle/>
                    <a:p>
                      <a:pPr rtl="1"/>
                      <a:r>
                        <a:rPr lang="ar-MA" sz="3600" b="1" dirty="0" smtClean="0">
                          <a:solidFill>
                            <a:srgbClr val="00B050"/>
                          </a:solidFill>
                        </a:rPr>
                        <a:t>الأزمات</a:t>
                      </a:r>
                      <a:endParaRPr lang="ar-MA" sz="3600" b="1" dirty="0">
                        <a:solidFill>
                          <a:srgbClr val="00B050"/>
                        </a:solidFill>
                      </a:endParaRPr>
                    </a:p>
                  </a:txBody>
                  <a:tcPr>
                    <a:solidFill>
                      <a:srgbClr val="FFFF99"/>
                    </a:solidFill>
                  </a:tcPr>
                </a:tc>
                <a:tc>
                  <a:txBody>
                    <a:bodyPr/>
                    <a:lstStyle/>
                    <a:p>
                      <a:pPr rtl="1"/>
                      <a:endParaRPr lang="ar-MA"/>
                    </a:p>
                  </a:txBody>
                  <a:tcPr>
                    <a:solidFill>
                      <a:srgbClr val="FFFF99"/>
                    </a:solidFill>
                  </a:tcPr>
                </a:tc>
                <a:extLst>
                  <a:ext uri="{0D108BD9-81ED-4DB2-BD59-A6C34878D82A}">
                    <a16:rowId xmlns:a16="http://schemas.microsoft.com/office/drawing/2014/main" val="3870230357"/>
                  </a:ext>
                </a:extLst>
              </a:tr>
              <a:tr h="745312">
                <a:tc>
                  <a:txBody>
                    <a:bodyPr/>
                    <a:lstStyle/>
                    <a:p>
                      <a:pPr rtl="1"/>
                      <a:r>
                        <a:rPr lang="ar-MA" sz="3600" b="1" dirty="0" smtClean="0"/>
                        <a:t>يدور نص</a:t>
                      </a:r>
                      <a:r>
                        <a:rPr lang="ar-MA" sz="3600" b="1" baseline="0" dirty="0" smtClean="0"/>
                        <a:t> حول...</a:t>
                      </a:r>
                      <a:endParaRPr lang="ar-MA" sz="3600" b="1" dirty="0"/>
                    </a:p>
                  </a:txBody>
                  <a:tcPr>
                    <a:solidFill>
                      <a:srgbClr val="FFFF99"/>
                    </a:solidFill>
                  </a:tcPr>
                </a:tc>
                <a:tc>
                  <a:txBody>
                    <a:bodyPr/>
                    <a:lstStyle/>
                    <a:p>
                      <a:pPr rtl="1"/>
                      <a:r>
                        <a:rPr lang="ar-MA" sz="3600" b="1" dirty="0" smtClean="0"/>
                        <a:t>يدور </a:t>
                      </a:r>
                      <a:r>
                        <a:rPr lang="ar-MA" sz="3600" b="1" dirty="0" smtClean="0">
                          <a:solidFill>
                            <a:srgbClr val="00B050"/>
                          </a:solidFill>
                        </a:rPr>
                        <a:t>ال</a:t>
                      </a:r>
                      <a:r>
                        <a:rPr lang="ar-MA" sz="3600" b="1" dirty="0" smtClean="0"/>
                        <a:t>نص</a:t>
                      </a:r>
                      <a:r>
                        <a:rPr lang="ar-MA" sz="3600" b="1" baseline="0" dirty="0" smtClean="0"/>
                        <a:t> حول...</a:t>
                      </a:r>
                      <a:endParaRPr lang="ar-MA" sz="3600" b="1" dirty="0"/>
                    </a:p>
                  </a:txBody>
                  <a:tcPr>
                    <a:solidFill>
                      <a:srgbClr val="FFFF99"/>
                    </a:solidFill>
                  </a:tcPr>
                </a:tc>
                <a:tc>
                  <a:txBody>
                    <a:bodyPr/>
                    <a:lstStyle/>
                    <a:p>
                      <a:pPr rtl="1"/>
                      <a:endParaRPr lang="ar-MA"/>
                    </a:p>
                  </a:txBody>
                  <a:tcPr>
                    <a:solidFill>
                      <a:srgbClr val="FFFF99"/>
                    </a:solidFill>
                  </a:tcPr>
                </a:tc>
                <a:extLst>
                  <a:ext uri="{0D108BD9-81ED-4DB2-BD59-A6C34878D82A}">
                    <a16:rowId xmlns:a16="http://schemas.microsoft.com/office/drawing/2014/main" val="745187233"/>
                  </a:ext>
                </a:extLst>
              </a:tr>
              <a:tr h="745312">
                <a:tc>
                  <a:txBody>
                    <a:bodyPr/>
                    <a:lstStyle/>
                    <a:p>
                      <a:pPr rtl="1"/>
                      <a:r>
                        <a:rPr lang="ar-MA" sz="3600" b="1" dirty="0" smtClean="0"/>
                        <a:t>من ضياع والهوان</a:t>
                      </a:r>
                      <a:endParaRPr lang="ar-MA" sz="3600" b="1" dirty="0"/>
                    </a:p>
                  </a:txBody>
                  <a:tcPr>
                    <a:solidFill>
                      <a:srgbClr val="FFFF99"/>
                    </a:solidFill>
                  </a:tcPr>
                </a:tc>
                <a:tc>
                  <a:txBody>
                    <a:bodyPr/>
                    <a:lstStyle/>
                    <a:p>
                      <a:pPr rtl="1"/>
                      <a:r>
                        <a:rPr lang="ar-MA" sz="3600" b="1" dirty="0" smtClean="0"/>
                        <a:t>من </a:t>
                      </a:r>
                      <a:r>
                        <a:rPr lang="ar-MA" sz="3600" b="1" dirty="0" smtClean="0">
                          <a:solidFill>
                            <a:srgbClr val="00B050"/>
                          </a:solidFill>
                        </a:rPr>
                        <a:t>ال</a:t>
                      </a:r>
                      <a:r>
                        <a:rPr lang="ar-MA" sz="3600" b="1" dirty="0" smtClean="0"/>
                        <a:t>ضياع والهوان</a:t>
                      </a:r>
                      <a:endParaRPr lang="ar-MA" sz="3600" b="1" dirty="0"/>
                    </a:p>
                  </a:txBody>
                  <a:tcPr>
                    <a:solidFill>
                      <a:srgbClr val="FFFF99"/>
                    </a:solidFill>
                  </a:tcPr>
                </a:tc>
                <a:tc>
                  <a:txBody>
                    <a:bodyPr/>
                    <a:lstStyle/>
                    <a:p>
                      <a:pPr rtl="1"/>
                      <a:endParaRPr lang="ar-MA"/>
                    </a:p>
                  </a:txBody>
                  <a:tcPr>
                    <a:solidFill>
                      <a:srgbClr val="FFFF99"/>
                    </a:solidFill>
                  </a:tcPr>
                </a:tc>
                <a:extLst>
                  <a:ext uri="{0D108BD9-81ED-4DB2-BD59-A6C34878D82A}">
                    <a16:rowId xmlns:a16="http://schemas.microsoft.com/office/drawing/2014/main" val="4130340634"/>
                  </a:ext>
                </a:extLst>
              </a:tr>
              <a:tr h="745312">
                <a:tc>
                  <a:txBody>
                    <a:bodyPr/>
                    <a:lstStyle/>
                    <a:p>
                      <a:pPr rtl="1"/>
                      <a:r>
                        <a:rPr lang="ar-MA" sz="3600" b="1" dirty="0" smtClean="0"/>
                        <a:t>من ناحية</a:t>
                      </a:r>
                      <a:r>
                        <a:rPr lang="ar-MA" sz="3600" b="1" baseline="0" dirty="0" smtClean="0"/>
                        <a:t> المعنوية</a:t>
                      </a:r>
                      <a:endParaRPr lang="ar-MA" sz="3600" b="1" dirty="0"/>
                    </a:p>
                  </a:txBody>
                  <a:tcPr>
                    <a:solidFill>
                      <a:srgbClr val="FFFF99"/>
                    </a:solidFill>
                  </a:tcPr>
                </a:tc>
                <a:tc>
                  <a:txBody>
                    <a:bodyPr/>
                    <a:lstStyle/>
                    <a:p>
                      <a:pPr rtl="1"/>
                      <a:r>
                        <a:rPr lang="ar-MA" sz="3600" b="1" dirty="0" smtClean="0"/>
                        <a:t>من </a:t>
                      </a:r>
                      <a:r>
                        <a:rPr lang="ar-MA" sz="3600" b="1" dirty="0" smtClean="0">
                          <a:solidFill>
                            <a:srgbClr val="00B050"/>
                          </a:solidFill>
                        </a:rPr>
                        <a:t>ال</a:t>
                      </a:r>
                      <a:r>
                        <a:rPr lang="ar-MA" sz="3600" b="1" dirty="0" smtClean="0"/>
                        <a:t>ناحية</a:t>
                      </a:r>
                      <a:r>
                        <a:rPr lang="ar-MA" sz="3600" b="1" baseline="0" dirty="0" smtClean="0"/>
                        <a:t> المعنوية</a:t>
                      </a:r>
                      <a:endParaRPr lang="ar-MA" sz="3600" b="1" dirty="0"/>
                    </a:p>
                  </a:txBody>
                  <a:tcPr>
                    <a:solidFill>
                      <a:srgbClr val="FFFF99"/>
                    </a:solidFill>
                  </a:tcPr>
                </a:tc>
                <a:tc>
                  <a:txBody>
                    <a:bodyPr/>
                    <a:lstStyle/>
                    <a:p>
                      <a:pPr rtl="1"/>
                      <a:endParaRPr lang="ar-MA" dirty="0"/>
                    </a:p>
                  </a:txBody>
                  <a:tcPr>
                    <a:solidFill>
                      <a:srgbClr val="FFFF99"/>
                    </a:solidFill>
                  </a:tcPr>
                </a:tc>
                <a:extLst>
                  <a:ext uri="{0D108BD9-81ED-4DB2-BD59-A6C34878D82A}">
                    <a16:rowId xmlns:a16="http://schemas.microsoft.com/office/drawing/2014/main" val="917776602"/>
                  </a:ext>
                </a:extLst>
              </a:tr>
              <a:tr h="745312">
                <a:tc>
                  <a:txBody>
                    <a:bodyPr/>
                    <a:lstStyle/>
                    <a:p>
                      <a:pPr rtl="1"/>
                      <a:r>
                        <a:rPr lang="ar-MA" sz="3600" b="1" dirty="0" smtClean="0"/>
                        <a:t>قال الله التعالى</a:t>
                      </a:r>
                      <a:endParaRPr lang="ar-MA" sz="3600" b="1" dirty="0"/>
                    </a:p>
                  </a:txBody>
                  <a:tcPr>
                    <a:solidFill>
                      <a:srgbClr val="FFFF99"/>
                    </a:solidFill>
                  </a:tcPr>
                </a:tc>
                <a:tc>
                  <a:txBody>
                    <a:bodyPr/>
                    <a:lstStyle/>
                    <a:p>
                      <a:pPr rtl="1"/>
                      <a:endParaRPr lang="ar-MA" sz="3600" b="1" dirty="0">
                        <a:solidFill>
                          <a:srgbClr val="00B050"/>
                        </a:solidFill>
                      </a:endParaRPr>
                    </a:p>
                  </a:txBody>
                  <a:tcPr>
                    <a:solidFill>
                      <a:srgbClr val="FFFF99"/>
                    </a:solidFill>
                  </a:tcPr>
                </a:tc>
                <a:tc>
                  <a:txBody>
                    <a:bodyPr/>
                    <a:lstStyle/>
                    <a:p>
                      <a:pPr rtl="1"/>
                      <a:endParaRPr lang="ar-MA" dirty="0"/>
                    </a:p>
                  </a:txBody>
                  <a:tcPr>
                    <a:solidFill>
                      <a:srgbClr val="FFFF99"/>
                    </a:solidFill>
                  </a:tcPr>
                </a:tc>
                <a:extLst>
                  <a:ext uri="{0D108BD9-81ED-4DB2-BD59-A6C34878D82A}">
                    <a16:rowId xmlns:a16="http://schemas.microsoft.com/office/drawing/2014/main" val="3975764535"/>
                  </a:ext>
                </a:extLst>
              </a:tr>
            </a:tbl>
          </a:graphicData>
        </a:graphic>
      </p:graphicFrame>
    </p:spTree>
    <p:extLst>
      <p:ext uri="{BB962C8B-B14F-4D97-AF65-F5344CB8AC3E}">
        <p14:creationId xmlns:p14="http://schemas.microsoft.com/office/powerpoint/2010/main" val="3948360578"/>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1390863578"/>
              </p:ext>
            </p:extLst>
          </p:nvPr>
        </p:nvGraphicFramePr>
        <p:xfrm>
          <a:off x="56270" y="44417"/>
          <a:ext cx="12065389" cy="6405904"/>
        </p:xfrm>
        <a:graphic>
          <a:graphicData uri="http://schemas.openxmlformats.org/drawingml/2006/table">
            <a:tbl>
              <a:tblPr rtl="1" firstRow="1" bandRow="1">
                <a:effectLst>
                  <a:outerShdw blurRad="50800" dist="38100" dir="5400000" algn="t" rotWithShape="0">
                    <a:prstClr val="black">
                      <a:alpha val="40000"/>
                    </a:prstClr>
                  </a:outerShdw>
                </a:effectLst>
                <a:tableStyleId>{5C22544A-7EE6-4342-B048-85BDC9FD1C3A}</a:tableStyleId>
              </a:tblPr>
              <a:tblGrid>
                <a:gridCol w="3539262">
                  <a:extLst>
                    <a:ext uri="{9D8B030D-6E8A-4147-A177-3AD203B41FA5}">
                      <a16:colId xmlns:a16="http://schemas.microsoft.com/office/drawing/2014/main" val="2701034736"/>
                    </a:ext>
                  </a:extLst>
                </a:gridCol>
                <a:gridCol w="3642067">
                  <a:extLst>
                    <a:ext uri="{9D8B030D-6E8A-4147-A177-3AD203B41FA5}">
                      <a16:colId xmlns:a16="http://schemas.microsoft.com/office/drawing/2014/main" val="1292309707"/>
                    </a:ext>
                  </a:extLst>
                </a:gridCol>
                <a:gridCol w="4884060">
                  <a:extLst>
                    <a:ext uri="{9D8B030D-6E8A-4147-A177-3AD203B41FA5}">
                      <a16:colId xmlns:a16="http://schemas.microsoft.com/office/drawing/2014/main" val="2694347908"/>
                    </a:ext>
                  </a:extLst>
                </a:gridCol>
              </a:tblGrid>
              <a:tr h="745312">
                <a:tc>
                  <a:txBody>
                    <a:bodyPr/>
                    <a:lstStyle/>
                    <a:p>
                      <a:pPr algn="ctr" rtl="1"/>
                      <a:r>
                        <a:rPr lang="ar-MA" sz="4000" dirty="0" smtClean="0">
                          <a:solidFill>
                            <a:schemeClr val="tx1"/>
                          </a:solidFill>
                        </a:rPr>
                        <a:t>الخطأ</a:t>
                      </a:r>
                      <a:endParaRPr lang="ar-MA" sz="4000" dirty="0">
                        <a:solidFill>
                          <a:schemeClr val="tx1"/>
                        </a:solidFill>
                      </a:endParaRPr>
                    </a:p>
                  </a:txBody>
                  <a:tcPr>
                    <a:solidFill>
                      <a:srgbClr val="FFFF00"/>
                    </a:solidFill>
                  </a:tcPr>
                </a:tc>
                <a:tc>
                  <a:txBody>
                    <a:bodyPr/>
                    <a:lstStyle/>
                    <a:p>
                      <a:pPr algn="ctr" rtl="1"/>
                      <a:r>
                        <a:rPr lang="ar-MA" sz="4000" dirty="0" smtClean="0">
                          <a:solidFill>
                            <a:schemeClr val="tx1"/>
                          </a:solidFill>
                        </a:rPr>
                        <a:t>التصحيح</a:t>
                      </a:r>
                      <a:endParaRPr lang="ar-MA" sz="4000" dirty="0">
                        <a:solidFill>
                          <a:schemeClr val="tx1"/>
                        </a:solidFill>
                      </a:endParaRPr>
                    </a:p>
                  </a:txBody>
                  <a:tcPr>
                    <a:solidFill>
                      <a:srgbClr val="FFFF00"/>
                    </a:solidFill>
                  </a:tcPr>
                </a:tc>
                <a:tc>
                  <a:txBody>
                    <a:bodyPr/>
                    <a:lstStyle/>
                    <a:p>
                      <a:pPr algn="ctr" rtl="1"/>
                      <a:r>
                        <a:rPr lang="ar-MA" sz="4000" dirty="0" smtClean="0">
                          <a:solidFill>
                            <a:schemeClr val="tx1"/>
                          </a:solidFill>
                        </a:rPr>
                        <a:t>التعليل</a:t>
                      </a:r>
                      <a:endParaRPr lang="ar-MA" sz="4000" dirty="0">
                        <a:solidFill>
                          <a:schemeClr val="tx1"/>
                        </a:solidFill>
                      </a:endParaRPr>
                    </a:p>
                  </a:txBody>
                  <a:tcPr>
                    <a:solidFill>
                      <a:srgbClr val="FFFF00"/>
                    </a:solidFill>
                  </a:tcPr>
                </a:tc>
                <a:extLst>
                  <a:ext uri="{0D108BD9-81ED-4DB2-BD59-A6C34878D82A}">
                    <a16:rowId xmlns:a16="http://schemas.microsoft.com/office/drawing/2014/main" val="3676608579"/>
                  </a:ext>
                </a:extLst>
              </a:tr>
              <a:tr h="745312">
                <a:tc>
                  <a:txBody>
                    <a:bodyPr/>
                    <a:lstStyle/>
                    <a:p>
                      <a:pPr rtl="1"/>
                      <a:r>
                        <a:rPr lang="ar-MA" sz="3600" b="1" dirty="0" smtClean="0"/>
                        <a:t>دعائم تكافل المعنوي</a:t>
                      </a:r>
                      <a:endParaRPr lang="ar-MA" sz="3600" b="1" dirty="0"/>
                    </a:p>
                  </a:txBody>
                  <a:tcPr>
                    <a:solidFill>
                      <a:srgbClr val="FFFF99"/>
                    </a:solidFill>
                  </a:tcPr>
                </a:tc>
                <a:tc>
                  <a:txBody>
                    <a:bodyPr/>
                    <a:lstStyle/>
                    <a:p>
                      <a:pPr rtl="1"/>
                      <a:r>
                        <a:rPr lang="ar-MA" sz="3600" b="1" dirty="0" smtClean="0"/>
                        <a:t>دعائم </a:t>
                      </a:r>
                      <a:r>
                        <a:rPr lang="ar-MA" sz="3600" b="1" dirty="0" smtClean="0">
                          <a:solidFill>
                            <a:srgbClr val="00B050"/>
                          </a:solidFill>
                        </a:rPr>
                        <a:t>ال</a:t>
                      </a:r>
                      <a:r>
                        <a:rPr lang="ar-MA" sz="3600" b="1" dirty="0" smtClean="0"/>
                        <a:t>تكافل </a:t>
                      </a:r>
                      <a:r>
                        <a:rPr lang="ar-MA" sz="3600" b="1" dirty="0" smtClean="0">
                          <a:solidFill>
                            <a:srgbClr val="00B050"/>
                          </a:solidFill>
                        </a:rPr>
                        <a:t>ال</a:t>
                      </a:r>
                      <a:r>
                        <a:rPr lang="ar-MA" sz="3600" b="1" dirty="0" smtClean="0"/>
                        <a:t>معنوي</a:t>
                      </a:r>
                      <a:endParaRPr lang="ar-MA" sz="3600" b="1" dirty="0"/>
                    </a:p>
                  </a:txBody>
                  <a:tcPr>
                    <a:solidFill>
                      <a:srgbClr val="FFFF99"/>
                    </a:solidFill>
                  </a:tcPr>
                </a:tc>
                <a:tc>
                  <a:txBody>
                    <a:bodyPr/>
                    <a:lstStyle/>
                    <a:p>
                      <a:pPr rtl="1"/>
                      <a:endParaRPr lang="ar-MA"/>
                    </a:p>
                  </a:txBody>
                  <a:tcPr>
                    <a:solidFill>
                      <a:srgbClr val="FFFF99"/>
                    </a:solidFill>
                  </a:tcPr>
                </a:tc>
                <a:extLst>
                  <a:ext uri="{0D108BD9-81ED-4DB2-BD59-A6C34878D82A}">
                    <a16:rowId xmlns:a16="http://schemas.microsoft.com/office/drawing/2014/main" val="413980083"/>
                  </a:ext>
                </a:extLst>
              </a:tr>
              <a:tr h="745312">
                <a:tc>
                  <a:txBody>
                    <a:bodyPr/>
                    <a:lstStyle/>
                    <a:p>
                      <a:pPr rtl="1"/>
                      <a:r>
                        <a:rPr lang="ar-MA" sz="3600" b="1" dirty="0" smtClean="0"/>
                        <a:t>يقوم المسلمين</a:t>
                      </a:r>
                      <a:r>
                        <a:rPr lang="ar-MA" sz="3600" b="1" baseline="0" dirty="0" smtClean="0"/>
                        <a:t> بالتضامن</a:t>
                      </a:r>
                      <a:endParaRPr lang="ar-MA" sz="3600" b="1" dirty="0"/>
                    </a:p>
                  </a:txBody>
                  <a:tcPr>
                    <a:solidFill>
                      <a:srgbClr val="FFFF99"/>
                    </a:solidFill>
                  </a:tcPr>
                </a:tc>
                <a:tc>
                  <a:txBody>
                    <a:bodyPr/>
                    <a:lstStyle/>
                    <a:p>
                      <a:pPr rtl="1"/>
                      <a:r>
                        <a:rPr lang="ar-MA" sz="3600" b="1" dirty="0" smtClean="0"/>
                        <a:t>يقوم المسلم</a:t>
                      </a:r>
                      <a:r>
                        <a:rPr lang="ar-MA" sz="3600" b="1" dirty="0" smtClean="0">
                          <a:solidFill>
                            <a:srgbClr val="00B050"/>
                          </a:solidFill>
                        </a:rPr>
                        <a:t>و</a:t>
                      </a:r>
                      <a:r>
                        <a:rPr lang="ar-MA" sz="3600" b="1" dirty="0" smtClean="0"/>
                        <a:t>ن</a:t>
                      </a:r>
                      <a:r>
                        <a:rPr lang="ar-MA" sz="3600" b="1" baseline="0" dirty="0" smtClean="0"/>
                        <a:t> بالتضامن</a:t>
                      </a:r>
                      <a:endParaRPr lang="ar-MA" sz="3600" b="1" dirty="0"/>
                    </a:p>
                  </a:txBody>
                  <a:tcPr>
                    <a:solidFill>
                      <a:srgbClr val="FFFF99"/>
                    </a:solidFill>
                  </a:tcPr>
                </a:tc>
                <a:tc>
                  <a:txBody>
                    <a:bodyPr/>
                    <a:lstStyle/>
                    <a:p>
                      <a:pPr rtl="1"/>
                      <a:endParaRPr lang="ar-MA"/>
                    </a:p>
                  </a:txBody>
                  <a:tcPr>
                    <a:solidFill>
                      <a:srgbClr val="FFFF99"/>
                    </a:solidFill>
                  </a:tcPr>
                </a:tc>
                <a:extLst>
                  <a:ext uri="{0D108BD9-81ED-4DB2-BD59-A6C34878D82A}">
                    <a16:rowId xmlns:a16="http://schemas.microsoft.com/office/drawing/2014/main" val="3726046175"/>
                  </a:ext>
                </a:extLst>
              </a:tr>
              <a:tr h="745312">
                <a:tc>
                  <a:txBody>
                    <a:bodyPr/>
                    <a:lstStyle/>
                    <a:p>
                      <a:pPr rtl="1"/>
                      <a:r>
                        <a:rPr lang="ar-MA" sz="3600" b="1" dirty="0" smtClean="0"/>
                        <a:t>الأزامات</a:t>
                      </a:r>
                      <a:endParaRPr lang="ar-MA" sz="3600" b="1" dirty="0"/>
                    </a:p>
                  </a:txBody>
                  <a:tcPr>
                    <a:solidFill>
                      <a:srgbClr val="FFFF99"/>
                    </a:solidFill>
                  </a:tcPr>
                </a:tc>
                <a:tc>
                  <a:txBody>
                    <a:bodyPr/>
                    <a:lstStyle/>
                    <a:p>
                      <a:pPr rtl="1"/>
                      <a:r>
                        <a:rPr lang="ar-MA" sz="3600" b="1" dirty="0" smtClean="0">
                          <a:solidFill>
                            <a:srgbClr val="00B050"/>
                          </a:solidFill>
                        </a:rPr>
                        <a:t>الأزمات</a:t>
                      </a:r>
                      <a:endParaRPr lang="ar-MA" sz="3600" b="1" dirty="0">
                        <a:solidFill>
                          <a:srgbClr val="00B050"/>
                        </a:solidFill>
                      </a:endParaRPr>
                    </a:p>
                  </a:txBody>
                  <a:tcPr>
                    <a:solidFill>
                      <a:srgbClr val="FFFF99"/>
                    </a:solidFill>
                  </a:tcPr>
                </a:tc>
                <a:tc>
                  <a:txBody>
                    <a:bodyPr/>
                    <a:lstStyle/>
                    <a:p>
                      <a:pPr rtl="1"/>
                      <a:endParaRPr lang="ar-MA"/>
                    </a:p>
                  </a:txBody>
                  <a:tcPr>
                    <a:solidFill>
                      <a:srgbClr val="FFFF99"/>
                    </a:solidFill>
                  </a:tcPr>
                </a:tc>
                <a:extLst>
                  <a:ext uri="{0D108BD9-81ED-4DB2-BD59-A6C34878D82A}">
                    <a16:rowId xmlns:a16="http://schemas.microsoft.com/office/drawing/2014/main" val="3870230357"/>
                  </a:ext>
                </a:extLst>
              </a:tr>
              <a:tr h="745312">
                <a:tc>
                  <a:txBody>
                    <a:bodyPr/>
                    <a:lstStyle/>
                    <a:p>
                      <a:pPr rtl="1"/>
                      <a:r>
                        <a:rPr lang="ar-MA" sz="3600" b="1" dirty="0" smtClean="0"/>
                        <a:t>يدور نص</a:t>
                      </a:r>
                      <a:r>
                        <a:rPr lang="ar-MA" sz="3600" b="1" baseline="0" dirty="0" smtClean="0"/>
                        <a:t> حول...</a:t>
                      </a:r>
                      <a:endParaRPr lang="ar-MA" sz="3600" b="1" dirty="0"/>
                    </a:p>
                  </a:txBody>
                  <a:tcPr>
                    <a:solidFill>
                      <a:srgbClr val="FFFF99"/>
                    </a:solidFill>
                  </a:tcPr>
                </a:tc>
                <a:tc>
                  <a:txBody>
                    <a:bodyPr/>
                    <a:lstStyle/>
                    <a:p>
                      <a:pPr rtl="1"/>
                      <a:r>
                        <a:rPr lang="ar-MA" sz="3600" b="1" dirty="0" smtClean="0"/>
                        <a:t>يدور </a:t>
                      </a:r>
                      <a:r>
                        <a:rPr lang="ar-MA" sz="3600" b="1" dirty="0" smtClean="0">
                          <a:solidFill>
                            <a:srgbClr val="00B050"/>
                          </a:solidFill>
                        </a:rPr>
                        <a:t>ال</a:t>
                      </a:r>
                      <a:r>
                        <a:rPr lang="ar-MA" sz="3600" b="1" dirty="0" smtClean="0"/>
                        <a:t>نص</a:t>
                      </a:r>
                      <a:r>
                        <a:rPr lang="ar-MA" sz="3600" b="1" baseline="0" dirty="0" smtClean="0"/>
                        <a:t> حول...</a:t>
                      </a:r>
                      <a:endParaRPr lang="ar-MA" sz="3600" b="1" dirty="0"/>
                    </a:p>
                  </a:txBody>
                  <a:tcPr>
                    <a:solidFill>
                      <a:srgbClr val="FFFF99"/>
                    </a:solidFill>
                  </a:tcPr>
                </a:tc>
                <a:tc>
                  <a:txBody>
                    <a:bodyPr/>
                    <a:lstStyle/>
                    <a:p>
                      <a:pPr rtl="1"/>
                      <a:endParaRPr lang="ar-MA"/>
                    </a:p>
                  </a:txBody>
                  <a:tcPr>
                    <a:solidFill>
                      <a:srgbClr val="FFFF99"/>
                    </a:solidFill>
                  </a:tcPr>
                </a:tc>
                <a:extLst>
                  <a:ext uri="{0D108BD9-81ED-4DB2-BD59-A6C34878D82A}">
                    <a16:rowId xmlns:a16="http://schemas.microsoft.com/office/drawing/2014/main" val="745187233"/>
                  </a:ext>
                </a:extLst>
              </a:tr>
              <a:tr h="745312">
                <a:tc>
                  <a:txBody>
                    <a:bodyPr/>
                    <a:lstStyle/>
                    <a:p>
                      <a:pPr rtl="1"/>
                      <a:r>
                        <a:rPr lang="ar-MA" sz="3600" b="1" dirty="0" smtClean="0"/>
                        <a:t>من ضياع والهوان</a:t>
                      </a:r>
                      <a:endParaRPr lang="ar-MA" sz="3600" b="1" dirty="0"/>
                    </a:p>
                  </a:txBody>
                  <a:tcPr>
                    <a:solidFill>
                      <a:srgbClr val="FFFF99"/>
                    </a:solidFill>
                  </a:tcPr>
                </a:tc>
                <a:tc>
                  <a:txBody>
                    <a:bodyPr/>
                    <a:lstStyle/>
                    <a:p>
                      <a:pPr rtl="1"/>
                      <a:r>
                        <a:rPr lang="ar-MA" sz="3600" b="1" dirty="0" smtClean="0"/>
                        <a:t>من </a:t>
                      </a:r>
                      <a:r>
                        <a:rPr lang="ar-MA" sz="3600" b="1" dirty="0" smtClean="0">
                          <a:solidFill>
                            <a:srgbClr val="00B050"/>
                          </a:solidFill>
                        </a:rPr>
                        <a:t>ال</a:t>
                      </a:r>
                      <a:r>
                        <a:rPr lang="ar-MA" sz="3600" b="1" dirty="0" smtClean="0"/>
                        <a:t>ضياع والهوان</a:t>
                      </a:r>
                      <a:endParaRPr lang="ar-MA" sz="3600" b="1" dirty="0"/>
                    </a:p>
                  </a:txBody>
                  <a:tcPr>
                    <a:solidFill>
                      <a:srgbClr val="FFFF99"/>
                    </a:solidFill>
                  </a:tcPr>
                </a:tc>
                <a:tc>
                  <a:txBody>
                    <a:bodyPr/>
                    <a:lstStyle/>
                    <a:p>
                      <a:pPr rtl="1"/>
                      <a:endParaRPr lang="ar-MA"/>
                    </a:p>
                  </a:txBody>
                  <a:tcPr>
                    <a:solidFill>
                      <a:srgbClr val="FFFF99"/>
                    </a:solidFill>
                  </a:tcPr>
                </a:tc>
                <a:extLst>
                  <a:ext uri="{0D108BD9-81ED-4DB2-BD59-A6C34878D82A}">
                    <a16:rowId xmlns:a16="http://schemas.microsoft.com/office/drawing/2014/main" val="4130340634"/>
                  </a:ext>
                </a:extLst>
              </a:tr>
              <a:tr h="745312">
                <a:tc>
                  <a:txBody>
                    <a:bodyPr/>
                    <a:lstStyle/>
                    <a:p>
                      <a:pPr rtl="1"/>
                      <a:r>
                        <a:rPr lang="ar-MA" sz="3600" b="1" dirty="0" smtClean="0"/>
                        <a:t>من ناحية</a:t>
                      </a:r>
                      <a:r>
                        <a:rPr lang="ar-MA" sz="3600" b="1" baseline="0" dirty="0" smtClean="0"/>
                        <a:t> المعنوية</a:t>
                      </a:r>
                      <a:endParaRPr lang="ar-MA" sz="3600" b="1" dirty="0"/>
                    </a:p>
                  </a:txBody>
                  <a:tcPr>
                    <a:solidFill>
                      <a:srgbClr val="FFFF99"/>
                    </a:solidFill>
                  </a:tcPr>
                </a:tc>
                <a:tc>
                  <a:txBody>
                    <a:bodyPr/>
                    <a:lstStyle/>
                    <a:p>
                      <a:pPr rtl="1"/>
                      <a:r>
                        <a:rPr lang="ar-MA" sz="3600" b="1" dirty="0" smtClean="0"/>
                        <a:t>من </a:t>
                      </a:r>
                      <a:r>
                        <a:rPr lang="ar-MA" sz="3600" b="1" dirty="0" smtClean="0">
                          <a:solidFill>
                            <a:srgbClr val="00B050"/>
                          </a:solidFill>
                        </a:rPr>
                        <a:t>ال</a:t>
                      </a:r>
                      <a:r>
                        <a:rPr lang="ar-MA" sz="3600" b="1" dirty="0" smtClean="0"/>
                        <a:t>ناحية</a:t>
                      </a:r>
                      <a:r>
                        <a:rPr lang="ar-MA" sz="3600" b="1" baseline="0" dirty="0" smtClean="0"/>
                        <a:t> المعنوية</a:t>
                      </a:r>
                      <a:endParaRPr lang="ar-MA" sz="3600" b="1" dirty="0"/>
                    </a:p>
                  </a:txBody>
                  <a:tcPr>
                    <a:solidFill>
                      <a:srgbClr val="FFFF99"/>
                    </a:solidFill>
                  </a:tcPr>
                </a:tc>
                <a:tc>
                  <a:txBody>
                    <a:bodyPr/>
                    <a:lstStyle/>
                    <a:p>
                      <a:pPr rtl="1"/>
                      <a:endParaRPr lang="ar-MA" dirty="0"/>
                    </a:p>
                  </a:txBody>
                  <a:tcPr>
                    <a:solidFill>
                      <a:srgbClr val="FFFF99"/>
                    </a:solidFill>
                  </a:tcPr>
                </a:tc>
                <a:extLst>
                  <a:ext uri="{0D108BD9-81ED-4DB2-BD59-A6C34878D82A}">
                    <a16:rowId xmlns:a16="http://schemas.microsoft.com/office/drawing/2014/main" val="917776602"/>
                  </a:ext>
                </a:extLst>
              </a:tr>
              <a:tr h="745312">
                <a:tc>
                  <a:txBody>
                    <a:bodyPr/>
                    <a:lstStyle/>
                    <a:p>
                      <a:pPr rtl="1"/>
                      <a:r>
                        <a:rPr lang="ar-MA" sz="3600" b="1" dirty="0" smtClean="0"/>
                        <a:t>قال الله التعالى</a:t>
                      </a:r>
                      <a:endParaRPr lang="ar-MA" sz="3600" b="1" dirty="0"/>
                    </a:p>
                  </a:txBody>
                  <a:tcPr>
                    <a:solidFill>
                      <a:srgbClr val="FFFF99"/>
                    </a:solidFill>
                  </a:tcPr>
                </a:tc>
                <a:tc>
                  <a:txBody>
                    <a:bodyPr/>
                    <a:lstStyle/>
                    <a:p>
                      <a:pPr rtl="1"/>
                      <a:r>
                        <a:rPr lang="ar-MA" sz="3600" b="1" dirty="0" smtClean="0"/>
                        <a:t>قال الله </a:t>
                      </a:r>
                      <a:r>
                        <a:rPr lang="ar-MA" sz="3600" b="1" dirty="0" smtClean="0">
                          <a:solidFill>
                            <a:srgbClr val="00B050"/>
                          </a:solidFill>
                        </a:rPr>
                        <a:t>تعالى</a:t>
                      </a:r>
                      <a:endParaRPr lang="ar-MA" sz="3600" b="1" dirty="0">
                        <a:solidFill>
                          <a:srgbClr val="00B050"/>
                        </a:solidFill>
                      </a:endParaRPr>
                    </a:p>
                  </a:txBody>
                  <a:tcPr>
                    <a:solidFill>
                      <a:srgbClr val="FFFF99"/>
                    </a:solidFill>
                  </a:tcPr>
                </a:tc>
                <a:tc>
                  <a:txBody>
                    <a:bodyPr/>
                    <a:lstStyle/>
                    <a:p>
                      <a:pPr rtl="1"/>
                      <a:endParaRPr lang="ar-MA" dirty="0"/>
                    </a:p>
                  </a:txBody>
                  <a:tcPr>
                    <a:solidFill>
                      <a:srgbClr val="FFFF99"/>
                    </a:solidFill>
                  </a:tcPr>
                </a:tc>
                <a:extLst>
                  <a:ext uri="{0D108BD9-81ED-4DB2-BD59-A6C34878D82A}">
                    <a16:rowId xmlns:a16="http://schemas.microsoft.com/office/drawing/2014/main" val="3975764535"/>
                  </a:ext>
                </a:extLst>
              </a:tr>
            </a:tbl>
          </a:graphicData>
        </a:graphic>
      </p:graphicFrame>
    </p:spTree>
    <p:extLst>
      <p:ext uri="{BB962C8B-B14F-4D97-AF65-F5344CB8AC3E}">
        <p14:creationId xmlns:p14="http://schemas.microsoft.com/office/powerpoint/2010/main" val="1509362646"/>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4389122" y="28136"/>
            <a:ext cx="2766646" cy="646331"/>
          </a:xfrm>
          <a:prstGeom prst="rect">
            <a:avLst/>
          </a:prstGeom>
          <a:solidFill>
            <a:srgbClr val="FFFF00"/>
          </a:solidFill>
          <a:effectLst>
            <a:outerShdw blurRad="50800" dist="38100" dir="5400000" algn="t" rotWithShape="0">
              <a:prstClr val="black">
                <a:alpha val="40000"/>
              </a:prstClr>
            </a:outerShdw>
          </a:effectLst>
        </p:spPr>
        <p:txBody>
          <a:bodyPr wrap="square" rtlCol="1">
            <a:spAutoFit/>
          </a:bodyPr>
          <a:lstStyle/>
          <a:p>
            <a:pPr algn="r" rtl="1"/>
            <a:r>
              <a:rPr lang="ar-MA" sz="3600" b="1" dirty="0" smtClean="0">
                <a:effectLst>
                  <a:outerShdw blurRad="38100" dist="38100" dir="2700000" algn="tl">
                    <a:srgbClr val="000000">
                      <a:alpha val="43137"/>
                    </a:srgbClr>
                  </a:outerShdw>
                </a:effectLst>
              </a:rPr>
              <a:t>علامات الترقيم: </a:t>
            </a:r>
            <a:endParaRPr lang="ar-MA" sz="3600" b="1" dirty="0">
              <a:effectLst>
                <a:outerShdw blurRad="38100" dist="38100" dir="2700000" algn="tl">
                  <a:srgbClr val="000000">
                    <a:alpha val="43137"/>
                  </a:srgbClr>
                </a:outerShdw>
              </a:effectLst>
            </a:endParaRPr>
          </a:p>
        </p:txBody>
      </p:sp>
      <p:sp>
        <p:nvSpPr>
          <p:cNvPr id="6" name="TextBox 5"/>
          <p:cNvSpPr txBox="1"/>
          <p:nvPr/>
        </p:nvSpPr>
        <p:spPr>
          <a:xfrm>
            <a:off x="98476" y="716669"/>
            <a:ext cx="11999742" cy="3416320"/>
          </a:xfrm>
          <a:prstGeom prst="rect">
            <a:avLst/>
          </a:prstGeom>
          <a:solidFill>
            <a:schemeClr val="bg2">
              <a:lumMod val="90000"/>
            </a:schemeClr>
          </a:solidFill>
          <a:effectLst>
            <a:outerShdw blurRad="50800" dist="38100" dir="5400000" algn="t" rotWithShape="0">
              <a:prstClr val="black">
                <a:alpha val="40000"/>
              </a:prstClr>
            </a:outerShdw>
          </a:effectLst>
        </p:spPr>
        <p:txBody>
          <a:bodyPr wrap="square" rtlCol="1">
            <a:spAutoFit/>
          </a:bodyPr>
          <a:lstStyle/>
          <a:p>
            <a:pPr algn="r" rtl="1"/>
            <a:r>
              <a:rPr lang="ar-MA" sz="3600" b="1" dirty="0" smtClean="0">
                <a:effectLst>
                  <a:outerShdw blurRad="38100" dist="38100" dir="2700000" algn="tl">
                    <a:srgbClr val="000000">
                      <a:alpha val="43137"/>
                    </a:srgbClr>
                  </a:outerShdw>
                </a:effectLst>
              </a:rPr>
              <a:t>الترقيم </a:t>
            </a:r>
            <a:r>
              <a:rPr lang="ar-MA" sz="3600" b="1" dirty="0">
                <a:effectLst>
                  <a:outerShdw blurRad="38100" dist="38100" dir="2700000" algn="tl">
                    <a:srgbClr val="000000">
                      <a:alpha val="43137"/>
                    </a:srgbClr>
                  </a:outerShdw>
                </a:effectLst>
              </a:rPr>
              <a:t>في الكتابة العربية هو وضع رموز اصطلاحية معينة بين الكلمات أو الجمل أثناء الكتابة؛ لتعيين مواقع الفصل والوقف والابتداء، وأنواع النبرات الصوتية والأغراض الكلامية، تيسيراً لعملية الإفهام من جانب الكاتب أثناء الكتابة، وعملية الفهم على القارئ أثناء القراءة. وقد بدء العرب باستخدامها قبل حوالي مائة عام بعد أن نقلها عن اللغات الأخرى أحمد زكي باشا بطلب من وزارة التعليم المصرية في حينه، وقد تم إضافة ما استجد من علامات، وإشارات فيما </a:t>
            </a:r>
            <a:r>
              <a:rPr lang="ar-MA" sz="3600" b="1" dirty="0" smtClean="0">
                <a:effectLst>
                  <a:outerShdw blurRad="38100" dist="38100" dir="2700000" algn="tl">
                    <a:srgbClr val="000000">
                      <a:alpha val="43137"/>
                    </a:srgbClr>
                  </a:outerShdw>
                </a:effectLst>
              </a:rPr>
              <a:t>بعد.</a:t>
            </a:r>
            <a:endParaRPr lang="ar-MA" sz="3600" b="1" dirty="0">
              <a:effectLst>
                <a:outerShdw blurRad="38100" dist="38100" dir="2700000" algn="tl">
                  <a:srgbClr val="000000">
                    <a:alpha val="43137"/>
                  </a:srgbClr>
                </a:outerShdw>
              </a:effectLst>
            </a:endParaRPr>
          </a:p>
        </p:txBody>
      </p:sp>
      <p:sp>
        <p:nvSpPr>
          <p:cNvPr id="7" name="TextBox 6"/>
          <p:cNvSpPr txBox="1"/>
          <p:nvPr/>
        </p:nvSpPr>
        <p:spPr>
          <a:xfrm>
            <a:off x="112542" y="4329939"/>
            <a:ext cx="11887200" cy="2308324"/>
          </a:xfrm>
          <a:prstGeom prst="rect">
            <a:avLst/>
          </a:prstGeom>
          <a:solidFill>
            <a:schemeClr val="bg2">
              <a:lumMod val="90000"/>
            </a:schemeClr>
          </a:solidFill>
          <a:effectLst>
            <a:outerShdw blurRad="50800" dist="38100" dir="5400000" algn="t" rotWithShape="0">
              <a:prstClr val="black">
                <a:alpha val="40000"/>
              </a:prstClr>
            </a:outerShdw>
          </a:effectLst>
        </p:spPr>
        <p:txBody>
          <a:bodyPr wrap="square" rtlCol="1">
            <a:spAutoFit/>
          </a:bodyPr>
          <a:lstStyle/>
          <a:p>
            <a:pPr algn="r" rtl="1"/>
            <a:r>
              <a:rPr lang="ar-MA" sz="3600" b="1" dirty="0" smtClean="0">
                <a:effectLst>
                  <a:outerShdw blurRad="38100" dist="38100" dir="2700000" algn="tl">
                    <a:srgbClr val="000000">
                      <a:alpha val="43137"/>
                    </a:srgbClr>
                  </a:outerShdw>
                </a:effectLst>
              </a:rPr>
              <a:t>- الفاصلة</a:t>
            </a:r>
            <a:r>
              <a:rPr lang="ar-MA" sz="3600" b="1" dirty="0">
                <a:effectLst>
                  <a:outerShdw blurRad="38100" dist="38100" dir="2700000" algn="tl">
                    <a:srgbClr val="000000">
                      <a:alpha val="43137"/>
                    </a:srgbClr>
                  </a:outerShdw>
                </a:effectLst>
              </a:rPr>
              <a:t>، ويطلق عليها أيضا </a:t>
            </a:r>
            <a:r>
              <a:rPr lang="ar-MA" sz="3600" b="1" dirty="0" smtClean="0">
                <a:effectLst>
                  <a:outerShdw blurRad="38100" dist="38100" dir="2700000" algn="tl">
                    <a:srgbClr val="000000">
                      <a:alpha val="43137"/>
                    </a:srgbClr>
                  </a:outerShdw>
                </a:effectLst>
              </a:rPr>
              <a:t>الفارزة</a:t>
            </a:r>
            <a:r>
              <a:rPr lang="ar-MA" sz="3600" b="1" dirty="0">
                <a:effectLst>
                  <a:outerShdw blurRad="38100" dist="38100" dir="2700000" algn="tl">
                    <a:srgbClr val="000000">
                      <a:alpha val="43137"/>
                    </a:srgbClr>
                  </a:outerShdw>
                </a:effectLst>
              </a:rPr>
              <a:t> </a:t>
            </a:r>
            <a:r>
              <a:rPr lang="ar-MA" sz="3600" b="1" dirty="0" smtClean="0">
                <a:effectLst>
                  <a:outerShdw blurRad="38100" dist="38100" dir="2700000" algn="tl">
                    <a:srgbClr val="000000">
                      <a:alpha val="43137"/>
                    </a:srgbClr>
                  </a:outerShdw>
                </a:effectLst>
              </a:rPr>
              <a:t>( </a:t>
            </a:r>
            <a:r>
              <a:rPr lang="ar-MA" sz="3600" b="1" dirty="0">
                <a:effectLst>
                  <a:outerShdw blurRad="38100" dist="38100" dir="2700000" algn="tl">
                    <a:srgbClr val="000000">
                      <a:alpha val="43137"/>
                    </a:srgbClr>
                  </a:outerShdw>
                </a:effectLst>
              </a:rPr>
              <a:t>، )</a:t>
            </a:r>
          </a:p>
          <a:p>
            <a:pPr algn="r" rtl="1"/>
            <a:r>
              <a:rPr lang="ar-MA" sz="3600" b="1" dirty="0" smtClean="0">
                <a:effectLst>
                  <a:outerShdw blurRad="38100" dist="38100" dir="2700000" algn="tl">
                    <a:srgbClr val="000000">
                      <a:alpha val="43137"/>
                    </a:srgbClr>
                  </a:outerShdw>
                </a:effectLst>
              </a:rPr>
              <a:t>- الفاصلة </a:t>
            </a:r>
            <a:r>
              <a:rPr lang="ar-MA" sz="3600" b="1" dirty="0">
                <a:effectLst>
                  <a:outerShdw blurRad="38100" dist="38100" dir="2700000" algn="tl">
                    <a:srgbClr val="000000">
                      <a:alpha val="43137"/>
                    </a:srgbClr>
                  </a:outerShdw>
                </a:effectLst>
              </a:rPr>
              <a:t>المنقوطة ( ؛ </a:t>
            </a:r>
            <a:r>
              <a:rPr lang="ar-MA" sz="3600" b="1" dirty="0" smtClean="0">
                <a:effectLst>
                  <a:outerShdw blurRad="38100" dist="38100" dir="2700000" algn="tl">
                    <a:srgbClr val="000000">
                      <a:alpha val="43137"/>
                    </a:srgbClr>
                  </a:outerShdw>
                </a:effectLst>
              </a:rPr>
              <a:t>)                               - النقطة </a:t>
            </a:r>
            <a:r>
              <a:rPr lang="ar-MA" sz="3600" b="1" dirty="0">
                <a:effectLst>
                  <a:outerShdw blurRad="38100" dist="38100" dir="2700000" algn="tl">
                    <a:srgbClr val="000000">
                      <a:alpha val="43137"/>
                    </a:srgbClr>
                  </a:outerShdw>
                </a:effectLst>
              </a:rPr>
              <a:t>( . )</a:t>
            </a:r>
          </a:p>
          <a:p>
            <a:pPr algn="r" rtl="1"/>
            <a:r>
              <a:rPr lang="ar-MA" sz="3600" b="1" dirty="0" smtClean="0">
                <a:effectLst>
                  <a:outerShdw blurRad="38100" dist="38100" dir="2700000" algn="tl">
                    <a:srgbClr val="000000">
                      <a:alpha val="43137"/>
                    </a:srgbClr>
                  </a:outerShdw>
                </a:effectLst>
              </a:rPr>
              <a:t>- النقطتان </a:t>
            </a:r>
            <a:r>
              <a:rPr lang="ar-MA" sz="3600" b="1" dirty="0">
                <a:effectLst>
                  <a:outerShdw blurRad="38100" dist="38100" dir="2700000" algn="tl">
                    <a:srgbClr val="000000">
                      <a:alpha val="43137"/>
                    </a:srgbClr>
                  </a:outerShdw>
                </a:effectLst>
              </a:rPr>
              <a:t>( : </a:t>
            </a:r>
            <a:r>
              <a:rPr lang="ar-MA" sz="3600" b="1" dirty="0" smtClean="0">
                <a:effectLst>
                  <a:outerShdw blurRad="38100" dist="38100" dir="2700000" algn="tl">
                    <a:srgbClr val="000000">
                      <a:alpha val="43137"/>
                    </a:srgbClr>
                  </a:outerShdw>
                </a:effectLst>
              </a:rPr>
              <a:t>)                                           - علامة </a:t>
            </a:r>
            <a:r>
              <a:rPr lang="ar-MA" sz="3600" b="1" dirty="0">
                <a:effectLst>
                  <a:outerShdw blurRad="38100" dist="38100" dir="2700000" algn="tl">
                    <a:srgbClr val="000000">
                      <a:alpha val="43137"/>
                    </a:srgbClr>
                  </a:outerShdw>
                </a:effectLst>
              </a:rPr>
              <a:t>الاستفهام ( ؟ </a:t>
            </a:r>
            <a:r>
              <a:rPr lang="ar-MA" sz="3600" b="1" dirty="0" smtClean="0">
                <a:effectLst>
                  <a:outerShdw blurRad="38100" dist="38100" dir="2700000" algn="tl">
                    <a:srgbClr val="000000">
                      <a:alpha val="43137"/>
                    </a:srgbClr>
                  </a:outerShdw>
                </a:effectLst>
              </a:rPr>
              <a:t>)                    - علامة </a:t>
            </a:r>
            <a:r>
              <a:rPr lang="ar-MA" sz="3600" b="1" dirty="0">
                <a:effectLst>
                  <a:outerShdw blurRad="38100" dist="38100" dir="2700000" algn="tl">
                    <a:srgbClr val="000000">
                      <a:alpha val="43137"/>
                    </a:srgbClr>
                  </a:outerShdw>
                </a:effectLst>
              </a:rPr>
              <a:t>التأثر، أو التعجب ( ! </a:t>
            </a:r>
            <a:r>
              <a:rPr lang="ar-MA" sz="3600" b="1" dirty="0" smtClean="0">
                <a:effectLst>
                  <a:outerShdw blurRad="38100" dist="38100" dir="2700000" algn="tl">
                    <a:srgbClr val="000000">
                      <a:alpha val="43137"/>
                    </a:srgbClr>
                  </a:outerShdw>
                </a:effectLst>
              </a:rPr>
              <a:t>)                       - علامة </a:t>
            </a:r>
            <a:r>
              <a:rPr lang="ar-MA" sz="3600" b="1" dirty="0">
                <a:effectLst>
                  <a:outerShdw blurRad="38100" dist="38100" dir="2700000" algn="tl">
                    <a:srgbClr val="000000">
                      <a:alpha val="43137"/>
                    </a:srgbClr>
                  </a:outerShdw>
                </a:effectLst>
              </a:rPr>
              <a:t>الحذف ( ... </a:t>
            </a:r>
            <a:r>
              <a:rPr lang="ar-MA" sz="3600" b="1" dirty="0" smtClean="0">
                <a:effectLst>
                  <a:outerShdw blurRad="38100" dist="38100" dir="2700000" algn="tl">
                    <a:srgbClr val="000000">
                      <a:alpha val="43137"/>
                    </a:srgbClr>
                  </a:outerShdw>
                </a:effectLst>
              </a:rPr>
              <a:t>)</a:t>
            </a:r>
          </a:p>
        </p:txBody>
      </p:sp>
    </p:spTree>
    <p:extLst>
      <p:ext uri="{BB962C8B-B14F-4D97-AF65-F5344CB8AC3E}">
        <p14:creationId xmlns:p14="http://schemas.microsoft.com/office/powerpoint/2010/main" val="627151353"/>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5613008" y="28136"/>
            <a:ext cx="1542759" cy="646331"/>
          </a:xfrm>
          <a:prstGeom prst="rect">
            <a:avLst/>
          </a:prstGeom>
          <a:solidFill>
            <a:srgbClr val="FFFF00"/>
          </a:solidFill>
          <a:effectLst>
            <a:outerShdw blurRad="50800" dist="38100" dir="5400000" algn="t" rotWithShape="0">
              <a:prstClr val="black">
                <a:alpha val="40000"/>
              </a:prstClr>
            </a:outerShdw>
          </a:effectLst>
        </p:spPr>
        <p:txBody>
          <a:bodyPr wrap="square" rtlCol="1">
            <a:spAutoFit/>
          </a:bodyPr>
          <a:lstStyle/>
          <a:p>
            <a:pPr algn="r" rtl="1"/>
            <a:r>
              <a:rPr lang="ar-MA" sz="3600" b="1" dirty="0">
                <a:effectLst>
                  <a:outerShdw blurRad="38100" dist="38100" dir="2700000" algn="tl">
                    <a:srgbClr val="000000">
                      <a:alpha val="43137"/>
                    </a:srgbClr>
                  </a:outerShdw>
                </a:effectLst>
              </a:rPr>
              <a:t>فائدتها: </a:t>
            </a:r>
            <a:endParaRPr lang="ar-MA" sz="3600" b="1" dirty="0">
              <a:effectLst>
                <a:outerShdw blurRad="38100" dist="38100" dir="2700000" algn="tl">
                  <a:srgbClr val="000000">
                    <a:alpha val="43137"/>
                  </a:srgbClr>
                </a:outerShdw>
              </a:effectLst>
            </a:endParaRPr>
          </a:p>
        </p:txBody>
      </p:sp>
      <p:sp>
        <p:nvSpPr>
          <p:cNvPr id="6" name="TextBox 5"/>
          <p:cNvSpPr txBox="1"/>
          <p:nvPr/>
        </p:nvSpPr>
        <p:spPr>
          <a:xfrm>
            <a:off x="98476" y="716669"/>
            <a:ext cx="11999742" cy="6001643"/>
          </a:xfrm>
          <a:prstGeom prst="rect">
            <a:avLst/>
          </a:prstGeom>
          <a:solidFill>
            <a:schemeClr val="bg2">
              <a:lumMod val="90000"/>
            </a:schemeClr>
          </a:solidFill>
          <a:effectLst>
            <a:outerShdw blurRad="50800" dist="38100" dir="5400000" algn="t" rotWithShape="0">
              <a:prstClr val="black">
                <a:alpha val="40000"/>
              </a:prstClr>
            </a:outerShdw>
          </a:effectLst>
        </p:spPr>
        <p:txBody>
          <a:bodyPr wrap="square" rtlCol="1">
            <a:spAutoFit/>
          </a:bodyPr>
          <a:lstStyle/>
          <a:p>
            <a:pPr algn="r" rtl="1"/>
            <a:r>
              <a:rPr lang="ar-MA" sz="3200" b="1" dirty="0" smtClean="0">
                <a:solidFill>
                  <a:srgbClr val="00B050"/>
                </a:solidFill>
                <a:effectLst>
                  <a:outerShdw blurRad="38100" dist="38100" dir="2700000" algn="tl">
                    <a:srgbClr val="000000">
                      <a:alpha val="43137"/>
                    </a:srgbClr>
                  </a:outerShdw>
                </a:effectLst>
              </a:rPr>
              <a:t>يمكن </a:t>
            </a:r>
            <a:r>
              <a:rPr lang="ar-MA" sz="3200" b="1" dirty="0">
                <a:solidFill>
                  <a:srgbClr val="00B050"/>
                </a:solidFill>
                <a:effectLst>
                  <a:outerShdw blurRad="38100" dist="38100" dir="2700000" algn="tl">
                    <a:srgbClr val="000000">
                      <a:alpha val="43137"/>
                    </a:srgbClr>
                  </a:outerShdw>
                </a:effectLst>
              </a:rPr>
              <a:t>إجمال أهمية علامات الترقيم في النقاط التالية:</a:t>
            </a:r>
          </a:p>
          <a:p>
            <a:pPr marL="742950" indent="-742950" algn="r" rtl="1">
              <a:buAutoNum type="arabicPeriod"/>
            </a:pPr>
            <a:r>
              <a:rPr lang="ar-MA" sz="3200" b="1" dirty="0" smtClean="0">
                <a:effectLst>
                  <a:outerShdw blurRad="38100" dist="38100" dir="2700000" algn="tl">
                    <a:srgbClr val="000000">
                      <a:alpha val="43137"/>
                    </a:srgbClr>
                  </a:outerShdw>
                </a:effectLst>
              </a:rPr>
              <a:t>أنها </a:t>
            </a:r>
            <a:r>
              <a:rPr lang="ar-MA" sz="3200" b="1" dirty="0">
                <a:effectLst>
                  <a:outerShdw blurRad="38100" dist="38100" dir="2700000" algn="tl">
                    <a:srgbClr val="000000">
                      <a:alpha val="43137"/>
                    </a:srgbClr>
                  </a:outerShdw>
                </a:effectLst>
              </a:rPr>
              <a:t>تسهل الفهم على القارئ، وتجود إدراكه للمعاني، وتفسر المقاصد، وتوضح التراكيب ... أثناء </a:t>
            </a:r>
            <a:r>
              <a:rPr lang="ar-MA" sz="3200" b="1" dirty="0" smtClean="0">
                <a:effectLst>
                  <a:outerShdw blurRad="38100" dist="38100" dir="2700000" algn="tl">
                    <a:srgbClr val="000000">
                      <a:alpha val="43137"/>
                    </a:srgbClr>
                  </a:outerShdw>
                </a:effectLst>
              </a:rPr>
              <a:t>القراءة</a:t>
            </a:r>
          </a:p>
          <a:p>
            <a:pPr marL="742950" indent="-742950" algn="r" rtl="1">
              <a:buAutoNum type="arabicPeriod"/>
            </a:pPr>
            <a:r>
              <a:rPr lang="ar-MA" sz="3200" b="1" dirty="0" smtClean="0">
                <a:effectLst>
                  <a:outerShdw blurRad="38100" dist="38100" dir="2700000" algn="tl">
                    <a:srgbClr val="000000">
                      <a:alpha val="43137"/>
                    </a:srgbClr>
                  </a:outerShdw>
                </a:effectLst>
              </a:rPr>
              <a:t>أنها </a:t>
            </a:r>
            <a:r>
              <a:rPr lang="ar-MA" sz="3200" b="1" dirty="0">
                <a:effectLst>
                  <a:outerShdw blurRad="38100" dist="38100" dir="2700000" algn="tl">
                    <a:srgbClr val="000000">
                      <a:alpha val="43137"/>
                    </a:srgbClr>
                  </a:outerShdw>
                </a:effectLst>
              </a:rPr>
              <a:t>تعرفنا بمواقع فصل الجمل، وتقسيم العبارات، والوقوف على المواضع التي يجب السكوت عندها ... فتحسن الإلقاء وتجوده</a:t>
            </a:r>
            <a:r>
              <a:rPr lang="ar-MA" sz="3200" b="1" dirty="0" smtClean="0">
                <a:effectLst>
                  <a:outerShdw blurRad="38100" dist="38100" dir="2700000" algn="tl">
                    <a:srgbClr val="000000">
                      <a:alpha val="43137"/>
                    </a:srgbClr>
                  </a:outerShdw>
                </a:effectLst>
              </a:rPr>
              <a:t>.</a:t>
            </a:r>
          </a:p>
          <a:p>
            <a:pPr marL="742950" indent="-742950" algn="r" rtl="1">
              <a:buAutoNum type="arabicPeriod"/>
            </a:pPr>
            <a:r>
              <a:rPr lang="ar-MA" sz="3200" b="1" dirty="0">
                <a:effectLst>
                  <a:outerShdw blurRad="38100" dist="38100" dir="2700000" algn="tl">
                    <a:srgbClr val="000000">
                      <a:alpha val="43137"/>
                    </a:srgbClr>
                  </a:outerShdw>
                </a:effectLst>
              </a:rPr>
              <a:t>أنها تسهل القراءة، فتجنب القارئ هدر الوقت بين تردد النظر، وبين اشتغال الذهن في تفهم عبارات كان من أيسر الأمور إدراك معانيها، لو كانت تقاسيمها وأجزاؤها مفصولة أو موصولة بعلامات تبين </a:t>
            </a:r>
            <a:r>
              <a:rPr lang="ar-MA" sz="3200" b="1" dirty="0" smtClean="0">
                <a:effectLst>
                  <a:outerShdw blurRad="38100" dist="38100" dir="2700000" algn="tl">
                    <a:srgbClr val="000000">
                      <a:alpha val="43137"/>
                    </a:srgbClr>
                  </a:outerShdw>
                </a:effectLst>
              </a:rPr>
              <a:t>أغراضها...</a:t>
            </a:r>
          </a:p>
          <a:p>
            <a:pPr marL="742950" indent="-742950" algn="r" rtl="1">
              <a:buAutoNum type="arabicPeriod"/>
            </a:pPr>
            <a:r>
              <a:rPr lang="ar-MA" sz="3200" b="1" dirty="0">
                <a:effectLst>
                  <a:outerShdw blurRad="38100" dist="38100" dir="2700000" algn="tl">
                    <a:srgbClr val="000000">
                      <a:alpha val="43137"/>
                    </a:srgbClr>
                  </a:outerShdw>
                </a:effectLst>
              </a:rPr>
              <a:t>أنها في تصور الكاتب، مثل الحركات اليدوية، والانفعالات النفسية، والنبرات الصوتية التي يستخدمها المتحدث أثناء كلامه؛ ليضيف إليه دقة التعبير وصدق </a:t>
            </a:r>
            <a:r>
              <a:rPr lang="ar-MA" sz="3200" b="1" dirty="0" smtClean="0">
                <a:effectLst>
                  <a:outerShdw blurRad="38100" dist="38100" dir="2700000" algn="tl">
                    <a:srgbClr val="000000">
                      <a:alpha val="43137"/>
                    </a:srgbClr>
                  </a:outerShdw>
                </a:effectLst>
              </a:rPr>
              <a:t>الدلالة</a:t>
            </a:r>
          </a:p>
          <a:p>
            <a:pPr marL="742950" indent="-742950" algn="r" rtl="1">
              <a:buAutoNum type="arabicPeriod"/>
            </a:pPr>
            <a:r>
              <a:rPr lang="ar-MA" sz="3200" b="1" dirty="0">
                <a:effectLst>
                  <a:outerShdw blurRad="38100" dist="38100" dir="2700000" algn="tl">
                    <a:srgbClr val="000000">
                      <a:alpha val="43137"/>
                    </a:srgbClr>
                  </a:outerShdw>
                </a:effectLst>
              </a:rPr>
              <a:t>أنها تنظم الموضوع، وتجمل لغته، وتحسن عرضه؛ فيظهر في جمالية خاصة تريح القراء، وتدفعهم إلى القراءة والاستمتاع بها.</a:t>
            </a:r>
            <a:endParaRPr lang="ar-MA" sz="3200"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33573633"/>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4220308" y="28136"/>
            <a:ext cx="2935460" cy="646331"/>
          </a:xfrm>
          <a:prstGeom prst="rect">
            <a:avLst/>
          </a:prstGeom>
          <a:solidFill>
            <a:srgbClr val="FFFF00"/>
          </a:solidFill>
          <a:effectLst>
            <a:outerShdw blurRad="50800" dist="38100" dir="5400000" algn="t" rotWithShape="0">
              <a:prstClr val="black">
                <a:alpha val="40000"/>
              </a:prstClr>
            </a:outerShdw>
          </a:effectLst>
        </p:spPr>
        <p:txBody>
          <a:bodyPr wrap="square" rtlCol="1">
            <a:spAutoFit/>
          </a:bodyPr>
          <a:lstStyle/>
          <a:p>
            <a:pPr algn="r" rtl="1"/>
            <a:r>
              <a:rPr lang="ar-MA" sz="3600" b="1" dirty="0">
                <a:effectLst>
                  <a:outerShdw blurRad="38100" dist="38100" dir="2700000" algn="tl">
                    <a:srgbClr val="000000">
                      <a:alpha val="43137"/>
                    </a:srgbClr>
                  </a:outerShdw>
                </a:effectLst>
              </a:rPr>
              <a:t>مواضع </a:t>
            </a:r>
            <a:r>
              <a:rPr lang="ar-MA" sz="3600" b="1" dirty="0" smtClean="0">
                <a:effectLst>
                  <a:outerShdw blurRad="38100" dist="38100" dir="2700000" algn="tl">
                    <a:srgbClr val="000000">
                      <a:alpha val="43137"/>
                    </a:srgbClr>
                  </a:outerShdw>
                </a:effectLst>
              </a:rPr>
              <a:t>استعمالها:</a:t>
            </a:r>
            <a:endParaRPr lang="ar-MA" sz="3600" b="1" dirty="0">
              <a:effectLst>
                <a:outerShdw blurRad="38100" dist="38100" dir="2700000" algn="tl">
                  <a:srgbClr val="000000">
                    <a:alpha val="43137"/>
                  </a:srgbClr>
                </a:outerShdw>
              </a:effectLst>
            </a:endParaRPr>
          </a:p>
        </p:txBody>
      </p:sp>
      <p:sp>
        <p:nvSpPr>
          <p:cNvPr id="6" name="TextBox 5"/>
          <p:cNvSpPr txBox="1"/>
          <p:nvPr/>
        </p:nvSpPr>
        <p:spPr>
          <a:xfrm>
            <a:off x="196948" y="744805"/>
            <a:ext cx="11830929" cy="5509200"/>
          </a:xfrm>
          <a:prstGeom prst="rect">
            <a:avLst/>
          </a:prstGeom>
          <a:solidFill>
            <a:schemeClr val="bg2">
              <a:lumMod val="90000"/>
            </a:schemeClr>
          </a:solidFill>
          <a:effectLst>
            <a:outerShdw blurRad="50800" dist="38100" dir="5400000" algn="t" rotWithShape="0">
              <a:prstClr val="black">
                <a:alpha val="40000"/>
              </a:prstClr>
            </a:outerShdw>
          </a:effectLst>
        </p:spPr>
        <p:txBody>
          <a:bodyPr wrap="square" rtlCol="1">
            <a:spAutoFit/>
          </a:bodyPr>
          <a:lstStyle/>
          <a:p>
            <a:pPr algn="r" rtl="1"/>
            <a:r>
              <a:rPr lang="ar-MA" sz="3200" b="1" u="sng" dirty="0">
                <a:solidFill>
                  <a:srgbClr val="FF0000"/>
                </a:solidFill>
                <a:effectLst>
                  <a:outerShdw blurRad="38100" dist="38100" dir="2700000" algn="tl">
                    <a:srgbClr val="000000">
                      <a:alpha val="43137"/>
                    </a:srgbClr>
                  </a:outerShdw>
                </a:effectLst>
              </a:rPr>
              <a:t>مواضع استعمال </a:t>
            </a:r>
            <a:r>
              <a:rPr lang="ar-MA" sz="3200" b="1" u="sng" dirty="0" smtClean="0">
                <a:solidFill>
                  <a:srgbClr val="FF0000"/>
                </a:solidFill>
                <a:effectLst>
                  <a:outerShdw blurRad="38100" dist="38100" dir="2700000" algn="tl">
                    <a:srgbClr val="000000">
                      <a:alpha val="43137"/>
                    </a:srgbClr>
                  </a:outerShdw>
                </a:effectLst>
              </a:rPr>
              <a:t>الفاصلة:</a:t>
            </a:r>
          </a:p>
          <a:p>
            <a:pPr algn="r" rtl="1"/>
            <a:r>
              <a:rPr lang="ar-MA" sz="3200" b="1" dirty="0" smtClean="0">
                <a:effectLst>
                  <a:outerShdw blurRad="38100" dist="38100" dir="2700000" algn="tl">
                    <a:srgbClr val="000000">
                      <a:alpha val="43137"/>
                    </a:srgbClr>
                  </a:outerShdw>
                </a:effectLst>
              </a:rPr>
              <a:t>1. </a:t>
            </a:r>
            <a:r>
              <a:rPr lang="ar-MA" sz="3200" b="1" dirty="0" smtClean="0">
                <a:solidFill>
                  <a:srgbClr val="00B050"/>
                </a:solidFill>
                <a:effectLst>
                  <a:outerShdw blurRad="38100" dist="38100" dir="2700000" algn="tl">
                    <a:srgbClr val="000000">
                      <a:alpha val="43137"/>
                    </a:srgbClr>
                  </a:outerShdw>
                </a:effectLst>
              </a:rPr>
              <a:t>بين </a:t>
            </a:r>
            <a:r>
              <a:rPr lang="ar-MA" sz="3200" b="1" dirty="0">
                <a:solidFill>
                  <a:srgbClr val="00B050"/>
                </a:solidFill>
                <a:effectLst>
                  <a:outerShdw blurRad="38100" dist="38100" dir="2700000" algn="tl">
                    <a:srgbClr val="000000">
                      <a:alpha val="43137"/>
                    </a:srgbClr>
                  </a:outerShdw>
                </a:effectLst>
              </a:rPr>
              <a:t>الجمل التي يتكون من مجموعها كلام تام الفائدة في معنى معين</a:t>
            </a:r>
            <a:r>
              <a:rPr lang="ar-MA" sz="3200" b="1" dirty="0">
                <a:effectLst>
                  <a:outerShdw blurRad="38100" dist="38100" dir="2700000" algn="tl">
                    <a:srgbClr val="000000">
                      <a:alpha val="43137"/>
                    </a:srgbClr>
                  </a:outerShdw>
                </a:effectLst>
              </a:rPr>
              <a:t>، </a:t>
            </a:r>
            <a:r>
              <a:rPr lang="ar-MA" sz="3200" b="1" dirty="0" smtClean="0">
                <a:effectLst>
                  <a:outerShdw blurRad="38100" dist="38100" dir="2700000" algn="tl">
                    <a:srgbClr val="000000">
                      <a:alpha val="43137"/>
                    </a:srgbClr>
                  </a:outerShdw>
                </a:effectLst>
              </a:rPr>
              <a:t>مثل:  إن </a:t>
            </a:r>
            <a:r>
              <a:rPr lang="ar-MA" sz="3200" b="1" dirty="0">
                <a:effectLst>
                  <a:outerShdw blurRad="38100" dist="38100" dir="2700000" algn="tl">
                    <a:srgbClr val="000000">
                      <a:alpha val="43137"/>
                    </a:srgbClr>
                  </a:outerShdw>
                </a:effectLst>
              </a:rPr>
              <a:t>محمداً </a:t>
            </a:r>
            <a:r>
              <a:rPr lang="ar-MA" sz="3200" b="1" dirty="0" smtClean="0">
                <a:effectLst>
                  <a:outerShdw blurRad="38100" dist="38100" dir="2700000" algn="tl">
                    <a:srgbClr val="000000">
                      <a:alpha val="43137"/>
                    </a:srgbClr>
                  </a:outerShdw>
                </a:effectLst>
              </a:rPr>
              <a:t>طالب </a:t>
            </a:r>
            <a:r>
              <a:rPr lang="ar-MA" sz="3200" b="1" dirty="0">
                <a:effectLst>
                  <a:outerShdw blurRad="38100" dist="38100" dir="2700000" algn="tl">
                    <a:srgbClr val="000000">
                      <a:alpha val="43137"/>
                    </a:srgbClr>
                  </a:outerShdw>
                </a:effectLst>
              </a:rPr>
              <a:t>مهذب، لا يؤذي أحداً، ولا يكذب في كلامه، ولا يقصر في دروسه</a:t>
            </a:r>
            <a:r>
              <a:rPr lang="ar-MA" sz="3200" b="1" dirty="0" smtClean="0">
                <a:effectLst>
                  <a:outerShdw blurRad="38100" dist="38100" dir="2700000" algn="tl">
                    <a:srgbClr val="000000">
                      <a:alpha val="43137"/>
                    </a:srgbClr>
                  </a:outerShdw>
                </a:effectLst>
              </a:rPr>
              <a:t>.</a:t>
            </a:r>
          </a:p>
          <a:p>
            <a:pPr algn="r" rtl="1"/>
            <a:r>
              <a:rPr lang="ar-MA" sz="3200" b="1" dirty="0">
                <a:effectLst>
                  <a:outerShdw blurRad="38100" dist="38100" dir="2700000" algn="tl">
                    <a:srgbClr val="000000">
                      <a:alpha val="43137"/>
                    </a:srgbClr>
                  </a:outerShdw>
                </a:effectLst>
              </a:rPr>
              <a:t>2. </a:t>
            </a:r>
            <a:r>
              <a:rPr lang="ar-MA" sz="3200" b="1" dirty="0">
                <a:solidFill>
                  <a:srgbClr val="00B050"/>
                </a:solidFill>
                <a:effectLst>
                  <a:outerShdw blurRad="38100" dist="38100" dir="2700000" algn="tl">
                    <a:srgbClr val="000000">
                      <a:alpha val="43137"/>
                    </a:srgbClr>
                  </a:outerShdw>
                </a:effectLst>
              </a:rPr>
              <a:t>بين الجمل القصيرة المعطوفة المستقلة في معانيها</a:t>
            </a:r>
            <a:r>
              <a:rPr lang="ar-MA" sz="3200" b="1" dirty="0">
                <a:effectLst>
                  <a:outerShdw blurRad="38100" dist="38100" dir="2700000" algn="tl">
                    <a:srgbClr val="000000">
                      <a:alpha val="43137"/>
                    </a:srgbClr>
                  </a:outerShdw>
                </a:effectLst>
              </a:rPr>
              <a:t>، </a:t>
            </a:r>
            <a:r>
              <a:rPr lang="ar-MA" sz="3200" b="1" dirty="0" smtClean="0">
                <a:effectLst>
                  <a:outerShdw blurRad="38100" dist="38100" dir="2700000" algn="tl">
                    <a:srgbClr val="000000">
                      <a:alpha val="43137"/>
                    </a:srgbClr>
                  </a:outerShdw>
                </a:effectLst>
              </a:rPr>
              <a:t>مثل:  الصدق </a:t>
            </a:r>
            <a:r>
              <a:rPr lang="ar-MA" sz="3200" b="1" dirty="0">
                <a:effectLst>
                  <a:outerShdw blurRad="38100" dist="38100" dir="2700000" algn="tl">
                    <a:srgbClr val="000000">
                      <a:alpha val="43137"/>
                    </a:srgbClr>
                  </a:outerShdw>
                </a:effectLst>
              </a:rPr>
              <a:t>فضيلة، والكذب رذيلة، والحسد منقصة وعجز</a:t>
            </a:r>
            <a:r>
              <a:rPr lang="ar-MA" sz="3200" b="1" dirty="0" smtClean="0">
                <a:effectLst>
                  <a:outerShdw blurRad="38100" dist="38100" dir="2700000" algn="tl">
                    <a:srgbClr val="000000">
                      <a:alpha val="43137"/>
                    </a:srgbClr>
                  </a:outerShdw>
                </a:effectLst>
              </a:rPr>
              <a:t>.</a:t>
            </a:r>
          </a:p>
          <a:p>
            <a:pPr algn="r" rtl="1"/>
            <a:r>
              <a:rPr lang="ar-MA" sz="3200" b="1" dirty="0">
                <a:effectLst>
                  <a:outerShdw blurRad="38100" dist="38100" dir="2700000" algn="tl">
                    <a:srgbClr val="000000">
                      <a:alpha val="43137"/>
                    </a:srgbClr>
                  </a:outerShdw>
                </a:effectLst>
              </a:rPr>
              <a:t>3. </a:t>
            </a:r>
            <a:r>
              <a:rPr lang="ar-MA" sz="3200" b="1" dirty="0" smtClean="0">
                <a:solidFill>
                  <a:srgbClr val="00B050"/>
                </a:solidFill>
                <a:effectLst>
                  <a:outerShdw blurRad="38100" dist="38100" dir="2700000" algn="tl">
                    <a:srgbClr val="000000">
                      <a:alpha val="43137"/>
                    </a:srgbClr>
                  </a:outerShdw>
                </a:effectLst>
              </a:rPr>
              <a:t>بين </a:t>
            </a:r>
            <a:r>
              <a:rPr lang="ar-MA" sz="3200" b="1" dirty="0">
                <a:solidFill>
                  <a:srgbClr val="00B050"/>
                </a:solidFill>
                <a:effectLst>
                  <a:outerShdw blurRad="38100" dist="38100" dir="2700000" algn="tl">
                    <a:srgbClr val="000000">
                      <a:alpha val="43137"/>
                    </a:srgbClr>
                  </a:outerShdw>
                </a:effectLst>
              </a:rPr>
              <a:t>أنواع الشيء أو أقسامه</a:t>
            </a:r>
            <a:r>
              <a:rPr lang="ar-MA" sz="3200" b="1" dirty="0">
                <a:effectLst>
                  <a:outerShdw blurRad="38100" dist="38100" dir="2700000" algn="tl">
                    <a:srgbClr val="000000">
                      <a:alpha val="43137"/>
                    </a:srgbClr>
                  </a:outerShdw>
                </a:effectLst>
              </a:rPr>
              <a:t>، </a:t>
            </a:r>
            <a:r>
              <a:rPr lang="ar-MA" sz="3200" b="1" dirty="0" smtClean="0">
                <a:effectLst>
                  <a:outerShdw blurRad="38100" dist="38100" dir="2700000" algn="tl">
                    <a:srgbClr val="000000">
                      <a:alpha val="43137"/>
                    </a:srgbClr>
                  </a:outerShdw>
                </a:effectLst>
              </a:rPr>
              <a:t>مثل:  المخلوقات </a:t>
            </a:r>
            <a:r>
              <a:rPr lang="ar-MA" sz="3200" b="1" dirty="0">
                <a:effectLst>
                  <a:outerShdw blurRad="38100" dist="38100" dir="2700000" algn="tl">
                    <a:srgbClr val="000000">
                      <a:alpha val="43137"/>
                    </a:srgbClr>
                  </a:outerShdw>
                </a:effectLst>
              </a:rPr>
              <a:t>الأرضية أربعة أنواع رئيسة: الإنسان، والحيوان، والنبات، والجماد</a:t>
            </a:r>
            <a:r>
              <a:rPr lang="ar-MA" sz="3200" b="1" dirty="0" smtClean="0">
                <a:effectLst>
                  <a:outerShdw blurRad="38100" dist="38100" dir="2700000" algn="tl">
                    <a:srgbClr val="000000">
                      <a:alpha val="43137"/>
                    </a:srgbClr>
                  </a:outerShdw>
                </a:effectLst>
              </a:rPr>
              <a:t>.</a:t>
            </a:r>
          </a:p>
          <a:p>
            <a:pPr algn="r" rtl="1"/>
            <a:r>
              <a:rPr lang="ar-MA" sz="3200" b="1" dirty="0">
                <a:effectLst>
                  <a:outerShdw blurRad="38100" dist="38100" dir="2700000" algn="tl">
                    <a:srgbClr val="000000">
                      <a:alpha val="43137"/>
                    </a:srgbClr>
                  </a:outerShdw>
                </a:effectLst>
              </a:rPr>
              <a:t>4. </a:t>
            </a:r>
            <a:r>
              <a:rPr lang="ar-MA" sz="3200" b="1" dirty="0">
                <a:solidFill>
                  <a:srgbClr val="00B050"/>
                </a:solidFill>
                <a:effectLst>
                  <a:outerShdw blurRad="38100" dist="38100" dir="2700000" algn="tl">
                    <a:srgbClr val="000000">
                      <a:alpha val="43137"/>
                    </a:srgbClr>
                  </a:outerShdw>
                </a:effectLst>
              </a:rPr>
              <a:t>بعد لفظ المنادى المتصل</a:t>
            </a:r>
            <a:r>
              <a:rPr lang="ar-MA" sz="3200" b="1" dirty="0">
                <a:effectLst>
                  <a:outerShdw blurRad="38100" dist="38100" dir="2700000" algn="tl">
                    <a:srgbClr val="000000">
                      <a:alpha val="43137"/>
                    </a:srgbClr>
                  </a:outerShdw>
                </a:effectLst>
              </a:rPr>
              <a:t>، </a:t>
            </a:r>
            <a:r>
              <a:rPr lang="ar-MA" sz="3200" b="1" dirty="0" smtClean="0">
                <a:effectLst>
                  <a:outerShdw blurRad="38100" dist="38100" dir="2700000" algn="tl">
                    <a:srgbClr val="000000">
                      <a:alpha val="43137"/>
                    </a:srgbClr>
                  </a:outerShdw>
                </a:effectLst>
              </a:rPr>
              <a:t>مثل:    يا </a:t>
            </a:r>
            <a:r>
              <a:rPr lang="ar-MA" sz="3200" b="1" dirty="0">
                <a:effectLst>
                  <a:outerShdw blurRad="38100" dist="38100" dir="2700000" algn="tl">
                    <a:srgbClr val="000000">
                      <a:alpha val="43137"/>
                    </a:srgbClr>
                  </a:outerShdw>
                </a:effectLst>
              </a:rPr>
              <a:t>أحمد، اجتهد في دروسك</a:t>
            </a:r>
            <a:r>
              <a:rPr lang="ar-MA" sz="3200" b="1" dirty="0" smtClean="0">
                <a:effectLst>
                  <a:outerShdw blurRad="38100" dist="38100" dir="2700000" algn="tl">
                    <a:srgbClr val="000000">
                      <a:alpha val="43137"/>
                    </a:srgbClr>
                  </a:outerShdw>
                </a:effectLst>
              </a:rPr>
              <a:t>.</a:t>
            </a:r>
          </a:p>
          <a:p>
            <a:pPr algn="r" rtl="1"/>
            <a:r>
              <a:rPr lang="ar-MA" sz="3200" b="1" dirty="0">
                <a:effectLst>
                  <a:outerShdw blurRad="38100" dist="38100" dir="2700000" algn="tl">
                    <a:srgbClr val="000000">
                      <a:alpha val="43137"/>
                    </a:srgbClr>
                  </a:outerShdw>
                </a:effectLst>
              </a:rPr>
              <a:t>5. </a:t>
            </a:r>
            <a:r>
              <a:rPr lang="ar-MA" sz="3200" b="1" dirty="0">
                <a:solidFill>
                  <a:srgbClr val="00B050"/>
                </a:solidFill>
                <a:effectLst>
                  <a:outerShdw blurRad="38100" dist="38100" dir="2700000" algn="tl">
                    <a:srgbClr val="000000">
                      <a:alpha val="43137"/>
                    </a:srgbClr>
                  </a:outerShdw>
                </a:effectLst>
              </a:rPr>
              <a:t>بين الشرط </a:t>
            </a:r>
            <a:r>
              <a:rPr lang="ar-MA" sz="3200" b="1" dirty="0" smtClean="0">
                <a:solidFill>
                  <a:srgbClr val="00B050"/>
                </a:solidFill>
                <a:effectLst>
                  <a:outerShdw blurRad="38100" dist="38100" dir="2700000" algn="tl">
                    <a:srgbClr val="000000">
                      <a:alpha val="43137"/>
                    </a:srgbClr>
                  </a:outerShdw>
                </a:effectLst>
              </a:rPr>
              <a:t>وجوابه</a:t>
            </a:r>
            <a:r>
              <a:rPr lang="ar-MA" sz="3200" b="1" dirty="0" smtClean="0">
                <a:effectLst>
                  <a:outerShdw blurRad="38100" dist="38100" dir="2700000" algn="tl">
                    <a:srgbClr val="000000">
                      <a:alpha val="43137"/>
                    </a:srgbClr>
                  </a:outerShdw>
                </a:effectLst>
              </a:rPr>
              <a:t>، مثل:   إذا </a:t>
            </a:r>
            <a:r>
              <a:rPr lang="ar-MA" sz="3200" b="1" dirty="0">
                <a:effectLst>
                  <a:outerShdw blurRad="38100" dist="38100" dir="2700000" algn="tl">
                    <a:srgbClr val="000000">
                      <a:alpha val="43137"/>
                    </a:srgbClr>
                  </a:outerShdw>
                </a:effectLst>
              </a:rPr>
              <a:t>كنت في كل الأمور تعاتب أصدقاءك، فلن يبقى لك صديق</a:t>
            </a:r>
            <a:r>
              <a:rPr lang="ar-MA" sz="3200" b="1" dirty="0" smtClean="0">
                <a:effectLst>
                  <a:outerShdw blurRad="38100" dist="38100" dir="2700000" algn="tl">
                    <a:srgbClr val="000000">
                      <a:alpha val="43137"/>
                    </a:srgbClr>
                  </a:outerShdw>
                </a:effectLst>
              </a:rPr>
              <a:t>.</a:t>
            </a:r>
          </a:p>
          <a:p>
            <a:pPr algn="r" rtl="1"/>
            <a:r>
              <a:rPr lang="ar-MA" sz="3200" b="1" dirty="0">
                <a:effectLst>
                  <a:outerShdw blurRad="38100" dist="38100" dir="2700000" algn="tl">
                    <a:srgbClr val="000000">
                      <a:alpha val="43137"/>
                    </a:srgbClr>
                  </a:outerShdw>
                </a:effectLst>
              </a:rPr>
              <a:t>6. </a:t>
            </a:r>
            <a:r>
              <a:rPr lang="ar-MA" sz="3200" b="1" dirty="0">
                <a:solidFill>
                  <a:srgbClr val="00B050"/>
                </a:solidFill>
                <a:effectLst>
                  <a:outerShdw blurRad="38100" dist="38100" dir="2700000" algn="tl">
                    <a:srgbClr val="000000">
                      <a:alpha val="43137"/>
                    </a:srgbClr>
                  </a:outerShdw>
                </a:effectLst>
              </a:rPr>
              <a:t>بين القسم وجوابه</a:t>
            </a:r>
            <a:r>
              <a:rPr lang="ar-MA" sz="3200" b="1" dirty="0">
                <a:effectLst>
                  <a:outerShdw blurRad="38100" dist="38100" dir="2700000" algn="tl">
                    <a:srgbClr val="000000">
                      <a:alpha val="43137"/>
                    </a:srgbClr>
                  </a:outerShdw>
                </a:effectLst>
              </a:rPr>
              <a:t>، </a:t>
            </a:r>
            <a:r>
              <a:rPr lang="ar-MA" sz="3200" b="1" dirty="0" smtClean="0">
                <a:effectLst>
                  <a:outerShdw blurRad="38100" dist="38100" dir="2700000" algn="tl">
                    <a:srgbClr val="000000">
                      <a:alpha val="43137"/>
                    </a:srgbClr>
                  </a:outerShdw>
                </a:effectLst>
              </a:rPr>
              <a:t>مثل:   والله </a:t>
            </a:r>
            <a:r>
              <a:rPr lang="ar-MA" sz="3200" b="1" dirty="0">
                <a:effectLst>
                  <a:outerShdw blurRad="38100" dist="38100" dir="2700000" algn="tl">
                    <a:srgbClr val="000000">
                      <a:alpha val="43137"/>
                    </a:srgbClr>
                  </a:outerShdw>
                </a:effectLst>
              </a:rPr>
              <a:t>الذي خلق السموات والأرض، لأجتهدن</a:t>
            </a:r>
            <a:r>
              <a:rPr lang="ar-MA" sz="3200" b="1" dirty="0" smtClean="0">
                <a:effectLst>
                  <a:outerShdw blurRad="38100" dist="38100" dir="2700000" algn="tl">
                    <a:srgbClr val="000000">
                      <a:alpha val="43137"/>
                    </a:srgbClr>
                  </a:outerShdw>
                </a:effectLst>
              </a:rPr>
              <a:t>.</a:t>
            </a:r>
          </a:p>
          <a:p>
            <a:pPr algn="r" rtl="1"/>
            <a:r>
              <a:rPr lang="ar-MA" sz="3200" b="1" dirty="0">
                <a:effectLst>
                  <a:outerShdw blurRad="38100" dist="38100" dir="2700000" algn="tl">
                    <a:srgbClr val="000000">
                      <a:alpha val="43137"/>
                    </a:srgbClr>
                  </a:outerShdw>
                </a:effectLst>
              </a:rPr>
              <a:t>7. </a:t>
            </a:r>
            <a:r>
              <a:rPr lang="ar-MA" sz="3200" b="1" dirty="0">
                <a:solidFill>
                  <a:srgbClr val="00B050"/>
                </a:solidFill>
                <a:effectLst>
                  <a:outerShdw blurRad="38100" dist="38100" dir="2700000" algn="tl">
                    <a:srgbClr val="000000">
                      <a:alpha val="43137"/>
                    </a:srgbClr>
                  </a:outerShdw>
                </a:effectLst>
              </a:rPr>
              <a:t>بعد كلمات التعجب في بداية </a:t>
            </a:r>
            <a:r>
              <a:rPr lang="ar-MA" sz="3200" b="1" dirty="0" smtClean="0">
                <a:solidFill>
                  <a:srgbClr val="00B050"/>
                </a:solidFill>
                <a:effectLst>
                  <a:outerShdw blurRad="38100" dist="38100" dir="2700000" algn="tl">
                    <a:srgbClr val="000000">
                      <a:alpha val="43137"/>
                    </a:srgbClr>
                  </a:outerShdw>
                </a:effectLst>
              </a:rPr>
              <a:t>الجملة</a:t>
            </a:r>
            <a:r>
              <a:rPr lang="ar-MA" sz="3200" b="1" dirty="0" smtClean="0">
                <a:effectLst>
                  <a:outerShdw blurRad="38100" dist="38100" dir="2700000" algn="tl">
                    <a:srgbClr val="000000">
                      <a:alpha val="43137"/>
                    </a:srgbClr>
                  </a:outerShdw>
                </a:effectLst>
              </a:rPr>
              <a:t>:  </a:t>
            </a:r>
            <a:r>
              <a:rPr lang="ar-MA" sz="3200" b="1" dirty="0">
                <a:effectLst>
                  <a:outerShdw blurRad="38100" dist="38100" dir="2700000" algn="tl">
                    <a:srgbClr val="000000">
                      <a:alpha val="43137"/>
                    </a:srgbClr>
                  </a:outerShdw>
                </a:effectLst>
              </a:rPr>
              <a:t>عجباً، كيف تأخرت؟!</a:t>
            </a:r>
            <a:endParaRPr lang="ar-MA" sz="3200" b="1" dirty="0" smtClean="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131863545"/>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196948" y="744805"/>
            <a:ext cx="11830929" cy="3970318"/>
          </a:xfrm>
          <a:prstGeom prst="rect">
            <a:avLst/>
          </a:prstGeom>
          <a:solidFill>
            <a:schemeClr val="bg2">
              <a:lumMod val="90000"/>
            </a:schemeClr>
          </a:solidFill>
          <a:effectLst>
            <a:outerShdw blurRad="50800" dist="38100" dir="5400000" algn="t" rotWithShape="0">
              <a:prstClr val="black">
                <a:alpha val="40000"/>
              </a:prstClr>
            </a:outerShdw>
          </a:effectLst>
        </p:spPr>
        <p:txBody>
          <a:bodyPr wrap="square" rtlCol="1">
            <a:spAutoFit/>
          </a:bodyPr>
          <a:lstStyle/>
          <a:p>
            <a:pPr algn="r" rtl="1"/>
            <a:r>
              <a:rPr lang="ar-MA" sz="3600" b="1" u="sng" dirty="0">
                <a:solidFill>
                  <a:srgbClr val="FF0000"/>
                </a:solidFill>
                <a:effectLst>
                  <a:outerShdw blurRad="38100" dist="38100" dir="2700000" algn="tl">
                    <a:srgbClr val="000000">
                      <a:alpha val="43137"/>
                    </a:srgbClr>
                  </a:outerShdw>
                </a:effectLst>
              </a:rPr>
              <a:t>مواضع استعمال الفاصلة المنقوطة( ؛ ):</a:t>
            </a:r>
            <a:endParaRPr lang="ar-MA" sz="3600" b="1" u="sng" dirty="0" smtClean="0">
              <a:solidFill>
                <a:srgbClr val="FF0000"/>
              </a:solidFill>
              <a:effectLst>
                <a:outerShdw blurRad="38100" dist="38100" dir="2700000" algn="tl">
                  <a:srgbClr val="000000">
                    <a:alpha val="43137"/>
                  </a:srgbClr>
                </a:outerShdw>
              </a:effectLst>
            </a:endParaRPr>
          </a:p>
          <a:p>
            <a:pPr algn="r" rtl="1"/>
            <a:r>
              <a:rPr lang="ar-MA" sz="3600" b="1" dirty="0" smtClean="0">
                <a:effectLst>
                  <a:outerShdw blurRad="38100" dist="38100" dir="2700000" algn="tl">
                    <a:srgbClr val="000000">
                      <a:alpha val="43137"/>
                    </a:srgbClr>
                  </a:outerShdw>
                </a:effectLst>
              </a:rPr>
              <a:t>1. </a:t>
            </a:r>
            <a:r>
              <a:rPr lang="ar-MA" sz="3600" b="1" dirty="0">
                <a:solidFill>
                  <a:srgbClr val="00B050"/>
                </a:solidFill>
                <a:effectLst>
                  <a:outerShdw blurRad="38100" dist="38100" dir="2700000" algn="tl">
                    <a:srgbClr val="000000">
                      <a:alpha val="43137"/>
                    </a:srgbClr>
                  </a:outerShdw>
                </a:effectLst>
              </a:rPr>
              <a:t>بين جملتين تكون ثانيتهما مسببة عن الأولى أو نتيجة لها، </a:t>
            </a:r>
            <a:r>
              <a:rPr lang="ar-MA" sz="3600" b="1" dirty="0">
                <a:effectLst>
                  <a:outerShdw blurRad="38100" dist="38100" dir="2700000" algn="tl">
                    <a:srgbClr val="000000">
                      <a:alpha val="43137"/>
                    </a:srgbClr>
                  </a:outerShdw>
                </a:effectLst>
              </a:rPr>
              <a:t>مثل</a:t>
            </a:r>
            <a:r>
              <a:rPr lang="ar-MA" sz="3600" b="1" dirty="0" smtClean="0">
                <a:effectLst>
                  <a:outerShdw blurRad="38100" dist="38100" dir="2700000" algn="tl">
                    <a:srgbClr val="000000">
                      <a:alpha val="43137"/>
                    </a:srgbClr>
                  </a:outerShdw>
                </a:effectLst>
              </a:rPr>
              <a:t>:  </a:t>
            </a:r>
            <a:r>
              <a:rPr lang="ar-MA" sz="3600" b="1" dirty="0">
                <a:effectLst>
                  <a:outerShdw blurRad="38100" dist="38100" dir="2700000" algn="tl">
                    <a:srgbClr val="000000">
                      <a:alpha val="43137"/>
                    </a:srgbClr>
                  </a:outerShdw>
                </a:effectLst>
              </a:rPr>
              <a:t>لقد غامر بماله كله في مشروعات لم يخطط لها؛ فتبدد هذا </a:t>
            </a:r>
            <a:r>
              <a:rPr lang="ar-MA" sz="3600" b="1" dirty="0" smtClean="0">
                <a:effectLst>
                  <a:outerShdw blurRad="38100" dist="38100" dir="2700000" algn="tl">
                    <a:srgbClr val="000000">
                      <a:alpha val="43137"/>
                    </a:srgbClr>
                  </a:outerShdw>
                </a:effectLst>
              </a:rPr>
              <a:t>المال.</a:t>
            </a:r>
          </a:p>
          <a:p>
            <a:pPr algn="r" rtl="1"/>
            <a:r>
              <a:rPr lang="ar-MA" sz="3600" b="1" dirty="0">
                <a:effectLst>
                  <a:outerShdw blurRad="38100" dist="38100" dir="2700000" algn="tl">
                    <a:srgbClr val="000000">
                      <a:alpha val="43137"/>
                    </a:srgbClr>
                  </a:outerShdw>
                </a:effectLst>
              </a:rPr>
              <a:t>2. </a:t>
            </a:r>
            <a:r>
              <a:rPr lang="ar-MA" sz="3600" b="1" dirty="0">
                <a:solidFill>
                  <a:srgbClr val="00B050"/>
                </a:solidFill>
                <a:effectLst>
                  <a:outerShdw blurRad="38100" dist="38100" dir="2700000" algn="tl">
                    <a:srgbClr val="000000">
                      <a:alpha val="43137"/>
                    </a:srgbClr>
                  </a:outerShdw>
                </a:effectLst>
              </a:rPr>
              <a:t>بين جملتين تكون ثانيتهما سبباً في الأولى، مثل</a:t>
            </a:r>
            <a:r>
              <a:rPr lang="ar-MA" sz="3600" b="1" dirty="0" smtClean="0">
                <a:solidFill>
                  <a:srgbClr val="00B050"/>
                </a:solidFill>
                <a:effectLst>
                  <a:outerShdw blurRad="38100" dist="38100" dir="2700000" algn="tl">
                    <a:srgbClr val="000000">
                      <a:alpha val="43137"/>
                    </a:srgbClr>
                  </a:outerShdw>
                </a:effectLst>
              </a:rPr>
              <a:t>: </a:t>
            </a:r>
            <a:r>
              <a:rPr lang="ar-MA" sz="3600" b="1" dirty="0">
                <a:effectLst>
                  <a:outerShdw blurRad="38100" dist="38100" dir="2700000" algn="tl">
                    <a:srgbClr val="000000">
                      <a:alpha val="43137"/>
                    </a:srgbClr>
                  </a:outerShdw>
                </a:effectLst>
              </a:rPr>
              <a:t>لا تمازح سفيهاً ولا حليماً؛ لأن السفيه يؤذيك، والحليم يشمئز </a:t>
            </a:r>
            <a:r>
              <a:rPr lang="ar-MA" sz="3600" b="1" dirty="0" smtClean="0">
                <a:effectLst>
                  <a:outerShdw blurRad="38100" dist="38100" dir="2700000" algn="tl">
                    <a:srgbClr val="000000">
                      <a:alpha val="43137"/>
                    </a:srgbClr>
                  </a:outerShdw>
                </a:effectLst>
              </a:rPr>
              <a:t>منك.</a:t>
            </a:r>
          </a:p>
          <a:p>
            <a:pPr algn="r" rtl="1"/>
            <a:r>
              <a:rPr lang="ar-MA" sz="3600" b="1" dirty="0">
                <a:effectLst>
                  <a:outerShdw blurRad="38100" dist="38100" dir="2700000" algn="tl">
                    <a:srgbClr val="000000">
                      <a:alpha val="43137"/>
                    </a:srgbClr>
                  </a:outerShdw>
                </a:effectLst>
              </a:rPr>
              <a:t>3. </a:t>
            </a:r>
            <a:r>
              <a:rPr lang="ar-MA" sz="3600" b="1" dirty="0">
                <a:solidFill>
                  <a:srgbClr val="00B050"/>
                </a:solidFill>
                <a:effectLst>
                  <a:outerShdw blurRad="38100" dist="38100" dir="2700000" algn="tl">
                    <a:srgbClr val="000000">
                      <a:alpha val="43137"/>
                    </a:srgbClr>
                  </a:outerShdw>
                </a:effectLst>
              </a:rPr>
              <a:t>بين جملتين تامتين إذا جمعت بينهما أداة ربط، </a:t>
            </a:r>
            <a:r>
              <a:rPr lang="ar-MA" sz="3600" b="1" dirty="0" smtClean="0">
                <a:solidFill>
                  <a:srgbClr val="00B050"/>
                </a:solidFill>
                <a:effectLst>
                  <a:outerShdw blurRad="38100" dist="38100" dir="2700000" algn="tl">
                    <a:srgbClr val="000000">
                      <a:alpha val="43137"/>
                    </a:srgbClr>
                  </a:outerShdw>
                </a:effectLst>
              </a:rPr>
              <a:t>مثل: </a:t>
            </a:r>
            <a:r>
              <a:rPr lang="ar-MA" sz="3600" b="1" dirty="0" smtClean="0">
                <a:effectLst>
                  <a:outerShdw blurRad="38100" dist="38100" dir="2700000" algn="tl">
                    <a:srgbClr val="000000">
                      <a:alpha val="43137"/>
                    </a:srgbClr>
                  </a:outerShdw>
                </a:effectLst>
              </a:rPr>
              <a:t>حالما </a:t>
            </a:r>
            <a:r>
              <a:rPr lang="ar-MA" sz="3600" b="1" dirty="0">
                <a:effectLst>
                  <a:outerShdw blurRad="38100" dist="38100" dir="2700000" algn="tl">
                    <a:srgbClr val="000000">
                      <a:alpha val="43137"/>
                    </a:srgbClr>
                  </a:outerShdw>
                </a:effectLst>
              </a:rPr>
              <a:t>وصل الرجل، بدا السرور على وجهه؛ أما امرأته فكانت </a:t>
            </a:r>
            <a:r>
              <a:rPr lang="ar-MA" sz="3600" b="1" dirty="0" smtClean="0">
                <a:effectLst>
                  <a:outerShdw blurRad="38100" dist="38100" dir="2700000" algn="tl">
                    <a:srgbClr val="000000">
                      <a:alpha val="43137"/>
                    </a:srgbClr>
                  </a:outerShdw>
                </a:effectLst>
              </a:rPr>
              <a:t>حزينة.</a:t>
            </a:r>
          </a:p>
        </p:txBody>
      </p:sp>
    </p:spTree>
    <p:extLst>
      <p:ext uri="{BB962C8B-B14F-4D97-AF65-F5344CB8AC3E}">
        <p14:creationId xmlns:p14="http://schemas.microsoft.com/office/powerpoint/2010/main" val="664913764"/>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196948" y="744805"/>
            <a:ext cx="11830929" cy="3970318"/>
          </a:xfrm>
          <a:prstGeom prst="rect">
            <a:avLst/>
          </a:prstGeom>
          <a:solidFill>
            <a:schemeClr val="bg2">
              <a:lumMod val="90000"/>
            </a:schemeClr>
          </a:solidFill>
          <a:effectLst>
            <a:outerShdw blurRad="50800" dist="38100" dir="5400000" algn="t" rotWithShape="0">
              <a:prstClr val="black">
                <a:alpha val="40000"/>
              </a:prstClr>
            </a:outerShdw>
          </a:effectLst>
        </p:spPr>
        <p:txBody>
          <a:bodyPr wrap="square" rtlCol="1">
            <a:spAutoFit/>
          </a:bodyPr>
          <a:lstStyle/>
          <a:p>
            <a:pPr algn="r" rtl="1"/>
            <a:r>
              <a:rPr lang="ar-MA" sz="3600" b="1" u="sng" dirty="0">
                <a:solidFill>
                  <a:srgbClr val="FF0000"/>
                </a:solidFill>
                <a:effectLst>
                  <a:outerShdw blurRad="38100" dist="38100" dir="2700000" algn="tl">
                    <a:srgbClr val="000000">
                      <a:alpha val="43137"/>
                    </a:srgbClr>
                  </a:outerShdw>
                </a:effectLst>
              </a:rPr>
              <a:t>مواضع استعمال النقطة ( . ):</a:t>
            </a:r>
            <a:endParaRPr lang="ar-MA" sz="3600" b="1" u="sng" dirty="0" smtClean="0">
              <a:solidFill>
                <a:srgbClr val="FF0000"/>
              </a:solidFill>
              <a:effectLst>
                <a:outerShdw blurRad="38100" dist="38100" dir="2700000" algn="tl">
                  <a:srgbClr val="000000">
                    <a:alpha val="43137"/>
                  </a:srgbClr>
                </a:outerShdw>
              </a:effectLst>
            </a:endParaRPr>
          </a:p>
          <a:p>
            <a:pPr algn="r" rtl="1"/>
            <a:r>
              <a:rPr lang="ar-MA" sz="3600" b="1" dirty="0" smtClean="0">
                <a:effectLst>
                  <a:outerShdw blurRad="38100" dist="38100" dir="2700000" algn="tl">
                    <a:srgbClr val="000000">
                      <a:alpha val="43137"/>
                    </a:srgbClr>
                  </a:outerShdw>
                </a:effectLst>
              </a:rPr>
              <a:t>1. </a:t>
            </a:r>
            <a:r>
              <a:rPr lang="ar-MA" sz="3600" b="1" dirty="0">
                <a:solidFill>
                  <a:srgbClr val="00B050"/>
                </a:solidFill>
                <a:effectLst>
                  <a:outerShdw blurRad="38100" dist="38100" dir="2700000" algn="tl">
                    <a:srgbClr val="000000">
                      <a:alpha val="43137"/>
                    </a:srgbClr>
                  </a:outerShdw>
                </a:effectLst>
              </a:rPr>
              <a:t>بعد نهاية الجملة التامة المعنى، ولا كلام بعدها، ولا تحمل معنى التعجب أو الاستفهام، </a:t>
            </a:r>
            <a:r>
              <a:rPr lang="ar-MA" sz="3600" b="1" dirty="0">
                <a:effectLst>
                  <a:outerShdw blurRad="38100" dist="38100" dir="2700000" algn="tl">
                    <a:srgbClr val="000000">
                      <a:alpha val="43137"/>
                    </a:srgbClr>
                  </a:outerShdw>
                </a:effectLst>
              </a:rPr>
              <a:t>مثل</a:t>
            </a:r>
            <a:r>
              <a:rPr lang="ar-MA" sz="3600" b="1" dirty="0" smtClean="0">
                <a:effectLst>
                  <a:outerShdw blurRad="38100" dist="38100" dir="2700000" algn="tl">
                    <a:srgbClr val="000000">
                      <a:alpha val="43137"/>
                    </a:srgbClr>
                  </a:outerShdw>
                </a:effectLst>
              </a:rPr>
              <a:t>: </a:t>
            </a:r>
            <a:r>
              <a:rPr lang="ar-MA" sz="3600" b="1" dirty="0">
                <a:effectLst>
                  <a:outerShdw blurRad="38100" dist="38100" dir="2700000" algn="tl">
                    <a:srgbClr val="000000">
                      <a:alpha val="43137"/>
                    </a:srgbClr>
                  </a:outerShdw>
                </a:effectLst>
              </a:rPr>
              <a:t>خير الكلام ما قل ودل، ولم يطل فيمل</a:t>
            </a:r>
            <a:r>
              <a:rPr lang="ar-MA" sz="3600" b="1" dirty="0" smtClean="0">
                <a:effectLst>
                  <a:outerShdw blurRad="38100" dist="38100" dir="2700000" algn="tl">
                    <a:srgbClr val="000000">
                      <a:alpha val="43137"/>
                    </a:srgbClr>
                  </a:outerShdw>
                </a:effectLst>
              </a:rPr>
              <a:t>.</a:t>
            </a:r>
          </a:p>
          <a:p>
            <a:pPr algn="r" rtl="1"/>
            <a:r>
              <a:rPr lang="ar-MA" sz="3600" b="1" dirty="0">
                <a:effectLst>
                  <a:outerShdw blurRad="38100" dist="38100" dir="2700000" algn="tl">
                    <a:srgbClr val="000000">
                      <a:alpha val="43137"/>
                    </a:srgbClr>
                  </a:outerShdw>
                </a:effectLst>
              </a:rPr>
              <a:t>2. </a:t>
            </a:r>
            <a:r>
              <a:rPr lang="ar-MA" sz="3600" b="1" dirty="0">
                <a:solidFill>
                  <a:srgbClr val="00B050"/>
                </a:solidFill>
                <a:effectLst>
                  <a:outerShdw blurRad="38100" dist="38100" dir="2700000" algn="tl">
                    <a:srgbClr val="000000">
                      <a:alpha val="43137"/>
                    </a:srgbClr>
                  </a:outerShdw>
                </a:effectLst>
              </a:rPr>
              <a:t>في نهاية الفقرة، مثل:</a:t>
            </a:r>
          </a:p>
          <a:p>
            <a:pPr algn="r" rtl="1"/>
            <a:r>
              <a:rPr lang="ar-MA" sz="3600" b="1" dirty="0" smtClean="0">
                <a:effectLst>
                  <a:outerShdw blurRad="38100" dist="38100" dir="2700000" algn="tl">
                    <a:srgbClr val="000000">
                      <a:alpha val="43137"/>
                    </a:srgbClr>
                  </a:outerShdw>
                </a:effectLst>
              </a:rPr>
              <a:t> المعلقات</a:t>
            </a:r>
            <a:r>
              <a:rPr lang="ar-MA" sz="3600" b="1" dirty="0">
                <a:effectLst>
                  <a:outerShdw blurRad="38100" dist="38100" dir="2700000" algn="tl">
                    <a:srgbClr val="000000">
                      <a:alpha val="43137"/>
                    </a:srgbClr>
                  </a:outerShdw>
                </a:effectLst>
              </a:rPr>
              <a:t>: قصائد مختارة من أجود الشعر الجاهلي، وتسمى المطولات والمذهبات، وقد ذكر ابن عبد ربه أن العرب قد كتبتها بالذهب، وعلقتها على الكعبة.</a:t>
            </a:r>
            <a:endParaRPr lang="ar-MA" sz="3600" b="1" dirty="0" smtClean="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350040372"/>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196948" y="744805"/>
            <a:ext cx="11830929" cy="5632311"/>
          </a:xfrm>
          <a:prstGeom prst="rect">
            <a:avLst/>
          </a:prstGeom>
          <a:solidFill>
            <a:schemeClr val="bg2">
              <a:lumMod val="90000"/>
            </a:schemeClr>
          </a:solidFill>
          <a:effectLst>
            <a:outerShdw blurRad="50800" dist="38100" dir="5400000" algn="t" rotWithShape="0">
              <a:prstClr val="black">
                <a:alpha val="40000"/>
              </a:prstClr>
            </a:outerShdw>
          </a:effectLst>
        </p:spPr>
        <p:txBody>
          <a:bodyPr wrap="square" rtlCol="1">
            <a:spAutoFit/>
          </a:bodyPr>
          <a:lstStyle/>
          <a:p>
            <a:pPr algn="r" rtl="1"/>
            <a:r>
              <a:rPr lang="ar-MA" sz="3600" b="1" u="sng" dirty="0">
                <a:solidFill>
                  <a:srgbClr val="FF0000"/>
                </a:solidFill>
                <a:effectLst>
                  <a:outerShdw blurRad="38100" dist="38100" dir="2700000" algn="tl">
                    <a:srgbClr val="000000">
                      <a:alpha val="43137"/>
                    </a:srgbClr>
                  </a:outerShdw>
                </a:effectLst>
              </a:rPr>
              <a:t>مواضع النقطتان الرأسيتان ( : )</a:t>
            </a:r>
            <a:endParaRPr lang="ar-MA" sz="3600" b="1" u="sng" dirty="0" smtClean="0">
              <a:solidFill>
                <a:srgbClr val="FF0000"/>
              </a:solidFill>
              <a:effectLst>
                <a:outerShdw blurRad="38100" dist="38100" dir="2700000" algn="tl">
                  <a:srgbClr val="000000">
                    <a:alpha val="43137"/>
                  </a:srgbClr>
                </a:outerShdw>
              </a:effectLst>
            </a:endParaRPr>
          </a:p>
          <a:p>
            <a:pPr algn="r" rtl="1"/>
            <a:r>
              <a:rPr lang="ar-MA" sz="3600" b="1" dirty="0" smtClean="0">
                <a:effectLst>
                  <a:outerShdw blurRad="38100" dist="38100" dir="2700000" algn="tl">
                    <a:srgbClr val="000000">
                      <a:alpha val="43137"/>
                    </a:srgbClr>
                  </a:outerShdw>
                </a:effectLst>
              </a:rPr>
              <a:t>1. </a:t>
            </a:r>
            <a:r>
              <a:rPr lang="ar-MA" sz="3600" b="1" dirty="0">
                <a:solidFill>
                  <a:srgbClr val="00B050"/>
                </a:solidFill>
                <a:effectLst>
                  <a:outerShdw blurRad="38100" dist="38100" dir="2700000" algn="tl">
                    <a:srgbClr val="000000">
                      <a:alpha val="43137"/>
                    </a:srgbClr>
                  </a:outerShdw>
                </a:effectLst>
              </a:rPr>
              <a:t>بعد القول أو ما هو في معناه (حكى، حدث، أخبر، سأل، أجاب، روى، تكلم...)، </a:t>
            </a:r>
            <a:r>
              <a:rPr lang="ar-MA" sz="3600" b="1" dirty="0">
                <a:effectLst>
                  <a:outerShdw blurRad="38100" dist="38100" dir="2700000" algn="tl">
                    <a:srgbClr val="000000">
                      <a:alpha val="43137"/>
                    </a:srgbClr>
                  </a:outerShdw>
                </a:effectLst>
              </a:rPr>
              <a:t>مثل</a:t>
            </a:r>
            <a:r>
              <a:rPr lang="ar-MA" sz="3600" b="1" dirty="0" smtClean="0">
                <a:effectLst>
                  <a:outerShdw blurRad="38100" dist="38100" dir="2700000" algn="tl">
                    <a:srgbClr val="000000">
                      <a:alpha val="43137"/>
                    </a:srgbClr>
                  </a:outerShdw>
                </a:effectLst>
              </a:rPr>
              <a:t>: </a:t>
            </a:r>
            <a:r>
              <a:rPr lang="ar-MA" sz="3600" b="1" dirty="0">
                <a:effectLst>
                  <a:outerShdw blurRad="38100" dist="38100" dir="2700000" algn="tl">
                    <a:srgbClr val="000000">
                      <a:alpha val="43137"/>
                    </a:srgbClr>
                  </a:outerShdw>
                </a:effectLst>
              </a:rPr>
              <a:t>قال أحد الحكماء: العلم أكثر من أن يؤتى به؛ فتخبر من كل شي ء أحسنه</a:t>
            </a:r>
            <a:r>
              <a:rPr lang="ar-MA" sz="3600" b="1" dirty="0" smtClean="0">
                <a:effectLst>
                  <a:outerShdw blurRad="38100" dist="38100" dir="2700000" algn="tl">
                    <a:srgbClr val="000000">
                      <a:alpha val="43137"/>
                    </a:srgbClr>
                  </a:outerShdw>
                </a:effectLst>
              </a:rPr>
              <a:t>.</a:t>
            </a:r>
          </a:p>
          <a:p>
            <a:pPr algn="r" rtl="1"/>
            <a:r>
              <a:rPr lang="ar-MA" sz="3600" b="1" dirty="0">
                <a:effectLst>
                  <a:outerShdw blurRad="38100" dist="38100" dir="2700000" algn="tl">
                    <a:srgbClr val="000000">
                      <a:alpha val="43137"/>
                    </a:srgbClr>
                  </a:outerShdw>
                </a:effectLst>
              </a:rPr>
              <a:t>2. </a:t>
            </a:r>
            <a:r>
              <a:rPr lang="ar-MA" sz="3600" b="1" dirty="0">
                <a:solidFill>
                  <a:srgbClr val="00B050"/>
                </a:solidFill>
                <a:effectLst>
                  <a:outerShdw blurRad="38100" dist="38100" dir="2700000" algn="tl">
                    <a:srgbClr val="000000">
                      <a:alpha val="43137"/>
                    </a:srgbClr>
                  </a:outerShdw>
                </a:effectLst>
              </a:rPr>
              <a:t>بين الشيء وأنواعه، أو أقسامه،</a:t>
            </a:r>
            <a:r>
              <a:rPr lang="ar-MA" sz="3600" b="1" dirty="0">
                <a:effectLst>
                  <a:outerShdw blurRad="38100" dist="38100" dir="2700000" algn="tl">
                    <a:srgbClr val="000000">
                      <a:alpha val="43137"/>
                    </a:srgbClr>
                  </a:outerShdw>
                </a:effectLst>
              </a:rPr>
              <a:t> مثل:</a:t>
            </a:r>
          </a:p>
          <a:p>
            <a:pPr algn="r" rtl="1"/>
            <a:r>
              <a:rPr lang="ar-MA" sz="3600" b="1" dirty="0" smtClean="0">
                <a:effectLst>
                  <a:outerShdw blurRad="38100" dist="38100" dir="2700000" algn="tl">
                    <a:srgbClr val="000000">
                      <a:alpha val="43137"/>
                    </a:srgbClr>
                  </a:outerShdw>
                </a:effectLst>
              </a:rPr>
              <a:t> أيام </a:t>
            </a:r>
            <a:r>
              <a:rPr lang="ar-MA" sz="3600" b="1" dirty="0">
                <a:effectLst>
                  <a:outerShdw blurRad="38100" dist="38100" dir="2700000" algn="tl">
                    <a:srgbClr val="000000">
                      <a:alpha val="43137"/>
                    </a:srgbClr>
                  </a:outerShdw>
                </a:effectLst>
              </a:rPr>
              <a:t>الدهر ثلاثة: يوم مضى لا يعود إليك، ويوم أنت فيه لا يدوم عليك، ويوم مستقبل لا تدري ما حاله</a:t>
            </a:r>
            <a:r>
              <a:rPr lang="ar-MA" sz="3600" b="1" dirty="0" smtClean="0">
                <a:effectLst>
                  <a:outerShdw blurRad="38100" dist="38100" dir="2700000" algn="tl">
                    <a:srgbClr val="000000">
                      <a:alpha val="43137"/>
                    </a:srgbClr>
                  </a:outerShdw>
                </a:effectLst>
              </a:rPr>
              <a:t>.</a:t>
            </a:r>
          </a:p>
          <a:p>
            <a:pPr algn="r" rtl="1"/>
            <a:r>
              <a:rPr lang="ar-MA" sz="3600" b="1" dirty="0">
                <a:effectLst>
                  <a:outerShdw blurRad="38100" dist="38100" dir="2700000" algn="tl">
                    <a:srgbClr val="000000">
                      <a:alpha val="43137"/>
                    </a:srgbClr>
                  </a:outerShdw>
                </a:effectLst>
              </a:rPr>
              <a:t>3. </a:t>
            </a:r>
            <a:r>
              <a:rPr lang="ar-MA" sz="3600" b="1" dirty="0">
                <a:solidFill>
                  <a:srgbClr val="00B050"/>
                </a:solidFill>
                <a:effectLst>
                  <a:outerShdw blurRad="38100" dist="38100" dir="2700000" algn="tl">
                    <a:srgbClr val="000000">
                      <a:alpha val="43137"/>
                    </a:srgbClr>
                  </a:outerShdw>
                </a:effectLst>
              </a:rPr>
              <a:t>بين الكلام المجمل، والكلام الذي يتلوه موضحا له</a:t>
            </a:r>
            <a:r>
              <a:rPr lang="ar-MA" sz="3600" b="1" dirty="0">
                <a:effectLst>
                  <a:outerShdw blurRad="38100" dist="38100" dir="2700000" algn="tl">
                    <a:srgbClr val="000000">
                      <a:alpha val="43137"/>
                    </a:srgbClr>
                  </a:outerShdw>
                </a:effectLst>
              </a:rPr>
              <a:t>، مثل:</a:t>
            </a:r>
          </a:p>
          <a:p>
            <a:pPr algn="r" rtl="1"/>
            <a:r>
              <a:rPr lang="ar-MA" sz="3600" b="1" dirty="0" smtClean="0">
                <a:effectLst>
                  <a:outerShdw blurRad="38100" dist="38100" dir="2700000" algn="tl">
                    <a:srgbClr val="000000">
                      <a:alpha val="43137"/>
                    </a:srgbClr>
                  </a:outerShdw>
                </a:effectLst>
              </a:rPr>
              <a:t> المرء </a:t>
            </a:r>
            <a:r>
              <a:rPr lang="ar-MA" sz="3600" b="1" dirty="0">
                <a:effectLst>
                  <a:outerShdw blurRad="38100" dist="38100" dir="2700000" algn="tl">
                    <a:srgbClr val="000000">
                      <a:alpha val="43137"/>
                    </a:srgbClr>
                  </a:outerShdw>
                </a:effectLst>
              </a:rPr>
              <a:t>بأصغريه: قلبه، ولسانه</a:t>
            </a:r>
            <a:r>
              <a:rPr lang="ar-MA" sz="3600" b="1" dirty="0" smtClean="0">
                <a:effectLst>
                  <a:outerShdw blurRad="38100" dist="38100" dir="2700000" algn="tl">
                    <a:srgbClr val="000000">
                      <a:alpha val="43137"/>
                    </a:srgbClr>
                  </a:outerShdw>
                </a:effectLst>
              </a:rPr>
              <a:t>.</a:t>
            </a:r>
          </a:p>
          <a:p>
            <a:pPr algn="r" rtl="1"/>
            <a:r>
              <a:rPr lang="ar-MA" sz="3600" b="1" dirty="0">
                <a:effectLst>
                  <a:outerShdw blurRad="38100" dist="38100" dir="2700000" algn="tl">
                    <a:srgbClr val="000000">
                      <a:alpha val="43137"/>
                    </a:srgbClr>
                  </a:outerShdw>
                </a:effectLst>
              </a:rPr>
              <a:t>4. </a:t>
            </a:r>
            <a:r>
              <a:rPr lang="ar-MA" sz="3600" b="1" dirty="0">
                <a:solidFill>
                  <a:srgbClr val="00B050"/>
                </a:solidFill>
                <a:effectLst>
                  <a:outerShdw blurRad="38100" dist="38100" dir="2700000" algn="tl">
                    <a:srgbClr val="000000">
                      <a:alpha val="43137"/>
                    </a:srgbClr>
                  </a:outerShdw>
                </a:effectLst>
              </a:rPr>
              <a:t>قبل الكلام المقتبس</a:t>
            </a:r>
            <a:r>
              <a:rPr lang="ar-MA" sz="3600" b="1" dirty="0">
                <a:effectLst>
                  <a:outerShdw blurRad="38100" dist="38100" dir="2700000" algn="tl">
                    <a:srgbClr val="000000">
                      <a:alpha val="43137"/>
                    </a:srgbClr>
                  </a:outerShdw>
                </a:effectLst>
              </a:rPr>
              <a:t>، مثل</a:t>
            </a:r>
            <a:r>
              <a:rPr lang="ar-MA" sz="3600" b="1" dirty="0" smtClean="0">
                <a:effectLst>
                  <a:outerShdw blurRad="38100" dist="38100" dir="2700000" algn="tl">
                    <a:srgbClr val="000000">
                      <a:alpha val="43137"/>
                    </a:srgbClr>
                  </a:outerShdw>
                </a:effectLst>
              </a:rPr>
              <a:t>:   </a:t>
            </a:r>
            <a:r>
              <a:rPr lang="ar-MA" sz="3600" b="1" dirty="0">
                <a:effectLst>
                  <a:outerShdw blurRad="38100" dist="38100" dir="2700000" algn="tl">
                    <a:srgbClr val="000000">
                      <a:alpha val="43137"/>
                    </a:srgbClr>
                  </a:outerShdw>
                </a:effectLst>
              </a:rPr>
              <a:t>من الأقوال المأثورة: " عند الشدائد يعرف الإخوان ".</a:t>
            </a:r>
            <a:endParaRPr lang="ar-MA" sz="3600" b="1" dirty="0" smtClean="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07628361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7315201" y="88907"/>
            <a:ext cx="4733770" cy="584775"/>
          </a:xfrm>
          <a:prstGeom prst="rect">
            <a:avLst/>
          </a:prstGeom>
          <a:solidFill>
            <a:schemeClr val="bg2">
              <a:lumMod val="90000"/>
            </a:schemeClr>
          </a:solidFill>
          <a:effectLst>
            <a:outerShdw blurRad="50800" dist="38100" dir="5400000" algn="t" rotWithShape="0">
              <a:prstClr val="black">
                <a:alpha val="40000"/>
              </a:prstClr>
            </a:outerShdw>
          </a:effectLst>
        </p:spPr>
        <p:txBody>
          <a:bodyPr wrap="square" rtlCol="1">
            <a:spAutoFit/>
          </a:bodyPr>
          <a:lstStyle/>
          <a:p>
            <a:pPr marL="571500" indent="-571500" algn="r" rtl="1">
              <a:buFont typeface="Wingdings" panose="05000000000000000000" pitchFamily="2" charset="2"/>
              <a:buChar char="Ø"/>
            </a:pPr>
            <a:r>
              <a:rPr lang="ar-MA" sz="3200" b="1" dirty="0">
                <a:solidFill>
                  <a:srgbClr val="FF0000"/>
                </a:solidFill>
              </a:rPr>
              <a:t>تعرف الأخطاء وتصحيحها:</a:t>
            </a:r>
          </a:p>
        </p:txBody>
      </p:sp>
      <p:graphicFrame>
        <p:nvGraphicFramePr>
          <p:cNvPr id="2" name="Table 1"/>
          <p:cNvGraphicFramePr>
            <a:graphicFrameLocks noGrp="1"/>
          </p:cNvGraphicFramePr>
          <p:nvPr>
            <p:extLst>
              <p:ext uri="{D42A27DB-BD31-4B8C-83A1-F6EECF244321}">
                <p14:modId xmlns:p14="http://schemas.microsoft.com/office/powerpoint/2010/main" val="3631312920"/>
              </p:ext>
            </p:extLst>
          </p:nvPr>
        </p:nvGraphicFramePr>
        <p:xfrm>
          <a:off x="98474" y="775933"/>
          <a:ext cx="11980981" cy="5660592"/>
        </p:xfrm>
        <a:graphic>
          <a:graphicData uri="http://schemas.openxmlformats.org/drawingml/2006/table">
            <a:tbl>
              <a:tblPr rtl="1" firstRow="1" bandRow="1">
                <a:effectLst>
                  <a:outerShdw blurRad="50800" dist="38100" dir="5400000" algn="t" rotWithShape="0">
                    <a:prstClr val="black">
                      <a:alpha val="40000"/>
                    </a:prstClr>
                  </a:outerShdw>
                </a:effectLst>
                <a:tableStyleId>{5C22544A-7EE6-4342-B048-85BDC9FD1C3A}</a:tableStyleId>
              </a:tblPr>
              <a:tblGrid>
                <a:gridCol w="4018667">
                  <a:extLst>
                    <a:ext uri="{9D8B030D-6E8A-4147-A177-3AD203B41FA5}">
                      <a16:colId xmlns:a16="http://schemas.microsoft.com/office/drawing/2014/main" val="2701034736"/>
                    </a:ext>
                  </a:extLst>
                </a:gridCol>
                <a:gridCol w="4304714">
                  <a:extLst>
                    <a:ext uri="{9D8B030D-6E8A-4147-A177-3AD203B41FA5}">
                      <a16:colId xmlns:a16="http://schemas.microsoft.com/office/drawing/2014/main" val="1292309707"/>
                    </a:ext>
                  </a:extLst>
                </a:gridCol>
                <a:gridCol w="3657600">
                  <a:extLst>
                    <a:ext uri="{9D8B030D-6E8A-4147-A177-3AD203B41FA5}">
                      <a16:colId xmlns:a16="http://schemas.microsoft.com/office/drawing/2014/main" val="2694347908"/>
                    </a:ext>
                  </a:extLst>
                </a:gridCol>
              </a:tblGrid>
              <a:tr h="745312">
                <a:tc>
                  <a:txBody>
                    <a:bodyPr/>
                    <a:lstStyle/>
                    <a:p>
                      <a:pPr algn="ctr" rtl="1"/>
                      <a:r>
                        <a:rPr lang="ar-MA" sz="4000" dirty="0" smtClean="0">
                          <a:solidFill>
                            <a:schemeClr val="tx1"/>
                          </a:solidFill>
                        </a:rPr>
                        <a:t>الخطأ</a:t>
                      </a:r>
                      <a:endParaRPr lang="ar-MA" sz="4000" dirty="0">
                        <a:solidFill>
                          <a:schemeClr val="tx1"/>
                        </a:solidFill>
                      </a:endParaRPr>
                    </a:p>
                  </a:txBody>
                  <a:tcPr>
                    <a:solidFill>
                      <a:srgbClr val="FFFF00"/>
                    </a:solidFill>
                  </a:tcPr>
                </a:tc>
                <a:tc>
                  <a:txBody>
                    <a:bodyPr/>
                    <a:lstStyle/>
                    <a:p>
                      <a:pPr algn="ctr" rtl="1"/>
                      <a:r>
                        <a:rPr lang="ar-MA" sz="4000" dirty="0" smtClean="0">
                          <a:solidFill>
                            <a:schemeClr val="tx1"/>
                          </a:solidFill>
                        </a:rPr>
                        <a:t>التصحيح</a:t>
                      </a:r>
                      <a:endParaRPr lang="ar-MA" sz="4000" dirty="0">
                        <a:solidFill>
                          <a:schemeClr val="tx1"/>
                        </a:solidFill>
                      </a:endParaRPr>
                    </a:p>
                  </a:txBody>
                  <a:tcPr>
                    <a:solidFill>
                      <a:srgbClr val="FFFF00"/>
                    </a:solidFill>
                  </a:tcPr>
                </a:tc>
                <a:tc>
                  <a:txBody>
                    <a:bodyPr/>
                    <a:lstStyle/>
                    <a:p>
                      <a:pPr algn="ctr" rtl="1"/>
                      <a:r>
                        <a:rPr lang="ar-MA" sz="4000" dirty="0" smtClean="0">
                          <a:solidFill>
                            <a:schemeClr val="tx1"/>
                          </a:solidFill>
                        </a:rPr>
                        <a:t>التعليل</a:t>
                      </a:r>
                      <a:endParaRPr lang="ar-MA" sz="4000" dirty="0">
                        <a:solidFill>
                          <a:schemeClr val="tx1"/>
                        </a:solidFill>
                      </a:endParaRPr>
                    </a:p>
                  </a:txBody>
                  <a:tcPr>
                    <a:solidFill>
                      <a:srgbClr val="FFFF00"/>
                    </a:solidFill>
                  </a:tcPr>
                </a:tc>
                <a:extLst>
                  <a:ext uri="{0D108BD9-81ED-4DB2-BD59-A6C34878D82A}">
                    <a16:rowId xmlns:a16="http://schemas.microsoft.com/office/drawing/2014/main" val="3676608579"/>
                  </a:ext>
                </a:extLst>
              </a:tr>
              <a:tr h="745312">
                <a:tc>
                  <a:txBody>
                    <a:bodyPr/>
                    <a:lstStyle/>
                    <a:p>
                      <a:pPr rtl="1"/>
                      <a:r>
                        <a:rPr lang="ar-MA" sz="3600" b="1" dirty="0" smtClean="0"/>
                        <a:t>يتحدث النص على ... </a:t>
                      </a:r>
                      <a:endParaRPr lang="ar-MA" sz="3600" b="1" dirty="0"/>
                    </a:p>
                  </a:txBody>
                  <a:tcPr>
                    <a:solidFill>
                      <a:srgbClr val="FFFF99"/>
                    </a:solidFill>
                  </a:tcPr>
                </a:tc>
                <a:tc>
                  <a:txBody>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kumimoji="0" lang="ar-MA" sz="3600" b="1" i="0" u="none" strike="noStrike" kern="1200" cap="none" spc="0" normalizeH="0" baseline="0" noProof="0" dirty="0" smtClean="0">
                          <a:ln>
                            <a:noFill/>
                          </a:ln>
                          <a:solidFill>
                            <a:prstClr val="black"/>
                          </a:solidFill>
                          <a:effectLst/>
                          <a:uLnTx/>
                          <a:uFillTx/>
                          <a:latin typeface="+mn-lt"/>
                          <a:ea typeface="+mn-ea"/>
                          <a:cs typeface="+mn-cs"/>
                        </a:rPr>
                        <a:t>يتحدث النص </a:t>
                      </a:r>
                      <a:r>
                        <a:rPr kumimoji="0" lang="ar-MA" sz="3600" b="1" i="0" u="none" strike="noStrike" kern="1200" cap="none" spc="0" normalizeH="0" baseline="0" noProof="0" dirty="0" smtClean="0">
                          <a:ln>
                            <a:noFill/>
                          </a:ln>
                          <a:solidFill>
                            <a:srgbClr val="00B050"/>
                          </a:solidFill>
                          <a:effectLst/>
                          <a:uLnTx/>
                          <a:uFillTx/>
                          <a:latin typeface="+mn-lt"/>
                          <a:ea typeface="+mn-ea"/>
                          <a:cs typeface="+mn-cs"/>
                        </a:rPr>
                        <a:t>عن</a:t>
                      </a:r>
                      <a:r>
                        <a:rPr kumimoji="0" lang="ar-MA" sz="3600" b="1" i="0" u="none" strike="noStrike" kern="1200" cap="none" spc="0" normalizeH="0" baseline="0" noProof="0" dirty="0" smtClean="0">
                          <a:ln>
                            <a:noFill/>
                          </a:ln>
                          <a:solidFill>
                            <a:prstClr val="black"/>
                          </a:solidFill>
                          <a:effectLst/>
                          <a:uLnTx/>
                          <a:uFillTx/>
                          <a:latin typeface="+mn-lt"/>
                          <a:ea typeface="+mn-ea"/>
                          <a:cs typeface="+mn-cs"/>
                        </a:rPr>
                        <a:t> ... </a:t>
                      </a:r>
                    </a:p>
                  </a:txBody>
                  <a:tcPr>
                    <a:solidFill>
                      <a:srgbClr val="FFFF99"/>
                    </a:solidFill>
                  </a:tcPr>
                </a:tc>
                <a:tc>
                  <a:txBody>
                    <a:bodyPr/>
                    <a:lstStyle/>
                    <a:p>
                      <a:endParaRPr lang="ar-MA" dirty="0"/>
                    </a:p>
                  </a:txBody>
                  <a:tcPr>
                    <a:solidFill>
                      <a:srgbClr val="FFFF99"/>
                    </a:solidFill>
                  </a:tcPr>
                </a:tc>
                <a:extLst>
                  <a:ext uri="{0D108BD9-81ED-4DB2-BD59-A6C34878D82A}">
                    <a16:rowId xmlns:a16="http://schemas.microsoft.com/office/drawing/2014/main" val="413980083"/>
                  </a:ext>
                </a:extLst>
              </a:tr>
              <a:tr h="745312">
                <a:tc>
                  <a:txBody>
                    <a:bodyPr/>
                    <a:lstStyle/>
                    <a:p>
                      <a:pPr rtl="1"/>
                      <a:r>
                        <a:rPr lang="ar-MA" sz="3600" b="1" dirty="0" smtClean="0"/>
                        <a:t>ويهتم بشخص،</a:t>
                      </a:r>
                      <a:r>
                        <a:rPr lang="ar-MA" sz="3600" b="1" baseline="0" dirty="0" smtClean="0"/>
                        <a:t> ... </a:t>
                      </a:r>
                      <a:endParaRPr lang="ar-MA" sz="3600" b="1" dirty="0"/>
                    </a:p>
                  </a:txBody>
                  <a:tcPr>
                    <a:solidFill>
                      <a:srgbClr val="FFFF99"/>
                    </a:solidFill>
                  </a:tcPr>
                </a:tc>
                <a:tc>
                  <a:txBody>
                    <a:bodyPr/>
                    <a:lstStyle/>
                    <a:p>
                      <a:endParaRPr lang="ar-MA" dirty="0"/>
                    </a:p>
                  </a:txBody>
                  <a:tcPr>
                    <a:solidFill>
                      <a:srgbClr val="FFFF99"/>
                    </a:solidFill>
                  </a:tcPr>
                </a:tc>
                <a:tc>
                  <a:txBody>
                    <a:bodyPr/>
                    <a:lstStyle/>
                    <a:p>
                      <a:endParaRPr lang="ar-MA" dirty="0"/>
                    </a:p>
                  </a:txBody>
                  <a:tcPr>
                    <a:solidFill>
                      <a:srgbClr val="FFFF99"/>
                    </a:solidFill>
                  </a:tcPr>
                </a:tc>
                <a:extLst>
                  <a:ext uri="{0D108BD9-81ED-4DB2-BD59-A6C34878D82A}">
                    <a16:rowId xmlns:a16="http://schemas.microsoft.com/office/drawing/2014/main" val="3726046175"/>
                  </a:ext>
                </a:extLst>
              </a:tr>
              <a:tr h="745312">
                <a:tc>
                  <a:txBody>
                    <a:bodyPr/>
                    <a:lstStyle/>
                    <a:p>
                      <a:pPr rtl="1"/>
                      <a:r>
                        <a:rPr lang="ar-MA" sz="3600" b="1" dirty="0" smtClean="0"/>
                        <a:t>يقوم على</a:t>
                      </a:r>
                      <a:r>
                        <a:rPr lang="ar-MA" sz="3600" b="1" baseline="0" dirty="0" smtClean="0"/>
                        <a:t> تضامن وتعاون</a:t>
                      </a:r>
                      <a:endParaRPr lang="ar-MA" sz="3600" b="1" dirty="0"/>
                    </a:p>
                  </a:txBody>
                  <a:tcPr>
                    <a:solidFill>
                      <a:srgbClr val="FFFF99"/>
                    </a:solidFill>
                  </a:tcPr>
                </a:tc>
                <a:tc>
                  <a:txBody>
                    <a:bodyPr/>
                    <a:lstStyle/>
                    <a:p>
                      <a:endParaRPr lang="ar-MA"/>
                    </a:p>
                  </a:txBody>
                  <a:tcPr>
                    <a:solidFill>
                      <a:srgbClr val="FFFF99"/>
                    </a:solidFill>
                  </a:tcPr>
                </a:tc>
                <a:tc>
                  <a:txBody>
                    <a:bodyPr/>
                    <a:lstStyle/>
                    <a:p>
                      <a:pPr rtl="1"/>
                      <a:endParaRPr lang="ar-MA" sz="3600" dirty="0"/>
                    </a:p>
                  </a:txBody>
                  <a:tcPr>
                    <a:solidFill>
                      <a:srgbClr val="FFFF99"/>
                    </a:solidFill>
                  </a:tcPr>
                </a:tc>
                <a:extLst>
                  <a:ext uri="{0D108BD9-81ED-4DB2-BD59-A6C34878D82A}">
                    <a16:rowId xmlns:a16="http://schemas.microsoft.com/office/drawing/2014/main" val="3870230357"/>
                  </a:ext>
                </a:extLst>
              </a:tr>
              <a:tr h="745312">
                <a:tc>
                  <a:txBody>
                    <a:bodyPr/>
                    <a:lstStyle/>
                    <a:p>
                      <a:pPr rtl="1"/>
                      <a:r>
                        <a:rPr lang="ar-MA" sz="3600" b="1" dirty="0" smtClean="0"/>
                        <a:t>أن</a:t>
                      </a:r>
                      <a:r>
                        <a:rPr lang="ar-MA" sz="3600" b="1" baseline="0" dirty="0" smtClean="0"/>
                        <a:t> تكون أمة واحدة، وقوله سبحانه...</a:t>
                      </a:r>
                      <a:endParaRPr lang="ar-MA" sz="3600" b="1" dirty="0"/>
                    </a:p>
                  </a:txBody>
                  <a:tcPr>
                    <a:solidFill>
                      <a:srgbClr val="FFFF99"/>
                    </a:solidFill>
                  </a:tcPr>
                </a:tc>
                <a:tc>
                  <a:txBody>
                    <a:bodyPr/>
                    <a:lstStyle/>
                    <a:p>
                      <a:endParaRPr lang="ar-MA"/>
                    </a:p>
                  </a:txBody>
                  <a:tcPr>
                    <a:solidFill>
                      <a:srgbClr val="FFFF99"/>
                    </a:solidFill>
                  </a:tcPr>
                </a:tc>
                <a:tc>
                  <a:txBody>
                    <a:bodyPr/>
                    <a:lstStyle/>
                    <a:p>
                      <a:pPr rtl="1"/>
                      <a:endParaRPr lang="ar-MA" sz="3600"/>
                    </a:p>
                  </a:txBody>
                  <a:tcPr>
                    <a:solidFill>
                      <a:srgbClr val="FFFF99"/>
                    </a:solidFill>
                  </a:tcPr>
                </a:tc>
                <a:extLst>
                  <a:ext uri="{0D108BD9-81ED-4DB2-BD59-A6C34878D82A}">
                    <a16:rowId xmlns:a16="http://schemas.microsoft.com/office/drawing/2014/main" val="2380771425"/>
                  </a:ext>
                </a:extLst>
              </a:tr>
              <a:tr h="745312">
                <a:tc>
                  <a:txBody>
                    <a:bodyPr/>
                    <a:lstStyle/>
                    <a:p>
                      <a:pPr rtl="1"/>
                      <a:r>
                        <a:rPr lang="ar-MA" sz="3600" b="1" dirty="0" smtClean="0"/>
                        <a:t>قال في قوله تعالى...</a:t>
                      </a:r>
                      <a:endParaRPr lang="ar-MA" sz="3600" b="1" dirty="0"/>
                    </a:p>
                  </a:txBody>
                  <a:tcPr>
                    <a:solidFill>
                      <a:srgbClr val="FFFF99"/>
                    </a:solidFill>
                  </a:tcPr>
                </a:tc>
                <a:tc>
                  <a:txBody>
                    <a:bodyPr/>
                    <a:lstStyle/>
                    <a:p>
                      <a:endParaRPr lang="ar-MA"/>
                    </a:p>
                  </a:txBody>
                  <a:tcPr>
                    <a:solidFill>
                      <a:srgbClr val="FFFF99"/>
                    </a:solidFill>
                  </a:tcPr>
                </a:tc>
                <a:tc>
                  <a:txBody>
                    <a:bodyPr/>
                    <a:lstStyle/>
                    <a:p>
                      <a:pPr rtl="1"/>
                      <a:endParaRPr lang="ar-MA" sz="3600"/>
                    </a:p>
                  </a:txBody>
                  <a:tcPr>
                    <a:solidFill>
                      <a:srgbClr val="FFFF99"/>
                    </a:solidFill>
                  </a:tcPr>
                </a:tc>
                <a:extLst>
                  <a:ext uri="{0D108BD9-81ED-4DB2-BD59-A6C34878D82A}">
                    <a16:rowId xmlns:a16="http://schemas.microsoft.com/office/drawing/2014/main" val="745187233"/>
                  </a:ext>
                </a:extLst>
              </a:tr>
              <a:tr h="745312">
                <a:tc>
                  <a:txBody>
                    <a:bodyPr/>
                    <a:lstStyle/>
                    <a:p>
                      <a:pPr rtl="1"/>
                      <a:r>
                        <a:rPr lang="ar-MA" sz="3600" b="1" dirty="0" smtClean="0"/>
                        <a:t>وتعاون وتكافل</a:t>
                      </a:r>
                      <a:endParaRPr lang="ar-MA" sz="3600" b="1" dirty="0"/>
                    </a:p>
                  </a:txBody>
                  <a:tcPr>
                    <a:solidFill>
                      <a:srgbClr val="FFFF99"/>
                    </a:solidFill>
                  </a:tcPr>
                </a:tc>
                <a:tc>
                  <a:txBody>
                    <a:bodyPr/>
                    <a:lstStyle/>
                    <a:p>
                      <a:endParaRPr lang="ar-MA" dirty="0"/>
                    </a:p>
                  </a:txBody>
                  <a:tcPr>
                    <a:solidFill>
                      <a:srgbClr val="FFFF99"/>
                    </a:solidFill>
                  </a:tcPr>
                </a:tc>
                <a:tc>
                  <a:txBody>
                    <a:bodyPr/>
                    <a:lstStyle/>
                    <a:p>
                      <a:pPr rtl="1"/>
                      <a:endParaRPr lang="ar-MA" sz="3600" dirty="0"/>
                    </a:p>
                  </a:txBody>
                  <a:tcPr>
                    <a:solidFill>
                      <a:srgbClr val="FFFF99"/>
                    </a:solidFill>
                  </a:tcPr>
                </a:tc>
                <a:extLst>
                  <a:ext uri="{0D108BD9-81ED-4DB2-BD59-A6C34878D82A}">
                    <a16:rowId xmlns:a16="http://schemas.microsoft.com/office/drawing/2014/main" val="4130340634"/>
                  </a:ext>
                </a:extLst>
              </a:tr>
            </a:tbl>
          </a:graphicData>
        </a:graphic>
      </p:graphicFrame>
    </p:spTree>
    <p:extLst>
      <p:ext uri="{BB962C8B-B14F-4D97-AF65-F5344CB8AC3E}">
        <p14:creationId xmlns:p14="http://schemas.microsoft.com/office/powerpoint/2010/main" val="124543784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7315201" y="88907"/>
            <a:ext cx="4733770" cy="584775"/>
          </a:xfrm>
          <a:prstGeom prst="rect">
            <a:avLst/>
          </a:prstGeom>
          <a:solidFill>
            <a:schemeClr val="bg2">
              <a:lumMod val="90000"/>
            </a:schemeClr>
          </a:solidFill>
          <a:effectLst>
            <a:outerShdw blurRad="50800" dist="38100" dir="5400000" algn="t" rotWithShape="0">
              <a:prstClr val="black">
                <a:alpha val="40000"/>
              </a:prstClr>
            </a:outerShdw>
          </a:effectLst>
        </p:spPr>
        <p:txBody>
          <a:bodyPr wrap="square" rtlCol="1">
            <a:spAutoFit/>
          </a:bodyPr>
          <a:lstStyle/>
          <a:p>
            <a:pPr marL="571500" indent="-571500" algn="r" rtl="1">
              <a:buFont typeface="Wingdings" panose="05000000000000000000" pitchFamily="2" charset="2"/>
              <a:buChar char="Ø"/>
            </a:pPr>
            <a:r>
              <a:rPr lang="ar-MA" sz="3200" b="1" dirty="0">
                <a:solidFill>
                  <a:srgbClr val="FF0000"/>
                </a:solidFill>
              </a:rPr>
              <a:t>تعرف الأخطاء وتصحيحها:</a:t>
            </a:r>
          </a:p>
        </p:txBody>
      </p:sp>
      <p:graphicFrame>
        <p:nvGraphicFramePr>
          <p:cNvPr id="2" name="Table 1"/>
          <p:cNvGraphicFramePr>
            <a:graphicFrameLocks noGrp="1"/>
          </p:cNvGraphicFramePr>
          <p:nvPr>
            <p:extLst>
              <p:ext uri="{D42A27DB-BD31-4B8C-83A1-F6EECF244321}">
                <p14:modId xmlns:p14="http://schemas.microsoft.com/office/powerpoint/2010/main" val="3462281410"/>
              </p:ext>
            </p:extLst>
          </p:nvPr>
        </p:nvGraphicFramePr>
        <p:xfrm>
          <a:off x="98474" y="775933"/>
          <a:ext cx="11980981" cy="5660592"/>
        </p:xfrm>
        <a:graphic>
          <a:graphicData uri="http://schemas.openxmlformats.org/drawingml/2006/table">
            <a:tbl>
              <a:tblPr rtl="1" firstRow="1" bandRow="1">
                <a:effectLst>
                  <a:outerShdw blurRad="50800" dist="38100" dir="5400000" algn="t" rotWithShape="0">
                    <a:prstClr val="black">
                      <a:alpha val="40000"/>
                    </a:prstClr>
                  </a:outerShdw>
                </a:effectLst>
                <a:tableStyleId>{5C22544A-7EE6-4342-B048-85BDC9FD1C3A}</a:tableStyleId>
              </a:tblPr>
              <a:tblGrid>
                <a:gridCol w="4018667">
                  <a:extLst>
                    <a:ext uri="{9D8B030D-6E8A-4147-A177-3AD203B41FA5}">
                      <a16:colId xmlns:a16="http://schemas.microsoft.com/office/drawing/2014/main" val="2701034736"/>
                    </a:ext>
                  </a:extLst>
                </a:gridCol>
                <a:gridCol w="4304714">
                  <a:extLst>
                    <a:ext uri="{9D8B030D-6E8A-4147-A177-3AD203B41FA5}">
                      <a16:colId xmlns:a16="http://schemas.microsoft.com/office/drawing/2014/main" val="1292309707"/>
                    </a:ext>
                  </a:extLst>
                </a:gridCol>
                <a:gridCol w="3657600">
                  <a:extLst>
                    <a:ext uri="{9D8B030D-6E8A-4147-A177-3AD203B41FA5}">
                      <a16:colId xmlns:a16="http://schemas.microsoft.com/office/drawing/2014/main" val="2694347908"/>
                    </a:ext>
                  </a:extLst>
                </a:gridCol>
              </a:tblGrid>
              <a:tr h="745312">
                <a:tc>
                  <a:txBody>
                    <a:bodyPr/>
                    <a:lstStyle/>
                    <a:p>
                      <a:pPr algn="ctr" rtl="1"/>
                      <a:r>
                        <a:rPr lang="ar-MA" sz="4000" dirty="0" smtClean="0">
                          <a:solidFill>
                            <a:schemeClr val="tx1"/>
                          </a:solidFill>
                        </a:rPr>
                        <a:t>الخطأ</a:t>
                      </a:r>
                      <a:endParaRPr lang="ar-MA" sz="4000" dirty="0">
                        <a:solidFill>
                          <a:schemeClr val="tx1"/>
                        </a:solidFill>
                      </a:endParaRPr>
                    </a:p>
                  </a:txBody>
                  <a:tcPr>
                    <a:solidFill>
                      <a:srgbClr val="FFFF00"/>
                    </a:solidFill>
                  </a:tcPr>
                </a:tc>
                <a:tc>
                  <a:txBody>
                    <a:bodyPr/>
                    <a:lstStyle/>
                    <a:p>
                      <a:pPr algn="ctr" rtl="1"/>
                      <a:r>
                        <a:rPr lang="ar-MA" sz="4000" dirty="0" smtClean="0">
                          <a:solidFill>
                            <a:schemeClr val="tx1"/>
                          </a:solidFill>
                        </a:rPr>
                        <a:t>التصحيح</a:t>
                      </a:r>
                      <a:endParaRPr lang="ar-MA" sz="4000" dirty="0">
                        <a:solidFill>
                          <a:schemeClr val="tx1"/>
                        </a:solidFill>
                      </a:endParaRPr>
                    </a:p>
                  </a:txBody>
                  <a:tcPr>
                    <a:solidFill>
                      <a:srgbClr val="FFFF00"/>
                    </a:solidFill>
                  </a:tcPr>
                </a:tc>
                <a:tc>
                  <a:txBody>
                    <a:bodyPr/>
                    <a:lstStyle/>
                    <a:p>
                      <a:pPr algn="ctr" rtl="1"/>
                      <a:r>
                        <a:rPr lang="ar-MA" sz="4000" dirty="0" smtClean="0">
                          <a:solidFill>
                            <a:schemeClr val="tx1"/>
                          </a:solidFill>
                        </a:rPr>
                        <a:t>التعليل</a:t>
                      </a:r>
                      <a:endParaRPr lang="ar-MA" sz="4000" dirty="0">
                        <a:solidFill>
                          <a:schemeClr val="tx1"/>
                        </a:solidFill>
                      </a:endParaRPr>
                    </a:p>
                  </a:txBody>
                  <a:tcPr>
                    <a:solidFill>
                      <a:srgbClr val="FFFF00"/>
                    </a:solidFill>
                  </a:tcPr>
                </a:tc>
                <a:extLst>
                  <a:ext uri="{0D108BD9-81ED-4DB2-BD59-A6C34878D82A}">
                    <a16:rowId xmlns:a16="http://schemas.microsoft.com/office/drawing/2014/main" val="3676608579"/>
                  </a:ext>
                </a:extLst>
              </a:tr>
              <a:tr h="745312">
                <a:tc>
                  <a:txBody>
                    <a:bodyPr/>
                    <a:lstStyle/>
                    <a:p>
                      <a:pPr rtl="1"/>
                      <a:r>
                        <a:rPr lang="ar-MA" sz="3600" b="1" dirty="0" smtClean="0"/>
                        <a:t>يتحدث النص على ... </a:t>
                      </a:r>
                      <a:endParaRPr lang="ar-MA" sz="3600" b="1" dirty="0"/>
                    </a:p>
                  </a:txBody>
                  <a:tcPr>
                    <a:solidFill>
                      <a:srgbClr val="FFFF99"/>
                    </a:solidFill>
                  </a:tcPr>
                </a:tc>
                <a:tc>
                  <a:txBody>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kumimoji="0" lang="ar-MA" sz="3600" b="1" i="0" u="none" strike="noStrike" kern="1200" cap="none" spc="0" normalizeH="0" baseline="0" noProof="0" dirty="0" smtClean="0">
                          <a:ln>
                            <a:noFill/>
                          </a:ln>
                          <a:solidFill>
                            <a:prstClr val="black"/>
                          </a:solidFill>
                          <a:effectLst/>
                          <a:uLnTx/>
                          <a:uFillTx/>
                          <a:latin typeface="+mn-lt"/>
                          <a:ea typeface="+mn-ea"/>
                          <a:cs typeface="+mn-cs"/>
                        </a:rPr>
                        <a:t>يتحدث النص </a:t>
                      </a:r>
                      <a:r>
                        <a:rPr kumimoji="0" lang="ar-MA" sz="3600" b="1" i="0" u="none" strike="noStrike" kern="1200" cap="none" spc="0" normalizeH="0" baseline="0" noProof="0" dirty="0" smtClean="0">
                          <a:ln>
                            <a:noFill/>
                          </a:ln>
                          <a:solidFill>
                            <a:srgbClr val="00B050"/>
                          </a:solidFill>
                          <a:effectLst/>
                          <a:uLnTx/>
                          <a:uFillTx/>
                          <a:latin typeface="+mn-lt"/>
                          <a:ea typeface="+mn-ea"/>
                          <a:cs typeface="+mn-cs"/>
                        </a:rPr>
                        <a:t>عن</a:t>
                      </a:r>
                      <a:r>
                        <a:rPr kumimoji="0" lang="ar-MA" sz="3600" b="1" i="0" u="none" strike="noStrike" kern="1200" cap="none" spc="0" normalizeH="0" baseline="0" noProof="0" dirty="0" smtClean="0">
                          <a:ln>
                            <a:noFill/>
                          </a:ln>
                          <a:solidFill>
                            <a:prstClr val="black"/>
                          </a:solidFill>
                          <a:effectLst/>
                          <a:uLnTx/>
                          <a:uFillTx/>
                          <a:latin typeface="+mn-lt"/>
                          <a:ea typeface="+mn-ea"/>
                          <a:cs typeface="+mn-cs"/>
                        </a:rPr>
                        <a:t> ... </a:t>
                      </a:r>
                    </a:p>
                  </a:txBody>
                  <a:tcPr>
                    <a:solidFill>
                      <a:srgbClr val="FFFF99"/>
                    </a:solidFill>
                  </a:tcPr>
                </a:tc>
                <a:tc>
                  <a:txBody>
                    <a:bodyPr/>
                    <a:lstStyle/>
                    <a:p>
                      <a:pPr rtl="1"/>
                      <a:endParaRPr lang="ar-MA" sz="3600" dirty="0"/>
                    </a:p>
                  </a:txBody>
                  <a:tcPr>
                    <a:solidFill>
                      <a:srgbClr val="FFFF99"/>
                    </a:solidFill>
                  </a:tcPr>
                </a:tc>
                <a:extLst>
                  <a:ext uri="{0D108BD9-81ED-4DB2-BD59-A6C34878D82A}">
                    <a16:rowId xmlns:a16="http://schemas.microsoft.com/office/drawing/2014/main" val="413980083"/>
                  </a:ext>
                </a:extLst>
              </a:tr>
              <a:tr h="745312">
                <a:tc>
                  <a:txBody>
                    <a:bodyPr/>
                    <a:lstStyle/>
                    <a:p>
                      <a:pPr rtl="1"/>
                      <a:r>
                        <a:rPr lang="ar-MA" sz="3600" b="1" dirty="0" smtClean="0"/>
                        <a:t>ويهتم بشخص،</a:t>
                      </a:r>
                      <a:r>
                        <a:rPr lang="ar-MA" sz="3600" b="1" baseline="0" dirty="0" smtClean="0"/>
                        <a:t> ... </a:t>
                      </a:r>
                      <a:endParaRPr lang="ar-MA" sz="3600" b="1" dirty="0"/>
                    </a:p>
                  </a:txBody>
                  <a:tcPr>
                    <a:solidFill>
                      <a:srgbClr val="FFFF99"/>
                    </a:solidFill>
                  </a:tcPr>
                </a:tc>
                <a:tc>
                  <a:txBody>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kumimoji="0" lang="ar-MA" sz="3600" b="1" i="0" u="none" strike="noStrike" kern="1200" cap="none" spc="0" normalizeH="0" baseline="0" noProof="0" dirty="0" smtClean="0">
                          <a:ln>
                            <a:noFill/>
                          </a:ln>
                          <a:solidFill>
                            <a:prstClr val="black"/>
                          </a:solidFill>
                          <a:effectLst/>
                          <a:uLnTx/>
                          <a:uFillTx/>
                          <a:latin typeface="+mn-lt"/>
                          <a:ea typeface="+mn-ea"/>
                          <a:cs typeface="+mn-cs"/>
                        </a:rPr>
                        <a:t>ويهتم </a:t>
                      </a:r>
                      <a:r>
                        <a:rPr kumimoji="0" lang="ar-MA" sz="3600" b="1" i="0" u="none" strike="noStrike" kern="1200" cap="none" spc="0" normalizeH="0" baseline="0" noProof="0" dirty="0" smtClean="0">
                          <a:ln>
                            <a:noFill/>
                          </a:ln>
                          <a:solidFill>
                            <a:schemeClr val="tx1"/>
                          </a:solidFill>
                          <a:effectLst/>
                          <a:uLnTx/>
                          <a:uFillTx/>
                          <a:latin typeface="+mn-lt"/>
                          <a:ea typeface="+mn-ea"/>
                          <a:cs typeface="+mn-cs"/>
                        </a:rPr>
                        <a:t>ب</a:t>
                      </a:r>
                      <a:r>
                        <a:rPr kumimoji="0" lang="ar-MA" sz="3600" b="1" i="0" u="none" strike="noStrike" kern="1200" cap="none" spc="0" normalizeH="0" baseline="0" noProof="0" dirty="0" smtClean="0">
                          <a:ln>
                            <a:noFill/>
                          </a:ln>
                          <a:solidFill>
                            <a:srgbClr val="00B050"/>
                          </a:solidFill>
                          <a:effectLst/>
                          <a:uLnTx/>
                          <a:uFillTx/>
                          <a:latin typeface="+mn-lt"/>
                          <a:ea typeface="+mn-ea"/>
                          <a:cs typeface="+mn-cs"/>
                        </a:rPr>
                        <a:t>ال</a:t>
                      </a:r>
                      <a:r>
                        <a:rPr kumimoji="0" lang="ar-MA" sz="3600" b="1" i="0" u="none" strike="noStrike" kern="1200" cap="none" spc="0" normalizeH="0" baseline="0" noProof="0" dirty="0" smtClean="0">
                          <a:ln>
                            <a:noFill/>
                          </a:ln>
                          <a:solidFill>
                            <a:schemeClr val="tx1"/>
                          </a:solidFill>
                          <a:effectLst/>
                          <a:uLnTx/>
                          <a:uFillTx/>
                          <a:latin typeface="+mn-lt"/>
                          <a:ea typeface="+mn-ea"/>
                          <a:cs typeface="+mn-cs"/>
                        </a:rPr>
                        <a:t>شخص</a:t>
                      </a:r>
                      <a:r>
                        <a:rPr kumimoji="0" lang="ar-MA" sz="3600" b="1" i="0" u="none" strike="noStrike" kern="1200" cap="none" spc="0" normalizeH="0" baseline="0" noProof="0" dirty="0" smtClean="0">
                          <a:ln>
                            <a:noFill/>
                          </a:ln>
                          <a:solidFill>
                            <a:prstClr val="black"/>
                          </a:solidFill>
                          <a:effectLst/>
                          <a:uLnTx/>
                          <a:uFillTx/>
                          <a:latin typeface="+mn-lt"/>
                          <a:ea typeface="+mn-ea"/>
                          <a:cs typeface="+mn-cs"/>
                        </a:rPr>
                        <a:t>، ... </a:t>
                      </a:r>
                    </a:p>
                  </a:txBody>
                  <a:tcPr>
                    <a:solidFill>
                      <a:srgbClr val="FFFF99"/>
                    </a:solidFill>
                  </a:tcPr>
                </a:tc>
                <a:tc>
                  <a:txBody>
                    <a:bodyPr/>
                    <a:lstStyle/>
                    <a:p>
                      <a:pPr rtl="1"/>
                      <a:endParaRPr lang="ar-MA" sz="3600"/>
                    </a:p>
                  </a:txBody>
                  <a:tcPr>
                    <a:solidFill>
                      <a:srgbClr val="FFFF99"/>
                    </a:solidFill>
                  </a:tcPr>
                </a:tc>
                <a:extLst>
                  <a:ext uri="{0D108BD9-81ED-4DB2-BD59-A6C34878D82A}">
                    <a16:rowId xmlns:a16="http://schemas.microsoft.com/office/drawing/2014/main" val="3726046175"/>
                  </a:ext>
                </a:extLst>
              </a:tr>
              <a:tr h="745312">
                <a:tc>
                  <a:txBody>
                    <a:bodyPr/>
                    <a:lstStyle/>
                    <a:p>
                      <a:pPr rtl="1"/>
                      <a:r>
                        <a:rPr lang="ar-MA" sz="3600" b="1" dirty="0" smtClean="0"/>
                        <a:t>يقوم على</a:t>
                      </a:r>
                      <a:r>
                        <a:rPr lang="ar-MA" sz="3600" b="1" baseline="0" dirty="0" smtClean="0"/>
                        <a:t> تضامن وتعاون</a:t>
                      </a:r>
                      <a:endParaRPr lang="ar-MA" sz="3600" b="1" dirty="0"/>
                    </a:p>
                  </a:txBody>
                  <a:tcPr>
                    <a:solidFill>
                      <a:srgbClr val="FFFF99"/>
                    </a:solidFill>
                  </a:tcPr>
                </a:tc>
                <a:tc>
                  <a:txBody>
                    <a:bodyPr/>
                    <a:lstStyle/>
                    <a:p>
                      <a:endParaRPr lang="ar-MA" dirty="0"/>
                    </a:p>
                  </a:txBody>
                  <a:tcPr>
                    <a:solidFill>
                      <a:srgbClr val="FFFF99"/>
                    </a:solidFill>
                  </a:tcPr>
                </a:tc>
                <a:tc>
                  <a:txBody>
                    <a:bodyPr/>
                    <a:lstStyle/>
                    <a:p>
                      <a:pPr rtl="1"/>
                      <a:endParaRPr lang="ar-MA" sz="3600"/>
                    </a:p>
                  </a:txBody>
                  <a:tcPr>
                    <a:solidFill>
                      <a:srgbClr val="FFFF99"/>
                    </a:solidFill>
                  </a:tcPr>
                </a:tc>
                <a:extLst>
                  <a:ext uri="{0D108BD9-81ED-4DB2-BD59-A6C34878D82A}">
                    <a16:rowId xmlns:a16="http://schemas.microsoft.com/office/drawing/2014/main" val="3870230357"/>
                  </a:ext>
                </a:extLst>
              </a:tr>
              <a:tr h="745312">
                <a:tc>
                  <a:txBody>
                    <a:bodyPr/>
                    <a:lstStyle/>
                    <a:p>
                      <a:pPr rtl="1"/>
                      <a:r>
                        <a:rPr lang="ar-MA" sz="3600" b="1" dirty="0" smtClean="0"/>
                        <a:t>أن</a:t>
                      </a:r>
                      <a:r>
                        <a:rPr lang="ar-MA" sz="3600" b="1" baseline="0" dirty="0" smtClean="0"/>
                        <a:t> تكون أمة واحدة، وقوله سبحانه...</a:t>
                      </a:r>
                      <a:endParaRPr lang="ar-MA" sz="3600" b="1" dirty="0"/>
                    </a:p>
                  </a:txBody>
                  <a:tcPr>
                    <a:solidFill>
                      <a:srgbClr val="FFFF99"/>
                    </a:solidFill>
                  </a:tcPr>
                </a:tc>
                <a:tc>
                  <a:txBody>
                    <a:bodyPr/>
                    <a:lstStyle/>
                    <a:p>
                      <a:endParaRPr lang="ar-MA"/>
                    </a:p>
                  </a:txBody>
                  <a:tcPr>
                    <a:solidFill>
                      <a:srgbClr val="FFFF99"/>
                    </a:solidFill>
                  </a:tcPr>
                </a:tc>
                <a:tc>
                  <a:txBody>
                    <a:bodyPr/>
                    <a:lstStyle/>
                    <a:p>
                      <a:pPr rtl="1"/>
                      <a:endParaRPr lang="ar-MA" sz="3600"/>
                    </a:p>
                  </a:txBody>
                  <a:tcPr>
                    <a:solidFill>
                      <a:srgbClr val="FFFF99"/>
                    </a:solidFill>
                  </a:tcPr>
                </a:tc>
                <a:extLst>
                  <a:ext uri="{0D108BD9-81ED-4DB2-BD59-A6C34878D82A}">
                    <a16:rowId xmlns:a16="http://schemas.microsoft.com/office/drawing/2014/main" val="2380771425"/>
                  </a:ext>
                </a:extLst>
              </a:tr>
              <a:tr h="745312">
                <a:tc>
                  <a:txBody>
                    <a:bodyPr/>
                    <a:lstStyle/>
                    <a:p>
                      <a:pPr rtl="1"/>
                      <a:r>
                        <a:rPr lang="ar-MA" sz="3600" b="1" dirty="0" smtClean="0"/>
                        <a:t>قال في قوله تعالى...</a:t>
                      </a:r>
                      <a:endParaRPr lang="ar-MA" sz="3600" b="1" dirty="0"/>
                    </a:p>
                  </a:txBody>
                  <a:tcPr>
                    <a:solidFill>
                      <a:srgbClr val="FFFF99"/>
                    </a:solidFill>
                  </a:tcPr>
                </a:tc>
                <a:tc>
                  <a:txBody>
                    <a:bodyPr/>
                    <a:lstStyle/>
                    <a:p>
                      <a:endParaRPr lang="ar-MA"/>
                    </a:p>
                  </a:txBody>
                  <a:tcPr>
                    <a:solidFill>
                      <a:srgbClr val="FFFF99"/>
                    </a:solidFill>
                  </a:tcPr>
                </a:tc>
                <a:tc>
                  <a:txBody>
                    <a:bodyPr/>
                    <a:lstStyle/>
                    <a:p>
                      <a:pPr rtl="1"/>
                      <a:endParaRPr lang="ar-MA" sz="3600"/>
                    </a:p>
                  </a:txBody>
                  <a:tcPr>
                    <a:solidFill>
                      <a:srgbClr val="FFFF99"/>
                    </a:solidFill>
                  </a:tcPr>
                </a:tc>
                <a:extLst>
                  <a:ext uri="{0D108BD9-81ED-4DB2-BD59-A6C34878D82A}">
                    <a16:rowId xmlns:a16="http://schemas.microsoft.com/office/drawing/2014/main" val="745187233"/>
                  </a:ext>
                </a:extLst>
              </a:tr>
              <a:tr h="745312">
                <a:tc>
                  <a:txBody>
                    <a:bodyPr/>
                    <a:lstStyle/>
                    <a:p>
                      <a:pPr rtl="1"/>
                      <a:r>
                        <a:rPr lang="ar-MA" sz="3600" b="1" dirty="0" smtClean="0"/>
                        <a:t>وتعاون وتكافل</a:t>
                      </a:r>
                      <a:endParaRPr lang="ar-MA" sz="3600" b="1" dirty="0"/>
                    </a:p>
                  </a:txBody>
                  <a:tcPr>
                    <a:solidFill>
                      <a:srgbClr val="FFFF99"/>
                    </a:solidFill>
                  </a:tcPr>
                </a:tc>
                <a:tc>
                  <a:txBody>
                    <a:bodyPr/>
                    <a:lstStyle/>
                    <a:p>
                      <a:endParaRPr lang="ar-MA" dirty="0"/>
                    </a:p>
                  </a:txBody>
                  <a:tcPr>
                    <a:solidFill>
                      <a:srgbClr val="FFFF99"/>
                    </a:solidFill>
                  </a:tcPr>
                </a:tc>
                <a:tc>
                  <a:txBody>
                    <a:bodyPr/>
                    <a:lstStyle/>
                    <a:p>
                      <a:pPr rtl="1"/>
                      <a:endParaRPr lang="ar-MA" sz="3600" dirty="0"/>
                    </a:p>
                  </a:txBody>
                  <a:tcPr>
                    <a:solidFill>
                      <a:srgbClr val="FFFF99"/>
                    </a:solidFill>
                  </a:tcPr>
                </a:tc>
                <a:extLst>
                  <a:ext uri="{0D108BD9-81ED-4DB2-BD59-A6C34878D82A}">
                    <a16:rowId xmlns:a16="http://schemas.microsoft.com/office/drawing/2014/main" val="4130340634"/>
                  </a:ext>
                </a:extLst>
              </a:tr>
            </a:tbl>
          </a:graphicData>
        </a:graphic>
      </p:graphicFrame>
    </p:spTree>
    <p:extLst>
      <p:ext uri="{BB962C8B-B14F-4D97-AF65-F5344CB8AC3E}">
        <p14:creationId xmlns:p14="http://schemas.microsoft.com/office/powerpoint/2010/main" val="382293587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7315201" y="88907"/>
            <a:ext cx="4733770" cy="584775"/>
          </a:xfrm>
          <a:prstGeom prst="rect">
            <a:avLst/>
          </a:prstGeom>
          <a:solidFill>
            <a:schemeClr val="bg2">
              <a:lumMod val="90000"/>
            </a:schemeClr>
          </a:solidFill>
          <a:effectLst>
            <a:outerShdw blurRad="50800" dist="38100" dir="5400000" algn="t" rotWithShape="0">
              <a:prstClr val="black">
                <a:alpha val="40000"/>
              </a:prstClr>
            </a:outerShdw>
          </a:effectLst>
        </p:spPr>
        <p:txBody>
          <a:bodyPr wrap="square" rtlCol="1">
            <a:spAutoFit/>
          </a:bodyPr>
          <a:lstStyle/>
          <a:p>
            <a:pPr marL="571500" indent="-571500" algn="r" rtl="1">
              <a:buFont typeface="Wingdings" panose="05000000000000000000" pitchFamily="2" charset="2"/>
              <a:buChar char="Ø"/>
            </a:pPr>
            <a:r>
              <a:rPr lang="ar-MA" sz="3200" b="1" dirty="0">
                <a:solidFill>
                  <a:srgbClr val="FF0000"/>
                </a:solidFill>
              </a:rPr>
              <a:t>تعرف الأخطاء وتصحيحها:</a:t>
            </a:r>
          </a:p>
        </p:txBody>
      </p:sp>
      <p:graphicFrame>
        <p:nvGraphicFramePr>
          <p:cNvPr id="2" name="Table 1"/>
          <p:cNvGraphicFramePr>
            <a:graphicFrameLocks noGrp="1"/>
          </p:cNvGraphicFramePr>
          <p:nvPr>
            <p:extLst>
              <p:ext uri="{D42A27DB-BD31-4B8C-83A1-F6EECF244321}">
                <p14:modId xmlns:p14="http://schemas.microsoft.com/office/powerpoint/2010/main" val="3688667575"/>
              </p:ext>
            </p:extLst>
          </p:nvPr>
        </p:nvGraphicFramePr>
        <p:xfrm>
          <a:off x="98474" y="775933"/>
          <a:ext cx="11980981" cy="5660592"/>
        </p:xfrm>
        <a:graphic>
          <a:graphicData uri="http://schemas.openxmlformats.org/drawingml/2006/table">
            <a:tbl>
              <a:tblPr rtl="1" firstRow="1" bandRow="1">
                <a:effectLst>
                  <a:outerShdw blurRad="50800" dist="38100" dir="5400000" algn="t" rotWithShape="0">
                    <a:prstClr val="black">
                      <a:alpha val="40000"/>
                    </a:prstClr>
                  </a:outerShdw>
                </a:effectLst>
                <a:tableStyleId>{5C22544A-7EE6-4342-B048-85BDC9FD1C3A}</a:tableStyleId>
              </a:tblPr>
              <a:tblGrid>
                <a:gridCol w="4018667">
                  <a:extLst>
                    <a:ext uri="{9D8B030D-6E8A-4147-A177-3AD203B41FA5}">
                      <a16:colId xmlns:a16="http://schemas.microsoft.com/office/drawing/2014/main" val="2701034736"/>
                    </a:ext>
                  </a:extLst>
                </a:gridCol>
                <a:gridCol w="4304714">
                  <a:extLst>
                    <a:ext uri="{9D8B030D-6E8A-4147-A177-3AD203B41FA5}">
                      <a16:colId xmlns:a16="http://schemas.microsoft.com/office/drawing/2014/main" val="1292309707"/>
                    </a:ext>
                  </a:extLst>
                </a:gridCol>
                <a:gridCol w="3657600">
                  <a:extLst>
                    <a:ext uri="{9D8B030D-6E8A-4147-A177-3AD203B41FA5}">
                      <a16:colId xmlns:a16="http://schemas.microsoft.com/office/drawing/2014/main" val="2694347908"/>
                    </a:ext>
                  </a:extLst>
                </a:gridCol>
              </a:tblGrid>
              <a:tr h="745312">
                <a:tc>
                  <a:txBody>
                    <a:bodyPr/>
                    <a:lstStyle/>
                    <a:p>
                      <a:pPr algn="ctr" rtl="1"/>
                      <a:r>
                        <a:rPr lang="ar-MA" sz="4000" dirty="0" smtClean="0">
                          <a:solidFill>
                            <a:schemeClr val="tx1"/>
                          </a:solidFill>
                        </a:rPr>
                        <a:t>الخطأ</a:t>
                      </a:r>
                      <a:endParaRPr lang="ar-MA" sz="4000" dirty="0">
                        <a:solidFill>
                          <a:schemeClr val="tx1"/>
                        </a:solidFill>
                      </a:endParaRPr>
                    </a:p>
                  </a:txBody>
                  <a:tcPr>
                    <a:solidFill>
                      <a:srgbClr val="FFFF00"/>
                    </a:solidFill>
                  </a:tcPr>
                </a:tc>
                <a:tc>
                  <a:txBody>
                    <a:bodyPr/>
                    <a:lstStyle/>
                    <a:p>
                      <a:pPr algn="ctr" rtl="1"/>
                      <a:r>
                        <a:rPr lang="ar-MA" sz="4000" dirty="0" smtClean="0">
                          <a:solidFill>
                            <a:schemeClr val="tx1"/>
                          </a:solidFill>
                        </a:rPr>
                        <a:t>التصحيح</a:t>
                      </a:r>
                      <a:endParaRPr lang="ar-MA" sz="4000" dirty="0">
                        <a:solidFill>
                          <a:schemeClr val="tx1"/>
                        </a:solidFill>
                      </a:endParaRPr>
                    </a:p>
                  </a:txBody>
                  <a:tcPr>
                    <a:solidFill>
                      <a:srgbClr val="FFFF00"/>
                    </a:solidFill>
                  </a:tcPr>
                </a:tc>
                <a:tc>
                  <a:txBody>
                    <a:bodyPr/>
                    <a:lstStyle/>
                    <a:p>
                      <a:pPr algn="ctr" rtl="1"/>
                      <a:r>
                        <a:rPr lang="ar-MA" sz="4000" dirty="0" smtClean="0">
                          <a:solidFill>
                            <a:schemeClr val="tx1"/>
                          </a:solidFill>
                        </a:rPr>
                        <a:t>التعليل</a:t>
                      </a:r>
                      <a:endParaRPr lang="ar-MA" sz="4000" dirty="0">
                        <a:solidFill>
                          <a:schemeClr val="tx1"/>
                        </a:solidFill>
                      </a:endParaRPr>
                    </a:p>
                  </a:txBody>
                  <a:tcPr>
                    <a:solidFill>
                      <a:srgbClr val="FFFF00"/>
                    </a:solidFill>
                  </a:tcPr>
                </a:tc>
                <a:extLst>
                  <a:ext uri="{0D108BD9-81ED-4DB2-BD59-A6C34878D82A}">
                    <a16:rowId xmlns:a16="http://schemas.microsoft.com/office/drawing/2014/main" val="3676608579"/>
                  </a:ext>
                </a:extLst>
              </a:tr>
              <a:tr h="745312">
                <a:tc>
                  <a:txBody>
                    <a:bodyPr/>
                    <a:lstStyle/>
                    <a:p>
                      <a:pPr rtl="1"/>
                      <a:r>
                        <a:rPr lang="ar-MA" sz="3600" b="1" dirty="0" smtClean="0"/>
                        <a:t>يتحدث النص على ... </a:t>
                      </a:r>
                      <a:endParaRPr lang="ar-MA" sz="3600" b="1" dirty="0"/>
                    </a:p>
                  </a:txBody>
                  <a:tcPr>
                    <a:solidFill>
                      <a:srgbClr val="FFFF99"/>
                    </a:solidFill>
                  </a:tcPr>
                </a:tc>
                <a:tc>
                  <a:txBody>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kumimoji="0" lang="ar-MA" sz="3600" b="1" i="0" u="none" strike="noStrike" kern="1200" cap="none" spc="0" normalizeH="0" baseline="0" noProof="0" dirty="0" smtClean="0">
                          <a:ln>
                            <a:noFill/>
                          </a:ln>
                          <a:solidFill>
                            <a:prstClr val="black"/>
                          </a:solidFill>
                          <a:effectLst/>
                          <a:uLnTx/>
                          <a:uFillTx/>
                          <a:latin typeface="+mn-lt"/>
                          <a:ea typeface="+mn-ea"/>
                          <a:cs typeface="+mn-cs"/>
                        </a:rPr>
                        <a:t>يتحدث النص </a:t>
                      </a:r>
                      <a:r>
                        <a:rPr kumimoji="0" lang="ar-MA" sz="3600" b="1" i="0" u="none" strike="noStrike" kern="1200" cap="none" spc="0" normalizeH="0" baseline="0" noProof="0" dirty="0" smtClean="0">
                          <a:ln>
                            <a:noFill/>
                          </a:ln>
                          <a:solidFill>
                            <a:srgbClr val="00B050"/>
                          </a:solidFill>
                          <a:effectLst/>
                          <a:uLnTx/>
                          <a:uFillTx/>
                          <a:latin typeface="+mn-lt"/>
                          <a:ea typeface="+mn-ea"/>
                          <a:cs typeface="+mn-cs"/>
                        </a:rPr>
                        <a:t>عن</a:t>
                      </a:r>
                      <a:r>
                        <a:rPr kumimoji="0" lang="ar-MA" sz="3600" b="1" i="0" u="none" strike="noStrike" kern="1200" cap="none" spc="0" normalizeH="0" baseline="0" noProof="0" dirty="0" smtClean="0">
                          <a:ln>
                            <a:noFill/>
                          </a:ln>
                          <a:solidFill>
                            <a:prstClr val="black"/>
                          </a:solidFill>
                          <a:effectLst/>
                          <a:uLnTx/>
                          <a:uFillTx/>
                          <a:latin typeface="+mn-lt"/>
                          <a:ea typeface="+mn-ea"/>
                          <a:cs typeface="+mn-cs"/>
                        </a:rPr>
                        <a:t> ... </a:t>
                      </a:r>
                    </a:p>
                  </a:txBody>
                  <a:tcPr>
                    <a:solidFill>
                      <a:srgbClr val="FFFF99"/>
                    </a:solidFill>
                  </a:tcPr>
                </a:tc>
                <a:tc>
                  <a:txBody>
                    <a:bodyPr/>
                    <a:lstStyle/>
                    <a:p>
                      <a:pPr rtl="1"/>
                      <a:endParaRPr lang="ar-MA" sz="3600" dirty="0"/>
                    </a:p>
                  </a:txBody>
                  <a:tcPr>
                    <a:solidFill>
                      <a:srgbClr val="FFFF99"/>
                    </a:solidFill>
                  </a:tcPr>
                </a:tc>
                <a:extLst>
                  <a:ext uri="{0D108BD9-81ED-4DB2-BD59-A6C34878D82A}">
                    <a16:rowId xmlns:a16="http://schemas.microsoft.com/office/drawing/2014/main" val="413980083"/>
                  </a:ext>
                </a:extLst>
              </a:tr>
              <a:tr h="745312">
                <a:tc>
                  <a:txBody>
                    <a:bodyPr/>
                    <a:lstStyle/>
                    <a:p>
                      <a:pPr rtl="1"/>
                      <a:r>
                        <a:rPr lang="ar-MA" sz="3600" b="1" dirty="0" smtClean="0"/>
                        <a:t>ويهتم بشخص،</a:t>
                      </a:r>
                      <a:r>
                        <a:rPr lang="ar-MA" sz="3600" b="1" baseline="0" dirty="0" smtClean="0"/>
                        <a:t> ... </a:t>
                      </a:r>
                      <a:endParaRPr lang="ar-MA" sz="3600" b="1" dirty="0"/>
                    </a:p>
                  </a:txBody>
                  <a:tcPr>
                    <a:solidFill>
                      <a:srgbClr val="FFFF99"/>
                    </a:solidFill>
                  </a:tcPr>
                </a:tc>
                <a:tc>
                  <a:txBody>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kumimoji="0" lang="ar-MA" sz="3600" b="1" i="0" u="none" strike="noStrike" kern="1200" cap="none" spc="0" normalizeH="0" baseline="0" noProof="0" dirty="0" smtClean="0">
                          <a:ln>
                            <a:noFill/>
                          </a:ln>
                          <a:solidFill>
                            <a:prstClr val="black"/>
                          </a:solidFill>
                          <a:effectLst/>
                          <a:uLnTx/>
                          <a:uFillTx/>
                          <a:latin typeface="+mn-lt"/>
                          <a:ea typeface="+mn-ea"/>
                          <a:cs typeface="+mn-cs"/>
                        </a:rPr>
                        <a:t>ويهتم </a:t>
                      </a:r>
                      <a:r>
                        <a:rPr kumimoji="0" lang="ar-MA" sz="3600" b="1" i="0" u="none" strike="noStrike" kern="1200" cap="none" spc="0" normalizeH="0" baseline="0" noProof="0" dirty="0" smtClean="0">
                          <a:ln>
                            <a:noFill/>
                          </a:ln>
                          <a:solidFill>
                            <a:schemeClr val="tx1"/>
                          </a:solidFill>
                          <a:effectLst/>
                          <a:uLnTx/>
                          <a:uFillTx/>
                          <a:latin typeface="+mn-lt"/>
                          <a:ea typeface="+mn-ea"/>
                          <a:cs typeface="+mn-cs"/>
                        </a:rPr>
                        <a:t>ب</a:t>
                      </a:r>
                      <a:r>
                        <a:rPr kumimoji="0" lang="ar-MA" sz="3600" b="1" i="0" u="none" strike="noStrike" kern="1200" cap="none" spc="0" normalizeH="0" baseline="0" noProof="0" dirty="0" smtClean="0">
                          <a:ln>
                            <a:noFill/>
                          </a:ln>
                          <a:solidFill>
                            <a:srgbClr val="00B050"/>
                          </a:solidFill>
                          <a:effectLst/>
                          <a:uLnTx/>
                          <a:uFillTx/>
                          <a:latin typeface="+mn-lt"/>
                          <a:ea typeface="+mn-ea"/>
                          <a:cs typeface="+mn-cs"/>
                        </a:rPr>
                        <a:t>ال</a:t>
                      </a:r>
                      <a:r>
                        <a:rPr kumimoji="0" lang="ar-MA" sz="3600" b="1" i="0" u="none" strike="noStrike" kern="1200" cap="none" spc="0" normalizeH="0" baseline="0" noProof="0" dirty="0" smtClean="0">
                          <a:ln>
                            <a:noFill/>
                          </a:ln>
                          <a:solidFill>
                            <a:schemeClr val="tx1"/>
                          </a:solidFill>
                          <a:effectLst/>
                          <a:uLnTx/>
                          <a:uFillTx/>
                          <a:latin typeface="+mn-lt"/>
                          <a:ea typeface="+mn-ea"/>
                          <a:cs typeface="+mn-cs"/>
                        </a:rPr>
                        <a:t>شخص</a:t>
                      </a:r>
                      <a:r>
                        <a:rPr kumimoji="0" lang="ar-MA" sz="3600" b="1" i="0" u="none" strike="noStrike" kern="1200" cap="none" spc="0" normalizeH="0" baseline="0" noProof="0" dirty="0" smtClean="0">
                          <a:ln>
                            <a:noFill/>
                          </a:ln>
                          <a:solidFill>
                            <a:prstClr val="black"/>
                          </a:solidFill>
                          <a:effectLst/>
                          <a:uLnTx/>
                          <a:uFillTx/>
                          <a:latin typeface="+mn-lt"/>
                          <a:ea typeface="+mn-ea"/>
                          <a:cs typeface="+mn-cs"/>
                        </a:rPr>
                        <a:t>، ... </a:t>
                      </a:r>
                    </a:p>
                  </a:txBody>
                  <a:tcPr>
                    <a:solidFill>
                      <a:srgbClr val="FFFF99"/>
                    </a:solidFill>
                  </a:tcPr>
                </a:tc>
                <a:tc>
                  <a:txBody>
                    <a:bodyPr/>
                    <a:lstStyle/>
                    <a:p>
                      <a:pPr rtl="1"/>
                      <a:endParaRPr lang="ar-MA" sz="3600"/>
                    </a:p>
                  </a:txBody>
                  <a:tcPr>
                    <a:solidFill>
                      <a:srgbClr val="FFFF99"/>
                    </a:solidFill>
                  </a:tcPr>
                </a:tc>
                <a:extLst>
                  <a:ext uri="{0D108BD9-81ED-4DB2-BD59-A6C34878D82A}">
                    <a16:rowId xmlns:a16="http://schemas.microsoft.com/office/drawing/2014/main" val="3726046175"/>
                  </a:ext>
                </a:extLst>
              </a:tr>
              <a:tr h="745312">
                <a:tc>
                  <a:txBody>
                    <a:bodyPr/>
                    <a:lstStyle/>
                    <a:p>
                      <a:pPr rtl="1"/>
                      <a:r>
                        <a:rPr lang="ar-MA" sz="3600" b="1" dirty="0" smtClean="0"/>
                        <a:t>يقوم على</a:t>
                      </a:r>
                      <a:r>
                        <a:rPr lang="ar-MA" sz="3600" b="1" baseline="0" dirty="0" smtClean="0"/>
                        <a:t> تضامن وتعاون</a:t>
                      </a:r>
                      <a:endParaRPr lang="ar-MA" sz="3600" b="1" dirty="0"/>
                    </a:p>
                  </a:txBody>
                  <a:tcPr>
                    <a:solidFill>
                      <a:srgbClr val="FFFF99"/>
                    </a:solidFill>
                  </a:tcPr>
                </a:tc>
                <a:tc>
                  <a:txBody>
                    <a:bodyPr/>
                    <a:lstStyle/>
                    <a:p>
                      <a:pPr rtl="1"/>
                      <a:r>
                        <a:rPr lang="ar-MA" sz="3600" b="1" dirty="0" smtClean="0"/>
                        <a:t>يقوم على</a:t>
                      </a:r>
                      <a:r>
                        <a:rPr lang="ar-MA" sz="3600" b="1" baseline="0" dirty="0" smtClean="0"/>
                        <a:t> </a:t>
                      </a:r>
                      <a:r>
                        <a:rPr lang="ar-MA" sz="3600" b="1" baseline="0" dirty="0" smtClean="0">
                          <a:solidFill>
                            <a:srgbClr val="00B050"/>
                          </a:solidFill>
                        </a:rPr>
                        <a:t>ال</a:t>
                      </a:r>
                      <a:r>
                        <a:rPr lang="ar-MA" sz="3600" b="1" baseline="0" dirty="0" smtClean="0"/>
                        <a:t>تضامن و</a:t>
                      </a:r>
                      <a:r>
                        <a:rPr lang="ar-MA" sz="3600" b="1" baseline="0" dirty="0" smtClean="0">
                          <a:solidFill>
                            <a:srgbClr val="00B050"/>
                          </a:solidFill>
                        </a:rPr>
                        <a:t>ال</a:t>
                      </a:r>
                      <a:r>
                        <a:rPr lang="ar-MA" sz="3600" b="1" baseline="0" dirty="0" smtClean="0"/>
                        <a:t>تعاون</a:t>
                      </a:r>
                      <a:endParaRPr lang="ar-MA" sz="3600" b="1" dirty="0"/>
                    </a:p>
                  </a:txBody>
                  <a:tcPr>
                    <a:solidFill>
                      <a:srgbClr val="FFFF99"/>
                    </a:solidFill>
                  </a:tcPr>
                </a:tc>
                <a:tc>
                  <a:txBody>
                    <a:bodyPr/>
                    <a:lstStyle/>
                    <a:p>
                      <a:pPr rtl="1"/>
                      <a:endParaRPr lang="ar-MA" sz="3600"/>
                    </a:p>
                  </a:txBody>
                  <a:tcPr>
                    <a:solidFill>
                      <a:srgbClr val="FFFF99"/>
                    </a:solidFill>
                  </a:tcPr>
                </a:tc>
                <a:extLst>
                  <a:ext uri="{0D108BD9-81ED-4DB2-BD59-A6C34878D82A}">
                    <a16:rowId xmlns:a16="http://schemas.microsoft.com/office/drawing/2014/main" val="3870230357"/>
                  </a:ext>
                </a:extLst>
              </a:tr>
              <a:tr h="745312">
                <a:tc>
                  <a:txBody>
                    <a:bodyPr/>
                    <a:lstStyle/>
                    <a:p>
                      <a:pPr rtl="1"/>
                      <a:r>
                        <a:rPr lang="ar-MA" sz="3600" b="1" dirty="0" smtClean="0"/>
                        <a:t>أن</a:t>
                      </a:r>
                      <a:r>
                        <a:rPr lang="ar-MA" sz="3600" b="1" baseline="0" dirty="0" smtClean="0"/>
                        <a:t> تكون أمة واحدة، وقوله سبحانه...</a:t>
                      </a:r>
                      <a:endParaRPr lang="ar-MA" sz="3600" b="1" dirty="0"/>
                    </a:p>
                  </a:txBody>
                  <a:tcPr>
                    <a:solidFill>
                      <a:srgbClr val="FFFF99"/>
                    </a:solidFill>
                  </a:tcPr>
                </a:tc>
                <a:tc>
                  <a:txBody>
                    <a:bodyPr/>
                    <a:lstStyle/>
                    <a:p>
                      <a:endParaRPr lang="ar-MA" dirty="0"/>
                    </a:p>
                  </a:txBody>
                  <a:tcPr>
                    <a:solidFill>
                      <a:srgbClr val="FFFF99"/>
                    </a:solidFill>
                  </a:tcPr>
                </a:tc>
                <a:tc>
                  <a:txBody>
                    <a:bodyPr/>
                    <a:lstStyle/>
                    <a:p>
                      <a:pPr rtl="1"/>
                      <a:endParaRPr lang="ar-MA" sz="3600"/>
                    </a:p>
                  </a:txBody>
                  <a:tcPr>
                    <a:solidFill>
                      <a:srgbClr val="FFFF99"/>
                    </a:solidFill>
                  </a:tcPr>
                </a:tc>
                <a:extLst>
                  <a:ext uri="{0D108BD9-81ED-4DB2-BD59-A6C34878D82A}">
                    <a16:rowId xmlns:a16="http://schemas.microsoft.com/office/drawing/2014/main" val="2380771425"/>
                  </a:ext>
                </a:extLst>
              </a:tr>
              <a:tr h="745312">
                <a:tc>
                  <a:txBody>
                    <a:bodyPr/>
                    <a:lstStyle/>
                    <a:p>
                      <a:pPr rtl="1"/>
                      <a:r>
                        <a:rPr lang="ar-MA" sz="3600" b="1" dirty="0" smtClean="0"/>
                        <a:t>قال في قوله تعالى...</a:t>
                      </a:r>
                      <a:endParaRPr lang="ar-MA" sz="3600" b="1" dirty="0"/>
                    </a:p>
                  </a:txBody>
                  <a:tcPr>
                    <a:solidFill>
                      <a:srgbClr val="FFFF99"/>
                    </a:solidFill>
                  </a:tcPr>
                </a:tc>
                <a:tc>
                  <a:txBody>
                    <a:bodyPr/>
                    <a:lstStyle/>
                    <a:p>
                      <a:endParaRPr lang="ar-MA"/>
                    </a:p>
                  </a:txBody>
                  <a:tcPr>
                    <a:solidFill>
                      <a:srgbClr val="FFFF99"/>
                    </a:solidFill>
                  </a:tcPr>
                </a:tc>
                <a:tc>
                  <a:txBody>
                    <a:bodyPr/>
                    <a:lstStyle/>
                    <a:p>
                      <a:pPr rtl="1"/>
                      <a:endParaRPr lang="ar-MA" sz="3600"/>
                    </a:p>
                  </a:txBody>
                  <a:tcPr>
                    <a:solidFill>
                      <a:srgbClr val="FFFF99"/>
                    </a:solidFill>
                  </a:tcPr>
                </a:tc>
                <a:extLst>
                  <a:ext uri="{0D108BD9-81ED-4DB2-BD59-A6C34878D82A}">
                    <a16:rowId xmlns:a16="http://schemas.microsoft.com/office/drawing/2014/main" val="745187233"/>
                  </a:ext>
                </a:extLst>
              </a:tr>
              <a:tr h="745312">
                <a:tc>
                  <a:txBody>
                    <a:bodyPr/>
                    <a:lstStyle/>
                    <a:p>
                      <a:pPr rtl="1"/>
                      <a:r>
                        <a:rPr lang="ar-MA" sz="3600" b="1" dirty="0" smtClean="0"/>
                        <a:t>وتعاون وتكافل</a:t>
                      </a:r>
                      <a:endParaRPr lang="ar-MA" sz="3600" b="1" dirty="0"/>
                    </a:p>
                  </a:txBody>
                  <a:tcPr>
                    <a:solidFill>
                      <a:srgbClr val="FFFF99"/>
                    </a:solidFill>
                  </a:tcPr>
                </a:tc>
                <a:tc>
                  <a:txBody>
                    <a:bodyPr/>
                    <a:lstStyle/>
                    <a:p>
                      <a:endParaRPr lang="ar-MA" dirty="0"/>
                    </a:p>
                  </a:txBody>
                  <a:tcPr>
                    <a:solidFill>
                      <a:srgbClr val="FFFF99"/>
                    </a:solidFill>
                  </a:tcPr>
                </a:tc>
                <a:tc>
                  <a:txBody>
                    <a:bodyPr/>
                    <a:lstStyle/>
                    <a:p>
                      <a:pPr rtl="1"/>
                      <a:endParaRPr lang="ar-MA" sz="3600" dirty="0"/>
                    </a:p>
                  </a:txBody>
                  <a:tcPr>
                    <a:solidFill>
                      <a:srgbClr val="FFFF99"/>
                    </a:solidFill>
                  </a:tcPr>
                </a:tc>
                <a:extLst>
                  <a:ext uri="{0D108BD9-81ED-4DB2-BD59-A6C34878D82A}">
                    <a16:rowId xmlns:a16="http://schemas.microsoft.com/office/drawing/2014/main" val="4130340634"/>
                  </a:ext>
                </a:extLst>
              </a:tr>
            </a:tbl>
          </a:graphicData>
        </a:graphic>
      </p:graphicFrame>
    </p:spTree>
    <p:extLst>
      <p:ext uri="{BB962C8B-B14F-4D97-AF65-F5344CB8AC3E}">
        <p14:creationId xmlns:p14="http://schemas.microsoft.com/office/powerpoint/2010/main" val="168828342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7315201" y="88907"/>
            <a:ext cx="4733770" cy="584775"/>
          </a:xfrm>
          <a:prstGeom prst="rect">
            <a:avLst/>
          </a:prstGeom>
          <a:solidFill>
            <a:schemeClr val="bg2">
              <a:lumMod val="90000"/>
            </a:schemeClr>
          </a:solidFill>
          <a:effectLst>
            <a:outerShdw blurRad="50800" dist="38100" dir="5400000" algn="t" rotWithShape="0">
              <a:prstClr val="black">
                <a:alpha val="40000"/>
              </a:prstClr>
            </a:outerShdw>
          </a:effectLst>
        </p:spPr>
        <p:txBody>
          <a:bodyPr wrap="square" rtlCol="1">
            <a:spAutoFit/>
          </a:bodyPr>
          <a:lstStyle/>
          <a:p>
            <a:pPr marL="571500" indent="-571500" algn="r" rtl="1">
              <a:buFont typeface="Wingdings" panose="05000000000000000000" pitchFamily="2" charset="2"/>
              <a:buChar char="Ø"/>
            </a:pPr>
            <a:r>
              <a:rPr lang="ar-MA" sz="3200" b="1" dirty="0">
                <a:solidFill>
                  <a:srgbClr val="FF0000"/>
                </a:solidFill>
              </a:rPr>
              <a:t>تعرف الأخطاء وتصحيحها:</a:t>
            </a:r>
          </a:p>
        </p:txBody>
      </p:sp>
      <p:graphicFrame>
        <p:nvGraphicFramePr>
          <p:cNvPr id="2" name="Table 1"/>
          <p:cNvGraphicFramePr>
            <a:graphicFrameLocks noGrp="1"/>
          </p:cNvGraphicFramePr>
          <p:nvPr>
            <p:extLst>
              <p:ext uri="{D42A27DB-BD31-4B8C-83A1-F6EECF244321}">
                <p14:modId xmlns:p14="http://schemas.microsoft.com/office/powerpoint/2010/main" val="1550264464"/>
              </p:ext>
            </p:extLst>
          </p:nvPr>
        </p:nvGraphicFramePr>
        <p:xfrm>
          <a:off x="98474" y="775933"/>
          <a:ext cx="11980981" cy="5660592"/>
        </p:xfrm>
        <a:graphic>
          <a:graphicData uri="http://schemas.openxmlformats.org/drawingml/2006/table">
            <a:tbl>
              <a:tblPr rtl="1" firstRow="1" bandRow="1">
                <a:effectLst>
                  <a:outerShdw blurRad="50800" dist="38100" dir="5400000" algn="t" rotWithShape="0">
                    <a:prstClr val="black">
                      <a:alpha val="40000"/>
                    </a:prstClr>
                  </a:outerShdw>
                </a:effectLst>
                <a:tableStyleId>{5C22544A-7EE6-4342-B048-85BDC9FD1C3A}</a:tableStyleId>
              </a:tblPr>
              <a:tblGrid>
                <a:gridCol w="4018667">
                  <a:extLst>
                    <a:ext uri="{9D8B030D-6E8A-4147-A177-3AD203B41FA5}">
                      <a16:colId xmlns:a16="http://schemas.microsoft.com/office/drawing/2014/main" val="2701034736"/>
                    </a:ext>
                  </a:extLst>
                </a:gridCol>
                <a:gridCol w="4304714">
                  <a:extLst>
                    <a:ext uri="{9D8B030D-6E8A-4147-A177-3AD203B41FA5}">
                      <a16:colId xmlns:a16="http://schemas.microsoft.com/office/drawing/2014/main" val="1292309707"/>
                    </a:ext>
                  </a:extLst>
                </a:gridCol>
                <a:gridCol w="3657600">
                  <a:extLst>
                    <a:ext uri="{9D8B030D-6E8A-4147-A177-3AD203B41FA5}">
                      <a16:colId xmlns:a16="http://schemas.microsoft.com/office/drawing/2014/main" val="2694347908"/>
                    </a:ext>
                  </a:extLst>
                </a:gridCol>
              </a:tblGrid>
              <a:tr h="745312">
                <a:tc>
                  <a:txBody>
                    <a:bodyPr/>
                    <a:lstStyle/>
                    <a:p>
                      <a:pPr algn="ctr" rtl="1"/>
                      <a:r>
                        <a:rPr lang="ar-MA" sz="4000" dirty="0" smtClean="0">
                          <a:solidFill>
                            <a:schemeClr val="tx1"/>
                          </a:solidFill>
                        </a:rPr>
                        <a:t>الخطأ</a:t>
                      </a:r>
                      <a:endParaRPr lang="ar-MA" sz="4000" dirty="0">
                        <a:solidFill>
                          <a:schemeClr val="tx1"/>
                        </a:solidFill>
                      </a:endParaRPr>
                    </a:p>
                  </a:txBody>
                  <a:tcPr>
                    <a:solidFill>
                      <a:srgbClr val="FFFF00"/>
                    </a:solidFill>
                  </a:tcPr>
                </a:tc>
                <a:tc>
                  <a:txBody>
                    <a:bodyPr/>
                    <a:lstStyle/>
                    <a:p>
                      <a:pPr algn="ctr" rtl="1"/>
                      <a:r>
                        <a:rPr lang="ar-MA" sz="4000" dirty="0" smtClean="0">
                          <a:solidFill>
                            <a:schemeClr val="tx1"/>
                          </a:solidFill>
                        </a:rPr>
                        <a:t>التصحيح</a:t>
                      </a:r>
                      <a:endParaRPr lang="ar-MA" sz="4000" dirty="0">
                        <a:solidFill>
                          <a:schemeClr val="tx1"/>
                        </a:solidFill>
                      </a:endParaRPr>
                    </a:p>
                  </a:txBody>
                  <a:tcPr>
                    <a:solidFill>
                      <a:srgbClr val="FFFF00"/>
                    </a:solidFill>
                  </a:tcPr>
                </a:tc>
                <a:tc>
                  <a:txBody>
                    <a:bodyPr/>
                    <a:lstStyle/>
                    <a:p>
                      <a:pPr algn="ctr" rtl="1"/>
                      <a:r>
                        <a:rPr lang="ar-MA" sz="4000" dirty="0" smtClean="0">
                          <a:solidFill>
                            <a:schemeClr val="tx1"/>
                          </a:solidFill>
                        </a:rPr>
                        <a:t>التعليل</a:t>
                      </a:r>
                      <a:endParaRPr lang="ar-MA" sz="4000" dirty="0">
                        <a:solidFill>
                          <a:schemeClr val="tx1"/>
                        </a:solidFill>
                      </a:endParaRPr>
                    </a:p>
                  </a:txBody>
                  <a:tcPr>
                    <a:solidFill>
                      <a:srgbClr val="FFFF00"/>
                    </a:solidFill>
                  </a:tcPr>
                </a:tc>
                <a:extLst>
                  <a:ext uri="{0D108BD9-81ED-4DB2-BD59-A6C34878D82A}">
                    <a16:rowId xmlns:a16="http://schemas.microsoft.com/office/drawing/2014/main" val="3676608579"/>
                  </a:ext>
                </a:extLst>
              </a:tr>
              <a:tr h="745312">
                <a:tc>
                  <a:txBody>
                    <a:bodyPr/>
                    <a:lstStyle/>
                    <a:p>
                      <a:pPr rtl="1"/>
                      <a:r>
                        <a:rPr lang="ar-MA" sz="3600" b="1" dirty="0" smtClean="0"/>
                        <a:t>يتحدث النص على ... </a:t>
                      </a:r>
                      <a:endParaRPr lang="ar-MA" sz="3600" b="1" dirty="0"/>
                    </a:p>
                  </a:txBody>
                  <a:tcPr>
                    <a:solidFill>
                      <a:srgbClr val="FFFF99"/>
                    </a:solidFill>
                  </a:tcPr>
                </a:tc>
                <a:tc>
                  <a:txBody>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kumimoji="0" lang="ar-MA" sz="3600" b="1" i="0" u="none" strike="noStrike" kern="1200" cap="none" spc="0" normalizeH="0" baseline="0" noProof="0" dirty="0" smtClean="0">
                          <a:ln>
                            <a:noFill/>
                          </a:ln>
                          <a:solidFill>
                            <a:prstClr val="black"/>
                          </a:solidFill>
                          <a:effectLst/>
                          <a:uLnTx/>
                          <a:uFillTx/>
                          <a:latin typeface="+mn-lt"/>
                          <a:ea typeface="+mn-ea"/>
                          <a:cs typeface="+mn-cs"/>
                        </a:rPr>
                        <a:t>يتحدث النص </a:t>
                      </a:r>
                      <a:r>
                        <a:rPr kumimoji="0" lang="ar-MA" sz="3600" b="1" i="0" u="none" strike="noStrike" kern="1200" cap="none" spc="0" normalizeH="0" baseline="0" noProof="0" dirty="0" smtClean="0">
                          <a:ln>
                            <a:noFill/>
                          </a:ln>
                          <a:solidFill>
                            <a:srgbClr val="00B050"/>
                          </a:solidFill>
                          <a:effectLst/>
                          <a:uLnTx/>
                          <a:uFillTx/>
                          <a:latin typeface="+mn-lt"/>
                          <a:ea typeface="+mn-ea"/>
                          <a:cs typeface="+mn-cs"/>
                        </a:rPr>
                        <a:t>عن</a:t>
                      </a:r>
                      <a:r>
                        <a:rPr kumimoji="0" lang="ar-MA" sz="3600" b="1" i="0" u="none" strike="noStrike" kern="1200" cap="none" spc="0" normalizeH="0" baseline="0" noProof="0" dirty="0" smtClean="0">
                          <a:ln>
                            <a:noFill/>
                          </a:ln>
                          <a:solidFill>
                            <a:prstClr val="black"/>
                          </a:solidFill>
                          <a:effectLst/>
                          <a:uLnTx/>
                          <a:uFillTx/>
                          <a:latin typeface="+mn-lt"/>
                          <a:ea typeface="+mn-ea"/>
                          <a:cs typeface="+mn-cs"/>
                        </a:rPr>
                        <a:t> ... </a:t>
                      </a:r>
                    </a:p>
                  </a:txBody>
                  <a:tcPr>
                    <a:solidFill>
                      <a:srgbClr val="FFFF99"/>
                    </a:solidFill>
                  </a:tcPr>
                </a:tc>
                <a:tc>
                  <a:txBody>
                    <a:bodyPr/>
                    <a:lstStyle/>
                    <a:p>
                      <a:pPr rtl="1"/>
                      <a:endParaRPr lang="ar-MA" sz="3600" dirty="0"/>
                    </a:p>
                  </a:txBody>
                  <a:tcPr>
                    <a:solidFill>
                      <a:srgbClr val="FFFF99"/>
                    </a:solidFill>
                  </a:tcPr>
                </a:tc>
                <a:extLst>
                  <a:ext uri="{0D108BD9-81ED-4DB2-BD59-A6C34878D82A}">
                    <a16:rowId xmlns:a16="http://schemas.microsoft.com/office/drawing/2014/main" val="413980083"/>
                  </a:ext>
                </a:extLst>
              </a:tr>
              <a:tr h="745312">
                <a:tc>
                  <a:txBody>
                    <a:bodyPr/>
                    <a:lstStyle/>
                    <a:p>
                      <a:pPr rtl="1"/>
                      <a:r>
                        <a:rPr lang="ar-MA" sz="3600" b="1" dirty="0" smtClean="0"/>
                        <a:t>ويهتم بشخص،</a:t>
                      </a:r>
                      <a:r>
                        <a:rPr lang="ar-MA" sz="3600" b="1" baseline="0" dirty="0" smtClean="0"/>
                        <a:t> ... </a:t>
                      </a:r>
                      <a:endParaRPr lang="ar-MA" sz="3600" b="1" dirty="0"/>
                    </a:p>
                  </a:txBody>
                  <a:tcPr>
                    <a:solidFill>
                      <a:srgbClr val="FFFF99"/>
                    </a:solidFill>
                  </a:tcPr>
                </a:tc>
                <a:tc>
                  <a:txBody>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kumimoji="0" lang="ar-MA" sz="3600" b="1" i="0" u="none" strike="noStrike" kern="1200" cap="none" spc="0" normalizeH="0" baseline="0" noProof="0" dirty="0" smtClean="0">
                          <a:ln>
                            <a:noFill/>
                          </a:ln>
                          <a:solidFill>
                            <a:prstClr val="black"/>
                          </a:solidFill>
                          <a:effectLst/>
                          <a:uLnTx/>
                          <a:uFillTx/>
                          <a:latin typeface="+mn-lt"/>
                          <a:ea typeface="+mn-ea"/>
                          <a:cs typeface="+mn-cs"/>
                        </a:rPr>
                        <a:t>ويهتم </a:t>
                      </a:r>
                      <a:r>
                        <a:rPr kumimoji="0" lang="ar-MA" sz="3600" b="1" i="0" u="none" strike="noStrike" kern="1200" cap="none" spc="0" normalizeH="0" baseline="0" noProof="0" dirty="0" smtClean="0">
                          <a:ln>
                            <a:noFill/>
                          </a:ln>
                          <a:solidFill>
                            <a:schemeClr val="tx1"/>
                          </a:solidFill>
                          <a:effectLst/>
                          <a:uLnTx/>
                          <a:uFillTx/>
                          <a:latin typeface="+mn-lt"/>
                          <a:ea typeface="+mn-ea"/>
                          <a:cs typeface="+mn-cs"/>
                        </a:rPr>
                        <a:t>ب</a:t>
                      </a:r>
                      <a:r>
                        <a:rPr kumimoji="0" lang="ar-MA" sz="3600" b="1" i="0" u="none" strike="noStrike" kern="1200" cap="none" spc="0" normalizeH="0" baseline="0" noProof="0" dirty="0" smtClean="0">
                          <a:ln>
                            <a:noFill/>
                          </a:ln>
                          <a:solidFill>
                            <a:srgbClr val="00B050"/>
                          </a:solidFill>
                          <a:effectLst/>
                          <a:uLnTx/>
                          <a:uFillTx/>
                          <a:latin typeface="+mn-lt"/>
                          <a:ea typeface="+mn-ea"/>
                          <a:cs typeface="+mn-cs"/>
                        </a:rPr>
                        <a:t>ال</a:t>
                      </a:r>
                      <a:r>
                        <a:rPr kumimoji="0" lang="ar-MA" sz="3600" b="1" i="0" u="none" strike="noStrike" kern="1200" cap="none" spc="0" normalizeH="0" baseline="0" noProof="0" dirty="0" smtClean="0">
                          <a:ln>
                            <a:noFill/>
                          </a:ln>
                          <a:solidFill>
                            <a:schemeClr val="tx1"/>
                          </a:solidFill>
                          <a:effectLst/>
                          <a:uLnTx/>
                          <a:uFillTx/>
                          <a:latin typeface="+mn-lt"/>
                          <a:ea typeface="+mn-ea"/>
                          <a:cs typeface="+mn-cs"/>
                        </a:rPr>
                        <a:t>شخص</a:t>
                      </a:r>
                      <a:r>
                        <a:rPr kumimoji="0" lang="ar-MA" sz="3600" b="1" i="0" u="none" strike="noStrike" kern="1200" cap="none" spc="0" normalizeH="0" baseline="0" noProof="0" dirty="0" smtClean="0">
                          <a:ln>
                            <a:noFill/>
                          </a:ln>
                          <a:solidFill>
                            <a:prstClr val="black"/>
                          </a:solidFill>
                          <a:effectLst/>
                          <a:uLnTx/>
                          <a:uFillTx/>
                          <a:latin typeface="+mn-lt"/>
                          <a:ea typeface="+mn-ea"/>
                          <a:cs typeface="+mn-cs"/>
                        </a:rPr>
                        <a:t>، ... </a:t>
                      </a:r>
                    </a:p>
                  </a:txBody>
                  <a:tcPr>
                    <a:solidFill>
                      <a:srgbClr val="FFFF99"/>
                    </a:solidFill>
                  </a:tcPr>
                </a:tc>
                <a:tc>
                  <a:txBody>
                    <a:bodyPr/>
                    <a:lstStyle/>
                    <a:p>
                      <a:pPr rtl="1"/>
                      <a:endParaRPr lang="ar-MA" sz="3600"/>
                    </a:p>
                  </a:txBody>
                  <a:tcPr>
                    <a:solidFill>
                      <a:srgbClr val="FFFF99"/>
                    </a:solidFill>
                  </a:tcPr>
                </a:tc>
                <a:extLst>
                  <a:ext uri="{0D108BD9-81ED-4DB2-BD59-A6C34878D82A}">
                    <a16:rowId xmlns:a16="http://schemas.microsoft.com/office/drawing/2014/main" val="3726046175"/>
                  </a:ext>
                </a:extLst>
              </a:tr>
              <a:tr h="745312">
                <a:tc>
                  <a:txBody>
                    <a:bodyPr/>
                    <a:lstStyle/>
                    <a:p>
                      <a:pPr rtl="1"/>
                      <a:r>
                        <a:rPr lang="ar-MA" sz="3600" b="1" dirty="0" smtClean="0"/>
                        <a:t>يقوم على</a:t>
                      </a:r>
                      <a:r>
                        <a:rPr lang="ar-MA" sz="3600" b="1" baseline="0" dirty="0" smtClean="0"/>
                        <a:t> تضامن وتعاون</a:t>
                      </a:r>
                      <a:endParaRPr lang="ar-MA" sz="3600" b="1" dirty="0"/>
                    </a:p>
                  </a:txBody>
                  <a:tcPr>
                    <a:solidFill>
                      <a:srgbClr val="FFFF99"/>
                    </a:solidFill>
                  </a:tcPr>
                </a:tc>
                <a:tc>
                  <a:txBody>
                    <a:bodyPr/>
                    <a:lstStyle/>
                    <a:p>
                      <a:pPr rtl="1"/>
                      <a:r>
                        <a:rPr lang="ar-MA" sz="3600" b="1" dirty="0" smtClean="0"/>
                        <a:t>يقوم على</a:t>
                      </a:r>
                      <a:r>
                        <a:rPr lang="ar-MA" sz="3600" b="1" baseline="0" dirty="0" smtClean="0"/>
                        <a:t> </a:t>
                      </a:r>
                      <a:r>
                        <a:rPr lang="ar-MA" sz="3600" b="1" baseline="0" dirty="0" smtClean="0">
                          <a:solidFill>
                            <a:srgbClr val="00B050"/>
                          </a:solidFill>
                        </a:rPr>
                        <a:t>ال</a:t>
                      </a:r>
                      <a:r>
                        <a:rPr lang="ar-MA" sz="3600" b="1" baseline="0" dirty="0" smtClean="0"/>
                        <a:t>تضامن و</a:t>
                      </a:r>
                      <a:r>
                        <a:rPr lang="ar-MA" sz="3600" b="1" baseline="0" dirty="0" smtClean="0">
                          <a:solidFill>
                            <a:srgbClr val="00B050"/>
                          </a:solidFill>
                        </a:rPr>
                        <a:t>ال</a:t>
                      </a:r>
                      <a:r>
                        <a:rPr lang="ar-MA" sz="3600" b="1" baseline="0" dirty="0" smtClean="0"/>
                        <a:t>تعاون</a:t>
                      </a:r>
                      <a:endParaRPr lang="ar-MA" sz="3600" b="1" dirty="0"/>
                    </a:p>
                  </a:txBody>
                  <a:tcPr>
                    <a:solidFill>
                      <a:srgbClr val="FFFF99"/>
                    </a:solidFill>
                  </a:tcPr>
                </a:tc>
                <a:tc>
                  <a:txBody>
                    <a:bodyPr/>
                    <a:lstStyle/>
                    <a:p>
                      <a:pPr rtl="1"/>
                      <a:endParaRPr lang="ar-MA" sz="3600"/>
                    </a:p>
                  </a:txBody>
                  <a:tcPr>
                    <a:solidFill>
                      <a:srgbClr val="FFFF99"/>
                    </a:solidFill>
                  </a:tcPr>
                </a:tc>
                <a:extLst>
                  <a:ext uri="{0D108BD9-81ED-4DB2-BD59-A6C34878D82A}">
                    <a16:rowId xmlns:a16="http://schemas.microsoft.com/office/drawing/2014/main" val="3870230357"/>
                  </a:ext>
                </a:extLst>
              </a:tr>
              <a:tr h="745312">
                <a:tc>
                  <a:txBody>
                    <a:bodyPr/>
                    <a:lstStyle/>
                    <a:p>
                      <a:pPr rtl="1"/>
                      <a:r>
                        <a:rPr lang="ar-MA" sz="3600" b="1" dirty="0" smtClean="0"/>
                        <a:t>أن</a:t>
                      </a:r>
                      <a:r>
                        <a:rPr lang="ar-MA" sz="3600" b="1" baseline="0" dirty="0" smtClean="0"/>
                        <a:t> تكون أمة واحدة، وقوله سبحانه...</a:t>
                      </a:r>
                      <a:endParaRPr lang="ar-MA" sz="3600" b="1" dirty="0"/>
                    </a:p>
                  </a:txBody>
                  <a:tcPr>
                    <a:solidFill>
                      <a:srgbClr val="FFFF99"/>
                    </a:solidFill>
                  </a:tcPr>
                </a:tc>
                <a:tc>
                  <a:txBody>
                    <a:bodyPr/>
                    <a:lstStyle/>
                    <a:p>
                      <a:pPr rtl="1"/>
                      <a:r>
                        <a:rPr lang="ar-MA" sz="3600" b="1" dirty="0" smtClean="0"/>
                        <a:t>أن</a:t>
                      </a:r>
                      <a:r>
                        <a:rPr lang="ar-MA" sz="3600" b="1" baseline="0" dirty="0" smtClean="0"/>
                        <a:t> تكون أمة واحدة، </a:t>
                      </a:r>
                      <a:r>
                        <a:rPr lang="ar-MA" sz="3600" b="1" baseline="0" dirty="0" smtClean="0">
                          <a:solidFill>
                            <a:srgbClr val="00B050"/>
                          </a:solidFill>
                        </a:rPr>
                        <a:t>مصداقا</a:t>
                      </a:r>
                      <a:r>
                        <a:rPr lang="ar-MA" sz="3600" b="1" baseline="0" dirty="0" smtClean="0"/>
                        <a:t> لقوله سبحانه...</a:t>
                      </a:r>
                      <a:endParaRPr lang="ar-MA" sz="3600" b="1" dirty="0"/>
                    </a:p>
                  </a:txBody>
                  <a:tcPr>
                    <a:solidFill>
                      <a:srgbClr val="FFFF99"/>
                    </a:solidFill>
                  </a:tcPr>
                </a:tc>
                <a:tc>
                  <a:txBody>
                    <a:bodyPr/>
                    <a:lstStyle/>
                    <a:p>
                      <a:pPr rtl="1"/>
                      <a:endParaRPr lang="ar-MA" sz="3600"/>
                    </a:p>
                  </a:txBody>
                  <a:tcPr>
                    <a:solidFill>
                      <a:srgbClr val="FFFF99"/>
                    </a:solidFill>
                  </a:tcPr>
                </a:tc>
                <a:extLst>
                  <a:ext uri="{0D108BD9-81ED-4DB2-BD59-A6C34878D82A}">
                    <a16:rowId xmlns:a16="http://schemas.microsoft.com/office/drawing/2014/main" val="2380771425"/>
                  </a:ext>
                </a:extLst>
              </a:tr>
              <a:tr h="745312">
                <a:tc>
                  <a:txBody>
                    <a:bodyPr/>
                    <a:lstStyle/>
                    <a:p>
                      <a:pPr rtl="1"/>
                      <a:r>
                        <a:rPr lang="ar-MA" sz="3600" b="1" dirty="0" smtClean="0"/>
                        <a:t>قال في قوله تعالى...</a:t>
                      </a:r>
                      <a:endParaRPr lang="ar-MA" sz="3600" b="1" dirty="0"/>
                    </a:p>
                  </a:txBody>
                  <a:tcPr>
                    <a:solidFill>
                      <a:srgbClr val="FFFF99"/>
                    </a:solidFill>
                  </a:tcPr>
                </a:tc>
                <a:tc>
                  <a:txBody>
                    <a:bodyPr/>
                    <a:lstStyle/>
                    <a:p>
                      <a:endParaRPr lang="ar-MA" dirty="0"/>
                    </a:p>
                  </a:txBody>
                  <a:tcPr>
                    <a:solidFill>
                      <a:srgbClr val="FFFF99"/>
                    </a:solidFill>
                  </a:tcPr>
                </a:tc>
                <a:tc>
                  <a:txBody>
                    <a:bodyPr/>
                    <a:lstStyle/>
                    <a:p>
                      <a:pPr rtl="1"/>
                      <a:endParaRPr lang="ar-MA" sz="3600"/>
                    </a:p>
                  </a:txBody>
                  <a:tcPr>
                    <a:solidFill>
                      <a:srgbClr val="FFFF99"/>
                    </a:solidFill>
                  </a:tcPr>
                </a:tc>
                <a:extLst>
                  <a:ext uri="{0D108BD9-81ED-4DB2-BD59-A6C34878D82A}">
                    <a16:rowId xmlns:a16="http://schemas.microsoft.com/office/drawing/2014/main" val="745187233"/>
                  </a:ext>
                </a:extLst>
              </a:tr>
              <a:tr h="745312">
                <a:tc>
                  <a:txBody>
                    <a:bodyPr/>
                    <a:lstStyle/>
                    <a:p>
                      <a:pPr rtl="1"/>
                      <a:r>
                        <a:rPr lang="ar-MA" sz="3600" b="1" dirty="0" smtClean="0"/>
                        <a:t>وتعاون وتكافل</a:t>
                      </a:r>
                      <a:endParaRPr lang="ar-MA" sz="3600" b="1" dirty="0"/>
                    </a:p>
                  </a:txBody>
                  <a:tcPr>
                    <a:solidFill>
                      <a:srgbClr val="FFFF99"/>
                    </a:solidFill>
                  </a:tcPr>
                </a:tc>
                <a:tc>
                  <a:txBody>
                    <a:bodyPr/>
                    <a:lstStyle/>
                    <a:p>
                      <a:endParaRPr lang="ar-MA" dirty="0"/>
                    </a:p>
                  </a:txBody>
                  <a:tcPr>
                    <a:solidFill>
                      <a:srgbClr val="FFFF99"/>
                    </a:solidFill>
                  </a:tcPr>
                </a:tc>
                <a:tc>
                  <a:txBody>
                    <a:bodyPr/>
                    <a:lstStyle/>
                    <a:p>
                      <a:pPr rtl="1"/>
                      <a:endParaRPr lang="ar-MA" sz="3600" dirty="0"/>
                    </a:p>
                  </a:txBody>
                  <a:tcPr>
                    <a:solidFill>
                      <a:srgbClr val="FFFF99"/>
                    </a:solidFill>
                  </a:tcPr>
                </a:tc>
                <a:extLst>
                  <a:ext uri="{0D108BD9-81ED-4DB2-BD59-A6C34878D82A}">
                    <a16:rowId xmlns:a16="http://schemas.microsoft.com/office/drawing/2014/main" val="4130340634"/>
                  </a:ext>
                </a:extLst>
              </a:tr>
            </a:tbl>
          </a:graphicData>
        </a:graphic>
      </p:graphicFrame>
    </p:spTree>
    <p:extLst>
      <p:ext uri="{BB962C8B-B14F-4D97-AF65-F5344CB8AC3E}">
        <p14:creationId xmlns:p14="http://schemas.microsoft.com/office/powerpoint/2010/main" val="259797286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7315201" y="88907"/>
            <a:ext cx="4733770" cy="584775"/>
          </a:xfrm>
          <a:prstGeom prst="rect">
            <a:avLst/>
          </a:prstGeom>
          <a:solidFill>
            <a:schemeClr val="bg2">
              <a:lumMod val="90000"/>
            </a:schemeClr>
          </a:solidFill>
          <a:effectLst>
            <a:outerShdw blurRad="50800" dist="38100" dir="5400000" algn="t" rotWithShape="0">
              <a:prstClr val="black">
                <a:alpha val="40000"/>
              </a:prstClr>
            </a:outerShdw>
          </a:effectLst>
        </p:spPr>
        <p:txBody>
          <a:bodyPr wrap="square" rtlCol="1">
            <a:spAutoFit/>
          </a:bodyPr>
          <a:lstStyle/>
          <a:p>
            <a:pPr marL="571500" indent="-571500" algn="r" rtl="1">
              <a:buFont typeface="Wingdings" panose="05000000000000000000" pitchFamily="2" charset="2"/>
              <a:buChar char="Ø"/>
            </a:pPr>
            <a:r>
              <a:rPr lang="ar-MA" sz="3200" b="1" dirty="0">
                <a:solidFill>
                  <a:srgbClr val="FF0000"/>
                </a:solidFill>
              </a:rPr>
              <a:t>تعرف الأخطاء وتصحيحها:</a:t>
            </a:r>
          </a:p>
        </p:txBody>
      </p:sp>
      <p:graphicFrame>
        <p:nvGraphicFramePr>
          <p:cNvPr id="2" name="Table 1"/>
          <p:cNvGraphicFramePr>
            <a:graphicFrameLocks noGrp="1"/>
          </p:cNvGraphicFramePr>
          <p:nvPr>
            <p:extLst>
              <p:ext uri="{D42A27DB-BD31-4B8C-83A1-F6EECF244321}">
                <p14:modId xmlns:p14="http://schemas.microsoft.com/office/powerpoint/2010/main" val="1290744942"/>
              </p:ext>
            </p:extLst>
          </p:nvPr>
        </p:nvGraphicFramePr>
        <p:xfrm>
          <a:off x="98474" y="775933"/>
          <a:ext cx="11980981" cy="5660592"/>
        </p:xfrm>
        <a:graphic>
          <a:graphicData uri="http://schemas.openxmlformats.org/drawingml/2006/table">
            <a:tbl>
              <a:tblPr rtl="1" firstRow="1" bandRow="1">
                <a:effectLst>
                  <a:outerShdw blurRad="50800" dist="38100" dir="5400000" algn="t" rotWithShape="0">
                    <a:prstClr val="black">
                      <a:alpha val="40000"/>
                    </a:prstClr>
                  </a:outerShdw>
                </a:effectLst>
                <a:tableStyleId>{5C22544A-7EE6-4342-B048-85BDC9FD1C3A}</a:tableStyleId>
              </a:tblPr>
              <a:tblGrid>
                <a:gridCol w="4018667">
                  <a:extLst>
                    <a:ext uri="{9D8B030D-6E8A-4147-A177-3AD203B41FA5}">
                      <a16:colId xmlns:a16="http://schemas.microsoft.com/office/drawing/2014/main" val="2701034736"/>
                    </a:ext>
                  </a:extLst>
                </a:gridCol>
                <a:gridCol w="4304714">
                  <a:extLst>
                    <a:ext uri="{9D8B030D-6E8A-4147-A177-3AD203B41FA5}">
                      <a16:colId xmlns:a16="http://schemas.microsoft.com/office/drawing/2014/main" val="1292309707"/>
                    </a:ext>
                  </a:extLst>
                </a:gridCol>
                <a:gridCol w="3657600">
                  <a:extLst>
                    <a:ext uri="{9D8B030D-6E8A-4147-A177-3AD203B41FA5}">
                      <a16:colId xmlns:a16="http://schemas.microsoft.com/office/drawing/2014/main" val="2694347908"/>
                    </a:ext>
                  </a:extLst>
                </a:gridCol>
              </a:tblGrid>
              <a:tr h="745312">
                <a:tc>
                  <a:txBody>
                    <a:bodyPr/>
                    <a:lstStyle/>
                    <a:p>
                      <a:pPr algn="ctr" rtl="1"/>
                      <a:r>
                        <a:rPr lang="ar-MA" sz="4000" dirty="0" smtClean="0">
                          <a:solidFill>
                            <a:schemeClr val="tx1"/>
                          </a:solidFill>
                        </a:rPr>
                        <a:t>الخطأ</a:t>
                      </a:r>
                      <a:endParaRPr lang="ar-MA" sz="4000" dirty="0">
                        <a:solidFill>
                          <a:schemeClr val="tx1"/>
                        </a:solidFill>
                      </a:endParaRPr>
                    </a:p>
                  </a:txBody>
                  <a:tcPr>
                    <a:solidFill>
                      <a:srgbClr val="FFFF00"/>
                    </a:solidFill>
                  </a:tcPr>
                </a:tc>
                <a:tc>
                  <a:txBody>
                    <a:bodyPr/>
                    <a:lstStyle/>
                    <a:p>
                      <a:pPr algn="ctr" rtl="1"/>
                      <a:r>
                        <a:rPr lang="ar-MA" sz="4000" dirty="0" smtClean="0">
                          <a:solidFill>
                            <a:schemeClr val="tx1"/>
                          </a:solidFill>
                        </a:rPr>
                        <a:t>التصحيح</a:t>
                      </a:r>
                      <a:endParaRPr lang="ar-MA" sz="4000" dirty="0">
                        <a:solidFill>
                          <a:schemeClr val="tx1"/>
                        </a:solidFill>
                      </a:endParaRPr>
                    </a:p>
                  </a:txBody>
                  <a:tcPr>
                    <a:solidFill>
                      <a:srgbClr val="FFFF00"/>
                    </a:solidFill>
                  </a:tcPr>
                </a:tc>
                <a:tc>
                  <a:txBody>
                    <a:bodyPr/>
                    <a:lstStyle/>
                    <a:p>
                      <a:pPr algn="ctr" rtl="1"/>
                      <a:r>
                        <a:rPr lang="ar-MA" sz="4000" dirty="0" smtClean="0">
                          <a:solidFill>
                            <a:schemeClr val="tx1"/>
                          </a:solidFill>
                        </a:rPr>
                        <a:t>التعليل</a:t>
                      </a:r>
                      <a:endParaRPr lang="ar-MA" sz="4000" dirty="0">
                        <a:solidFill>
                          <a:schemeClr val="tx1"/>
                        </a:solidFill>
                      </a:endParaRPr>
                    </a:p>
                  </a:txBody>
                  <a:tcPr>
                    <a:solidFill>
                      <a:srgbClr val="FFFF00"/>
                    </a:solidFill>
                  </a:tcPr>
                </a:tc>
                <a:extLst>
                  <a:ext uri="{0D108BD9-81ED-4DB2-BD59-A6C34878D82A}">
                    <a16:rowId xmlns:a16="http://schemas.microsoft.com/office/drawing/2014/main" val="3676608579"/>
                  </a:ext>
                </a:extLst>
              </a:tr>
              <a:tr h="745312">
                <a:tc>
                  <a:txBody>
                    <a:bodyPr/>
                    <a:lstStyle/>
                    <a:p>
                      <a:pPr rtl="1"/>
                      <a:r>
                        <a:rPr lang="ar-MA" sz="3600" b="1" dirty="0" smtClean="0"/>
                        <a:t>يتحدث النص على ... </a:t>
                      </a:r>
                      <a:endParaRPr lang="ar-MA" sz="3600" b="1" dirty="0"/>
                    </a:p>
                  </a:txBody>
                  <a:tcPr>
                    <a:solidFill>
                      <a:srgbClr val="FFFF99"/>
                    </a:solidFill>
                  </a:tcPr>
                </a:tc>
                <a:tc>
                  <a:txBody>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kumimoji="0" lang="ar-MA" sz="3600" b="1" i="0" u="none" strike="noStrike" kern="1200" cap="none" spc="0" normalizeH="0" baseline="0" noProof="0" dirty="0" smtClean="0">
                          <a:ln>
                            <a:noFill/>
                          </a:ln>
                          <a:solidFill>
                            <a:prstClr val="black"/>
                          </a:solidFill>
                          <a:effectLst/>
                          <a:uLnTx/>
                          <a:uFillTx/>
                          <a:latin typeface="+mn-lt"/>
                          <a:ea typeface="+mn-ea"/>
                          <a:cs typeface="+mn-cs"/>
                        </a:rPr>
                        <a:t>يتحدث النص </a:t>
                      </a:r>
                      <a:r>
                        <a:rPr kumimoji="0" lang="ar-MA" sz="3600" b="1" i="0" u="none" strike="noStrike" kern="1200" cap="none" spc="0" normalizeH="0" baseline="0" noProof="0" dirty="0" smtClean="0">
                          <a:ln>
                            <a:noFill/>
                          </a:ln>
                          <a:solidFill>
                            <a:srgbClr val="00B050"/>
                          </a:solidFill>
                          <a:effectLst/>
                          <a:uLnTx/>
                          <a:uFillTx/>
                          <a:latin typeface="+mn-lt"/>
                          <a:ea typeface="+mn-ea"/>
                          <a:cs typeface="+mn-cs"/>
                        </a:rPr>
                        <a:t>عن</a:t>
                      </a:r>
                      <a:r>
                        <a:rPr kumimoji="0" lang="ar-MA" sz="3600" b="1" i="0" u="none" strike="noStrike" kern="1200" cap="none" spc="0" normalizeH="0" baseline="0" noProof="0" dirty="0" smtClean="0">
                          <a:ln>
                            <a:noFill/>
                          </a:ln>
                          <a:solidFill>
                            <a:prstClr val="black"/>
                          </a:solidFill>
                          <a:effectLst/>
                          <a:uLnTx/>
                          <a:uFillTx/>
                          <a:latin typeface="+mn-lt"/>
                          <a:ea typeface="+mn-ea"/>
                          <a:cs typeface="+mn-cs"/>
                        </a:rPr>
                        <a:t> ... </a:t>
                      </a:r>
                    </a:p>
                  </a:txBody>
                  <a:tcPr>
                    <a:solidFill>
                      <a:srgbClr val="FFFF99"/>
                    </a:solidFill>
                  </a:tcPr>
                </a:tc>
                <a:tc>
                  <a:txBody>
                    <a:bodyPr/>
                    <a:lstStyle/>
                    <a:p>
                      <a:pPr rtl="1"/>
                      <a:endParaRPr lang="ar-MA" sz="3600" dirty="0"/>
                    </a:p>
                  </a:txBody>
                  <a:tcPr>
                    <a:solidFill>
                      <a:srgbClr val="FFFF99"/>
                    </a:solidFill>
                  </a:tcPr>
                </a:tc>
                <a:extLst>
                  <a:ext uri="{0D108BD9-81ED-4DB2-BD59-A6C34878D82A}">
                    <a16:rowId xmlns:a16="http://schemas.microsoft.com/office/drawing/2014/main" val="413980083"/>
                  </a:ext>
                </a:extLst>
              </a:tr>
              <a:tr h="745312">
                <a:tc>
                  <a:txBody>
                    <a:bodyPr/>
                    <a:lstStyle/>
                    <a:p>
                      <a:pPr rtl="1"/>
                      <a:r>
                        <a:rPr lang="ar-MA" sz="3600" b="1" dirty="0" smtClean="0"/>
                        <a:t>ويهتم بشخص،</a:t>
                      </a:r>
                      <a:r>
                        <a:rPr lang="ar-MA" sz="3600" b="1" baseline="0" dirty="0" smtClean="0"/>
                        <a:t> ... </a:t>
                      </a:r>
                      <a:endParaRPr lang="ar-MA" sz="3600" b="1" dirty="0"/>
                    </a:p>
                  </a:txBody>
                  <a:tcPr>
                    <a:solidFill>
                      <a:srgbClr val="FFFF99"/>
                    </a:solidFill>
                  </a:tcPr>
                </a:tc>
                <a:tc>
                  <a:txBody>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kumimoji="0" lang="ar-MA" sz="3600" b="1" i="0" u="none" strike="noStrike" kern="1200" cap="none" spc="0" normalizeH="0" baseline="0" noProof="0" dirty="0" smtClean="0">
                          <a:ln>
                            <a:noFill/>
                          </a:ln>
                          <a:solidFill>
                            <a:prstClr val="black"/>
                          </a:solidFill>
                          <a:effectLst/>
                          <a:uLnTx/>
                          <a:uFillTx/>
                          <a:latin typeface="+mn-lt"/>
                          <a:ea typeface="+mn-ea"/>
                          <a:cs typeface="+mn-cs"/>
                        </a:rPr>
                        <a:t>ويهتم </a:t>
                      </a:r>
                      <a:r>
                        <a:rPr kumimoji="0" lang="ar-MA" sz="3600" b="1" i="0" u="none" strike="noStrike" kern="1200" cap="none" spc="0" normalizeH="0" baseline="0" noProof="0" dirty="0" smtClean="0">
                          <a:ln>
                            <a:noFill/>
                          </a:ln>
                          <a:solidFill>
                            <a:schemeClr val="tx1"/>
                          </a:solidFill>
                          <a:effectLst/>
                          <a:uLnTx/>
                          <a:uFillTx/>
                          <a:latin typeface="+mn-lt"/>
                          <a:ea typeface="+mn-ea"/>
                          <a:cs typeface="+mn-cs"/>
                        </a:rPr>
                        <a:t>ب</a:t>
                      </a:r>
                      <a:r>
                        <a:rPr kumimoji="0" lang="ar-MA" sz="3600" b="1" i="0" u="none" strike="noStrike" kern="1200" cap="none" spc="0" normalizeH="0" baseline="0" noProof="0" dirty="0" smtClean="0">
                          <a:ln>
                            <a:noFill/>
                          </a:ln>
                          <a:solidFill>
                            <a:srgbClr val="00B050"/>
                          </a:solidFill>
                          <a:effectLst/>
                          <a:uLnTx/>
                          <a:uFillTx/>
                          <a:latin typeface="+mn-lt"/>
                          <a:ea typeface="+mn-ea"/>
                          <a:cs typeface="+mn-cs"/>
                        </a:rPr>
                        <a:t>ال</a:t>
                      </a:r>
                      <a:r>
                        <a:rPr kumimoji="0" lang="ar-MA" sz="3600" b="1" i="0" u="none" strike="noStrike" kern="1200" cap="none" spc="0" normalizeH="0" baseline="0" noProof="0" dirty="0" smtClean="0">
                          <a:ln>
                            <a:noFill/>
                          </a:ln>
                          <a:solidFill>
                            <a:schemeClr val="tx1"/>
                          </a:solidFill>
                          <a:effectLst/>
                          <a:uLnTx/>
                          <a:uFillTx/>
                          <a:latin typeface="+mn-lt"/>
                          <a:ea typeface="+mn-ea"/>
                          <a:cs typeface="+mn-cs"/>
                        </a:rPr>
                        <a:t>شخص</a:t>
                      </a:r>
                      <a:r>
                        <a:rPr kumimoji="0" lang="ar-MA" sz="3600" b="1" i="0" u="none" strike="noStrike" kern="1200" cap="none" spc="0" normalizeH="0" baseline="0" noProof="0" dirty="0" smtClean="0">
                          <a:ln>
                            <a:noFill/>
                          </a:ln>
                          <a:solidFill>
                            <a:prstClr val="black"/>
                          </a:solidFill>
                          <a:effectLst/>
                          <a:uLnTx/>
                          <a:uFillTx/>
                          <a:latin typeface="+mn-lt"/>
                          <a:ea typeface="+mn-ea"/>
                          <a:cs typeface="+mn-cs"/>
                        </a:rPr>
                        <a:t>، ... </a:t>
                      </a:r>
                    </a:p>
                  </a:txBody>
                  <a:tcPr>
                    <a:solidFill>
                      <a:srgbClr val="FFFF99"/>
                    </a:solidFill>
                  </a:tcPr>
                </a:tc>
                <a:tc>
                  <a:txBody>
                    <a:bodyPr/>
                    <a:lstStyle/>
                    <a:p>
                      <a:pPr rtl="1"/>
                      <a:endParaRPr lang="ar-MA" sz="3600"/>
                    </a:p>
                  </a:txBody>
                  <a:tcPr>
                    <a:solidFill>
                      <a:srgbClr val="FFFF99"/>
                    </a:solidFill>
                  </a:tcPr>
                </a:tc>
                <a:extLst>
                  <a:ext uri="{0D108BD9-81ED-4DB2-BD59-A6C34878D82A}">
                    <a16:rowId xmlns:a16="http://schemas.microsoft.com/office/drawing/2014/main" val="3726046175"/>
                  </a:ext>
                </a:extLst>
              </a:tr>
              <a:tr h="745312">
                <a:tc>
                  <a:txBody>
                    <a:bodyPr/>
                    <a:lstStyle/>
                    <a:p>
                      <a:pPr rtl="1"/>
                      <a:r>
                        <a:rPr lang="ar-MA" sz="3600" b="1" dirty="0" smtClean="0"/>
                        <a:t>يقوم على</a:t>
                      </a:r>
                      <a:r>
                        <a:rPr lang="ar-MA" sz="3600" b="1" baseline="0" dirty="0" smtClean="0"/>
                        <a:t> تضامن وتعاون</a:t>
                      </a:r>
                      <a:endParaRPr lang="ar-MA" sz="3600" b="1" dirty="0"/>
                    </a:p>
                  </a:txBody>
                  <a:tcPr>
                    <a:solidFill>
                      <a:srgbClr val="FFFF99"/>
                    </a:solidFill>
                  </a:tcPr>
                </a:tc>
                <a:tc>
                  <a:txBody>
                    <a:bodyPr/>
                    <a:lstStyle/>
                    <a:p>
                      <a:pPr rtl="1"/>
                      <a:r>
                        <a:rPr lang="ar-MA" sz="3600" b="1" dirty="0" smtClean="0"/>
                        <a:t>يقوم على</a:t>
                      </a:r>
                      <a:r>
                        <a:rPr lang="ar-MA" sz="3600" b="1" baseline="0" dirty="0" smtClean="0"/>
                        <a:t> </a:t>
                      </a:r>
                      <a:r>
                        <a:rPr lang="ar-MA" sz="3600" b="1" baseline="0" dirty="0" smtClean="0">
                          <a:solidFill>
                            <a:srgbClr val="00B050"/>
                          </a:solidFill>
                        </a:rPr>
                        <a:t>ال</a:t>
                      </a:r>
                      <a:r>
                        <a:rPr lang="ar-MA" sz="3600" b="1" baseline="0" dirty="0" smtClean="0"/>
                        <a:t>تضامن و</a:t>
                      </a:r>
                      <a:r>
                        <a:rPr lang="ar-MA" sz="3600" b="1" baseline="0" dirty="0" smtClean="0">
                          <a:solidFill>
                            <a:srgbClr val="00B050"/>
                          </a:solidFill>
                        </a:rPr>
                        <a:t>ال</a:t>
                      </a:r>
                      <a:r>
                        <a:rPr lang="ar-MA" sz="3600" b="1" baseline="0" dirty="0" smtClean="0"/>
                        <a:t>تعاون</a:t>
                      </a:r>
                      <a:endParaRPr lang="ar-MA" sz="3600" b="1" dirty="0"/>
                    </a:p>
                  </a:txBody>
                  <a:tcPr>
                    <a:solidFill>
                      <a:srgbClr val="FFFF99"/>
                    </a:solidFill>
                  </a:tcPr>
                </a:tc>
                <a:tc>
                  <a:txBody>
                    <a:bodyPr/>
                    <a:lstStyle/>
                    <a:p>
                      <a:pPr rtl="1"/>
                      <a:endParaRPr lang="ar-MA" sz="3600"/>
                    </a:p>
                  </a:txBody>
                  <a:tcPr>
                    <a:solidFill>
                      <a:srgbClr val="FFFF99"/>
                    </a:solidFill>
                  </a:tcPr>
                </a:tc>
                <a:extLst>
                  <a:ext uri="{0D108BD9-81ED-4DB2-BD59-A6C34878D82A}">
                    <a16:rowId xmlns:a16="http://schemas.microsoft.com/office/drawing/2014/main" val="3870230357"/>
                  </a:ext>
                </a:extLst>
              </a:tr>
              <a:tr h="745312">
                <a:tc>
                  <a:txBody>
                    <a:bodyPr/>
                    <a:lstStyle/>
                    <a:p>
                      <a:pPr rtl="1"/>
                      <a:r>
                        <a:rPr lang="ar-MA" sz="3600" b="1" dirty="0" smtClean="0"/>
                        <a:t>أن</a:t>
                      </a:r>
                      <a:r>
                        <a:rPr lang="ar-MA" sz="3600" b="1" baseline="0" dirty="0" smtClean="0"/>
                        <a:t> تكون أمة واحدة، وقوله سبحانه...</a:t>
                      </a:r>
                      <a:endParaRPr lang="ar-MA" sz="3600" b="1" dirty="0"/>
                    </a:p>
                  </a:txBody>
                  <a:tcPr>
                    <a:solidFill>
                      <a:srgbClr val="FFFF99"/>
                    </a:solidFill>
                  </a:tcPr>
                </a:tc>
                <a:tc>
                  <a:txBody>
                    <a:bodyPr/>
                    <a:lstStyle/>
                    <a:p>
                      <a:pPr rtl="1"/>
                      <a:r>
                        <a:rPr lang="ar-MA" sz="3600" b="1" dirty="0" smtClean="0"/>
                        <a:t>أن</a:t>
                      </a:r>
                      <a:r>
                        <a:rPr lang="ar-MA" sz="3600" b="1" baseline="0" dirty="0" smtClean="0"/>
                        <a:t> تكون أمة واحدة، </a:t>
                      </a:r>
                      <a:r>
                        <a:rPr lang="ar-MA" sz="3600" b="1" baseline="0" dirty="0" smtClean="0">
                          <a:solidFill>
                            <a:srgbClr val="00B050"/>
                          </a:solidFill>
                        </a:rPr>
                        <a:t>مصداقا</a:t>
                      </a:r>
                      <a:r>
                        <a:rPr lang="ar-MA" sz="3600" b="1" baseline="0" dirty="0" smtClean="0"/>
                        <a:t> لقوله سبحانه...</a:t>
                      </a:r>
                      <a:endParaRPr lang="ar-MA" sz="3600" b="1" dirty="0"/>
                    </a:p>
                  </a:txBody>
                  <a:tcPr>
                    <a:solidFill>
                      <a:srgbClr val="FFFF99"/>
                    </a:solidFill>
                  </a:tcPr>
                </a:tc>
                <a:tc>
                  <a:txBody>
                    <a:bodyPr/>
                    <a:lstStyle/>
                    <a:p>
                      <a:pPr rtl="1"/>
                      <a:endParaRPr lang="ar-MA" sz="3600"/>
                    </a:p>
                  </a:txBody>
                  <a:tcPr>
                    <a:solidFill>
                      <a:srgbClr val="FFFF99"/>
                    </a:solidFill>
                  </a:tcPr>
                </a:tc>
                <a:extLst>
                  <a:ext uri="{0D108BD9-81ED-4DB2-BD59-A6C34878D82A}">
                    <a16:rowId xmlns:a16="http://schemas.microsoft.com/office/drawing/2014/main" val="2380771425"/>
                  </a:ext>
                </a:extLst>
              </a:tr>
              <a:tr h="745312">
                <a:tc>
                  <a:txBody>
                    <a:bodyPr/>
                    <a:lstStyle/>
                    <a:p>
                      <a:pPr rtl="1"/>
                      <a:r>
                        <a:rPr lang="ar-MA" sz="3600" b="1" dirty="0" smtClean="0"/>
                        <a:t>قال في قوله تعالى...</a:t>
                      </a:r>
                      <a:endParaRPr lang="ar-MA" sz="3600" b="1" dirty="0"/>
                    </a:p>
                  </a:txBody>
                  <a:tcPr>
                    <a:solidFill>
                      <a:srgbClr val="FFFF99"/>
                    </a:solidFill>
                  </a:tcPr>
                </a:tc>
                <a:tc>
                  <a:txBody>
                    <a:bodyPr/>
                    <a:lstStyle/>
                    <a:p>
                      <a:pPr rtl="1"/>
                      <a:r>
                        <a:rPr lang="ar-MA" sz="3600" b="1" dirty="0" smtClean="0"/>
                        <a:t>قال تعالى...</a:t>
                      </a:r>
                      <a:endParaRPr lang="ar-MA" sz="3600" b="1" dirty="0"/>
                    </a:p>
                  </a:txBody>
                  <a:tcPr>
                    <a:solidFill>
                      <a:srgbClr val="FFFF99"/>
                    </a:solidFill>
                  </a:tcPr>
                </a:tc>
                <a:tc>
                  <a:txBody>
                    <a:bodyPr/>
                    <a:lstStyle/>
                    <a:p>
                      <a:pPr rtl="1"/>
                      <a:endParaRPr lang="ar-MA" sz="3600"/>
                    </a:p>
                  </a:txBody>
                  <a:tcPr>
                    <a:solidFill>
                      <a:srgbClr val="FFFF99"/>
                    </a:solidFill>
                  </a:tcPr>
                </a:tc>
                <a:extLst>
                  <a:ext uri="{0D108BD9-81ED-4DB2-BD59-A6C34878D82A}">
                    <a16:rowId xmlns:a16="http://schemas.microsoft.com/office/drawing/2014/main" val="745187233"/>
                  </a:ext>
                </a:extLst>
              </a:tr>
              <a:tr h="745312">
                <a:tc>
                  <a:txBody>
                    <a:bodyPr/>
                    <a:lstStyle/>
                    <a:p>
                      <a:pPr rtl="1"/>
                      <a:r>
                        <a:rPr lang="ar-MA" sz="3600" b="1" dirty="0" smtClean="0"/>
                        <a:t>وتعاون وتكافل</a:t>
                      </a:r>
                      <a:endParaRPr lang="ar-MA" sz="3600" b="1" dirty="0"/>
                    </a:p>
                  </a:txBody>
                  <a:tcPr>
                    <a:solidFill>
                      <a:srgbClr val="FFFF99"/>
                    </a:solidFill>
                  </a:tcPr>
                </a:tc>
                <a:tc>
                  <a:txBody>
                    <a:bodyPr/>
                    <a:lstStyle/>
                    <a:p>
                      <a:pPr rtl="1"/>
                      <a:endParaRPr lang="ar-MA" sz="3600" b="1" dirty="0"/>
                    </a:p>
                  </a:txBody>
                  <a:tcPr>
                    <a:solidFill>
                      <a:srgbClr val="FFFF99"/>
                    </a:solidFill>
                  </a:tcPr>
                </a:tc>
                <a:tc>
                  <a:txBody>
                    <a:bodyPr/>
                    <a:lstStyle/>
                    <a:p>
                      <a:pPr rtl="1"/>
                      <a:endParaRPr lang="ar-MA" sz="3600" dirty="0"/>
                    </a:p>
                  </a:txBody>
                  <a:tcPr>
                    <a:solidFill>
                      <a:srgbClr val="FFFF99"/>
                    </a:solidFill>
                  </a:tcPr>
                </a:tc>
                <a:extLst>
                  <a:ext uri="{0D108BD9-81ED-4DB2-BD59-A6C34878D82A}">
                    <a16:rowId xmlns:a16="http://schemas.microsoft.com/office/drawing/2014/main" val="4130340634"/>
                  </a:ext>
                </a:extLst>
              </a:tr>
            </a:tbl>
          </a:graphicData>
        </a:graphic>
      </p:graphicFrame>
    </p:spTree>
    <p:extLst>
      <p:ext uri="{BB962C8B-B14F-4D97-AF65-F5344CB8AC3E}">
        <p14:creationId xmlns:p14="http://schemas.microsoft.com/office/powerpoint/2010/main" val="400180089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7315201" y="88907"/>
            <a:ext cx="4733770" cy="584775"/>
          </a:xfrm>
          <a:prstGeom prst="rect">
            <a:avLst/>
          </a:prstGeom>
          <a:solidFill>
            <a:schemeClr val="bg2">
              <a:lumMod val="90000"/>
            </a:schemeClr>
          </a:solidFill>
          <a:effectLst>
            <a:outerShdw blurRad="50800" dist="38100" dir="5400000" algn="t" rotWithShape="0">
              <a:prstClr val="black">
                <a:alpha val="40000"/>
              </a:prstClr>
            </a:outerShdw>
          </a:effectLst>
        </p:spPr>
        <p:txBody>
          <a:bodyPr wrap="square" rtlCol="1">
            <a:spAutoFit/>
          </a:bodyPr>
          <a:lstStyle/>
          <a:p>
            <a:pPr marL="571500" indent="-571500" algn="r" rtl="1">
              <a:buFont typeface="Wingdings" panose="05000000000000000000" pitchFamily="2" charset="2"/>
              <a:buChar char="Ø"/>
            </a:pPr>
            <a:r>
              <a:rPr lang="ar-MA" sz="3200" b="1" dirty="0">
                <a:solidFill>
                  <a:srgbClr val="FF0000"/>
                </a:solidFill>
              </a:rPr>
              <a:t>تعرف الأخطاء وتصحيحها:</a:t>
            </a:r>
          </a:p>
        </p:txBody>
      </p:sp>
      <p:graphicFrame>
        <p:nvGraphicFramePr>
          <p:cNvPr id="2" name="Table 1"/>
          <p:cNvGraphicFramePr>
            <a:graphicFrameLocks noGrp="1"/>
          </p:cNvGraphicFramePr>
          <p:nvPr>
            <p:extLst>
              <p:ext uri="{D42A27DB-BD31-4B8C-83A1-F6EECF244321}">
                <p14:modId xmlns:p14="http://schemas.microsoft.com/office/powerpoint/2010/main" val="1414212413"/>
              </p:ext>
            </p:extLst>
          </p:nvPr>
        </p:nvGraphicFramePr>
        <p:xfrm>
          <a:off x="98474" y="775933"/>
          <a:ext cx="11980981" cy="5660592"/>
        </p:xfrm>
        <a:graphic>
          <a:graphicData uri="http://schemas.openxmlformats.org/drawingml/2006/table">
            <a:tbl>
              <a:tblPr rtl="1" firstRow="1" bandRow="1">
                <a:effectLst>
                  <a:outerShdw blurRad="50800" dist="38100" dir="5400000" algn="t" rotWithShape="0">
                    <a:prstClr val="black">
                      <a:alpha val="40000"/>
                    </a:prstClr>
                  </a:outerShdw>
                </a:effectLst>
                <a:tableStyleId>{5C22544A-7EE6-4342-B048-85BDC9FD1C3A}</a:tableStyleId>
              </a:tblPr>
              <a:tblGrid>
                <a:gridCol w="4018667">
                  <a:extLst>
                    <a:ext uri="{9D8B030D-6E8A-4147-A177-3AD203B41FA5}">
                      <a16:colId xmlns:a16="http://schemas.microsoft.com/office/drawing/2014/main" val="2701034736"/>
                    </a:ext>
                  </a:extLst>
                </a:gridCol>
                <a:gridCol w="4304714">
                  <a:extLst>
                    <a:ext uri="{9D8B030D-6E8A-4147-A177-3AD203B41FA5}">
                      <a16:colId xmlns:a16="http://schemas.microsoft.com/office/drawing/2014/main" val="1292309707"/>
                    </a:ext>
                  </a:extLst>
                </a:gridCol>
                <a:gridCol w="3657600">
                  <a:extLst>
                    <a:ext uri="{9D8B030D-6E8A-4147-A177-3AD203B41FA5}">
                      <a16:colId xmlns:a16="http://schemas.microsoft.com/office/drawing/2014/main" val="2694347908"/>
                    </a:ext>
                  </a:extLst>
                </a:gridCol>
              </a:tblGrid>
              <a:tr h="745312">
                <a:tc>
                  <a:txBody>
                    <a:bodyPr/>
                    <a:lstStyle/>
                    <a:p>
                      <a:pPr algn="ctr" rtl="1"/>
                      <a:r>
                        <a:rPr lang="ar-MA" sz="4000" dirty="0" smtClean="0">
                          <a:solidFill>
                            <a:schemeClr val="tx1"/>
                          </a:solidFill>
                        </a:rPr>
                        <a:t>الخطأ</a:t>
                      </a:r>
                      <a:endParaRPr lang="ar-MA" sz="4000" dirty="0">
                        <a:solidFill>
                          <a:schemeClr val="tx1"/>
                        </a:solidFill>
                      </a:endParaRPr>
                    </a:p>
                  </a:txBody>
                  <a:tcPr>
                    <a:solidFill>
                      <a:srgbClr val="FFFF00"/>
                    </a:solidFill>
                  </a:tcPr>
                </a:tc>
                <a:tc>
                  <a:txBody>
                    <a:bodyPr/>
                    <a:lstStyle/>
                    <a:p>
                      <a:pPr algn="ctr" rtl="1"/>
                      <a:r>
                        <a:rPr lang="ar-MA" sz="4000" dirty="0" smtClean="0">
                          <a:solidFill>
                            <a:schemeClr val="tx1"/>
                          </a:solidFill>
                        </a:rPr>
                        <a:t>التصحيح</a:t>
                      </a:r>
                      <a:endParaRPr lang="ar-MA" sz="4000" dirty="0">
                        <a:solidFill>
                          <a:schemeClr val="tx1"/>
                        </a:solidFill>
                      </a:endParaRPr>
                    </a:p>
                  </a:txBody>
                  <a:tcPr>
                    <a:solidFill>
                      <a:srgbClr val="FFFF00"/>
                    </a:solidFill>
                  </a:tcPr>
                </a:tc>
                <a:tc>
                  <a:txBody>
                    <a:bodyPr/>
                    <a:lstStyle/>
                    <a:p>
                      <a:pPr algn="ctr" rtl="1"/>
                      <a:r>
                        <a:rPr lang="ar-MA" sz="4000" dirty="0" smtClean="0">
                          <a:solidFill>
                            <a:schemeClr val="tx1"/>
                          </a:solidFill>
                        </a:rPr>
                        <a:t>التعليل</a:t>
                      </a:r>
                      <a:endParaRPr lang="ar-MA" sz="4000" dirty="0">
                        <a:solidFill>
                          <a:schemeClr val="tx1"/>
                        </a:solidFill>
                      </a:endParaRPr>
                    </a:p>
                  </a:txBody>
                  <a:tcPr>
                    <a:solidFill>
                      <a:srgbClr val="FFFF00"/>
                    </a:solidFill>
                  </a:tcPr>
                </a:tc>
                <a:extLst>
                  <a:ext uri="{0D108BD9-81ED-4DB2-BD59-A6C34878D82A}">
                    <a16:rowId xmlns:a16="http://schemas.microsoft.com/office/drawing/2014/main" val="3676608579"/>
                  </a:ext>
                </a:extLst>
              </a:tr>
              <a:tr h="745312">
                <a:tc>
                  <a:txBody>
                    <a:bodyPr/>
                    <a:lstStyle/>
                    <a:p>
                      <a:pPr rtl="1"/>
                      <a:r>
                        <a:rPr lang="ar-MA" sz="3600" b="1" dirty="0" smtClean="0"/>
                        <a:t>يتحدث النص على ... </a:t>
                      </a:r>
                      <a:endParaRPr lang="ar-MA" sz="3600" b="1" dirty="0"/>
                    </a:p>
                  </a:txBody>
                  <a:tcPr>
                    <a:solidFill>
                      <a:srgbClr val="FFFF99"/>
                    </a:solidFill>
                  </a:tcPr>
                </a:tc>
                <a:tc>
                  <a:txBody>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kumimoji="0" lang="ar-MA" sz="3600" b="1" i="0" u="none" strike="noStrike" kern="1200" cap="none" spc="0" normalizeH="0" baseline="0" noProof="0" dirty="0" smtClean="0">
                          <a:ln>
                            <a:noFill/>
                          </a:ln>
                          <a:solidFill>
                            <a:prstClr val="black"/>
                          </a:solidFill>
                          <a:effectLst/>
                          <a:uLnTx/>
                          <a:uFillTx/>
                          <a:latin typeface="+mn-lt"/>
                          <a:ea typeface="+mn-ea"/>
                          <a:cs typeface="+mn-cs"/>
                        </a:rPr>
                        <a:t>يتحدث النص </a:t>
                      </a:r>
                      <a:r>
                        <a:rPr kumimoji="0" lang="ar-MA" sz="3600" b="1" i="0" u="none" strike="noStrike" kern="1200" cap="none" spc="0" normalizeH="0" baseline="0" noProof="0" dirty="0" smtClean="0">
                          <a:ln>
                            <a:noFill/>
                          </a:ln>
                          <a:solidFill>
                            <a:srgbClr val="00B050"/>
                          </a:solidFill>
                          <a:effectLst/>
                          <a:uLnTx/>
                          <a:uFillTx/>
                          <a:latin typeface="+mn-lt"/>
                          <a:ea typeface="+mn-ea"/>
                          <a:cs typeface="+mn-cs"/>
                        </a:rPr>
                        <a:t>عن</a:t>
                      </a:r>
                      <a:r>
                        <a:rPr kumimoji="0" lang="ar-MA" sz="3600" b="1" i="0" u="none" strike="noStrike" kern="1200" cap="none" spc="0" normalizeH="0" baseline="0" noProof="0" dirty="0" smtClean="0">
                          <a:ln>
                            <a:noFill/>
                          </a:ln>
                          <a:solidFill>
                            <a:prstClr val="black"/>
                          </a:solidFill>
                          <a:effectLst/>
                          <a:uLnTx/>
                          <a:uFillTx/>
                          <a:latin typeface="+mn-lt"/>
                          <a:ea typeface="+mn-ea"/>
                          <a:cs typeface="+mn-cs"/>
                        </a:rPr>
                        <a:t> ... </a:t>
                      </a:r>
                    </a:p>
                  </a:txBody>
                  <a:tcPr>
                    <a:solidFill>
                      <a:srgbClr val="FFFF99"/>
                    </a:solidFill>
                  </a:tcPr>
                </a:tc>
                <a:tc>
                  <a:txBody>
                    <a:bodyPr/>
                    <a:lstStyle/>
                    <a:p>
                      <a:pPr rtl="1"/>
                      <a:endParaRPr lang="ar-MA" sz="3600" dirty="0"/>
                    </a:p>
                  </a:txBody>
                  <a:tcPr>
                    <a:solidFill>
                      <a:srgbClr val="FFFF99"/>
                    </a:solidFill>
                  </a:tcPr>
                </a:tc>
                <a:extLst>
                  <a:ext uri="{0D108BD9-81ED-4DB2-BD59-A6C34878D82A}">
                    <a16:rowId xmlns:a16="http://schemas.microsoft.com/office/drawing/2014/main" val="413980083"/>
                  </a:ext>
                </a:extLst>
              </a:tr>
              <a:tr h="745312">
                <a:tc>
                  <a:txBody>
                    <a:bodyPr/>
                    <a:lstStyle/>
                    <a:p>
                      <a:pPr rtl="1"/>
                      <a:r>
                        <a:rPr lang="ar-MA" sz="3600" b="1" dirty="0" smtClean="0"/>
                        <a:t>ويهتم بشخص،</a:t>
                      </a:r>
                      <a:r>
                        <a:rPr lang="ar-MA" sz="3600" b="1" baseline="0" dirty="0" smtClean="0"/>
                        <a:t> ... </a:t>
                      </a:r>
                      <a:endParaRPr lang="ar-MA" sz="3600" b="1" dirty="0"/>
                    </a:p>
                  </a:txBody>
                  <a:tcPr>
                    <a:solidFill>
                      <a:srgbClr val="FFFF99"/>
                    </a:solidFill>
                  </a:tcPr>
                </a:tc>
                <a:tc>
                  <a:txBody>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kumimoji="0" lang="ar-MA" sz="3600" b="1" i="0" u="none" strike="noStrike" kern="1200" cap="none" spc="0" normalizeH="0" baseline="0" noProof="0" dirty="0" smtClean="0">
                          <a:ln>
                            <a:noFill/>
                          </a:ln>
                          <a:solidFill>
                            <a:prstClr val="black"/>
                          </a:solidFill>
                          <a:effectLst/>
                          <a:uLnTx/>
                          <a:uFillTx/>
                          <a:latin typeface="+mn-lt"/>
                          <a:ea typeface="+mn-ea"/>
                          <a:cs typeface="+mn-cs"/>
                        </a:rPr>
                        <a:t>ويهتم </a:t>
                      </a:r>
                      <a:r>
                        <a:rPr kumimoji="0" lang="ar-MA" sz="3600" b="1" i="0" u="none" strike="noStrike" kern="1200" cap="none" spc="0" normalizeH="0" baseline="0" noProof="0" dirty="0" smtClean="0">
                          <a:ln>
                            <a:noFill/>
                          </a:ln>
                          <a:solidFill>
                            <a:schemeClr val="tx1"/>
                          </a:solidFill>
                          <a:effectLst/>
                          <a:uLnTx/>
                          <a:uFillTx/>
                          <a:latin typeface="+mn-lt"/>
                          <a:ea typeface="+mn-ea"/>
                          <a:cs typeface="+mn-cs"/>
                        </a:rPr>
                        <a:t>ب</a:t>
                      </a:r>
                      <a:r>
                        <a:rPr kumimoji="0" lang="ar-MA" sz="3600" b="1" i="0" u="none" strike="noStrike" kern="1200" cap="none" spc="0" normalizeH="0" baseline="0" noProof="0" dirty="0" smtClean="0">
                          <a:ln>
                            <a:noFill/>
                          </a:ln>
                          <a:solidFill>
                            <a:srgbClr val="00B050"/>
                          </a:solidFill>
                          <a:effectLst/>
                          <a:uLnTx/>
                          <a:uFillTx/>
                          <a:latin typeface="+mn-lt"/>
                          <a:ea typeface="+mn-ea"/>
                          <a:cs typeface="+mn-cs"/>
                        </a:rPr>
                        <a:t>ال</a:t>
                      </a:r>
                      <a:r>
                        <a:rPr kumimoji="0" lang="ar-MA" sz="3600" b="1" i="0" u="none" strike="noStrike" kern="1200" cap="none" spc="0" normalizeH="0" baseline="0" noProof="0" dirty="0" smtClean="0">
                          <a:ln>
                            <a:noFill/>
                          </a:ln>
                          <a:solidFill>
                            <a:schemeClr val="tx1"/>
                          </a:solidFill>
                          <a:effectLst/>
                          <a:uLnTx/>
                          <a:uFillTx/>
                          <a:latin typeface="+mn-lt"/>
                          <a:ea typeface="+mn-ea"/>
                          <a:cs typeface="+mn-cs"/>
                        </a:rPr>
                        <a:t>شخص</a:t>
                      </a:r>
                      <a:r>
                        <a:rPr kumimoji="0" lang="ar-MA" sz="3600" b="1" i="0" u="none" strike="noStrike" kern="1200" cap="none" spc="0" normalizeH="0" baseline="0" noProof="0" dirty="0" smtClean="0">
                          <a:ln>
                            <a:noFill/>
                          </a:ln>
                          <a:solidFill>
                            <a:prstClr val="black"/>
                          </a:solidFill>
                          <a:effectLst/>
                          <a:uLnTx/>
                          <a:uFillTx/>
                          <a:latin typeface="+mn-lt"/>
                          <a:ea typeface="+mn-ea"/>
                          <a:cs typeface="+mn-cs"/>
                        </a:rPr>
                        <a:t>، ... </a:t>
                      </a:r>
                    </a:p>
                  </a:txBody>
                  <a:tcPr>
                    <a:solidFill>
                      <a:srgbClr val="FFFF99"/>
                    </a:solidFill>
                  </a:tcPr>
                </a:tc>
                <a:tc>
                  <a:txBody>
                    <a:bodyPr/>
                    <a:lstStyle/>
                    <a:p>
                      <a:pPr rtl="1"/>
                      <a:endParaRPr lang="ar-MA" sz="3600"/>
                    </a:p>
                  </a:txBody>
                  <a:tcPr>
                    <a:solidFill>
                      <a:srgbClr val="FFFF99"/>
                    </a:solidFill>
                  </a:tcPr>
                </a:tc>
                <a:extLst>
                  <a:ext uri="{0D108BD9-81ED-4DB2-BD59-A6C34878D82A}">
                    <a16:rowId xmlns:a16="http://schemas.microsoft.com/office/drawing/2014/main" val="3726046175"/>
                  </a:ext>
                </a:extLst>
              </a:tr>
              <a:tr h="745312">
                <a:tc>
                  <a:txBody>
                    <a:bodyPr/>
                    <a:lstStyle/>
                    <a:p>
                      <a:pPr rtl="1"/>
                      <a:r>
                        <a:rPr lang="ar-MA" sz="3600" b="1" dirty="0" smtClean="0"/>
                        <a:t>يقوم على</a:t>
                      </a:r>
                      <a:r>
                        <a:rPr lang="ar-MA" sz="3600" b="1" baseline="0" dirty="0" smtClean="0"/>
                        <a:t> تضامن وتعاون</a:t>
                      </a:r>
                      <a:endParaRPr lang="ar-MA" sz="3600" b="1" dirty="0"/>
                    </a:p>
                  </a:txBody>
                  <a:tcPr>
                    <a:solidFill>
                      <a:srgbClr val="FFFF99"/>
                    </a:solidFill>
                  </a:tcPr>
                </a:tc>
                <a:tc>
                  <a:txBody>
                    <a:bodyPr/>
                    <a:lstStyle/>
                    <a:p>
                      <a:pPr rtl="1"/>
                      <a:r>
                        <a:rPr lang="ar-MA" sz="3600" b="1" dirty="0" smtClean="0"/>
                        <a:t>يقوم على</a:t>
                      </a:r>
                      <a:r>
                        <a:rPr lang="ar-MA" sz="3600" b="1" baseline="0" dirty="0" smtClean="0"/>
                        <a:t> </a:t>
                      </a:r>
                      <a:r>
                        <a:rPr lang="ar-MA" sz="3600" b="1" baseline="0" dirty="0" smtClean="0">
                          <a:solidFill>
                            <a:srgbClr val="00B050"/>
                          </a:solidFill>
                        </a:rPr>
                        <a:t>ال</a:t>
                      </a:r>
                      <a:r>
                        <a:rPr lang="ar-MA" sz="3600" b="1" baseline="0" dirty="0" smtClean="0"/>
                        <a:t>تضامن و</a:t>
                      </a:r>
                      <a:r>
                        <a:rPr lang="ar-MA" sz="3600" b="1" baseline="0" dirty="0" smtClean="0">
                          <a:solidFill>
                            <a:srgbClr val="00B050"/>
                          </a:solidFill>
                        </a:rPr>
                        <a:t>ال</a:t>
                      </a:r>
                      <a:r>
                        <a:rPr lang="ar-MA" sz="3600" b="1" baseline="0" dirty="0" smtClean="0"/>
                        <a:t>تعاون</a:t>
                      </a:r>
                      <a:endParaRPr lang="ar-MA" sz="3600" b="1" dirty="0"/>
                    </a:p>
                  </a:txBody>
                  <a:tcPr>
                    <a:solidFill>
                      <a:srgbClr val="FFFF99"/>
                    </a:solidFill>
                  </a:tcPr>
                </a:tc>
                <a:tc>
                  <a:txBody>
                    <a:bodyPr/>
                    <a:lstStyle/>
                    <a:p>
                      <a:pPr rtl="1"/>
                      <a:endParaRPr lang="ar-MA" sz="3600"/>
                    </a:p>
                  </a:txBody>
                  <a:tcPr>
                    <a:solidFill>
                      <a:srgbClr val="FFFF99"/>
                    </a:solidFill>
                  </a:tcPr>
                </a:tc>
                <a:extLst>
                  <a:ext uri="{0D108BD9-81ED-4DB2-BD59-A6C34878D82A}">
                    <a16:rowId xmlns:a16="http://schemas.microsoft.com/office/drawing/2014/main" val="3870230357"/>
                  </a:ext>
                </a:extLst>
              </a:tr>
              <a:tr h="745312">
                <a:tc>
                  <a:txBody>
                    <a:bodyPr/>
                    <a:lstStyle/>
                    <a:p>
                      <a:pPr rtl="1"/>
                      <a:r>
                        <a:rPr lang="ar-MA" sz="3600" b="1" dirty="0" smtClean="0"/>
                        <a:t>أن</a:t>
                      </a:r>
                      <a:r>
                        <a:rPr lang="ar-MA" sz="3600" b="1" baseline="0" dirty="0" smtClean="0"/>
                        <a:t> تكون أمة واحدة، وقوله سبحانه...</a:t>
                      </a:r>
                      <a:endParaRPr lang="ar-MA" sz="3600" b="1" dirty="0"/>
                    </a:p>
                  </a:txBody>
                  <a:tcPr>
                    <a:solidFill>
                      <a:srgbClr val="FFFF99"/>
                    </a:solidFill>
                  </a:tcPr>
                </a:tc>
                <a:tc>
                  <a:txBody>
                    <a:bodyPr/>
                    <a:lstStyle/>
                    <a:p>
                      <a:pPr rtl="1"/>
                      <a:r>
                        <a:rPr lang="ar-MA" sz="3600" b="1" dirty="0" smtClean="0"/>
                        <a:t>أن</a:t>
                      </a:r>
                      <a:r>
                        <a:rPr lang="ar-MA" sz="3600" b="1" baseline="0" dirty="0" smtClean="0"/>
                        <a:t> تكون أمة واحدة، </a:t>
                      </a:r>
                      <a:r>
                        <a:rPr lang="ar-MA" sz="3600" b="1" baseline="0" dirty="0" smtClean="0">
                          <a:solidFill>
                            <a:srgbClr val="00B050"/>
                          </a:solidFill>
                        </a:rPr>
                        <a:t>مصداقا</a:t>
                      </a:r>
                      <a:r>
                        <a:rPr lang="ar-MA" sz="3600" b="1" baseline="0" dirty="0" smtClean="0"/>
                        <a:t> لقوله سبحانه...</a:t>
                      </a:r>
                      <a:endParaRPr lang="ar-MA" sz="3600" b="1" dirty="0"/>
                    </a:p>
                  </a:txBody>
                  <a:tcPr>
                    <a:solidFill>
                      <a:srgbClr val="FFFF99"/>
                    </a:solidFill>
                  </a:tcPr>
                </a:tc>
                <a:tc>
                  <a:txBody>
                    <a:bodyPr/>
                    <a:lstStyle/>
                    <a:p>
                      <a:pPr rtl="1"/>
                      <a:endParaRPr lang="ar-MA" sz="3600"/>
                    </a:p>
                  </a:txBody>
                  <a:tcPr>
                    <a:solidFill>
                      <a:srgbClr val="FFFF99"/>
                    </a:solidFill>
                  </a:tcPr>
                </a:tc>
                <a:extLst>
                  <a:ext uri="{0D108BD9-81ED-4DB2-BD59-A6C34878D82A}">
                    <a16:rowId xmlns:a16="http://schemas.microsoft.com/office/drawing/2014/main" val="2380771425"/>
                  </a:ext>
                </a:extLst>
              </a:tr>
              <a:tr h="745312">
                <a:tc>
                  <a:txBody>
                    <a:bodyPr/>
                    <a:lstStyle/>
                    <a:p>
                      <a:pPr rtl="1"/>
                      <a:r>
                        <a:rPr lang="ar-MA" sz="3600" b="1" dirty="0" smtClean="0"/>
                        <a:t>قال في قوله تعالى...</a:t>
                      </a:r>
                      <a:endParaRPr lang="ar-MA" sz="3600" b="1" dirty="0"/>
                    </a:p>
                  </a:txBody>
                  <a:tcPr>
                    <a:solidFill>
                      <a:srgbClr val="FFFF99"/>
                    </a:solidFill>
                  </a:tcPr>
                </a:tc>
                <a:tc>
                  <a:txBody>
                    <a:bodyPr/>
                    <a:lstStyle/>
                    <a:p>
                      <a:pPr rtl="1"/>
                      <a:r>
                        <a:rPr lang="ar-MA" sz="3600" b="1" dirty="0" smtClean="0"/>
                        <a:t>قال تعالى...</a:t>
                      </a:r>
                      <a:endParaRPr lang="ar-MA" sz="3600" b="1" dirty="0"/>
                    </a:p>
                  </a:txBody>
                  <a:tcPr>
                    <a:solidFill>
                      <a:srgbClr val="FFFF99"/>
                    </a:solidFill>
                  </a:tcPr>
                </a:tc>
                <a:tc>
                  <a:txBody>
                    <a:bodyPr/>
                    <a:lstStyle/>
                    <a:p>
                      <a:pPr rtl="1"/>
                      <a:endParaRPr lang="ar-MA" sz="3600"/>
                    </a:p>
                  </a:txBody>
                  <a:tcPr>
                    <a:solidFill>
                      <a:srgbClr val="FFFF99"/>
                    </a:solidFill>
                  </a:tcPr>
                </a:tc>
                <a:extLst>
                  <a:ext uri="{0D108BD9-81ED-4DB2-BD59-A6C34878D82A}">
                    <a16:rowId xmlns:a16="http://schemas.microsoft.com/office/drawing/2014/main" val="745187233"/>
                  </a:ext>
                </a:extLst>
              </a:tr>
              <a:tr h="745312">
                <a:tc>
                  <a:txBody>
                    <a:bodyPr/>
                    <a:lstStyle/>
                    <a:p>
                      <a:pPr rtl="1"/>
                      <a:r>
                        <a:rPr lang="ar-MA" sz="3600" b="1" dirty="0" smtClean="0"/>
                        <a:t>وتعاون وتكافل</a:t>
                      </a:r>
                      <a:endParaRPr lang="ar-MA" sz="3600" b="1" dirty="0"/>
                    </a:p>
                  </a:txBody>
                  <a:tcPr>
                    <a:solidFill>
                      <a:srgbClr val="FFFF99"/>
                    </a:solidFill>
                  </a:tcPr>
                </a:tc>
                <a:tc>
                  <a:txBody>
                    <a:bodyPr/>
                    <a:lstStyle/>
                    <a:p>
                      <a:pPr rtl="1"/>
                      <a:r>
                        <a:rPr lang="ar-MA" sz="3600" b="1" dirty="0" smtClean="0"/>
                        <a:t>و</a:t>
                      </a:r>
                      <a:r>
                        <a:rPr lang="ar-MA" sz="3600" b="1" dirty="0" smtClean="0">
                          <a:solidFill>
                            <a:srgbClr val="00B050"/>
                          </a:solidFill>
                        </a:rPr>
                        <a:t>ال</a:t>
                      </a:r>
                      <a:r>
                        <a:rPr lang="ar-MA" sz="3600" b="1" dirty="0" smtClean="0"/>
                        <a:t>تعاون و</a:t>
                      </a:r>
                      <a:r>
                        <a:rPr lang="ar-MA" sz="3600" b="1" dirty="0" smtClean="0">
                          <a:solidFill>
                            <a:srgbClr val="00B050"/>
                          </a:solidFill>
                        </a:rPr>
                        <a:t>ال</a:t>
                      </a:r>
                      <a:r>
                        <a:rPr lang="ar-MA" sz="3600" b="1" dirty="0" smtClean="0"/>
                        <a:t>تكافل</a:t>
                      </a:r>
                      <a:endParaRPr lang="ar-MA" sz="3600" b="1" dirty="0"/>
                    </a:p>
                  </a:txBody>
                  <a:tcPr>
                    <a:solidFill>
                      <a:srgbClr val="FFFF99"/>
                    </a:solidFill>
                  </a:tcPr>
                </a:tc>
                <a:tc>
                  <a:txBody>
                    <a:bodyPr/>
                    <a:lstStyle/>
                    <a:p>
                      <a:pPr rtl="1"/>
                      <a:endParaRPr lang="ar-MA" sz="3600" dirty="0"/>
                    </a:p>
                  </a:txBody>
                  <a:tcPr>
                    <a:solidFill>
                      <a:srgbClr val="FFFF99"/>
                    </a:solidFill>
                  </a:tcPr>
                </a:tc>
                <a:extLst>
                  <a:ext uri="{0D108BD9-81ED-4DB2-BD59-A6C34878D82A}">
                    <a16:rowId xmlns:a16="http://schemas.microsoft.com/office/drawing/2014/main" val="4130340634"/>
                  </a:ext>
                </a:extLst>
              </a:tr>
            </a:tbl>
          </a:graphicData>
        </a:graphic>
      </p:graphicFrame>
    </p:spTree>
    <p:extLst>
      <p:ext uri="{BB962C8B-B14F-4D97-AF65-F5344CB8AC3E}">
        <p14:creationId xmlns:p14="http://schemas.microsoft.com/office/powerpoint/2010/main" val="3367296029"/>
      </p:ext>
    </p:extLst>
  </p:cSld>
  <p:clrMapOvr>
    <a:masterClrMapping/>
  </p:clrMapOvr>
  <p:timing>
    <p:tnLst>
      <p:par>
        <p:cTn id="1" dur="indefinite" restart="never" nodeType="tmRoot"/>
      </p:par>
    </p:tnLst>
  </p:timing>
</p:sld>
</file>

<file path=ppt/theme/theme1.xml><?xml version="1.0" encoding="utf-8"?>
<a:theme xmlns:a="http://schemas.openxmlformats.org/drawingml/2006/main" name="Metropolitan">
  <a:themeElements>
    <a:clrScheme name="Metropolitan">
      <a:dk1>
        <a:sysClr val="windowText" lastClr="000000"/>
      </a:dk1>
      <a:lt1>
        <a:sysClr val="window" lastClr="FFFFFF"/>
      </a:lt1>
      <a:dk2>
        <a:srgbClr val="162F33"/>
      </a:dk2>
      <a:lt2>
        <a:srgbClr val="EAF0E0"/>
      </a:lt2>
      <a:accent1>
        <a:srgbClr val="50B4C8"/>
      </a:accent1>
      <a:accent2>
        <a:srgbClr val="A8B97F"/>
      </a:accent2>
      <a:accent3>
        <a:srgbClr val="9B9256"/>
      </a:accent3>
      <a:accent4>
        <a:srgbClr val="657689"/>
      </a:accent4>
      <a:accent5>
        <a:srgbClr val="7A855D"/>
      </a:accent5>
      <a:accent6>
        <a:srgbClr val="84AC9D"/>
      </a:accent6>
      <a:hlink>
        <a:srgbClr val="2370CD"/>
      </a:hlink>
      <a:folHlink>
        <a:srgbClr val="877589"/>
      </a:folHlink>
    </a:clrScheme>
    <a:fontScheme name="Metropolitan">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Metropolitan">
      <a:fillStyleLst>
        <a:solidFill>
          <a:schemeClr val="phClr"/>
        </a:solidFill>
        <a:gradFill rotWithShape="1">
          <a:gsLst>
            <a:gs pos="0">
              <a:schemeClr val="phClr">
                <a:tint val="70000"/>
                <a:satMod val="100000"/>
                <a:lumMod val="110000"/>
              </a:schemeClr>
            </a:gs>
            <a:gs pos="50000">
              <a:schemeClr val="phClr">
                <a:tint val="75000"/>
                <a:satMod val="101000"/>
                <a:lumMod val="105000"/>
              </a:schemeClr>
            </a:gs>
            <a:gs pos="100000">
              <a:schemeClr val="phClr">
                <a:tint val="82000"/>
                <a:satMod val="104000"/>
                <a:lumMod val="105000"/>
              </a:schemeClr>
            </a:gs>
          </a:gsLst>
          <a:lin ang="2700000" scaled="0"/>
        </a:gradFill>
        <a:gradFill rotWithShape="1">
          <a:gsLst>
            <a:gs pos="0">
              <a:schemeClr val="phClr">
                <a:tint val="97000"/>
                <a:satMod val="100000"/>
                <a:lumMod val="102000"/>
              </a:schemeClr>
            </a:gs>
            <a:gs pos="50000">
              <a:schemeClr val="phClr">
                <a:shade val="100000"/>
                <a:satMod val="100000"/>
                <a:lumMod val="100000"/>
              </a:schemeClr>
            </a:gs>
            <a:gs pos="100000">
              <a:schemeClr val="phClr">
                <a:shade val="80000"/>
                <a:satMod val="100000"/>
                <a:lumMod val="99000"/>
              </a:schemeClr>
            </a:gs>
          </a:gsLst>
          <a:lin ang="27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solidFill>
          <a:schemeClr val="phClr">
            <a:shade val="95000"/>
            <a:satMod val="170000"/>
          </a:schemeClr>
        </a:solidFill>
      </a:bgFillStyleLst>
    </a:fmtScheme>
  </a:themeElements>
  <a:objectDefaults/>
  <a:extraClrSchemeLst/>
  <a:extLst>
    <a:ext uri="{05A4C25C-085E-4340-85A3-A5531E510DB2}">
      <thm15:themeFamily xmlns:thm15="http://schemas.microsoft.com/office/thememl/2012/main" name="Metropolitan" id="{4C5440D6-04D2-4954-96CF-F251137069B2}" vid="{79CFCA13-9412-4290-BB4B-85112F88857B}"/>
    </a:ext>
  </a:extLst>
</a:theme>
</file>

<file path=docProps/app.xml><?xml version="1.0" encoding="utf-8"?>
<Properties xmlns="http://schemas.openxmlformats.org/officeDocument/2006/extended-properties" xmlns:vt="http://schemas.openxmlformats.org/officeDocument/2006/docPropsVTypes">
  <Template>Metropolitan</Template>
  <TotalTime>219</TotalTime>
  <Words>1962</Words>
  <Application>Microsoft Office PowerPoint</Application>
  <PresentationFormat>Widescreen</PresentationFormat>
  <Paragraphs>415</Paragraphs>
  <Slides>37</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37</vt:i4>
      </vt:variant>
    </vt:vector>
  </HeadingPairs>
  <TitlesOfParts>
    <vt:vector size="43" baseType="lpstr">
      <vt:lpstr>Arial</vt:lpstr>
      <vt:lpstr>Calibri</vt:lpstr>
      <vt:lpstr>Calibri Light</vt:lpstr>
      <vt:lpstr>Times New Roman</vt:lpstr>
      <vt:lpstr>Wingdings</vt:lpstr>
      <vt:lpstr>Metropolitan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zakaria arajouan</dc:creator>
  <cp:lastModifiedBy>zakaria arajouan</cp:lastModifiedBy>
  <cp:revision>41</cp:revision>
  <dcterms:created xsi:type="dcterms:W3CDTF">2022-09-27T21:07:30Z</dcterms:created>
  <dcterms:modified xsi:type="dcterms:W3CDTF">2022-10-19T20:08:40Z</dcterms:modified>
</cp:coreProperties>
</file>