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6" r:id="rId5"/>
    <p:sldId id="268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مهارة كتابة تقرير: أنشطة الاكتساب. ص: 55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1994" y="253218"/>
            <a:ext cx="2124222" cy="1015663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تمهيـــد</a:t>
            </a:r>
            <a:endParaRPr lang="ar-MA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302" y="1615440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نعني بالتقرير؟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301" y="2792996"/>
            <a:ext cx="11549575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التقرير: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هو تقديم معلومات بموضوعية وتسلسل ووضوح، عن بعض الأعمال المنجزة أو عن بعض الأحداث أو الوقائع أو الظواهر الاجتماعية التي عاينتها.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13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18585" y="834495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تحديد المفاهيم: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9733" y="1668990"/>
            <a:ext cx="11479237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4000" b="1" u="sng" dirty="0">
                <a:solidFill>
                  <a:srgbClr val="FF0000"/>
                </a:solidFill>
              </a:rPr>
              <a:t>التقرير: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لغة</a:t>
            </a:r>
            <a:r>
              <a:rPr lang="ar-MA" sz="4000" b="1" dirty="0"/>
              <a:t>:  مصدر فعل قرَّر؛ وهو عرض مختصر لمجوعة من المعلومات أو </a:t>
            </a:r>
            <a:r>
              <a:rPr lang="ar-MA" sz="4000" b="1" dirty="0" smtClean="0"/>
              <a:t>البيانات </a:t>
            </a:r>
            <a:r>
              <a:rPr lang="ar-MA" sz="4000" b="1" dirty="0"/>
              <a:t>المنقولة بدقة ووضوح، والتي تتعلق بــ: واقعة أو شريط سينمائي أو كتاب أو اجتماع أو نشاط مدرسي أو ظاهرة اجتماعية.</a:t>
            </a:r>
            <a:endParaRPr lang="ar-MA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35372" y="74840"/>
            <a:ext cx="5113598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2. </a:t>
            </a:r>
            <a:r>
              <a:rPr lang="ar-MA" sz="4000" b="1" dirty="0" smtClean="0"/>
              <a:t>تحديد </a:t>
            </a:r>
            <a:r>
              <a:rPr lang="ar-MA" sz="4000" b="1" dirty="0"/>
              <a:t>خطوات كتابة </a:t>
            </a:r>
            <a:r>
              <a:rPr lang="ar-MA" sz="4000" b="1" dirty="0" smtClean="0"/>
              <a:t>تقرير: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909336"/>
            <a:ext cx="11479237" cy="51744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</a:rPr>
              <a:t>موضوع </a:t>
            </a:r>
            <a:r>
              <a:rPr lang="ar-MA" sz="3200" b="1" dirty="0">
                <a:solidFill>
                  <a:srgbClr val="00B050"/>
                </a:solidFill>
              </a:rPr>
              <a:t>التقرير وهدفه: </a:t>
            </a:r>
            <a:r>
              <a:rPr lang="ar-MA" sz="3200" b="1" dirty="0" smtClean="0"/>
              <a:t>.................................................</a:t>
            </a:r>
            <a:endParaRPr lang="ar-MA" sz="3200" b="1" dirty="0"/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</a:rPr>
              <a:t>الكلمات </a:t>
            </a:r>
            <a:r>
              <a:rPr lang="ar-MA" sz="3200" b="1" dirty="0">
                <a:solidFill>
                  <a:srgbClr val="00B050"/>
                </a:solidFill>
              </a:rPr>
              <a:t>المفاتيح: </a:t>
            </a:r>
            <a:r>
              <a:rPr lang="ar-MA" sz="3200" b="1" dirty="0" smtClean="0"/>
              <a:t>.........................................................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</a:rPr>
              <a:t>الجمل والعبارات المستخدمة: </a:t>
            </a:r>
            <a:r>
              <a:rPr lang="ar-MA" sz="3200" b="1" dirty="0" smtClean="0"/>
              <a:t>...........................................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</a:rPr>
              <a:t>صمم </a:t>
            </a:r>
            <a:r>
              <a:rPr lang="ar-MA" sz="3200" b="1" dirty="0">
                <a:solidFill>
                  <a:srgbClr val="00B050"/>
                </a:solidFill>
              </a:rPr>
              <a:t>باتباع الأسلوب التالي: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/>
              <a:t>...............................................................</a:t>
            </a:r>
            <a:endParaRPr lang="ar-MA" sz="3200" b="1" dirty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/>
              <a:t>...............................................................</a:t>
            </a:r>
            <a:endParaRPr lang="ar-MA" sz="3200" b="1" dirty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/>
              <a:t>...............................................................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347582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35372" y="74840"/>
            <a:ext cx="5113598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2. </a:t>
            </a:r>
            <a:r>
              <a:rPr lang="ar-MA" sz="4000" b="1" dirty="0" smtClean="0"/>
              <a:t>تحديد </a:t>
            </a:r>
            <a:r>
              <a:rPr lang="ar-MA" sz="4000" b="1" dirty="0"/>
              <a:t>خطوات كتابة </a:t>
            </a:r>
            <a:r>
              <a:rPr lang="ar-MA" sz="4000" b="1" dirty="0" smtClean="0"/>
              <a:t>تقرير: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909336"/>
            <a:ext cx="11479237" cy="50167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</a:rPr>
              <a:t>موضوع </a:t>
            </a:r>
            <a:r>
              <a:rPr lang="ar-MA" sz="3200" b="1" dirty="0">
                <a:solidFill>
                  <a:srgbClr val="00B050"/>
                </a:solidFill>
              </a:rPr>
              <a:t>التقرير وهدفه: </a:t>
            </a:r>
            <a:r>
              <a:rPr lang="ar-MA" sz="3200" b="1" dirty="0"/>
              <a:t>محضر اجتماع لجنة تحضير حملة التضامن لمساعدة ذوي الاحتياجات الخاصة.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</a:rPr>
              <a:t>الكلمات </a:t>
            </a:r>
            <a:r>
              <a:rPr lang="ar-MA" sz="3200" b="1" dirty="0">
                <a:solidFill>
                  <a:srgbClr val="00B050"/>
                </a:solidFill>
              </a:rPr>
              <a:t>المفاتيح: </a:t>
            </a:r>
            <a:r>
              <a:rPr lang="ar-MA" sz="3200" b="1" dirty="0"/>
              <a:t>لجنة ممثلة للتلاميذ – إشراف السيد المدير – وذلك بتاريخ – قاعة الأساتذة – مقاصد العمل </a:t>
            </a:r>
            <a:r>
              <a:rPr lang="ar-MA" sz="3200" b="1" dirty="0" smtClean="0"/>
              <a:t>وأهدافه.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</a:rPr>
              <a:t>الجمل والعبارات المستخدمة: </a:t>
            </a:r>
            <a:r>
              <a:rPr lang="ar-MA" sz="3200" b="1" dirty="0" smtClean="0"/>
              <a:t>من أجل تنظيم حملة-عقدت لجنة- وقد تناول الكلمة – تدخل المشاركون – توصل المجتمعون إلى – انتهى الجمع باتفاق الجميع.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</a:rPr>
              <a:t>صمم </a:t>
            </a:r>
            <a:r>
              <a:rPr lang="ar-MA" sz="3200" b="1" dirty="0">
                <a:solidFill>
                  <a:srgbClr val="00B050"/>
                </a:solidFill>
              </a:rPr>
              <a:t>باتباع الأسلوب التالي:</a:t>
            </a:r>
          </a:p>
          <a:p>
            <a:pPr marL="914400" lvl="1" indent="-457200" algn="r" rtl="1">
              <a:buFont typeface="Wingdings" panose="05000000000000000000" pitchFamily="2" charset="2"/>
              <a:buChar char="Ø"/>
            </a:pPr>
            <a:r>
              <a:rPr lang="ar-MA" sz="3200" b="1" dirty="0" smtClean="0"/>
              <a:t>النقل </a:t>
            </a:r>
            <a:r>
              <a:rPr lang="ar-MA" sz="3200" b="1" dirty="0"/>
              <a:t>الموضوعي للأحداث/ تقديم معلومات دقيقة / عرضها بوضوح وتسلسل.</a:t>
            </a:r>
          </a:p>
          <a:p>
            <a:pPr marL="914400" lvl="1" indent="-457200" algn="r" rtl="1">
              <a:buFont typeface="Wingdings" panose="05000000000000000000" pitchFamily="2" charset="2"/>
              <a:buChar char="Ø"/>
            </a:pPr>
            <a:r>
              <a:rPr lang="ar-MA" sz="3200" b="1" dirty="0" smtClean="0"/>
              <a:t>بداية </a:t>
            </a:r>
            <a:r>
              <a:rPr lang="ar-MA" sz="3200" b="1" dirty="0"/>
              <a:t>التقرير / عرض مضمون التقرير / خلاصة التقرير.</a:t>
            </a:r>
          </a:p>
          <a:p>
            <a:pPr marL="914400" lvl="1" indent="-457200" algn="r" rtl="1">
              <a:buFont typeface="Wingdings" panose="05000000000000000000" pitchFamily="2" charset="2"/>
              <a:buChar char="Ø"/>
            </a:pPr>
            <a:r>
              <a:rPr lang="ar-MA" sz="3200" b="1" dirty="0" smtClean="0"/>
              <a:t>أسلوب </a:t>
            </a:r>
            <a:r>
              <a:rPr lang="ar-MA" sz="3200" b="1" dirty="0"/>
              <a:t>تقريري مباشر، وحيادي بعيد عن الذاتية.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01228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90449" y="32635"/>
            <a:ext cx="4030385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3.  استنتاج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4745" y="726449"/>
            <a:ext cx="11894225" cy="60016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 smtClean="0"/>
              <a:t>     </a:t>
            </a:r>
            <a:r>
              <a:rPr lang="ar-MA" sz="3200" b="1" dirty="0">
                <a:solidFill>
                  <a:srgbClr val="00B050"/>
                </a:solidFill>
              </a:rPr>
              <a:t>لأنجز تقريرا لابد أن</a:t>
            </a:r>
            <a:r>
              <a:rPr lang="ar-MA" sz="3200" b="1" dirty="0" smtClean="0">
                <a:solidFill>
                  <a:srgbClr val="00B050"/>
                </a:solidFill>
              </a:rPr>
              <a:t>: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u="sng" dirty="0">
                <a:solidFill>
                  <a:srgbClr val="FF0000"/>
                </a:solidFill>
              </a:rPr>
              <a:t>1.	</a:t>
            </a:r>
            <a:r>
              <a:rPr lang="ar-MA" sz="3200" b="1" dirty="0"/>
              <a:t>أحدد موضوع التقرير.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u="sng" dirty="0">
                <a:solidFill>
                  <a:srgbClr val="FF0000"/>
                </a:solidFill>
              </a:rPr>
              <a:t>2.	</a:t>
            </a:r>
            <a:r>
              <a:rPr lang="ar-MA" sz="3200" b="1" dirty="0"/>
              <a:t>أصف مقتضياته: متى؟ أين؟ من؟ لماذا؟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u="sng" dirty="0">
                <a:solidFill>
                  <a:srgbClr val="FF0000"/>
                </a:solidFill>
              </a:rPr>
              <a:t>3.	</a:t>
            </a:r>
            <a:r>
              <a:rPr lang="ar-MA" sz="3200" b="1" dirty="0"/>
              <a:t>أصف مضمونه أو فحواه: ماذا؟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u="sng" dirty="0">
                <a:solidFill>
                  <a:srgbClr val="FF0000"/>
                </a:solidFill>
              </a:rPr>
              <a:t>4.	</a:t>
            </a:r>
            <a:r>
              <a:rPr lang="ar-MA" sz="3200" b="1" dirty="0"/>
              <a:t>أعبر عن انطباعات عنه، أو خلاصات واستنتاجات.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u="sng" dirty="0">
                <a:solidFill>
                  <a:srgbClr val="FF0000"/>
                </a:solidFill>
              </a:rPr>
              <a:t>5.	</a:t>
            </a:r>
            <a:r>
              <a:rPr lang="ar-MA" sz="3200" b="1" dirty="0"/>
              <a:t>أوظف مفاهيم واصطلاحات خاصة به.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u="sng" dirty="0">
                <a:solidFill>
                  <a:srgbClr val="FF0000"/>
                </a:solidFill>
              </a:rPr>
              <a:t>6.	</a:t>
            </a:r>
            <a:r>
              <a:rPr lang="ar-MA" sz="3200" b="1" dirty="0"/>
              <a:t>أتوخى الدقة والموضوعية في عرض التقرير.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u="sng" dirty="0">
                <a:solidFill>
                  <a:srgbClr val="FF0000"/>
                </a:solidFill>
              </a:rPr>
              <a:t>7.	</a:t>
            </a:r>
            <a:r>
              <a:rPr lang="ar-MA" sz="3200" b="1" dirty="0"/>
              <a:t>أستعمل اللغة التقريرية المباشرة البعيدة عن الذاتية.</a:t>
            </a:r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108</TotalTime>
  <Words>304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23</cp:revision>
  <dcterms:created xsi:type="dcterms:W3CDTF">2022-09-27T21:07:30Z</dcterms:created>
  <dcterms:modified xsi:type="dcterms:W3CDTF">2022-11-04T18:54:10Z</dcterms:modified>
</cp:coreProperties>
</file>