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58" r:id="rId4"/>
    <p:sldId id="273" r:id="rId5"/>
    <p:sldId id="274" r:id="rId6"/>
    <p:sldId id="279" r:id="rId7"/>
    <p:sldId id="265" r:id="rId8"/>
    <p:sldId id="280" r:id="rId9"/>
    <p:sldId id="267" r:id="rId10"/>
    <p:sldId id="281" r:id="rId11"/>
    <p:sldId id="262" r:id="rId12"/>
    <p:sldId id="28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58"/>
            <p14:sldId id="273"/>
            <p14:sldId id="274"/>
            <p14:sldId id="279"/>
          </p14:sldIdLst>
        </p14:section>
        <p14:section name="الحصة الثانية" id="{2A91C92C-40D6-4917-917C-47E3B2CEE21D}">
          <p14:sldIdLst>
            <p14:sldId id="265"/>
            <p14:sldId id="280"/>
            <p14:sldId id="267"/>
            <p14:sldId id="281"/>
            <p14:sldId id="262"/>
            <p14:sldId id="282"/>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01-04-1444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01-04-1444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01-04-1444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01-04-1444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01-04-1444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01-04-1444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04049" y="1519312"/>
            <a:ext cx="8799343"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القـــــراءة</a:t>
            </a:r>
            <a:r>
              <a:rPr lang="ar-MA" sz="5400" b="1" dirty="0" smtClean="0"/>
              <a:t> </a:t>
            </a:r>
            <a:endParaRPr lang="ar-MA" sz="5400" b="1" dirty="0"/>
          </a:p>
        </p:txBody>
      </p:sp>
      <p:sp>
        <p:nvSpPr>
          <p:cNvPr id="5" name="TextBox 4"/>
          <p:cNvSpPr txBox="1"/>
          <p:nvPr/>
        </p:nvSpPr>
        <p:spPr>
          <a:xfrm>
            <a:off x="2504049" y="2897944"/>
            <a:ext cx="8799342"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أفصح الناطقين. ص 42</a:t>
            </a:r>
            <a:endParaRPr lang="ar-MA" sz="5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2204"/>
            <a:ext cx="12192000" cy="6740307"/>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u="sng" dirty="0" smtClean="0">
                <a:solidFill>
                  <a:srgbClr val="FF0000"/>
                </a:solidFill>
                <a:effectLst>
                  <a:outerShdw blurRad="38100" dist="38100" dir="2700000" algn="tl">
                    <a:srgbClr val="000000">
                      <a:alpha val="43137"/>
                    </a:srgbClr>
                  </a:outerShdw>
                </a:effectLst>
              </a:rPr>
              <a:t>2. أساليب </a:t>
            </a:r>
            <a:r>
              <a:rPr lang="ar-MA" sz="3200" b="1" u="sng" dirty="0" smtClean="0">
                <a:solidFill>
                  <a:srgbClr val="FF0000"/>
                </a:solidFill>
                <a:effectLst>
                  <a:outerShdw blurRad="38100" dist="38100" dir="2700000" algn="tl">
                    <a:srgbClr val="000000">
                      <a:alpha val="43137"/>
                    </a:srgbClr>
                  </a:outerShdw>
                </a:effectLst>
              </a:rPr>
              <a:t>النص:</a:t>
            </a:r>
          </a:p>
          <a:p>
            <a:pPr marL="514350" indent="-514350" algn="r" rtl="1">
              <a:lnSpc>
                <a:spcPct val="150000"/>
              </a:lnSpc>
              <a:buFont typeface="+mj-cs"/>
              <a:buAutoNum type="arabic2Minus"/>
            </a:pPr>
            <a:r>
              <a:rPr lang="ar-MA" sz="3200" b="1" dirty="0">
                <a:solidFill>
                  <a:srgbClr val="00B050"/>
                </a:solidFill>
                <a:effectLst>
                  <a:outerShdw blurRad="38100" dist="38100" dir="2700000" algn="tl">
                    <a:srgbClr val="000000">
                      <a:alpha val="43137"/>
                    </a:srgbClr>
                  </a:outerShdw>
                </a:effectLst>
              </a:rPr>
              <a:t>الصيغ الفنية</a:t>
            </a:r>
            <a:r>
              <a:rPr lang="ar-MA" sz="3200" b="1" dirty="0" smtClean="0">
                <a:solidFill>
                  <a:srgbClr val="00B050"/>
                </a:solidFill>
                <a:effectLst>
                  <a:outerShdw blurRad="38100" dist="38100" dir="2700000" algn="tl">
                    <a:srgbClr val="000000">
                      <a:alpha val="43137"/>
                    </a:srgbClr>
                  </a:outerShdw>
                </a:effectLst>
              </a:rPr>
              <a:t>:</a:t>
            </a:r>
          </a:p>
          <a:p>
            <a:pPr lvl="1" algn="r" rtl="1">
              <a:lnSpc>
                <a:spcPct val="150000"/>
              </a:lnSpc>
            </a:pPr>
            <a:r>
              <a:rPr lang="ar-MA" sz="3200" b="1" dirty="0">
                <a:solidFill>
                  <a:schemeClr val="bg1"/>
                </a:solidFill>
                <a:effectLst>
                  <a:outerShdw blurRad="38100" dist="38100" dir="2700000" algn="tl">
                    <a:srgbClr val="000000">
                      <a:alpha val="43137"/>
                    </a:srgbClr>
                  </a:outerShdw>
                </a:effectLst>
              </a:rPr>
              <a:t>•	</a:t>
            </a:r>
            <a:r>
              <a:rPr lang="ar-MA" sz="3200" b="1" dirty="0">
                <a:solidFill>
                  <a:srgbClr val="FF0000"/>
                </a:solidFill>
                <a:effectLst>
                  <a:outerShdw blurRad="38100" dist="38100" dir="2700000" algn="tl">
                    <a:srgbClr val="000000">
                      <a:alpha val="43137"/>
                    </a:srgbClr>
                  </a:outerShdw>
                </a:effectLst>
              </a:rPr>
              <a:t>التشبيه:  </a:t>
            </a:r>
            <a:r>
              <a:rPr lang="ar-MA" sz="3200" b="1" dirty="0">
                <a:solidFill>
                  <a:schemeClr val="bg1"/>
                </a:solidFill>
                <a:effectLst>
                  <a:outerShdw blurRad="38100" dist="38100" dir="2700000" algn="tl">
                    <a:srgbClr val="000000">
                      <a:alpha val="43137"/>
                    </a:srgbClr>
                  </a:outerShdw>
                </a:effectLst>
              </a:rPr>
              <a:t>في البيت الحادي عشر "حديثك الشهد" فالمشبه هو حديث الرسول (ص). والمشبه به الشهد ووجه الشبه الحلاوة والنفع.</a:t>
            </a:r>
          </a:p>
          <a:p>
            <a:pPr lvl="1" algn="r" rtl="1">
              <a:lnSpc>
                <a:spcPct val="150000"/>
              </a:lnSpc>
            </a:pPr>
            <a:r>
              <a:rPr lang="ar-MA" sz="3200" b="1" dirty="0">
                <a:solidFill>
                  <a:schemeClr val="bg1"/>
                </a:solidFill>
                <a:effectLst>
                  <a:outerShdw blurRad="38100" dist="38100" dir="2700000" algn="tl">
                    <a:srgbClr val="000000">
                      <a:alpha val="43137"/>
                    </a:srgbClr>
                  </a:outerShdw>
                </a:effectLst>
              </a:rPr>
              <a:t>•	</a:t>
            </a:r>
            <a:r>
              <a:rPr lang="ar-MA" sz="3200" b="1" dirty="0">
                <a:solidFill>
                  <a:srgbClr val="FF0000"/>
                </a:solidFill>
                <a:effectLst>
                  <a:outerShdw blurRad="38100" dist="38100" dir="2700000" algn="tl">
                    <a:srgbClr val="000000">
                      <a:alpha val="43137"/>
                    </a:srgbClr>
                  </a:outerShdw>
                </a:effectLst>
              </a:rPr>
              <a:t>التكرار: </a:t>
            </a:r>
            <a:r>
              <a:rPr lang="ar-MA" sz="3200" b="1" dirty="0">
                <a:solidFill>
                  <a:schemeClr val="bg1"/>
                </a:solidFill>
                <a:effectLst>
                  <a:outerShdw blurRad="38100" dist="38100" dir="2700000" algn="tl">
                    <a:srgbClr val="000000">
                      <a:alpha val="43137"/>
                    </a:srgbClr>
                  </a:outerShdw>
                </a:effectLst>
              </a:rPr>
              <a:t>تكررت مجموعة من الكلمات في القصيدة، مثل؛ (جاهلين /تجهلون - أمين/ الأمين -فاق/وفاق - الخلق/ والخلق....). وهو ما أضفى جمالية ومتعة على القصيدة</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Font typeface="+mj-cs"/>
              <a:buAutoNum type="arabic2Minus"/>
            </a:pPr>
            <a:r>
              <a:rPr lang="ar-MA" sz="3200" b="1" dirty="0">
                <a:solidFill>
                  <a:srgbClr val="00B050"/>
                </a:solidFill>
                <a:effectLst>
                  <a:outerShdw blurRad="38100" dist="38100" dir="2700000" algn="tl">
                    <a:srgbClr val="000000">
                      <a:alpha val="43137"/>
                    </a:srgbClr>
                  </a:outerShdw>
                </a:effectLst>
              </a:rPr>
              <a:t>الصيغ اللغوية</a:t>
            </a:r>
            <a:r>
              <a:rPr lang="ar-MA" sz="3200" b="1" dirty="0" smtClean="0">
                <a:solidFill>
                  <a:srgbClr val="00B050"/>
                </a:solidFill>
                <a:effectLst>
                  <a:outerShdw blurRad="38100" dist="38100" dir="2700000" algn="tl">
                    <a:srgbClr val="000000">
                      <a:alpha val="43137"/>
                    </a:srgbClr>
                  </a:outerShdw>
                </a:effectLst>
              </a:rPr>
              <a:t>:</a:t>
            </a:r>
          </a:p>
          <a:p>
            <a:pPr lvl="1" algn="r" rtl="1">
              <a:lnSpc>
                <a:spcPct val="150000"/>
              </a:lnSpc>
            </a:pPr>
            <a:r>
              <a:rPr lang="ar-MA" sz="3200" b="1" dirty="0">
                <a:solidFill>
                  <a:schemeClr val="bg1"/>
                </a:solidFill>
                <a:effectLst>
                  <a:outerShdw blurRad="38100" dist="38100" dir="2700000" algn="tl">
                    <a:srgbClr val="000000">
                      <a:alpha val="43137"/>
                    </a:srgbClr>
                  </a:outerShdw>
                </a:effectLst>
              </a:rPr>
              <a:t>•</a:t>
            </a:r>
            <a:r>
              <a:rPr lang="ar-MA" sz="3200" b="1" dirty="0">
                <a:solidFill>
                  <a:srgbClr val="FF0000"/>
                </a:solidFill>
                <a:effectLst>
                  <a:outerShdw blurRad="38100" dist="38100" dir="2700000" algn="tl">
                    <a:srgbClr val="000000">
                      <a:alpha val="43137"/>
                    </a:srgbClr>
                  </a:outerShdw>
                </a:effectLst>
              </a:rPr>
              <a:t>	النداء: </a:t>
            </a:r>
            <a:r>
              <a:rPr lang="ar-MA" sz="3200" b="1" dirty="0">
                <a:solidFill>
                  <a:schemeClr val="bg1"/>
                </a:solidFill>
                <a:effectLst>
                  <a:outerShdw blurRad="38100" dist="38100" dir="2700000" algn="tl">
                    <a:srgbClr val="000000">
                      <a:alpha val="43137"/>
                    </a:srgbClr>
                  </a:outerShdw>
                </a:effectLst>
              </a:rPr>
              <a:t>(يا أفصح الناطقين، نودي: اقرأ..).</a:t>
            </a:r>
          </a:p>
          <a:p>
            <a:pPr lvl="1" algn="r" rtl="1">
              <a:lnSpc>
                <a:spcPct val="150000"/>
              </a:lnSpc>
            </a:pPr>
            <a:r>
              <a:rPr lang="ar-MA" sz="3200" b="1" dirty="0">
                <a:solidFill>
                  <a:schemeClr val="bg1"/>
                </a:solidFill>
                <a:effectLst>
                  <a:outerShdw blurRad="38100" dist="38100" dir="2700000" algn="tl">
                    <a:srgbClr val="000000">
                      <a:alpha val="43137"/>
                    </a:srgbClr>
                  </a:outerShdw>
                </a:effectLst>
              </a:rPr>
              <a:t>•	</a:t>
            </a:r>
            <a:r>
              <a:rPr lang="ar-MA" sz="3200" b="1" dirty="0">
                <a:solidFill>
                  <a:srgbClr val="FF0000"/>
                </a:solidFill>
                <a:effectLst>
                  <a:outerShdw blurRad="38100" dist="38100" dir="2700000" algn="tl">
                    <a:srgbClr val="000000">
                      <a:alpha val="43137"/>
                    </a:srgbClr>
                  </a:outerShdw>
                </a:effectLst>
              </a:rPr>
              <a:t>الاستفهام: </a:t>
            </a:r>
            <a:r>
              <a:rPr lang="ar-MA" sz="3200" b="1" dirty="0">
                <a:solidFill>
                  <a:schemeClr val="bg1"/>
                </a:solidFill>
                <a:effectLst>
                  <a:outerShdw blurRad="38100" dist="38100" dir="2700000" algn="tl">
                    <a:srgbClr val="000000">
                      <a:alpha val="43137"/>
                    </a:srgbClr>
                  </a:outerShdw>
                </a:effectLst>
              </a:rPr>
              <a:t>نحو(فلا تسل عن قريش...؟/كيف نفرتها....؟/ هل تجهلون</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60757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4" y="1209820"/>
            <a:ext cx="11774660"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الخطاب</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المرسل: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المرسل إليه: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مضمون الرسالة: </a:t>
            </a:r>
            <a:r>
              <a:rPr lang="ar-MA" sz="3600" b="1" dirty="0" smtClean="0">
                <a:solidFill>
                  <a:schemeClr val="bg1"/>
                </a:solidFill>
                <a:effectLst>
                  <a:outerShdw blurRad="38100" dist="38100" dir="2700000" algn="tl">
                    <a:srgbClr val="000000">
                      <a:alpha val="43137"/>
                    </a:srgbClr>
                  </a:outerShdw>
                </a:effectLst>
              </a:rPr>
              <a:t>...................... </a:t>
            </a:r>
            <a:endParaRPr lang="ar-MA" sz="36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p>
          <a:p>
            <a:pPr algn="r" rtl="1">
              <a:lnSpc>
                <a:spcPct val="150000"/>
              </a:lnSpc>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4" y="1209820"/>
            <a:ext cx="11774660"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الخطاب</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المرسل: </a:t>
            </a:r>
            <a:r>
              <a:rPr lang="ar-MA" sz="3600" b="1" dirty="0">
                <a:solidFill>
                  <a:schemeClr val="bg1"/>
                </a:solidFill>
                <a:effectLst>
                  <a:outerShdw blurRad="38100" dist="38100" dir="2700000" algn="tl">
                    <a:srgbClr val="000000">
                      <a:alpha val="43137"/>
                    </a:srgbClr>
                  </a:outerShdw>
                </a:effectLst>
              </a:rPr>
              <a:t>الشاعر أحمد شوقي.</a:t>
            </a:r>
            <a:endParaRPr lang="ar-MA" sz="3600" b="1" dirty="0" smtClean="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المرسل إليه: </a:t>
            </a:r>
            <a:r>
              <a:rPr lang="ar-MA" sz="3600" b="1" dirty="0">
                <a:solidFill>
                  <a:schemeClr val="bg1"/>
                </a:solidFill>
                <a:effectLst>
                  <a:outerShdw blurRad="38100" dist="38100" dir="2700000" algn="tl">
                    <a:srgbClr val="000000">
                      <a:alpha val="43137"/>
                    </a:srgbClr>
                  </a:outerShdw>
                </a:effectLst>
              </a:rPr>
              <a:t>القارئ.</a:t>
            </a:r>
            <a:endParaRPr lang="ar-MA" sz="3600" b="1" dirty="0" smtClean="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مضمون الرسالة: </a:t>
            </a:r>
            <a:r>
              <a:rPr lang="ar-MA" sz="3600" b="1" dirty="0">
                <a:solidFill>
                  <a:schemeClr val="bg1"/>
                </a:solidFill>
                <a:effectLst>
                  <a:outerShdw blurRad="38100" dist="38100" dir="2700000" algn="tl">
                    <a:srgbClr val="000000">
                      <a:alpha val="43137"/>
                    </a:srgbClr>
                  </a:outerShdw>
                </a:effectLst>
              </a:rPr>
              <a:t>مدح الرسول صلى الله عليه وسلم. </a:t>
            </a:r>
            <a:endParaRPr lang="ar-MA" sz="36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p>
          <a:p>
            <a:pPr algn="r" rtl="1">
              <a:lnSpc>
                <a:spcPct val="150000"/>
              </a:lnSpc>
            </a:pPr>
            <a:r>
              <a:rPr lang="ar-MA" sz="3600" b="1" dirty="0" smtClean="0">
                <a:solidFill>
                  <a:schemeClr val="bg1"/>
                </a:solidFill>
                <a:effectLst>
                  <a:outerShdw blurRad="38100" dist="38100" dir="2700000" algn="tl">
                    <a:srgbClr val="000000">
                      <a:alpha val="43137"/>
                    </a:srgbClr>
                  </a:outerShdw>
                </a:effectLst>
              </a:rPr>
              <a:t>حب الرسول صلى الله عليه وسلم  - الإيمان بما جاء به  </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96816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2541" y="766399"/>
            <a:ext cx="12079459" cy="3416320"/>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النص قصيدة شعرية، يمدح فيها أمير الشعراء الرسول (ص) ذك الشخص الفذ الذي أمرنا الله سبحانه وتعالى بالاقتداء به واتباع سبيله, وهو ما أكده معجم النص، الذي دل على المدح. ولإضفاء الطابع الجمالي على القصيدة، وإمتاع القارئ وظف الشاعر مجموعة من الأساليب الفنية واللغوية.</a:t>
            </a:r>
            <a:endParaRPr lang="ar-MA" sz="36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56268"/>
            <a:ext cx="2827604"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رابعا</a:t>
            </a:r>
            <a:r>
              <a:rPr lang="ar-MA" sz="3600" b="1" dirty="0">
                <a:solidFill>
                  <a:srgbClr val="FF0000"/>
                </a:solidFill>
              </a:rPr>
              <a:t>: التركيب</a:t>
            </a:r>
          </a:p>
        </p:txBody>
      </p:sp>
      <p:sp>
        <p:nvSpPr>
          <p:cNvPr id="4" name="TextBox 4"/>
          <p:cNvSpPr txBox="1"/>
          <p:nvPr/>
        </p:nvSpPr>
        <p:spPr>
          <a:xfrm>
            <a:off x="236805" y="5026177"/>
            <a:ext cx="11830929" cy="820674"/>
          </a:xfrm>
          <a:prstGeom prst="rect">
            <a:avLst/>
          </a:prstGeom>
          <a:solidFill>
            <a:schemeClr val="accent2">
              <a:lumMod val="40000"/>
              <a:lumOff val="60000"/>
            </a:schemeClr>
          </a:solidFill>
        </p:spPr>
        <p:txBody>
          <a:bodyPr wrap="square" rtlCol="1">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ابحث عن بعض القصائد الشعرية التي تمدح الرسول صلى الله عليه وسلم.</a:t>
            </a:r>
            <a:endParaRPr lang="ar-MA" sz="3600" b="1" dirty="0">
              <a:solidFill>
                <a:schemeClr val="bg1"/>
              </a:solidFill>
              <a:effectLst>
                <a:outerShdw blurRad="38100" dist="38100" dir="2700000" algn="tl">
                  <a:srgbClr val="000000">
                    <a:alpha val="43137"/>
                  </a:srgbClr>
                </a:outerShdw>
              </a:effectLst>
            </a:endParaRPr>
          </a:p>
        </p:txBody>
      </p:sp>
      <p:sp>
        <p:nvSpPr>
          <p:cNvPr id="6" name="TextBox 6"/>
          <p:cNvSpPr txBox="1"/>
          <p:nvPr/>
        </p:nvSpPr>
        <p:spPr>
          <a:xfrm>
            <a:off x="4515730" y="4281282"/>
            <a:ext cx="2827604"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ar-MA" sz="3600" b="1" dirty="0" smtClean="0">
                <a:solidFill>
                  <a:srgbClr val="FF0000"/>
                </a:solidFill>
              </a:rPr>
              <a:t>خامسا: </a:t>
            </a:r>
            <a:r>
              <a:rPr lang="ar-MA" sz="3600" b="1" dirty="0">
                <a:solidFill>
                  <a:srgbClr val="FF0000"/>
                </a:solidFill>
              </a:rPr>
              <a:t>الاستثمار</a:t>
            </a:r>
            <a:r>
              <a:rPr lang="ar-MA" sz="3600" b="1" dirty="0" smtClean="0">
                <a:solidFill>
                  <a:srgbClr val="FF0000"/>
                </a:solidFill>
              </a:rPr>
              <a:t> </a:t>
            </a:r>
            <a:endParaRPr lang="ar-MA" sz="3600" b="1" dirty="0">
              <a:solidFill>
                <a:srgbClr val="FF0000"/>
              </a:solidFill>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067952" y="1617784"/>
            <a:ext cx="9657470" cy="1323439"/>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 هي </a:t>
            </a:r>
            <a:r>
              <a:rPr lang="ar-MA" sz="4000" b="1" dirty="0">
                <a:solidFill>
                  <a:schemeClr val="bg1"/>
                </a:solidFill>
                <a:effectLst>
                  <a:outerShdw blurRad="38100" dist="38100" dir="2700000" algn="tl">
                    <a:srgbClr val="000000">
                      <a:alpha val="43137"/>
                    </a:srgbClr>
                  </a:outerShdw>
                </a:effectLst>
              </a:rPr>
              <a:t>معجزة </a:t>
            </a:r>
            <a:r>
              <a:rPr lang="ar-MA" sz="4000" b="1" dirty="0" smtClean="0">
                <a:solidFill>
                  <a:schemeClr val="bg1"/>
                </a:solidFill>
                <a:effectLst>
                  <a:outerShdw blurRad="38100" dist="38100" dir="2700000" algn="tl">
                    <a:srgbClr val="000000">
                      <a:alpha val="43137"/>
                    </a:srgbClr>
                  </a:outerShdw>
                </a:effectLst>
              </a:rPr>
              <a:t>الرسول محمد صلى الله عليه وسلم؟</a:t>
            </a:r>
          </a:p>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كيف كانت حالة قريش والجزيرة العربية قبل البعثة؟</a:t>
            </a:r>
            <a:endParaRPr lang="ar-MA" sz="4000" b="1" dirty="0">
              <a:solidFill>
                <a:schemeClr val="bg1"/>
              </a:solidFill>
              <a:effectLst>
                <a:outerShdw blurRad="38100" dist="38100" dir="2700000" algn="tl">
                  <a:srgbClr val="000000">
                    <a:alpha val="43137"/>
                  </a:srgbClr>
                </a:outerShdw>
              </a:effectLst>
            </a:endParaRPr>
          </a:p>
        </p:txBody>
      </p:sp>
      <p:sp>
        <p:nvSpPr>
          <p:cNvPr id="8" name="TextBox 7"/>
          <p:cNvSpPr txBox="1"/>
          <p:nvPr/>
        </p:nvSpPr>
        <p:spPr>
          <a:xfrm>
            <a:off x="647113" y="3096749"/>
            <a:ext cx="11078307" cy="1323439"/>
          </a:xfrm>
          <a:prstGeom prst="rect">
            <a:avLst/>
          </a:prstGeom>
          <a:solidFill>
            <a:schemeClr val="tx1">
              <a:lumMod val="85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القرآن الكريم...</a:t>
            </a:r>
          </a:p>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الجهل - الضلالة  - الشرك...</a:t>
            </a:r>
            <a:endParaRPr lang="ar-MA" sz="40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753587"/>
            <a:ext cx="11929403" cy="5262979"/>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النص: </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مصدر النص: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u="sng" dirty="0">
                <a:solidFill>
                  <a:srgbClr val="FF0000"/>
                </a:solidFill>
                <a:effectLst>
                  <a:outerShdw blurRad="38100" dist="38100" dir="2700000" algn="tl">
                    <a:srgbClr val="000000">
                      <a:alpha val="43137"/>
                    </a:srgbClr>
                  </a:outerShdw>
                </a:effectLst>
              </a:rPr>
              <a:t>: </a:t>
            </a: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a:solidFill>
                  <a:srgbClr val="FF0000"/>
                </a:solidFill>
                <a:effectLst>
                  <a:outerShdw blurRad="38100" dist="38100" dir="2700000" algn="tl">
                    <a:srgbClr val="000000">
                      <a:alpha val="43137"/>
                    </a:srgbClr>
                  </a:outerShdw>
                </a:effectLst>
              </a:rPr>
              <a:t>قراءة </a:t>
            </a:r>
            <a:r>
              <a:rPr lang="ar-MA" sz="3200" b="1" u="sng" dirty="0">
                <a:solidFill>
                  <a:srgbClr val="FF0000"/>
                </a:solidFill>
                <a:effectLst>
                  <a:outerShdw blurRad="38100" dist="38100" dir="2700000" algn="tl">
                    <a:srgbClr val="000000">
                      <a:alpha val="43137"/>
                    </a:srgbClr>
                  </a:outerShdw>
                </a:effectLst>
              </a:rPr>
              <a:t>الصورة: </a:t>
            </a:r>
            <a:endParaRPr lang="ar-MA" sz="3200" b="1" u="sng" dirty="0">
              <a:solidFill>
                <a:srgbClr val="FF0000"/>
              </a:solidFill>
              <a:effectLst>
                <a:outerShdw blurRad="38100" dist="38100" dir="2700000" algn="tl">
                  <a:srgbClr val="000000">
                    <a:alpha val="43137"/>
                  </a:srgbClr>
                </a:outerShdw>
              </a:effectLst>
            </a:endParaRPr>
          </a:p>
        </p:txBody>
      </p:sp>
      <p:sp>
        <p:nvSpPr>
          <p:cNvPr id="4" name="TextBox 3"/>
          <p:cNvSpPr txBox="1"/>
          <p:nvPr/>
        </p:nvSpPr>
        <p:spPr>
          <a:xfrm>
            <a:off x="4979962"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136741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5016758"/>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النص: </a:t>
            </a:r>
            <a:r>
              <a:rPr lang="ar-MA" sz="3200" b="1" dirty="0">
                <a:solidFill>
                  <a:schemeClr val="bg1"/>
                </a:solidFill>
                <a:effectLst>
                  <a:outerShdw blurRad="38100" dist="38100" dir="2700000" algn="tl">
                    <a:srgbClr val="000000">
                      <a:alpha val="43137"/>
                    </a:srgbClr>
                  </a:outerShdw>
                </a:effectLst>
              </a:rPr>
              <a:t>أحمد شوقي (1868-1932) شاعر مصري، لقب بأمير الشعراء، من أبرز دواوينه: الأعمال الكاملة تحت عنوان "الشوقيات" كما ألف في المسرح: مجنون ليلى، </a:t>
            </a:r>
            <a:r>
              <a:rPr lang="ar-MA" sz="3200" b="1" dirty="0" smtClean="0">
                <a:solidFill>
                  <a:schemeClr val="bg1"/>
                </a:solidFill>
                <a:effectLst>
                  <a:outerShdw blurRad="38100" dist="38100" dir="2700000" algn="tl">
                    <a:srgbClr val="000000">
                      <a:alpha val="43137"/>
                    </a:srgbClr>
                  </a:outerShdw>
                </a:effectLst>
              </a:rPr>
              <a:t>عنترة.</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a:solidFill>
                  <a:srgbClr val="FF0000"/>
                </a:solidFill>
                <a:effectLst>
                  <a:outerShdw blurRad="38100" dist="38100" dir="2700000" algn="tl">
                    <a:srgbClr val="000000">
                      <a:alpha val="43137"/>
                    </a:srgbClr>
                  </a:outerShdw>
                </a:effectLst>
              </a:rPr>
              <a:t>مصدر النص: </a:t>
            </a:r>
            <a:r>
              <a:rPr lang="ar-MA" sz="3200" b="1" dirty="0">
                <a:solidFill>
                  <a:schemeClr val="bg1"/>
                </a:solidFill>
                <a:effectLst>
                  <a:outerShdw blurRad="38100" dist="38100" dir="2700000" algn="tl">
                    <a:srgbClr val="000000">
                      <a:alpha val="43137"/>
                    </a:srgbClr>
                  </a:outerShdw>
                </a:effectLst>
              </a:rPr>
              <a:t>ديوان الشوقيات  لأحمد شوقي.</a:t>
            </a:r>
            <a:endParaRPr lang="ar-MA" sz="3200" b="1" dirty="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قصيدة عمودية ذات نظام الشطرين.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يحيل العنوان إلى الغرض الرئيسي في النص وهو مدح خير البرية محمد صلى الله عليه وسلم.</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 </a:t>
            </a:r>
            <a:r>
              <a:rPr lang="ar-MA" sz="3200" b="1" dirty="0">
                <a:solidFill>
                  <a:schemeClr val="bg1"/>
                </a:solidFill>
                <a:effectLst>
                  <a:outerShdw blurRad="38100" dist="38100" dir="2700000" algn="tl">
                    <a:srgbClr val="000000">
                      <a:alpha val="43137"/>
                    </a:srgbClr>
                  </a:outerShdw>
                </a:effectLst>
              </a:rPr>
              <a:t>انطلاقا من المؤشرات السابقة نفترض أن النص سيتناول: مدح الرسول صلى الله عليه وسلم وتبيان بعض صفاته ومنها فصاحة النطق.</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979962"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أولا: تأطير </a:t>
            </a:r>
            <a:r>
              <a:rPr lang="ar-MA" sz="32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759928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4" y="761583"/>
            <a:ext cx="11690253" cy="3785652"/>
          </a:xfrm>
          <a:prstGeom prst="rect">
            <a:avLst/>
          </a:prstGeom>
          <a:solidFill>
            <a:schemeClr val="accent2">
              <a:lumMod val="40000"/>
              <a:lumOff val="60000"/>
            </a:schemeClr>
          </a:solidFill>
        </p:spPr>
        <p:txBody>
          <a:bodyPr wrap="square" rtlCol="1">
            <a:spAutoFit/>
          </a:bodyPr>
          <a:lstStyle/>
          <a:p>
            <a:pPr lvl="1" algn="r" rtl="1"/>
            <a:r>
              <a:rPr lang="ar-MA" sz="3200" b="1" u="sng" dirty="0" smtClean="0">
                <a:solidFill>
                  <a:srgbClr val="FF0000"/>
                </a:solidFill>
                <a:effectLst>
                  <a:outerShdw blurRad="38100" dist="38100" dir="2700000" algn="tl">
                    <a:srgbClr val="000000">
                      <a:alpha val="43137"/>
                    </a:srgbClr>
                  </a:outerShdw>
                </a:effectLst>
              </a:rPr>
              <a:t>1</a:t>
            </a:r>
            <a:r>
              <a:rPr lang="ar-MA" sz="3200" b="1" u="sng" dirty="0">
                <a:solidFill>
                  <a:srgbClr val="FF0000"/>
                </a:solidFill>
                <a:effectLst>
                  <a:outerShdw blurRad="38100" dist="38100" dir="2700000" algn="tl">
                    <a:srgbClr val="000000">
                      <a:alpha val="43137"/>
                    </a:srgbClr>
                  </a:outerShdw>
                </a:effectLst>
              </a:rPr>
              <a:t>. </a:t>
            </a:r>
            <a:r>
              <a:rPr lang="ar-MA" sz="3200" b="1" u="sng" dirty="0" smtClean="0">
                <a:solidFill>
                  <a:srgbClr val="FF0000"/>
                </a:solidFill>
                <a:effectLst>
                  <a:outerShdw blurRad="38100" dist="38100" dir="2700000" algn="tl">
                    <a:srgbClr val="000000">
                      <a:alpha val="43137"/>
                    </a:srgbClr>
                  </a:outerShdw>
                </a:effectLst>
              </a:rPr>
              <a:t>تقسيم </a:t>
            </a:r>
            <a:r>
              <a:rPr lang="ar-MA" sz="3200" b="1" u="sng" dirty="0">
                <a:solidFill>
                  <a:srgbClr val="FF0000"/>
                </a:solidFill>
                <a:effectLst>
                  <a:outerShdw blurRad="38100" dist="38100" dir="2700000" algn="tl">
                    <a:srgbClr val="000000">
                      <a:alpha val="43137"/>
                    </a:srgbClr>
                  </a:outerShdw>
                </a:effectLst>
              </a:rPr>
              <a:t>النص:</a:t>
            </a:r>
            <a:endParaRPr lang="ar-MA" sz="3200" b="1" u="sng" dirty="0">
              <a:solidFill>
                <a:srgbClr val="FF0000"/>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200" b="1" dirty="0">
                <a:solidFill>
                  <a:srgbClr val="00B050"/>
                </a:solidFill>
              </a:rPr>
              <a:t>الوحدة الأولى: (1...4) </a:t>
            </a: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a:p>
            <a:pPr marL="457200" indent="-457200" algn="r" rtl="1">
              <a:lnSpc>
                <a:spcPct val="150000"/>
              </a:lnSpc>
              <a:buFont typeface="Wingdings" panose="05000000000000000000" pitchFamily="2" charset="2"/>
              <a:buChar char="ü"/>
            </a:pPr>
            <a:r>
              <a:rPr lang="ar-MA" sz="3200" b="1" dirty="0">
                <a:solidFill>
                  <a:srgbClr val="00B050"/>
                </a:solidFill>
              </a:rPr>
              <a:t>الوحدة الثانية: (5...8) </a:t>
            </a: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a:p>
            <a:pPr marL="457200" indent="-457200" algn="r" rtl="1">
              <a:buFont typeface="Wingdings" panose="05000000000000000000" pitchFamily="2" charset="2"/>
              <a:buChar char="ü"/>
            </a:pPr>
            <a:r>
              <a:rPr lang="ar-MA" sz="3200" b="1" dirty="0">
                <a:solidFill>
                  <a:srgbClr val="00B050"/>
                </a:solidFill>
              </a:rPr>
              <a:t>الوحدة الثالثة: (9...12) </a:t>
            </a:r>
            <a:r>
              <a:rPr lang="ar-MA" sz="3200" b="1" dirty="0">
                <a:solidFill>
                  <a:schemeClr val="bg1"/>
                </a:solidFill>
              </a:rPr>
              <a:t>: </a:t>
            </a:r>
            <a:r>
              <a:rPr lang="ar-MA" sz="3200" b="1" dirty="0" smtClean="0">
                <a:solidFill>
                  <a:schemeClr val="bg1"/>
                </a:solidFill>
              </a:rPr>
              <a:t>...............................</a:t>
            </a:r>
          </a:p>
          <a:p>
            <a:pPr marL="971550" lvl="1" indent="-514350" algn="r" rtl="1">
              <a:lnSpc>
                <a:spcPct val="150000"/>
              </a:lnSpc>
              <a:buAutoNum type="arabicPeriod" startAt="2"/>
            </a:pPr>
            <a:r>
              <a:rPr lang="ar-MA" sz="3200" b="1" u="sng" dirty="0" smtClean="0">
                <a:solidFill>
                  <a:srgbClr val="FF0000"/>
                </a:solidFill>
                <a:effectLst>
                  <a:outerShdw blurRad="38100" dist="38100" dir="2700000" algn="tl">
                    <a:srgbClr val="000000">
                      <a:alpha val="43137"/>
                    </a:srgbClr>
                  </a:outerShdw>
                </a:effectLst>
              </a:rPr>
              <a:t>المضمون </a:t>
            </a:r>
            <a:r>
              <a:rPr lang="ar-MA" sz="3200" b="1" u="sng" dirty="0">
                <a:solidFill>
                  <a:srgbClr val="FF0000"/>
                </a:solidFill>
                <a:effectLst>
                  <a:outerShdw blurRad="38100" dist="38100" dir="2700000" algn="tl">
                    <a:srgbClr val="000000">
                      <a:alpha val="43137"/>
                    </a:srgbClr>
                  </a:outerShdw>
                </a:effectLst>
              </a:rPr>
              <a:t>العام </a:t>
            </a:r>
            <a:r>
              <a:rPr lang="ar-MA" sz="3200" b="1" u="sng" dirty="0" smtClean="0">
                <a:solidFill>
                  <a:srgbClr val="FF0000"/>
                </a:solidFill>
                <a:effectLst>
                  <a:outerShdw blurRad="38100" dist="38100" dir="2700000" algn="tl">
                    <a:srgbClr val="000000">
                      <a:alpha val="43137"/>
                    </a:srgbClr>
                  </a:outerShdw>
                </a:effectLst>
              </a:rPr>
              <a:t>للنص:</a:t>
            </a:r>
            <a:endParaRPr lang="ar-MA" sz="3200" b="1" u="sng" dirty="0">
              <a:solidFill>
                <a:srgbClr val="FF0000"/>
              </a:solidFill>
              <a:effectLst>
                <a:outerShdw blurRad="38100" dist="38100" dir="2700000" algn="tl">
                  <a:srgbClr val="000000">
                    <a:alpha val="43137"/>
                  </a:srgbClr>
                </a:outerShdw>
              </a:effectLst>
            </a:endParaRPr>
          </a:p>
          <a:p>
            <a:pPr algn="r" rtl="1"/>
            <a:r>
              <a:rPr lang="ar-MA" sz="3200" b="1" dirty="0" smtClean="0">
                <a:solidFill>
                  <a:schemeClr val="bg1"/>
                </a:solidFill>
              </a:rPr>
              <a:t>.....................................</a:t>
            </a:r>
            <a:endParaRPr lang="ar-MA" sz="3200" b="1" dirty="0">
              <a:solidFill>
                <a:schemeClr val="bg1"/>
              </a:solidFill>
            </a:endParaRPr>
          </a:p>
        </p:txBody>
      </p:sp>
      <p:sp>
        <p:nvSpPr>
          <p:cNvPr id="6" name="TextBox 5"/>
          <p:cNvSpPr txBox="1"/>
          <p:nvPr/>
        </p:nvSpPr>
        <p:spPr>
          <a:xfrm>
            <a:off x="4613031" y="70340"/>
            <a:ext cx="2797125" cy="584775"/>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ثانيا: فهم </a:t>
            </a:r>
            <a:r>
              <a:rPr lang="ar-MA" sz="32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3136978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592770"/>
            <a:ext cx="12192000" cy="6247864"/>
          </a:xfrm>
          <a:prstGeom prst="rect">
            <a:avLst/>
          </a:prstGeom>
          <a:solidFill>
            <a:schemeClr val="accent2">
              <a:lumMod val="40000"/>
              <a:lumOff val="60000"/>
            </a:schemeClr>
          </a:solidFill>
        </p:spPr>
        <p:txBody>
          <a:bodyPr wrap="square" rtlCol="1">
            <a:spAutoFit/>
          </a:bodyPr>
          <a:lstStyle/>
          <a:p>
            <a:pPr lvl="1" algn="r" rtl="1"/>
            <a:r>
              <a:rPr lang="ar-MA" sz="3200" b="1" u="sng" dirty="0" smtClean="0">
                <a:solidFill>
                  <a:srgbClr val="FF0000"/>
                </a:solidFill>
                <a:effectLst>
                  <a:outerShdw blurRad="38100" dist="38100" dir="2700000" algn="tl">
                    <a:srgbClr val="000000">
                      <a:alpha val="43137"/>
                    </a:srgbClr>
                  </a:outerShdw>
                </a:effectLst>
              </a:rPr>
              <a:t>1</a:t>
            </a:r>
            <a:r>
              <a:rPr lang="ar-MA" sz="3200" b="1" u="sng" dirty="0">
                <a:solidFill>
                  <a:srgbClr val="FF0000"/>
                </a:solidFill>
                <a:effectLst>
                  <a:outerShdw blurRad="38100" dist="38100" dir="2700000" algn="tl">
                    <a:srgbClr val="000000">
                      <a:alpha val="43137"/>
                    </a:srgbClr>
                  </a:outerShdw>
                </a:effectLst>
              </a:rPr>
              <a:t>. </a:t>
            </a:r>
            <a:r>
              <a:rPr lang="ar-MA" sz="3200" b="1" u="sng" dirty="0" smtClean="0">
                <a:solidFill>
                  <a:srgbClr val="FF0000"/>
                </a:solidFill>
                <a:effectLst>
                  <a:outerShdw blurRad="38100" dist="38100" dir="2700000" algn="tl">
                    <a:srgbClr val="000000">
                      <a:alpha val="43137"/>
                    </a:srgbClr>
                  </a:outerShdw>
                </a:effectLst>
              </a:rPr>
              <a:t>تقسيم </a:t>
            </a:r>
            <a:r>
              <a:rPr lang="ar-MA" sz="3200" b="1" u="sng" dirty="0">
                <a:solidFill>
                  <a:srgbClr val="FF0000"/>
                </a:solidFill>
                <a:effectLst>
                  <a:outerShdw blurRad="38100" dist="38100" dir="2700000" algn="tl">
                    <a:srgbClr val="000000">
                      <a:alpha val="43137"/>
                    </a:srgbClr>
                  </a:outerShdw>
                </a:effectLst>
              </a:rPr>
              <a:t>النص:</a:t>
            </a:r>
            <a:endParaRPr lang="ar-MA" sz="3200" b="1" u="sng" dirty="0">
              <a:solidFill>
                <a:srgbClr val="FF0000"/>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200" b="1" dirty="0">
                <a:solidFill>
                  <a:srgbClr val="00B050"/>
                </a:solidFill>
              </a:rPr>
              <a:t>الوحدة الأولى: (1...4) </a:t>
            </a:r>
            <a:r>
              <a:rPr lang="ar-MA" sz="3200" b="1" dirty="0">
                <a:solidFill>
                  <a:schemeClr val="bg1"/>
                </a:solidFill>
              </a:rPr>
              <a:t>: الإشارة إلى بداية نزول الوحي على الرسول صلى الله عليه وسلم، وموقف قريش منه.</a:t>
            </a:r>
          </a:p>
          <a:p>
            <a:pPr marL="457200" indent="-457200" algn="r" rtl="1">
              <a:lnSpc>
                <a:spcPct val="150000"/>
              </a:lnSpc>
              <a:buFont typeface="Wingdings" panose="05000000000000000000" pitchFamily="2" charset="2"/>
              <a:buChar char="ü"/>
            </a:pPr>
            <a:r>
              <a:rPr lang="ar-MA" sz="3200" b="1" dirty="0">
                <a:solidFill>
                  <a:srgbClr val="00B050"/>
                </a:solidFill>
              </a:rPr>
              <a:t>الوحدة الثانية: (5...8) </a:t>
            </a:r>
            <a:r>
              <a:rPr lang="ar-MA" sz="3200" b="1" dirty="0">
                <a:solidFill>
                  <a:schemeClr val="bg1"/>
                </a:solidFill>
              </a:rPr>
              <a:t>: مدح الرسول صلى الله عليه وسلم، وذكر معجزته (القرآن الكريم).</a:t>
            </a:r>
          </a:p>
          <a:p>
            <a:pPr marL="457200" indent="-457200" algn="r" rtl="1">
              <a:buFont typeface="Wingdings" panose="05000000000000000000" pitchFamily="2" charset="2"/>
              <a:buChar char="ü"/>
            </a:pPr>
            <a:r>
              <a:rPr lang="ar-MA" sz="3200" b="1" dirty="0">
                <a:solidFill>
                  <a:srgbClr val="00B050"/>
                </a:solidFill>
              </a:rPr>
              <a:t>الوحدة الثالثة: (9...12) </a:t>
            </a:r>
            <a:r>
              <a:rPr lang="ar-MA" sz="3200" b="1" dirty="0">
                <a:solidFill>
                  <a:schemeClr val="bg1"/>
                </a:solidFill>
              </a:rPr>
              <a:t>: الإشادة بفضل القرآن الكريم وفضل حديثه عليه الصلاة والسلام الكريم والحلو والمفيد</a:t>
            </a:r>
            <a:r>
              <a:rPr lang="ar-MA" sz="3200" b="1" dirty="0" smtClean="0">
                <a:solidFill>
                  <a:schemeClr val="bg1"/>
                </a:solidFill>
              </a:rPr>
              <a:t>.</a:t>
            </a:r>
          </a:p>
          <a:p>
            <a:pPr marL="971550" lvl="1" indent="-514350" algn="r" rtl="1">
              <a:lnSpc>
                <a:spcPct val="150000"/>
              </a:lnSpc>
              <a:buAutoNum type="arabicPeriod" startAt="2"/>
            </a:pPr>
            <a:r>
              <a:rPr lang="ar-MA" sz="3200" b="1" u="sng" dirty="0" smtClean="0">
                <a:solidFill>
                  <a:srgbClr val="FF0000"/>
                </a:solidFill>
                <a:effectLst>
                  <a:outerShdw blurRad="38100" dist="38100" dir="2700000" algn="tl">
                    <a:srgbClr val="000000">
                      <a:alpha val="43137"/>
                    </a:srgbClr>
                  </a:outerShdw>
                </a:effectLst>
              </a:rPr>
              <a:t>المضمون </a:t>
            </a:r>
            <a:r>
              <a:rPr lang="ar-MA" sz="3200" b="1" u="sng" dirty="0">
                <a:solidFill>
                  <a:srgbClr val="FF0000"/>
                </a:solidFill>
                <a:effectLst>
                  <a:outerShdw blurRad="38100" dist="38100" dir="2700000" algn="tl">
                    <a:srgbClr val="000000">
                      <a:alpha val="43137"/>
                    </a:srgbClr>
                  </a:outerShdw>
                </a:effectLst>
              </a:rPr>
              <a:t>العام </a:t>
            </a:r>
            <a:r>
              <a:rPr lang="ar-MA" sz="3200" b="1" u="sng" dirty="0" smtClean="0">
                <a:solidFill>
                  <a:srgbClr val="FF0000"/>
                </a:solidFill>
                <a:effectLst>
                  <a:outerShdw blurRad="38100" dist="38100" dir="2700000" algn="tl">
                    <a:srgbClr val="000000">
                      <a:alpha val="43137"/>
                    </a:srgbClr>
                  </a:outerShdw>
                </a:effectLst>
              </a:rPr>
              <a:t>للنص:</a:t>
            </a:r>
            <a:endParaRPr lang="ar-MA" sz="3200" b="1" u="sng" dirty="0">
              <a:solidFill>
                <a:srgbClr val="FF0000"/>
              </a:solidFill>
              <a:effectLst>
                <a:outerShdw blurRad="38100" dist="38100" dir="2700000" algn="tl">
                  <a:srgbClr val="000000">
                    <a:alpha val="43137"/>
                  </a:srgbClr>
                </a:outerShdw>
              </a:effectLst>
            </a:endParaRPr>
          </a:p>
          <a:p>
            <a:pPr algn="r" rtl="1"/>
            <a:r>
              <a:rPr lang="ar-MA" sz="3200" b="1" dirty="0">
                <a:solidFill>
                  <a:schemeClr val="bg1"/>
                </a:solidFill>
              </a:rPr>
              <a:t>نزول الوحي على الرسول صلى الله عليه وسلم، وموقف قريش من ذلك، ومدحه صلى الله عليه وسلم.</a:t>
            </a:r>
          </a:p>
        </p:txBody>
      </p:sp>
      <p:sp>
        <p:nvSpPr>
          <p:cNvPr id="6" name="TextBox 5"/>
          <p:cNvSpPr txBox="1"/>
          <p:nvPr/>
        </p:nvSpPr>
        <p:spPr>
          <a:xfrm>
            <a:off x="4613031" y="28136"/>
            <a:ext cx="2797125" cy="584775"/>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effectLst>
                  <a:outerShdw blurRad="38100" dist="38100" dir="2700000" algn="tl">
                    <a:srgbClr val="000000">
                      <a:alpha val="43137"/>
                    </a:srgbClr>
                  </a:outerShdw>
                </a:effectLst>
              </a:rPr>
              <a:t>ثانيا: فهم </a:t>
            </a:r>
            <a:r>
              <a:rPr lang="ar-MA" sz="32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3568395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2172" y="225084"/>
            <a:ext cx="3151163"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ثالثا</a:t>
            </a:r>
            <a:r>
              <a:rPr lang="ar-MA" sz="3600" dirty="0"/>
              <a:t>: تحليل النص</a:t>
            </a:r>
          </a:p>
        </p:txBody>
      </p:sp>
      <p:sp>
        <p:nvSpPr>
          <p:cNvPr id="5" name="TextBox 4"/>
          <p:cNvSpPr txBox="1"/>
          <p:nvPr/>
        </p:nvSpPr>
        <p:spPr>
          <a:xfrm>
            <a:off x="154746" y="1237957"/>
            <a:ext cx="11887200" cy="403187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smtClean="0">
                <a:solidFill>
                  <a:srgbClr val="FF0000"/>
                </a:solidFill>
                <a:effectLst>
                  <a:outerShdw blurRad="38100" dist="38100" dir="2700000" algn="tl">
                    <a:srgbClr val="000000">
                      <a:alpha val="43137"/>
                    </a:srgbClr>
                  </a:outerShdw>
                </a:effectLst>
              </a:rPr>
              <a:t>المعجـــــم</a:t>
            </a:r>
            <a:r>
              <a:rPr lang="ar-MA" sz="3200" b="1" u="sng" dirty="0" smtClean="0">
                <a:solidFill>
                  <a:srgbClr val="FF0000"/>
                </a:solidFill>
                <a:effectLst>
                  <a:outerShdw blurRad="38100" dist="38100" dir="2700000" algn="tl">
                    <a:srgbClr val="000000">
                      <a:alpha val="43137"/>
                    </a:srgbClr>
                  </a:outerShdw>
                </a:effectLst>
              </a:rPr>
              <a:t>:</a:t>
            </a:r>
          </a:p>
          <a:p>
            <a:pPr algn="r" rtl="1"/>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424337486"/>
              </p:ext>
            </p:extLst>
          </p:nvPr>
        </p:nvGraphicFramePr>
        <p:xfrm>
          <a:off x="323562" y="2122367"/>
          <a:ext cx="11549578" cy="2601990"/>
        </p:xfrm>
        <a:graphic>
          <a:graphicData uri="http://schemas.openxmlformats.org/drawingml/2006/table">
            <a:tbl>
              <a:tblPr rtl="1" firstRow="1" firstCol="1" bandRow="1"/>
              <a:tblGrid>
                <a:gridCol w="5914329">
                  <a:extLst>
                    <a:ext uri="{9D8B030D-6E8A-4147-A177-3AD203B41FA5}">
                      <a16:colId xmlns:a16="http://schemas.microsoft.com/office/drawing/2014/main" val="1112069956"/>
                    </a:ext>
                  </a:extLst>
                </a:gridCol>
                <a:gridCol w="5635249">
                  <a:extLst>
                    <a:ext uri="{9D8B030D-6E8A-4147-A177-3AD203B41FA5}">
                      <a16:colId xmlns:a16="http://schemas.microsoft.com/office/drawing/2014/main" val="2187823951"/>
                    </a:ext>
                  </a:extLst>
                </a:gridCol>
              </a:tblGrid>
              <a:tr h="709182">
                <a:tc>
                  <a:txBody>
                    <a:bodyPr/>
                    <a:lstStyle/>
                    <a:p>
                      <a:pPr algn="ctr" rtl="1">
                        <a:lnSpc>
                          <a:spcPct val="115000"/>
                        </a:lnSpc>
                        <a:spcAft>
                          <a:spcPts val="0"/>
                        </a:spcAft>
                      </a:pPr>
                      <a:r>
                        <a:rPr lang="ar-MA"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الألفاظ الدالة على </a:t>
                      </a:r>
                      <a:r>
                        <a:rPr lang="ar-MA" sz="36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مدح  الرسول (ص)</a:t>
                      </a:r>
                      <a:endParaRPr lang="en-US" sz="3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ctr" rtl="1">
                        <a:lnSpc>
                          <a:spcPct val="115000"/>
                        </a:lnSpc>
                        <a:spcAft>
                          <a:spcPts val="0"/>
                        </a:spcAft>
                      </a:pPr>
                      <a:r>
                        <a:rPr lang="ar-MA"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الألفاظ الدالة على </a:t>
                      </a:r>
                      <a:r>
                        <a:rPr lang="ar-MA" sz="36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موقف قريش</a:t>
                      </a:r>
                      <a:endParaRPr lang="en-US" sz="3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3583011549"/>
                  </a:ext>
                </a:extLst>
              </a:tr>
              <a:tr h="1418363">
                <a:tc>
                  <a:txBody>
                    <a:bodyPr/>
                    <a:lstStyle/>
                    <a:p>
                      <a:pPr marL="457200" algn="just" rtl="1">
                        <a:lnSpc>
                          <a:spcPct val="115000"/>
                        </a:lnSpc>
                        <a:spcAft>
                          <a:spcPts val="0"/>
                        </a:spcAft>
                      </a:pPr>
                      <a:endParaRPr lang="ar-MA" sz="36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457200" algn="just" rtl="1">
                        <a:lnSpc>
                          <a:spcPct val="115000"/>
                        </a:lnSpc>
                        <a:spcAft>
                          <a:spcPts val="0"/>
                        </a:spcAft>
                      </a:pPr>
                      <a:endParaRPr lang="ar-MA" sz="36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457200" algn="just"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just"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469014261"/>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2172" y="225084"/>
            <a:ext cx="3151163"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ثالثا</a:t>
            </a:r>
            <a:r>
              <a:rPr lang="ar-MA" sz="3600" dirty="0"/>
              <a:t>: تحليل النص</a:t>
            </a:r>
          </a:p>
        </p:txBody>
      </p:sp>
      <p:sp>
        <p:nvSpPr>
          <p:cNvPr id="5" name="TextBox 4"/>
          <p:cNvSpPr txBox="1"/>
          <p:nvPr/>
        </p:nvSpPr>
        <p:spPr>
          <a:xfrm>
            <a:off x="154746" y="1237957"/>
            <a:ext cx="11887200" cy="403187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smtClean="0">
                <a:solidFill>
                  <a:srgbClr val="FF0000"/>
                </a:solidFill>
                <a:effectLst>
                  <a:outerShdw blurRad="38100" dist="38100" dir="2700000" algn="tl">
                    <a:srgbClr val="000000">
                      <a:alpha val="43137"/>
                    </a:srgbClr>
                  </a:outerShdw>
                </a:effectLst>
              </a:rPr>
              <a:t>المعجـــــم</a:t>
            </a:r>
            <a:r>
              <a:rPr lang="ar-MA" sz="3200" b="1" u="sng" dirty="0" smtClean="0">
                <a:solidFill>
                  <a:srgbClr val="FF0000"/>
                </a:solidFill>
                <a:effectLst>
                  <a:outerShdw blurRad="38100" dist="38100" dir="2700000" algn="tl">
                    <a:srgbClr val="000000">
                      <a:alpha val="43137"/>
                    </a:srgbClr>
                  </a:outerShdw>
                </a:effectLst>
              </a:rPr>
              <a:t>:</a:t>
            </a:r>
          </a:p>
          <a:p>
            <a:pPr algn="r" rtl="1"/>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60141864"/>
              </p:ext>
            </p:extLst>
          </p:nvPr>
        </p:nvGraphicFramePr>
        <p:xfrm>
          <a:off x="323562" y="2122367"/>
          <a:ext cx="11549578" cy="2601990"/>
        </p:xfrm>
        <a:graphic>
          <a:graphicData uri="http://schemas.openxmlformats.org/drawingml/2006/table">
            <a:tbl>
              <a:tblPr rtl="1" firstRow="1" firstCol="1" bandRow="1"/>
              <a:tblGrid>
                <a:gridCol w="5914329">
                  <a:extLst>
                    <a:ext uri="{9D8B030D-6E8A-4147-A177-3AD203B41FA5}">
                      <a16:colId xmlns:a16="http://schemas.microsoft.com/office/drawing/2014/main" val="1112069956"/>
                    </a:ext>
                  </a:extLst>
                </a:gridCol>
                <a:gridCol w="5635249">
                  <a:extLst>
                    <a:ext uri="{9D8B030D-6E8A-4147-A177-3AD203B41FA5}">
                      <a16:colId xmlns:a16="http://schemas.microsoft.com/office/drawing/2014/main" val="2187823951"/>
                    </a:ext>
                  </a:extLst>
                </a:gridCol>
              </a:tblGrid>
              <a:tr h="709182">
                <a:tc>
                  <a:txBody>
                    <a:bodyPr/>
                    <a:lstStyle/>
                    <a:p>
                      <a:pPr algn="ctr" rtl="1">
                        <a:lnSpc>
                          <a:spcPct val="115000"/>
                        </a:lnSpc>
                        <a:spcAft>
                          <a:spcPts val="0"/>
                        </a:spcAft>
                      </a:pPr>
                      <a:r>
                        <a:rPr lang="ar-MA" sz="3600" b="1">
                          <a:solidFill>
                            <a:schemeClr val="bg1"/>
                          </a:solidFill>
                          <a:effectLst/>
                          <a:latin typeface="Calibri" panose="020F0502020204030204" pitchFamily="34" charset="0"/>
                          <a:ea typeface="Calibri" panose="020F0502020204030204" pitchFamily="34" charset="0"/>
                          <a:cs typeface="Arial" panose="020B0604020202020204" pitchFamily="34" charset="0"/>
                        </a:rPr>
                        <a:t>الألفاظ الدالة على مدح  الرسول (ص)</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ctr" rtl="1">
                        <a:lnSpc>
                          <a:spcPct val="115000"/>
                        </a:lnSpc>
                        <a:spcAft>
                          <a:spcPts val="0"/>
                        </a:spcAft>
                      </a:pPr>
                      <a:r>
                        <a:rPr lang="ar-MA" sz="3600" b="1">
                          <a:solidFill>
                            <a:schemeClr val="bg1"/>
                          </a:solidFill>
                          <a:effectLst/>
                          <a:latin typeface="Calibri" panose="020F0502020204030204" pitchFamily="34" charset="0"/>
                          <a:ea typeface="Calibri" panose="020F0502020204030204" pitchFamily="34" charset="0"/>
                          <a:cs typeface="Arial" panose="020B0604020202020204" pitchFamily="34" charset="0"/>
                        </a:rPr>
                        <a:t>الألفاظ الدالة على موقف قريش</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3583011549"/>
                  </a:ext>
                </a:extLst>
              </a:tr>
              <a:tr h="1418363">
                <a:tc>
                  <a:txBody>
                    <a:bodyPr/>
                    <a:lstStyle/>
                    <a:p>
                      <a:pPr marL="457200" algn="just" rtl="1">
                        <a:lnSpc>
                          <a:spcPct val="115000"/>
                        </a:lnSpc>
                        <a:spcAft>
                          <a:spcPts val="0"/>
                        </a:spcAft>
                      </a:pPr>
                      <a:r>
                        <a:rPr lang="ar-MA" sz="36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rPr>
                        <a:t>محمد </a:t>
                      </a:r>
                      <a:r>
                        <a:rPr lang="ar-MA"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ـ صفوة ـ نودي ـ أدن ـ آياته ـ لفظه الهادي ـ الصادق ـ الخلق ـ الشهد  ....</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just" rtl="1">
                        <a:lnSpc>
                          <a:spcPct val="115000"/>
                        </a:lnSpc>
                        <a:spcAft>
                          <a:spcPts val="0"/>
                        </a:spcAft>
                      </a:pPr>
                      <a:r>
                        <a:rPr lang="ar-MA"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قريش ـ حيرتها ـ نفرتهاـ جاهلين ـ تجهلون ـ لقبتموه ـ....</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469014261"/>
                  </a:ext>
                </a:extLst>
              </a:tr>
            </a:tbl>
          </a:graphicData>
        </a:graphic>
      </p:graphicFrame>
    </p:spTree>
    <p:extLst>
      <p:ext uri="{BB962C8B-B14F-4D97-AF65-F5344CB8AC3E}">
        <p14:creationId xmlns:p14="http://schemas.microsoft.com/office/powerpoint/2010/main" val="8387414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8" y="506437"/>
            <a:ext cx="11896578" cy="5909310"/>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u="sng" dirty="0" smtClean="0">
                <a:solidFill>
                  <a:srgbClr val="FF0000"/>
                </a:solidFill>
                <a:effectLst>
                  <a:outerShdw blurRad="38100" dist="38100" dir="2700000" algn="tl">
                    <a:srgbClr val="000000">
                      <a:alpha val="43137"/>
                    </a:srgbClr>
                  </a:outerShdw>
                </a:effectLst>
              </a:rPr>
              <a:t>2. أساليب </a:t>
            </a:r>
            <a:r>
              <a:rPr lang="ar-MA" sz="3600" b="1" u="sng" dirty="0" smtClean="0">
                <a:solidFill>
                  <a:srgbClr val="FF0000"/>
                </a:solidFill>
                <a:effectLst>
                  <a:outerShdw blurRad="38100" dist="38100" dir="2700000" algn="tl">
                    <a:srgbClr val="000000">
                      <a:alpha val="43137"/>
                    </a:srgbClr>
                  </a:outerShdw>
                </a:effectLst>
              </a:rPr>
              <a:t>النص:</a:t>
            </a:r>
          </a:p>
          <a:p>
            <a:pPr marL="514350" indent="-514350" algn="r" rtl="1">
              <a:lnSpc>
                <a:spcPct val="150000"/>
              </a:lnSpc>
              <a:buFont typeface="+mj-cs"/>
              <a:buAutoNum type="arabic2Minus"/>
            </a:pPr>
            <a:r>
              <a:rPr lang="ar-MA" sz="3600" b="1" dirty="0">
                <a:solidFill>
                  <a:srgbClr val="00B050"/>
                </a:solidFill>
                <a:effectLst>
                  <a:outerShdw blurRad="38100" dist="38100" dir="2700000" algn="tl">
                    <a:srgbClr val="000000">
                      <a:alpha val="43137"/>
                    </a:srgbClr>
                  </a:outerShdw>
                </a:effectLst>
              </a:rPr>
              <a:t>الصيغ الفنية</a:t>
            </a:r>
            <a:r>
              <a:rPr lang="ar-MA" sz="3600" b="1" dirty="0" smtClean="0">
                <a:solidFill>
                  <a:srgbClr val="00B050"/>
                </a:solidFill>
                <a:effectLst>
                  <a:outerShdw blurRad="38100" dist="38100" dir="2700000" algn="tl">
                    <a:srgbClr val="000000">
                      <a:alpha val="43137"/>
                    </a:srgbClr>
                  </a:outerShdw>
                </a:effectLst>
              </a:rPr>
              <a:t>:</a:t>
            </a:r>
          </a:p>
          <a:p>
            <a:pPr lvl="1" algn="r" rtl="1">
              <a:lnSpc>
                <a:spcPct val="150000"/>
              </a:lnSpc>
            </a:pPr>
            <a:r>
              <a:rPr lang="ar-MA" sz="3600" b="1" dirty="0">
                <a:solidFill>
                  <a:schemeClr val="bg1"/>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التشبيه: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lvl="1" algn="r" rtl="1">
              <a:lnSpc>
                <a:spcPct val="150000"/>
              </a:lnSpc>
            </a:pPr>
            <a:r>
              <a:rPr lang="ar-MA" sz="3600" b="1" dirty="0">
                <a:solidFill>
                  <a:schemeClr val="bg1"/>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التكرار: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Font typeface="+mj-cs"/>
              <a:buAutoNum type="arabic2Minus"/>
            </a:pPr>
            <a:r>
              <a:rPr lang="ar-MA" sz="3600" b="1" dirty="0">
                <a:solidFill>
                  <a:srgbClr val="00B050"/>
                </a:solidFill>
                <a:effectLst>
                  <a:outerShdw blurRad="38100" dist="38100" dir="2700000" algn="tl">
                    <a:srgbClr val="000000">
                      <a:alpha val="43137"/>
                    </a:srgbClr>
                  </a:outerShdw>
                </a:effectLst>
              </a:rPr>
              <a:t>الصيغ اللغوية</a:t>
            </a:r>
            <a:r>
              <a:rPr lang="ar-MA" sz="3600" b="1" dirty="0" smtClean="0">
                <a:solidFill>
                  <a:srgbClr val="00B050"/>
                </a:solidFill>
                <a:effectLst>
                  <a:outerShdw blurRad="38100" dist="38100" dir="2700000" algn="tl">
                    <a:srgbClr val="000000">
                      <a:alpha val="43137"/>
                    </a:srgbClr>
                  </a:outerShdw>
                </a:effectLst>
              </a:rPr>
              <a:t>:</a:t>
            </a:r>
          </a:p>
          <a:p>
            <a:pPr lvl="1" algn="r" rtl="1">
              <a:lnSpc>
                <a:spcPct val="150000"/>
              </a:lnSpc>
            </a:pPr>
            <a:r>
              <a:rPr lang="ar-MA" sz="3600" b="1" dirty="0">
                <a:solidFill>
                  <a:schemeClr val="bg1"/>
                </a:solidFill>
                <a:effectLst>
                  <a:outerShdw blurRad="38100" dist="38100" dir="2700000" algn="tl">
                    <a:srgbClr val="000000">
                      <a:alpha val="43137"/>
                    </a:srgbClr>
                  </a:outerShdw>
                </a:effectLst>
              </a:rPr>
              <a:t>•</a:t>
            </a:r>
            <a:r>
              <a:rPr lang="ar-MA" sz="3600" b="1" dirty="0">
                <a:solidFill>
                  <a:srgbClr val="FF0000"/>
                </a:solidFill>
                <a:effectLst>
                  <a:outerShdw blurRad="38100" dist="38100" dir="2700000" algn="tl">
                    <a:srgbClr val="000000">
                      <a:alpha val="43137"/>
                    </a:srgbClr>
                  </a:outerShdw>
                </a:effectLst>
              </a:rPr>
              <a:t>	النداء: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lvl="1" algn="r" rtl="1">
              <a:lnSpc>
                <a:spcPct val="150000"/>
              </a:lnSpc>
            </a:pPr>
            <a:r>
              <a:rPr lang="ar-MA" sz="3600" b="1" dirty="0">
                <a:solidFill>
                  <a:schemeClr val="bg1"/>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الاستفهام: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336</TotalTime>
  <Words>654</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46</cp:revision>
  <dcterms:created xsi:type="dcterms:W3CDTF">2022-09-26T12:22:46Z</dcterms:created>
  <dcterms:modified xsi:type="dcterms:W3CDTF">2022-10-26T19:19:00Z</dcterms:modified>
</cp:coreProperties>
</file>