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70" r:id="rId4"/>
    <p:sldId id="260" r:id="rId5"/>
    <p:sldId id="271" r:id="rId6"/>
    <p:sldId id="265" r:id="rId7"/>
    <p:sldId id="261" r:id="rId8"/>
    <p:sldId id="267" r:id="rId9"/>
    <p:sldId id="269" r:id="rId10"/>
    <p:sldId id="262" r:id="rId11"/>
    <p:sldId id="268" r:id="rId12"/>
    <p:sldId id="263"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56"/>
            <p14:sldId id="258"/>
            <p14:sldId id="270"/>
            <p14:sldId id="260"/>
            <p14:sldId id="271"/>
          </p14:sldIdLst>
        </p14:section>
        <p14:section name="الحصة الثانية" id="{2A91C92C-40D6-4917-917C-47E3B2CEE21D}">
          <p14:sldIdLst>
            <p14:sldId id="265"/>
            <p14:sldId id="261"/>
            <p14:sldId id="267"/>
            <p14:sldId id="269"/>
            <p14:sldId id="262"/>
            <p14:sldId id="268"/>
            <p14:sldId id="263"/>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13-03-1444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13-03-1444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13-03-1444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13-03-1444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13-03-1444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13-03-1444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13-03-1444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13-03-1444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13-03-1444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13-03-1444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13-03-1444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13-03-1444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13-03-1444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13-03-1444</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13-03-1444</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13-03-1444</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13-03-1444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13-03-1444</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979963" y="815927"/>
            <a:ext cx="2518117"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a:t>تقويم تشخيصي</a:t>
            </a:r>
            <a:endParaRPr lang="ar-MA" sz="3600" dirty="0"/>
          </a:p>
        </p:txBody>
      </p:sp>
      <p:sp>
        <p:nvSpPr>
          <p:cNvPr id="5" name="TextBox 4"/>
          <p:cNvSpPr txBox="1"/>
          <p:nvPr/>
        </p:nvSpPr>
        <p:spPr>
          <a:xfrm>
            <a:off x="2461846" y="1617784"/>
            <a:ext cx="9263575" cy="707886"/>
          </a:xfrm>
          <a:prstGeom prst="rect">
            <a:avLst/>
          </a:prstGeom>
          <a:solidFill>
            <a:schemeClr val="accent2">
              <a:lumMod val="40000"/>
              <a:lumOff val="60000"/>
            </a:schemeClr>
          </a:solidFill>
        </p:spPr>
        <p:txBody>
          <a:bodyPr wrap="square" rtlCol="1">
            <a:spAutoFit/>
          </a:bodyPr>
          <a:lstStyle/>
          <a:p>
            <a:pPr marL="285750" indent="-285750" algn="r" rtl="1">
              <a:buFontTx/>
              <a:buChar char="-"/>
            </a:pPr>
            <a:r>
              <a:rPr lang="ar-MA" sz="4000" b="1" dirty="0" smtClean="0">
                <a:solidFill>
                  <a:schemeClr val="bg1"/>
                </a:solidFill>
                <a:effectLst>
                  <a:outerShdw blurRad="38100" dist="38100" dir="2700000" algn="tl">
                    <a:srgbClr val="000000">
                      <a:alpha val="43137"/>
                    </a:srgbClr>
                  </a:outerShdw>
                </a:effectLst>
              </a:rPr>
              <a:t>ما هي التجارة؟ وما طرقها القديمة؟</a:t>
            </a:r>
            <a:endParaRPr lang="ar-MA" sz="4000" b="1" dirty="0">
              <a:solidFill>
                <a:schemeClr val="bg1"/>
              </a:solidFill>
              <a:effectLst>
                <a:outerShdw blurRad="38100" dist="38100" dir="2700000" algn="tl">
                  <a:srgbClr val="000000">
                    <a:alpha val="43137"/>
                  </a:srgbClr>
                </a:outerShdw>
              </a:effectLst>
            </a:endParaRPr>
          </a:p>
        </p:txBody>
      </p:sp>
      <p:sp>
        <p:nvSpPr>
          <p:cNvPr id="8" name="TextBox 7"/>
          <p:cNvSpPr txBox="1"/>
          <p:nvPr/>
        </p:nvSpPr>
        <p:spPr>
          <a:xfrm>
            <a:off x="203981" y="2345020"/>
            <a:ext cx="11859064" cy="4401205"/>
          </a:xfrm>
          <a:prstGeom prst="rect">
            <a:avLst/>
          </a:prstGeom>
          <a:solidFill>
            <a:schemeClr val="tx1">
              <a:lumMod val="85000"/>
            </a:schemeClr>
          </a:solidFill>
        </p:spPr>
        <p:txBody>
          <a:bodyPr wrap="square" rtlCol="1">
            <a:spAutoFit/>
          </a:bodyPr>
          <a:lstStyle/>
          <a:p>
            <a:pPr marL="285750" indent="-285750" algn="r" rtl="1">
              <a:buFontTx/>
              <a:buChar char="-"/>
            </a:pPr>
            <a:r>
              <a:rPr lang="ar-MA" sz="4000" b="1" dirty="0" smtClean="0">
                <a:solidFill>
                  <a:schemeClr val="bg1"/>
                </a:solidFill>
                <a:effectLst>
                  <a:outerShdw blurRad="38100" dist="38100" dir="2700000" algn="tl">
                    <a:srgbClr val="000000">
                      <a:alpha val="43137"/>
                    </a:srgbClr>
                  </a:outerShdw>
                </a:effectLst>
              </a:rPr>
              <a:t>التجارة: عملية تبادل البضائع بمقابل مادي، سواء بالنقود أو بالمقايضة...</a:t>
            </a:r>
          </a:p>
          <a:p>
            <a:pPr marL="285750" indent="-285750" algn="r" rtl="1">
              <a:buFontTx/>
              <a:buChar char="-"/>
            </a:pPr>
            <a:r>
              <a:rPr lang="ar-MA" sz="4000" b="1" dirty="0">
                <a:solidFill>
                  <a:schemeClr val="bg1"/>
                </a:solidFill>
                <a:effectLst>
                  <a:outerShdw blurRad="38100" dist="38100" dir="2700000" algn="tl">
                    <a:srgbClr val="000000">
                      <a:alpha val="43137"/>
                    </a:srgbClr>
                  </a:outerShdw>
                </a:effectLst>
              </a:rPr>
              <a:t>اعتمدت التجارة بشكل كبير على الطرق البرية باستخدام الأحصنة والجمال. </a:t>
            </a:r>
            <a:endParaRPr lang="ar-MA" sz="4000" b="1" dirty="0" smtClean="0">
              <a:solidFill>
                <a:schemeClr val="bg1"/>
              </a:solidFill>
              <a:effectLst>
                <a:outerShdw blurRad="38100" dist="38100" dir="2700000" algn="tl">
                  <a:srgbClr val="000000">
                    <a:alpha val="43137"/>
                  </a:srgbClr>
                </a:outerShdw>
              </a:effectLst>
            </a:endParaRPr>
          </a:p>
          <a:p>
            <a:pPr marL="285750" indent="-285750" algn="r" rtl="1">
              <a:buFontTx/>
              <a:buChar char="-"/>
            </a:pPr>
            <a:r>
              <a:rPr lang="ar-MA" sz="4000" b="1" dirty="0" smtClean="0">
                <a:solidFill>
                  <a:schemeClr val="bg1"/>
                </a:solidFill>
                <a:effectLst>
                  <a:outerShdw blurRad="38100" dist="38100" dir="2700000" algn="tl">
                    <a:srgbClr val="000000">
                      <a:alpha val="43137"/>
                    </a:srgbClr>
                  </a:outerShdw>
                </a:effectLst>
              </a:rPr>
              <a:t>كان </a:t>
            </a:r>
            <a:r>
              <a:rPr lang="ar-MA" sz="4000" b="1" dirty="0">
                <a:solidFill>
                  <a:schemeClr val="bg1"/>
                </a:solidFill>
                <a:effectLst>
                  <a:outerShdw blurRad="38100" dist="38100" dir="2700000" algn="tl">
                    <a:srgbClr val="000000">
                      <a:alpha val="43137"/>
                    </a:srgbClr>
                  </a:outerShdw>
                </a:effectLst>
              </a:rPr>
              <a:t>تحديد الاتجاه يتم من خلال الاهتداء بحركة النجوم والقمر. </a:t>
            </a:r>
            <a:endParaRPr lang="ar-MA" sz="4000" b="1" dirty="0" smtClean="0">
              <a:solidFill>
                <a:schemeClr val="bg1"/>
              </a:solidFill>
              <a:effectLst>
                <a:outerShdw blurRad="38100" dist="38100" dir="2700000" algn="tl">
                  <a:srgbClr val="000000">
                    <a:alpha val="43137"/>
                  </a:srgbClr>
                </a:outerShdw>
              </a:effectLst>
            </a:endParaRPr>
          </a:p>
          <a:p>
            <a:pPr marL="285750" indent="-285750" algn="r" rtl="1">
              <a:buFontTx/>
              <a:buChar char="-"/>
            </a:pPr>
            <a:r>
              <a:rPr lang="ar-MA" sz="4000" b="1" dirty="0" smtClean="0">
                <a:solidFill>
                  <a:schemeClr val="bg1"/>
                </a:solidFill>
                <a:effectLst>
                  <a:outerShdw blurRad="38100" dist="38100" dir="2700000" algn="tl">
                    <a:srgbClr val="000000">
                      <a:alpha val="43137"/>
                    </a:srgbClr>
                  </a:outerShdw>
                </a:effectLst>
              </a:rPr>
              <a:t>أُستخدم </a:t>
            </a:r>
            <a:r>
              <a:rPr lang="ar-MA" sz="4000" b="1" dirty="0">
                <a:solidFill>
                  <a:schemeClr val="bg1"/>
                </a:solidFill>
                <a:effectLst>
                  <a:outerShdw blurRad="38100" dist="38100" dir="2700000" algn="tl">
                    <a:srgbClr val="000000">
                      <a:alpha val="43137"/>
                    </a:srgbClr>
                  </a:outerShdw>
                </a:effectLst>
              </a:rPr>
              <a:t>الحمام الزاجل لإيصال الرسائل في مدة زمنية أقل من اللجوء لإرسال شخص بخيله لارسالها.</a:t>
            </a:r>
            <a:endParaRPr lang="ar-MA" sz="40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751055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40675" y="126608"/>
            <a:ext cx="11915335" cy="3416320"/>
          </a:xfrm>
          <a:prstGeom prst="rect">
            <a:avLst/>
          </a:prstGeom>
          <a:solidFill>
            <a:schemeClr val="accent2">
              <a:lumMod val="40000"/>
              <a:lumOff val="60000"/>
            </a:schemeClr>
          </a:solidFill>
        </p:spPr>
        <p:txBody>
          <a:bodyPr wrap="square" rtlCol="1">
            <a:spAutoFit/>
          </a:bodyPr>
          <a:lstStyle/>
          <a:p>
            <a:pPr algn="r" rtl="1"/>
            <a:r>
              <a:rPr lang="ar-MA" sz="3600" b="1" dirty="0" smtClean="0">
                <a:solidFill>
                  <a:srgbClr val="FF0000"/>
                </a:solidFill>
                <a:effectLst>
                  <a:outerShdw blurRad="38100" dist="38100" dir="2700000" algn="tl">
                    <a:srgbClr val="000000">
                      <a:alpha val="43137"/>
                    </a:srgbClr>
                  </a:outerShdw>
                </a:effectLst>
              </a:rPr>
              <a:t>3. </a:t>
            </a:r>
            <a:r>
              <a:rPr lang="ar-MA" sz="3600" b="1" u="sng" dirty="0" smtClean="0">
                <a:solidFill>
                  <a:srgbClr val="FF0000"/>
                </a:solidFill>
                <a:effectLst>
                  <a:outerShdw blurRad="38100" dist="38100" dir="2700000" algn="tl">
                    <a:srgbClr val="000000">
                      <a:alpha val="43137"/>
                    </a:srgbClr>
                  </a:outerShdw>
                </a:effectLst>
              </a:rPr>
              <a:t>عناصر </a:t>
            </a:r>
            <a:r>
              <a:rPr lang="ar-MA" sz="3600" b="1" u="sng" dirty="0">
                <a:solidFill>
                  <a:srgbClr val="FF0000"/>
                </a:solidFill>
                <a:effectLst>
                  <a:outerShdw blurRad="38100" dist="38100" dir="2700000" algn="tl">
                    <a:srgbClr val="000000">
                      <a:alpha val="43137"/>
                    </a:srgbClr>
                  </a:outerShdw>
                </a:effectLst>
              </a:rPr>
              <a:t>الخطاب</a:t>
            </a:r>
            <a:r>
              <a:rPr lang="ar-MA" sz="3600" b="1" u="sng" dirty="0" smtClean="0">
                <a:solidFill>
                  <a:srgbClr val="FF0000"/>
                </a:solidFill>
                <a:effectLst>
                  <a:outerShdw blurRad="38100" dist="38100" dir="2700000" algn="tl">
                    <a:srgbClr val="000000">
                      <a:alpha val="43137"/>
                    </a:srgbClr>
                  </a:outerShdw>
                </a:effectLst>
              </a:rPr>
              <a:t>:</a:t>
            </a:r>
          </a:p>
          <a:p>
            <a:pPr marL="571500" indent="-571500" algn="r" rtl="1">
              <a:buFont typeface="Wingdings" panose="05000000000000000000" pitchFamily="2" charset="2"/>
              <a:buChar char="Ø"/>
            </a:pPr>
            <a:r>
              <a:rPr lang="ar-MA" sz="3600" b="1" dirty="0">
                <a:solidFill>
                  <a:schemeClr val="bg1"/>
                </a:solidFill>
                <a:effectLst>
                  <a:outerShdw blurRad="38100" dist="38100" dir="2700000" algn="tl">
                    <a:srgbClr val="000000">
                      <a:alpha val="43137"/>
                    </a:srgbClr>
                  </a:outerShdw>
                </a:effectLst>
              </a:rPr>
              <a:t>المخاطِب: </a:t>
            </a: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Ø"/>
            </a:pPr>
            <a:r>
              <a:rPr lang="ar-MA" sz="3600" b="1" dirty="0">
                <a:solidFill>
                  <a:schemeClr val="bg1"/>
                </a:solidFill>
                <a:effectLst>
                  <a:outerShdw blurRad="38100" dist="38100" dir="2700000" algn="tl">
                    <a:srgbClr val="000000">
                      <a:alpha val="43137"/>
                    </a:srgbClr>
                  </a:outerShdw>
                </a:effectLst>
              </a:rPr>
              <a:t>المخاطَب: </a:t>
            </a: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Ø"/>
            </a:pPr>
            <a:r>
              <a:rPr lang="ar-MA" sz="3600" b="1" dirty="0">
                <a:solidFill>
                  <a:schemeClr val="bg1"/>
                </a:solidFill>
                <a:effectLst>
                  <a:outerShdw blurRad="38100" dist="38100" dir="2700000" algn="tl">
                    <a:srgbClr val="000000">
                      <a:alpha val="43137"/>
                    </a:srgbClr>
                  </a:outerShdw>
                </a:effectLst>
              </a:rPr>
              <a:t>مضمون الخطاب: </a:t>
            </a:r>
            <a:r>
              <a:rPr lang="ar-MA" sz="3600" b="1" dirty="0" smtClean="0">
                <a:solidFill>
                  <a:schemeClr val="bg1"/>
                </a:solidFill>
                <a:effectLst>
                  <a:outerShdw blurRad="38100" dist="38100" dir="2700000" algn="tl">
                    <a:srgbClr val="000000">
                      <a:alpha val="43137"/>
                    </a:srgbClr>
                  </a:outerShdw>
                </a:effectLst>
              </a:rPr>
              <a:t>................................</a:t>
            </a:r>
          </a:p>
          <a:p>
            <a:pPr algn="r" rtl="1"/>
            <a:r>
              <a:rPr lang="ar-MA" sz="3600" b="1" dirty="0">
                <a:solidFill>
                  <a:srgbClr val="FF0000"/>
                </a:solidFill>
                <a:effectLst>
                  <a:outerShdw blurRad="38100" dist="38100" dir="2700000" algn="tl">
                    <a:srgbClr val="000000">
                      <a:alpha val="43137"/>
                    </a:srgbClr>
                  </a:outerShdw>
                </a:effectLst>
              </a:rPr>
              <a:t>4. </a:t>
            </a:r>
            <a:r>
              <a:rPr lang="ar-MA" sz="3600" b="1" u="sng" dirty="0" smtClean="0">
                <a:solidFill>
                  <a:srgbClr val="FF0000"/>
                </a:solidFill>
                <a:effectLst>
                  <a:outerShdw blurRad="38100" dist="38100" dir="2700000" algn="tl">
                    <a:srgbClr val="000000">
                      <a:alpha val="43137"/>
                    </a:srgbClr>
                  </a:outerShdw>
                </a:effectLst>
              </a:rPr>
              <a:t>قيم النص:</a:t>
            </a:r>
          </a:p>
          <a:p>
            <a:pPr algn="r" rtl="1"/>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478389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6607" y="126608"/>
            <a:ext cx="11915335" cy="3416320"/>
          </a:xfrm>
          <a:prstGeom prst="rect">
            <a:avLst/>
          </a:prstGeom>
          <a:solidFill>
            <a:schemeClr val="accent2">
              <a:lumMod val="40000"/>
              <a:lumOff val="60000"/>
            </a:schemeClr>
          </a:solidFill>
        </p:spPr>
        <p:txBody>
          <a:bodyPr wrap="square" rtlCol="1">
            <a:spAutoFit/>
          </a:bodyPr>
          <a:lstStyle/>
          <a:p>
            <a:pPr algn="r" rtl="1"/>
            <a:r>
              <a:rPr lang="ar-MA" sz="3600" b="1" dirty="0" smtClean="0">
                <a:solidFill>
                  <a:srgbClr val="FF0000"/>
                </a:solidFill>
                <a:effectLst>
                  <a:outerShdw blurRad="38100" dist="38100" dir="2700000" algn="tl">
                    <a:srgbClr val="000000">
                      <a:alpha val="43137"/>
                    </a:srgbClr>
                  </a:outerShdw>
                </a:effectLst>
              </a:rPr>
              <a:t>3. </a:t>
            </a:r>
            <a:r>
              <a:rPr lang="ar-MA" sz="3600" b="1" u="sng" dirty="0" smtClean="0">
                <a:solidFill>
                  <a:srgbClr val="FF0000"/>
                </a:solidFill>
                <a:effectLst>
                  <a:outerShdw blurRad="38100" dist="38100" dir="2700000" algn="tl">
                    <a:srgbClr val="000000">
                      <a:alpha val="43137"/>
                    </a:srgbClr>
                  </a:outerShdw>
                </a:effectLst>
              </a:rPr>
              <a:t>عناصر </a:t>
            </a:r>
            <a:r>
              <a:rPr lang="ar-MA" sz="3600" b="1" u="sng" dirty="0">
                <a:solidFill>
                  <a:srgbClr val="FF0000"/>
                </a:solidFill>
                <a:effectLst>
                  <a:outerShdw blurRad="38100" dist="38100" dir="2700000" algn="tl">
                    <a:srgbClr val="000000">
                      <a:alpha val="43137"/>
                    </a:srgbClr>
                  </a:outerShdw>
                </a:effectLst>
              </a:rPr>
              <a:t>الخطاب</a:t>
            </a:r>
            <a:r>
              <a:rPr lang="ar-MA" sz="3600" b="1" u="sng" dirty="0" smtClean="0">
                <a:solidFill>
                  <a:srgbClr val="FF0000"/>
                </a:solidFill>
                <a:effectLst>
                  <a:outerShdw blurRad="38100" dist="38100" dir="2700000" algn="tl">
                    <a:srgbClr val="000000">
                      <a:alpha val="43137"/>
                    </a:srgbClr>
                  </a:outerShdw>
                </a:effectLst>
              </a:rPr>
              <a:t>:</a:t>
            </a:r>
          </a:p>
          <a:p>
            <a:pPr marL="571500" indent="-571500" algn="r" rtl="1">
              <a:buFont typeface="Wingdings" panose="05000000000000000000" pitchFamily="2" charset="2"/>
              <a:buChar char="Ø"/>
            </a:pPr>
            <a:r>
              <a:rPr lang="ar-MA" sz="3600" b="1" dirty="0">
                <a:solidFill>
                  <a:schemeClr val="bg1"/>
                </a:solidFill>
                <a:effectLst>
                  <a:outerShdw blurRad="38100" dist="38100" dir="2700000" algn="tl">
                    <a:srgbClr val="000000">
                      <a:alpha val="43137"/>
                    </a:srgbClr>
                  </a:outerShdw>
                </a:effectLst>
              </a:rPr>
              <a:t>المخاطِب: </a:t>
            </a:r>
            <a:r>
              <a:rPr lang="ar-MA" sz="3600" b="1" dirty="0">
                <a:solidFill>
                  <a:schemeClr val="bg1"/>
                </a:solidFill>
                <a:effectLst>
                  <a:outerShdw blurRad="38100" dist="38100" dir="2700000" algn="tl">
                    <a:srgbClr val="000000">
                      <a:alpha val="43137"/>
                    </a:srgbClr>
                  </a:outerShdw>
                </a:effectLst>
              </a:rPr>
              <a:t>الكاتب</a:t>
            </a:r>
            <a:endParaRPr lang="ar-MA" sz="3600" b="1" dirty="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Ø"/>
            </a:pPr>
            <a:r>
              <a:rPr lang="ar-MA" sz="3600" b="1" dirty="0">
                <a:solidFill>
                  <a:schemeClr val="bg1"/>
                </a:solidFill>
                <a:effectLst>
                  <a:outerShdw blurRad="38100" dist="38100" dir="2700000" algn="tl">
                    <a:srgbClr val="000000">
                      <a:alpha val="43137"/>
                    </a:srgbClr>
                  </a:outerShdw>
                </a:effectLst>
              </a:rPr>
              <a:t>المخاطَب: </a:t>
            </a:r>
            <a:r>
              <a:rPr lang="ar-MA" sz="3600" b="1" dirty="0">
                <a:solidFill>
                  <a:schemeClr val="bg1"/>
                </a:solidFill>
                <a:effectLst>
                  <a:outerShdw blurRad="38100" dist="38100" dir="2700000" algn="tl">
                    <a:srgbClr val="000000">
                      <a:alpha val="43137"/>
                    </a:srgbClr>
                  </a:outerShdw>
                </a:effectLst>
              </a:rPr>
              <a:t>القارئ</a:t>
            </a:r>
            <a:endParaRPr lang="ar-MA" sz="3600" b="1" dirty="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Ø"/>
            </a:pPr>
            <a:r>
              <a:rPr lang="ar-MA" sz="3600" b="1" dirty="0">
                <a:solidFill>
                  <a:schemeClr val="bg1"/>
                </a:solidFill>
                <a:effectLst>
                  <a:outerShdw blurRad="38100" dist="38100" dir="2700000" algn="tl">
                    <a:srgbClr val="000000">
                      <a:alpha val="43137"/>
                    </a:srgbClr>
                  </a:outerShdw>
                </a:effectLst>
              </a:rPr>
              <a:t>مضمون الخطاب: </a:t>
            </a:r>
            <a:r>
              <a:rPr lang="ar-MA" sz="3600" b="1" dirty="0">
                <a:solidFill>
                  <a:schemeClr val="bg1"/>
                </a:solidFill>
                <a:effectLst>
                  <a:outerShdw blurRad="38100" dist="38100" dir="2700000" algn="tl">
                    <a:srgbClr val="000000">
                      <a:alpha val="43137"/>
                    </a:srgbClr>
                  </a:outerShdw>
                </a:effectLst>
              </a:rPr>
              <a:t>قافلة الحاج المكي، وقيمة الأمانة.</a:t>
            </a:r>
            <a:endParaRPr lang="ar-MA" sz="3600" b="1" dirty="0" smtClean="0">
              <a:solidFill>
                <a:schemeClr val="bg1"/>
              </a:solidFill>
              <a:effectLst>
                <a:outerShdw blurRad="38100" dist="38100" dir="2700000" algn="tl">
                  <a:srgbClr val="000000">
                    <a:alpha val="43137"/>
                  </a:srgbClr>
                </a:outerShdw>
              </a:effectLst>
            </a:endParaRPr>
          </a:p>
          <a:p>
            <a:pPr algn="r" rtl="1"/>
            <a:r>
              <a:rPr lang="ar-MA" sz="3600" b="1" dirty="0">
                <a:solidFill>
                  <a:srgbClr val="FF0000"/>
                </a:solidFill>
                <a:effectLst>
                  <a:outerShdw blurRad="38100" dist="38100" dir="2700000" algn="tl">
                    <a:srgbClr val="000000">
                      <a:alpha val="43137"/>
                    </a:srgbClr>
                  </a:outerShdw>
                </a:effectLst>
              </a:rPr>
              <a:t>4. </a:t>
            </a:r>
            <a:r>
              <a:rPr lang="ar-MA" sz="3600" b="1" u="sng" dirty="0" smtClean="0">
                <a:solidFill>
                  <a:srgbClr val="FF0000"/>
                </a:solidFill>
                <a:effectLst>
                  <a:outerShdw blurRad="38100" dist="38100" dir="2700000" algn="tl">
                    <a:srgbClr val="000000">
                      <a:alpha val="43137"/>
                    </a:srgbClr>
                  </a:outerShdw>
                </a:effectLst>
              </a:rPr>
              <a:t>قيم النص:</a:t>
            </a:r>
          </a:p>
          <a:p>
            <a:pPr algn="r" rtl="1"/>
            <a:r>
              <a:rPr lang="ar-MA" sz="3600" b="1" dirty="0">
                <a:solidFill>
                  <a:schemeClr val="bg1"/>
                </a:solidFill>
                <a:effectLst>
                  <a:outerShdw blurRad="38100" dist="38100" dir="2700000" algn="tl">
                    <a:srgbClr val="000000">
                      <a:alpha val="43137"/>
                    </a:srgbClr>
                  </a:outerShdw>
                </a:effectLst>
              </a:rPr>
              <a:t> - قيمة الأمانة       - الإيمان بالقضاء والقدر.    	- حسن التضامن والتعاون</a:t>
            </a:r>
            <a:endParaRPr lang="ar-MA" sz="3600" b="1" dirty="0">
              <a:solidFill>
                <a:schemeClr val="bg1"/>
              </a:solidFill>
              <a:effectLst>
                <a:outerShdw blurRad="38100" dist="38100" dir="2700000" algn="tl">
                  <a:srgbClr val="000000">
                    <a:alpha val="43137"/>
                  </a:srgbClr>
                </a:outerShdw>
              </a:effectLst>
            </a:endParaRPr>
          </a:p>
        </p:txBody>
      </p:sp>
      <p:sp>
        <p:nvSpPr>
          <p:cNvPr id="3" name="TextBox 2"/>
          <p:cNvSpPr txBox="1"/>
          <p:nvPr/>
        </p:nvSpPr>
        <p:spPr>
          <a:xfrm>
            <a:off x="5036233" y="3599198"/>
            <a:ext cx="2827604"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رابعا</a:t>
            </a:r>
            <a:r>
              <a:rPr lang="ar-MA" sz="3600" b="1" dirty="0">
                <a:solidFill>
                  <a:srgbClr val="FF0000"/>
                </a:solidFill>
              </a:rPr>
              <a:t>: التركيب</a:t>
            </a:r>
          </a:p>
        </p:txBody>
      </p:sp>
    </p:spTree>
    <p:extLst>
      <p:ext uri="{BB962C8B-B14F-4D97-AF65-F5344CB8AC3E}">
        <p14:creationId xmlns:p14="http://schemas.microsoft.com/office/powerpoint/2010/main" val="33386602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6608" y="1357239"/>
            <a:ext cx="11830929" cy="3313664"/>
          </a:xfrm>
          <a:prstGeom prst="rect">
            <a:avLst/>
          </a:prstGeom>
          <a:solidFill>
            <a:schemeClr val="accent2">
              <a:lumMod val="40000"/>
              <a:lumOff val="60000"/>
            </a:schemeClr>
          </a:solidFill>
        </p:spPr>
        <p:txBody>
          <a:bodyPr wrap="square" rtlCol="1">
            <a:spAutoFit/>
          </a:bodyPr>
          <a:lstStyle/>
          <a:p>
            <a:pPr algn="r" rtl="1">
              <a:lnSpc>
                <a:spcPct val="150000"/>
              </a:lnSpc>
            </a:pPr>
            <a:r>
              <a:rPr lang="ar-MA" sz="3600" b="1" dirty="0">
                <a:solidFill>
                  <a:schemeClr val="bg1"/>
                </a:solidFill>
                <a:effectLst>
                  <a:outerShdw blurRad="38100" dist="38100" dir="2700000" algn="tl">
                    <a:srgbClr val="000000">
                      <a:alpha val="43137"/>
                    </a:srgbClr>
                  </a:outerShdw>
                </a:effectLst>
              </a:rPr>
              <a:t>النص عبارة عن نص سردي، لقافلة الحاج المكي والمشكل الذي وقع فيه، وكيف تم حله، مؤكدا على أن الأمانة والصدق صفتان ينبغي على الإنسان أن يتحلى بهما. ولأجل ذلك استعان الكاتب بمعجم توزع إلى حقلين دلالين، تربط بينهما علاقة تكامل. موظفا بعض تقنيات السرد؛ كالشخصيات والزمان والمكان.</a:t>
            </a:r>
            <a:endParaRPr lang="ar-MA" sz="3600" b="1" dirty="0">
              <a:solidFill>
                <a:schemeClr val="bg1"/>
              </a:solidFill>
              <a:effectLst>
                <a:outerShdw blurRad="38100" dist="38100" dir="2700000" algn="tl">
                  <a:srgbClr val="000000">
                    <a:alpha val="43137"/>
                  </a:srgbClr>
                </a:outerShdw>
              </a:effectLst>
            </a:endParaRPr>
          </a:p>
        </p:txBody>
      </p:sp>
      <p:sp>
        <p:nvSpPr>
          <p:cNvPr id="7" name="TextBox 6"/>
          <p:cNvSpPr txBox="1"/>
          <p:nvPr/>
        </p:nvSpPr>
        <p:spPr>
          <a:xfrm>
            <a:off x="4515730" y="253220"/>
            <a:ext cx="2827604"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رابعا</a:t>
            </a:r>
            <a:r>
              <a:rPr lang="ar-MA" sz="3600" b="1" dirty="0">
                <a:solidFill>
                  <a:srgbClr val="FF0000"/>
                </a:solidFill>
              </a:rPr>
              <a:t>: التركيب</a:t>
            </a:r>
          </a:p>
        </p:txBody>
      </p:sp>
    </p:spTree>
    <p:extLst>
      <p:ext uri="{BB962C8B-B14F-4D97-AF65-F5344CB8AC3E}">
        <p14:creationId xmlns:p14="http://schemas.microsoft.com/office/powerpoint/2010/main" val="2423921845"/>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1920" y="753587"/>
            <a:ext cx="11929403" cy="6001643"/>
          </a:xfrm>
          <a:prstGeom prst="rect">
            <a:avLst/>
          </a:prstGeom>
          <a:solidFill>
            <a:schemeClr val="accent2">
              <a:lumMod val="40000"/>
              <a:lumOff val="60000"/>
            </a:schemeClr>
          </a:solidFill>
        </p:spPr>
        <p:txBody>
          <a:bodyPr wrap="square" rtlCol="1">
            <a:spAutoFit/>
          </a:bodyPr>
          <a:lstStyle/>
          <a:p>
            <a:pPr marL="457200" indent="-457200" algn="r" rtl="1">
              <a:lnSpc>
                <a:spcPct val="150000"/>
              </a:lnSpc>
              <a:buFont typeface="+mj-lt"/>
              <a:buAutoNum type="arabicPeriod"/>
            </a:pPr>
            <a:r>
              <a:rPr lang="ar-MA" sz="3200" b="1" u="sng" dirty="0">
                <a:solidFill>
                  <a:srgbClr val="FF0000"/>
                </a:solidFill>
                <a:effectLst>
                  <a:outerShdw blurRad="38100" dist="38100" dir="2700000" algn="tl">
                    <a:srgbClr val="000000">
                      <a:alpha val="43137"/>
                    </a:srgbClr>
                  </a:outerShdw>
                </a:effectLst>
              </a:rPr>
              <a:t>صاحب النص: </a:t>
            </a:r>
            <a:r>
              <a:rPr lang="ar-MA" sz="3200" b="1" dirty="0" smtClean="0">
                <a:solidFill>
                  <a:schemeClr val="bg1"/>
                </a:solidFill>
                <a:effectLst>
                  <a:outerShdw blurRad="38100" dist="38100" dir="2700000" algn="tl">
                    <a:srgbClr val="000000">
                      <a:alpha val="43137"/>
                    </a:srgbClr>
                  </a:outerShdw>
                </a:effectLst>
              </a:rPr>
              <a:t>.............................................</a:t>
            </a:r>
            <a:endParaRPr lang="ar-MA" sz="3200" b="1" dirty="0">
              <a:solidFill>
                <a:schemeClr val="bg1"/>
              </a:solidFill>
              <a:effectLst>
                <a:outerShdw blurRad="38100" dist="38100" dir="2700000" algn="tl">
                  <a:srgbClr val="000000">
                    <a:alpha val="43137"/>
                  </a:srgbClr>
                </a:outerShdw>
              </a:effectLst>
            </a:endParaRPr>
          </a:p>
          <a:p>
            <a:pPr marL="457200" indent="-457200" algn="r" rtl="1">
              <a:lnSpc>
                <a:spcPct val="150000"/>
              </a:lnSpc>
              <a:buFont typeface="+mj-lt"/>
              <a:buAutoNum type="arabicPeriod"/>
            </a:pPr>
            <a:r>
              <a:rPr lang="ar-MA" sz="3200" b="1" u="sng" dirty="0" smtClean="0">
                <a:solidFill>
                  <a:srgbClr val="FF0000"/>
                </a:solidFill>
                <a:effectLst>
                  <a:outerShdw blurRad="38100" dist="38100" dir="2700000" algn="tl">
                    <a:srgbClr val="000000">
                      <a:alpha val="43137"/>
                    </a:srgbClr>
                  </a:outerShdw>
                </a:effectLst>
              </a:rPr>
              <a:t>نوعية </a:t>
            </a:r>
            <a:r>
              <a:rPr lang="ar-MA" sz="3200" b="1" u="sng" dirty="0">
                <a:solidFill>
                  <a:srgbClr val="FF0000"/>
                </a:solidFill>
                <a:effectLst>
                  <a:outerShdw blurRad="38100" dist="38100" dir="2700000" algn="tl">
                    <a:srgbClr val="000000">
                      <a:alpha val="43137"/>
                    </a:srgbClr>
                  </a:outerShdw>
                </a:effectLst>
              </a:rPr>
              <a:t>النص </a:t>
            </a:r>
            <a:r>
              <a:rPr lang="ar-MA" sz="3200" b="1" dirty="0">
                <a:solidFill>
                  <a:srgbClr val="FF0000"/>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 </a:t>
            </a:r>
            <a:endParaRPr lang="ar-SA" sz="3200" b="1" dirty="0" smtClean="0">
              <a:solidFill>
                <a:schemeClr val="bg1"/>
              </a:solidFill>
              <a:effectLst>
                <a:outerShdw blurRad="38100" dist="38100" dir="2700000" algn="tl">
                  <a:srgbClr val="000000">
                    <a:alpha val="43137"/>
                  </a:srgbClr>
                </a:outerShdw>
              </a:effectLst>
            </a:endParaRPr>
          </a:p>
          <a:p>
            <a:pPr marL="457200" indent="-457200" algn="r" rtl="1">
              <a:lnSpc>
                <a:spcPct val="150000"/>
              </a:lnSpc>
              <a:buFont typeface="+mj-lt"/>
              <a:buAutoNum type="arabicPeriod"/>
            </a:pPr>
            <a:r>
              <a:rPr lang="ar-MA" sz="3200" b="1" u="sng" dirty="0" smtClean="0">
                <a:solidFill>
                  <a:srgbClr val="FF0000"/>
                </a:solidFill>
                <a:effectLst>
                  <a:outerShdw blurRad="38100" dist="38100" dir="2700000" algn="tl">
                    <a:srgbClr val="000000">
                      <a:alpha val="43137"/>
                    </a:srgbClr>
                  </a:outerShdw>
                </a:effectLst>
              </a:rPr>
              <a:t>ملاحظة </a:t>
            </a:r>
            <a:r>
              <a:rPr lang="ar-MA" sz="3200" b="1" u="sng" dirty="0">
                <a:solidFill>
                  <a:srgbClr val="FF0000"/>
                </a:solidFill>
                <a:effectLst>
                  <a:outerShdw blurRad="38100" dist="38100" dir="2700000" algn="tl">
                    <a:srgbClr val="000000">
                      <a:alpha val="43137"/>
                    </a:srgbClr>
                  </a:outerShdw>
                </a:effectLst>
              </a:rPr>
              <a:t>العنوان</a:t>
            </a:r>
            <a:r>
              <a:rPr lang="ar-MA" sz="3200" b="1" u="sng" dirty="0" smtClean="0">
                <a:solidFill>
                  <a:srgbClr val="FF0000"/>
                </a:solidFill>
                <a:effectLst>
                  <a:outerShdw blurRad="38100" dist="38100" dir="2700000" algn="tl">
                    <a:srgbClr val="000000">
                      <a:alpha val="43137"/>
                    </a:srgbClr>
                  </a:outerShdw>
                </a:effectLst>
              </a:rPr>
              <a:t>:</a:t>
            </a:r>
          </a:p>
          <a:p>
            <a:pPr marL="342900" indent="-342900" algn="r" rtl="1">
              <a:lnSpc>
                <a:spcPct val="150000"/>
              </a:lnSpc>
              <a:buFont typeface="Wingdings" panose="05000000000000000000" pitchFamily="2" charset="2"/>
              <a:buChar char="q"/>
            </a:pPr>
            <a:r>
              <a:rPr lang="ar-MA" sz="3200" b="1" dirty="0" smtClean="0">
                <a:solidFill>
                  <a:schemeClr val="bg1"/>
                </a:solidFill>
                <a:effectLst>
                  <a:outerShdw blurRad="38100" dist="38100" dir="2700000" algn="tl">
                    <a:srgbClr val="000000">
                      <a:alpha val="43137"/>
                    </a:srgbClr>
                  </a:outerShdw>
                </a:effectLst>
              </a:rPr>
              <a:t>تركيبيا</a:t>
            </a:r>
            <a:r>
              <a:rPr lang="ar-MA" sz="3200" b="1" dirty="0">
                <a:solidFill>
                  <a:schemeClr val="bg1"/>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a:t>
            </a:r>
            <a:endParaRPr lang="ar-SA" sz="3200" b="1" dirty="0" smtClean="0">
              <a:solidFill>
                <a:schemeClr val="bg1"/>
              </a:solidFill>
              <a:effectLst>
                <a:outerShdw blurRad="38100" dist="38100" dir="2700000" algn="tl">
                  <a:srgbClr val="000000">
                    <a:alpha val="43137"/>
                  </a:srgbClr>
                </a:outerShdw>
              </a:effectLst>
            </a:endParaRPr>
          </a:p>
          <a:p>
            <a:pPr marL="342900" indent="-342900" algn="r" rtl="1">
              <a:lnSpc>
                <a:spcPct val="150000"/>
              </a:lnSpc>
              <a:buFont typeface="Wingdings" panose="05000000000000000000" pitchFamily="2" charset="2"/>
              <a:buChar char="q"/>
            </a:pPr>
            <a:r>
              <a:rPr lang="ar-MA" sz="3200" b="1" dirty="0" smtClean="0">
                <a:solidFill>
                  <a:schemeClr val="bg1"/>
                </a:solidFill>
                <a:effectLst>
                  <a:outerShdw blurRad="38100" dist="38100" dir="2700000" algn="tl">
                    <a:srgbClr val="000000">
                      <a:alpha val="43137"/>
                    </a:srgbClr>
                  </a:outerShdw>
                </a:effectLst>
              </a:rPr>
              <a:t>دلاليا</a:t>
            </a:r>
            <a:r>
              <a:rPr lang="ar-MA" sz="3200" b="1" dirty="0">
                <a:solidFill>
                  <a:schemeClr val="bg1"/>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a:t>
            </a:r>
            <a:endParaRPr lang="ar-MA" sz="3200" b="1" dirty="0" smtClean="0">
              <a:solidFill>
                <a:schemeClr val="bg1"/>
              </a:solidFill>
              <a:effectLst>
                <a:outerShdw blurRad="38100" dist="38100" dir="2700000" algn="tl">
                  <a:srgbClr val="000000">
                    <a:alpha val="43137"/>
                  </a:srgbClr>
                </a:outerShdw>
              </a:effectLst>
            </a:endParaRPr>
          </a:p>
          <a:p>
            <a:pPr marL="514350" indent="-514350" algn="r" rtl="1">
              <a:lnSpc>
                <a:spcPct val="150000"/>
              </a:lnSpc>
              <a:buAutoNum type="arabicPeriod" startAt="5"/>
            </a:pPr>
            <a:r>
              <a:rPr lang="ar-MA" sz="3200" b="1" u="sng" dirty="0" smtClean="0">
                <a:solidFill>
                  <a:srgbClr val="FF0000"/>
                </a:solidFill>
                <a:effectLst>
                  <a:outerShdw blurRad="38100" dist="38100" dir="2700000" algn="tl">
                    <a:srgbClr val="000000">
                      <a:alpha val="43137"/>
                    </a:srgbClr>
                  </a:outerShdw>
                </a:effectLst>
              </a:rPr>
              <a:t>الفرضية</a:t>
            </a:r>
            <a:r>
              <a:rPr lang="ar-MA" sz="3200" b="1" u="sng" dirty="0">
                <a:solidFill>
                  <a:srgbClr val="FF0000"/>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a:t>
            </a:r>
            <a:endParaRPr lang="ar-MA" sz="32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979962" y="112542"/>
            <a:ext cx="2518117"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أولا: تأطير </a:t>
            </a:r>
            <a:r>
              <a:rPr lang="ar-MA" sz="3200" b="1" dirty="0">
                <a:solidFill>
                  <a:srgbClr val="FF0000"/>
                </a:solidFill>
              </a:rPr>
              <a:t>النص</a:t>
            </a:r>
          </a:p>
        </p:txBody>
      </p:sp>
    </p:spTree>
    <p:extLst>
      <p:ext uri="{BB962C8B-B14F-4D97-AF65-F5344CB8AC3E}">
        <p14:creationId xmlns:p14="http://schemas.microsoft.com/office/powerpoint/2010/main" val="21367413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1920" y="753587"/>
            <a:ext cx="11929403" cy="6001643"/>
          </a:xfrm>
          <a:prstGeom prst="rect">
            <a:avLst/>
          </a:prstGeom>
          <a:solidFill>
            <a:schemeClr val="accent2">
              <a:lumMod val="40000"/>
              <a:lumOff val="60000"/>
            </a:schemeClr>
          </a:solidFill>
        </p:spPr>
        <p:txBody>
          <a:bodyPr wrap="square" rtlCol="1">
            <a:spAutoFit/>
          </a:bodyPr>
          <a:lstStyle/>
          <a:p>
            <a:pPr marL="457200" indent="-457200" algn="r" rtl="1">
              <a:lnSpc>
                <a:spcPct val="150000"/>
              </a:lnSpc>
              <a:buFont typeface="+mj-lt"/>
              <a:buAutoNum type="arabicPeriod"/>
            </a:pPr>
            <a:r>
              <a:rPr lang="ar-MA" sz="3200" b="1" u="sng" dirty="0">
                <a:solidFill>
                  <a:srgbClr val="FF0000"/>
                </a:solidFill>
                <a:effectLst>
                  <a:outerShdw blurRad="38100" dist="38100" dir="2700000" algn="tl">
                    <a:srgbClr val="000000">
                      <a:alpha val="43137"/>
                    </a:srgbClr>
                  </a:outerShdw>
                </a:effectLst>
              </a:rPr>
              <a:t>صاحب النص: </a:t>
            </a:r>
            <a:r>
              <a:rPr lang="ar-MA" sz="3200" b="1" dirty="0">
                <a:solidFill>
                  <a:schemeClr val="bg1"/>
                </a:solidFill>
                <a:effectLst>
                  <a:outerShdw blurRad="38100" dist="38100" dir="2700000" algn="tl">
                    <a:srgbClr val="000000">
                      <a:alpha val="43137"/>
                    </a:srgbClr>
                  </a:outerShdw>
                </a:effectLst>
              </a:rPr>
              <a:t>عبد القادر زمامة، كاتب مغربي ولد سنة 1920م بمدينة فاس، من بين مؤلفاته؛ أبو الوليد بن الأحمر.</a:t>
            </a:r>
          </a:p>
          <a:p>
            <a:pPr marL="457200" indent="-457200" algn="r" rtl="1">
              <a:lnSpc>
                <a:spcPct val="150000"/>
              </a:lnSpc>
              <a:buFont typeface="+mj-lt"/>
              <a:buAutoNum type="arabicPeriod"/>
            </a:pPr>
            <a:r>
              <a:rPr lang="ar-MA" sz="3200" b="1" u="sng" dirty="0" smtClean="0">
                <a:solidFill>
                  <a:srgbClr val="FF0000"/>
                </a:solidFill>
                <a:effectLst>
                  <a:outerShdw blurRad="38100" dist="38100" dir="2700000" algn="tl">
                    <a:srgbClr val="000000">
                      <a:alpha val="43137"/>
                    </a:srgbClr>
                  </a:outerShdw>
                </a:effectLst>
              </a:rPr>
              <a:t>نوعية </a:t>
            </a:r>
            <a:r>
              <a:rPr lang="ar-MA" sz="3200" b="1" u="sng" dirty="0">
                <a:solidFill>
                  <a:srgbClr val="FF0000"/>
                </a:solidFill>
                <a:effectLst>
                  <a:outerShdw blurRad="38100" dist="38100" dir="2700000" algn="tl">
                    <a:srgbClr val="000000">
                      <a:alpha val="43137"/>
                    </a:srgbClr>
                  </a:outerShdw>
                </a:effectLst>
              </a:rPr>
              <a:t>النص </a:t>
            </a:r>
            <a:r>
              <a:rPr lang="ar-MA" sz="3200" b="1" dirty="0">
                <a:solidFill>
                  <a:srgbClr val="FF000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نص سردي. </a:t>
            </a:r>
            <a:endParaRPr lang="ar-SA" sz="3200" b="1" dirty="0" smtClean="0">
              <a:solidFill>
                <a:schemeClr val="bg1"/>
              </a:solidFill>
              <a:effectLst>
                <a:outerShdw blurRad="38100" dist="38100" dir="2700000" algn="tl">
                  <a:srgbClr val="000000">
                    <a:alpha val="43137"/>
                  </a:srgbClr>
                </a:outerShdw>
              </a:effectLst>
            </a:endParaRPr>
          </a:p>
          <a:p>
            <a:pPr marL="457200" indent="-457200" algn="r" rtl="1">
              <a:lnSpc>
                <a:spcPct val="150000"/>
              </a:lnSpc>
              <a:buFont typeface="+mj-lt"/>
              <a:buAutoNum type="arabicPeriod"/>
            </a:pPr>
            <a:r>
              <a:rPr lang="ar-MA" sz="3200" b="1" u="sng" dirty="0" smtClean="0">
                <a:solidFill>
                  <a:srgbClr val="FF0000"/>
                </a:solidFill>
                <a:effectLst>
                  <a:outerShdw blurRad="38100" dist="38100" dir="2700000" algn="tl">
                    <a:srgbClr val="000000">
                      <a:alpha val="43137"/>
                    </a:srgbClr>
                  </a:outerShdw>
                </a:effectLst>
              </a:rPr>
              <a:t>ملاحظة </a:t>
            </a:r>
            <a:r>
              <a:rPr lang="ar-MA" sz="3200" b="1" u="sng" dirty="0">
                <a:solidFill>
                  <a:srgbClr val="FF0000"/>
                </a:solidFill>
                <a:effectLst>
                  <a:outerShdw blurRad="38100" dist="38100" dir="2700000" algn="tl">
                    <a:srgbClr val="000000">
                      <a:alpha val="43137"/>
                    </a:srgbClr>
                  </a:outerShdw>
                </a:effectLst>
              </a:rPr>
              <a:t>العنوان</a:t>
            </a:r>
            <a:r>
              <a:rPr lang="ar-MA" sz="3200" b="1" u="sng" dirty="0" smtClean="0">
                <a:solidFill>
                  <a:srgbClr val="FF0000"/>
                </a:solidFill>
                <a:effectLst>
                  <a:outerShdw blurRad="38100" dist="38100" dir="2700000" algn="tl">
                    <a:srgbClr val="000000">
                      <a:alpha val="43137"/>
                    </a:srgbClr>
                  </a:outerShdw>
                </a:effectLst>
              </a:rPr>
              <a:t>:</a:t>
            </a:r>
          </a:p>
          <a:p>
            <a:pPr marL="342900" indent="-342900" algn="r" rtl="1">
              <a:lnSpc>
                <a:spcPct val="150000"/>
              </a:lnSpc>
              <a:buFont typeface="Wingdings" panose="05000000000000000000" pitchFamily="2" charset="2"/>
              <a:buChar char="q"/>
            </a:pPr>
            <a:r>
              <a:rPr lang="ar-MA" sz="3200" b="1" dirty="0" smtClean="0">
                <a:solidFill>
                  <a:schemeClr val="bg1"/>
                </a:solidFill>
                <a:effectLst>
                  <a:outerShdw blurRad="38100" dist="38100" dir="2700000" algn="tl">
                    <a:srgbClr val="000000">
                      <a:alpha val="43137"/>
                    </a:srgbClr>
                  </a:outerShdw>
                </a:effectLst>
              </a:rPr>
              <a:t>تركيبيا</a:t>
            </a:r>
            <a:r>
              <a:rPr lang="ar-MA" sz="3200" b="1" dirty="0">
                <a:solidFill>
                  <a:schemeClr val="bg1"/>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جملة اسمية تتكون من ناسخ حرفي و اسمه و خبره.</a:t>
            </a:r>
            <a:endParaRPr lang="ar-SA" sz="3200" b="1" dirty="0" smtClean="0">
              <a:solidFill>
                <a:schemeClr val="bg1"/>
              </a:solidFill>
              <a:effectLst>
                <a:outerShdw blurRad="38100" dist="38100" dir="2700000" algn="tl">
                  <a:srgbClr val="000000">
                    <a:alpha val="43137"/>
                  </a:srgbClr>
                </a:outerShdw>
              </a:effectLst>
            </a:endParaRPr>
          </a:p>
          <a:p>
            <a:pPr marL="342900" indent="-342900" algn="r" rtl="1">
              <a:lnSpc>
                <a:spcPct val="150000"/>
              </a:lnSpc>
              <a:buFont typeface="Wingdings" panose="05000000000000000000" pitchFamily="2" charset="2"/>
              <a:buChar char="q"/>
            </a:pPr>
            <a:r>
              <a:rPr lang="ar-MA" sz="3200" b="1" dirty="0" smtClean="0">
                <a:solidFill>
                  <a:schemeClr val="bg1"/>
                </a:solidFill>
                <a:effectLst>
                  <a:outerShdw blurRad="38100" dist="38100" dir="2700000" algn="tl">
                    <a:srgbClr val="000000">
                      <a:alpha val="43137"/>
                    </a:srgbClr>
                  </a:outerShdw>
                </a:effectLst>
              </a:rPr>
              <a:t>دلاليا</a:t>
            </a:r>
            <a:r>
              <a:rPr lang="ar-MA" sz="3200" b="1" dirty="0">
                <a:solidFill>
                  <a:schemeClr val="bg1"/>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التأكيد على دخول الشخص المعني للجنة.</a:t>
            </a:r>
            <a:endParaRPr lang="ar-MA" sz="3200" b="1" dirty="0" smtClean="0">
              <a:solidFill>
                <a:schemeClr val="bg1"/>
              </a:solidFill>
              <a:effectLst>
                <a:outerShdw blurRad="38100" dist="38100" dir="2700000" algn="tl">
                  <a:srgbClr val="000000">
                    <a:alpha val="43137"/>
                  </a:srgbClr>
                </a:outerShdw>
              </a:effectLst>
            </a:endParaRPr>
          </a:p>
          <a:p>
            <a:pPr marL="514350" indent="-514350" algn="r" rtl="1">
              <a:lnSpc>
                <a:spcPct val="150000"/>
              </a:lnSpc>
              <a:buAutoNum type="arabicPeriod" startAt="5"/>
            </a:pPr>
            <a:r>
              <a:rPr lang="ar-MA" sz="3200" b="1" u="sng" dirty="0" smtClean="0">
                <a:solidFill>
                  <a:srgbClr val="FF0000"/>
                </a:solidFill>
                <a:effectLst>
                  <a:outerShdw blurRad="38100" dist="38100" dir="2700000" algn="tl">
                    <a:srgbClr val="000000">
                      <a:alpha val="43137"/>
                    </a:srgbClr>
                  </a:outerShdw>
                </a:effectLst>
              </a:rPr>
              <a:t>الفرضية</a:t>
            </a:r>
            <a:r>
              <a:rPr lang="ar-MA" sz="3200" b="1" u="sng" dirty="0">
                <a:solidFill>
                  <a:srgbClr val="FF000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انطلاقا من المؤشرات السابقة نفترض أن النص سيحدثنا عن التجارة، وما يضبطها من قيم إسلامية.</a:t>
            </a:r>
            <a:endParaRPr lang="ar-MA" sz="32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979962" y="112542"/>
            <a:ext cx="2518117"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أولا: تأطير </a:t>
            </a:r>
            <a:r>
              <a:rPr lang="ar-MA" sz="3200" b="1" dirty="0">
                <a:solidFill>
                  <a:srgbClr val="FF0000"/>
                </a:solidFill>
              </a:rPr>
              <a:t>النص</a:t>
            </a:r>
          </a:p>
        </p:txBody>
      </p:sp>
    </p:spTree>
    <p:extLst>
      <p:ext uri="{BB962C8B-B14F-4D97-AF65-F5344CB8AC3E}">
        <p14:creationId xmlns:p14="http://schemas.microsoft.com/office/powerpoint/2010/main" val="10054382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 y="649047"/>
            <a:ext cx="12192000" cy="6001643"/>
          </a:xfrm>
          <a:prstGeom prst="rect">
            <a:avLst/>
          </a:prstGeom>
          <a:solidFill>
            <a:schemeClr val="accent2">
              <a:lumMod val="40000"/>
              <a:lumOff val="60000"/>
            </a:schemeClr>
          </a:solidFill>
        </p:spPr>
        <p:txBody>
          <a:bodyPr wrap="square" rtlCol="1">
            <a:spAutoFit/>
          </a:bodyPr>
          <a:lstStyle/>
          <a:p>
            <a:pPr marL="514350" indent="-514350" algn="r" rtl="1">
              <a:lnSpc>
                <a:spcPct val="150000"/>
              </a:lnSpc>
              <a:buAutoNum type="arabicPeriod"/>
            </a:pPr>
            <a:r>
              <a:rPr lang="ar-MA" sz="3200" b="1" u="sng" dirty="0">
                <a:solidFill>
                  <a:srgbClr val="FF0000"/>
                </a:solidFill>
                <a:effectLst>
                  <a:outerShdw blurRad="38100" dist="38100" dir="2700000" algn="tl">
                    <a:srgbClr val="000000">
                      <a:alpha val="43137"/>
                    </a:srgbClr>
                  </a:outerShdw>
                </a:effectLst>
              </a:rPr>
              <a:t>شرح المفردات الصعبة:</a:t>
            </a:r>
          </a:p>
          <a:p>
            <a:pPr algn="r" rtl="1">
              <a:lnSpc>
                <a:spcPct val="150000"/>
              </a:lnSpc>
            </a:pPr>
            <a:r>
              <a:rPr lang="ar-MA" sz="3200" b="1" dirty="0">
                <a:solidFill>
                  <a:schemeClr val="bg1"/>
                </a:solidFill>
              </a:rPr>
              <a:t>- واحات: </a:t>
            </a:r>
            <a:r>
              <a:rPr lang="ar-MA" sz="3200" b="1" dirty="0" smtClean="0">
                <a:solidFill>
                  <a:schemeClr val="bg1"/>
                </a:solidFill>
              </a:rPr>
              <a:t>................................................. </a:t>
            </a:r>
            <a:endParaRPr lang="ar-MA" sz="3200" b="1" dirty="0">
              <a:solidFill>
                <a:schemeClr val="bg1"/>
              </a:solidFill>
            </a:endParaRPr>
          </a:p>
          <a:p>
            <a:pPr algn="r" rtl="1">
              <a:lnSpc>
                <a:spcPct val="150000"/>
              </a:lnSpc>
            </a:pPr>
            <a:r>
              <a:rPr lang="ar-MA" sz="3200" b="1" dirty="0">
                <a:solidFill>
                  <a:schemeClr val="bg1"/>
                </a:solidFill>
              </a:rPr>
              <a:t>- أخذ بتلابيبه: </a:t>
            </a:r>
            <a:r>
              <a:rPr lang="ar-MA" sz="3200" b="1" dirty="0" smtClean="0">
                <a:solidFill>
                  <a:schemeClr val="bg1"/>
                </a:solidFill>
              </a:rPr>
              <a:t>...............................................</a:t>
            </a:r>
            <a:endParaRPr lang="ar-MA" sz="3200" b="1" dirty="0" smtClean="0">
              <a:solidFill>
                <a:schemeClr val="bg1"/>
              </a:solidFill>
            </a:endParaRPr>
          </a:p>
          <a:p>
            <a:pPr algn="r" rtl="1">
              <a:lnSpc>
                <a:spcPct val="150000"/>
              </a:lnSpc>
            </a:pPr>
            <a:r>
              <a:rPr lang="ar-MA" sz="3200" b="1" dirty="0" smtClean="0">
                <a:solidFill>
                  <a:srgbClr val="FF0000"/>
                </a:solidFill>
                <a:effectLst>
                  <a:outerShdw blurRad="38100" dist="38100" dir="2700000" algn="tl">
                    <a:srgbClr val="000000">
                      <a:alpha val="43137"/>
                    </a:srgbClr>
                  </a:outerShdw>
                </a:effectLst>
              </a:rPr>
              <a:t>2. </a:t>
            </a:r>
            <a:r>
              <a:rPr lang="ar-MA" sz="3200" b="1" u="sng" dirty="0">
                <a:solidFill>
                  <a:srgbClr val="FF0000"/>
                </a:solidFill>
                <a:effectLst>
                  <a:outerShdw blurRad="38100" dist="38100" dir="2700000" algn="tl">
                    <a:srgbClr val="000000">
                      <a:alpha val="43137"/>
                    </a:srgbClr>
                  </a:outerShdw>
                </a:effectLst>
              </a:rPr>
              <a:t>تقسيم النص </a:t>
            </a:r>
            <a:r>
              <a:rPr lang="ar-MA" sz="3200" b="1" u="sng" dirty="0" smtClean="0">
                <a:solidFill>
                  <a:srgbClr val="FF0000"/>
                </a:solidFill>
                <a:effectLst>
                  <a:outerShdw blurRad="38100" dist="38100" dir="2700000" algn="tl">
                    <a:srgbClr val="000000">
                      <a:alpha val="43137"/>
                    </a:srgbClr>
                  </a:outerShdw>
                </a:effectLst>
              </a:rPr>
              <a:t>وأفكاره </a:t>
            </a:r>
            <a:r>
              <a:rPr lang="ar-MA" sz="3200" b="1" u="sng" dirty="0">
                <a:solidFill>
                  <a:srgbClr val="FF0000"/>
                </a:solidFill>
                <a:effectLst>
                  <a:outerShdw blurRad="38100" dist="38100" dir="2700000" algn="tl">
                    <a:srgbClr val="000000">
                      <a:alpha val="43137"/>
                    </a:srgbClr>
                  </a:outerShdw>
                </a:effectLst>
              </a:rPr>
              <a:t>الأساسية: تقسيم ثلاثي</a:t>
            </a:r>
            <a:r>
              <a:rPr lang="ar-MA" sz="3200" b="1" u="sng" dirty="0" smtClean="0">
                <a:solidFill>
                  <a:srgbClr val="FF0000"/>
                </a:solidFill>
                <a:effectLst>
                  <a:outerShdw blurRad="38100" dist="38100" dir="2700000" algn="tl">
                    <a:srgbClr val="000000">
                      <a:alpha val="43137"/>
                    </a:srgbClr>
                  </a:outerShdw>
                </a:effectLst>
              </a:rPr>
              <a:t>:</a:t>
            </a:r>
          </a:p>
          <a:p>
            <a:pPr marL="457200" indent="-457200" algn="r" rtl="1">
              <a:lnSpc>
                <a:spcPct val="150000"/>
              </a:lnSpc>
              <a:buFont typeface="Wingdings" panose="05000000000000000000" pitchFamily="2" charset="2"/>
              <a:buChar char="ü"/>
            </a:pPr>
            <a:r>
              <a:rPr lang="ar-MA" sz="3200" b="1" dirty="0">
                <a:solidFill>
                  <a:srgbClr val="00B050"/>
                </a:solidFill>
              </a:rPr>
              <a:t>الفقرة الأولى: </a:t>
            </a:r>
            <a:r>
              <a:rPr lang="ar-MA" sz="3200" b="1" dirty="0">
                <a:solidFill>
                  <a:schemeClr val="bg1"/>
                </a:solidFill>
                <a:effectLst>
                  <a:outerShdw blurRad="38100" dist="38100" dir="2700000" algn="tl">
                    <a:srgbClr val="000000">
                      <a:alpha val="43137"/>
                    </a:srgbClr>
                  </a:outerShdw>
                </a:effectLst>
              </a:rPr>
              <a:t>[ من: بداية النص...إلى: ..كراسة خاصة</a:t>
            </a:r>
            <a:r>
              <a:rPr lang="ar-MA" sz="3200" b="1" dirty="0" smtClean="0">
                <a:solidFill>
                  <a:schemeClr val="bg1"/>
                </a:solidFill>
                <a:effectLst>
                  <a:outerShdw blurRad="38100" dist="38100" dir="2700000" algn="tl">
                    <a:srgbClr val="000000">
                      <a:alpha val="43137"/>
                    </a:srgbClr>
                  </a:outerShdw>
                </a:effectLst>
              </a:rPr>
              <a:t>.]: ........................</a:t>
            </a:r>
            <a:endParaRPr lang="ar-MA" sz="3200" b="1" dirty="0">
              <a:solidFill>
                <a:schemeClr val="bg1"/>
              </a:solidFill>
              <a:effectLst>
                <a:outerShdw blurRad="38100" dist="38100" dir="2700000" algn="tl">
                  <a:srgbClr val="000000">
                    <a:alpha val="43137"/>
                  </a:srgbClr>
                </a:outerShdw>
              </a:effectLst>
            </a:endParaRPr>
          </a:p>
          <a:p>
            <a:pPr marL="457200" indent="-457200" algn="r" rtl="1">
              <a:lnSpc>
                <a:spcPct val="150000"/>
              </a:lnSpc>
              <a:buFont typeface="Wingdings" panose="05000000000000000000" pitchFamily="2" charset="2"/>
              <a:buChar char="ü"/>
            </a:pPr>
            <a:r>
              <a:rPr lang="ar-MA" sz="3200" b="1" dirty="0">
                <a:solidFill>
                  <a:srgbClr val="00B050"/>
                </a:solidFill>
              </a:rPr>
              <a:t> الفقرة الثانية: </a:t>
            </a:r>
            <a:r>
              <a:rPr lang="ar-MA" sz="3200" b="1" dirty="0">
                <a:solidFill>
                  <a:schemeClr val="bg1"/>
                </a:solidFill>
                <a:effectLst>
                  <a:outerShdw blurRad="38100" dist="38100" dir="2700000" algn="tl">
                    <a:srgbClr val="000000">
                      <a:alpha val="43137"/>
                    </a:srgbClr>
                  </a:outerShdw>
                </a:effectLst>
              </a:rPr>
              <a:t>[ من: وفي الغد... إلى: الخريف</a:t>
            </a:r>
            <a:r>
              <a:rPr lang="ar-MA" sz="3200" b="1" dirty="0" smtClean="0">
                <a:solidFill>
                  <a:schemeClr val="bg1"/>
                </a:solidFill>
                <a:effectLst>
                  <a:outerShdw blurRad="38100" dist="38100" dir="2700000" algn="tl">
                    <a:srgbClr val="000000">
                      <a:alpha val="43137"/>
                    </a:srgbClr>
                  </a:outerShdw>
                </a:effectLst>
              </a:rPr>
              <a:t>.]: .................................   </a:t>
            </a:r>
            <a:endParaRPr lang="ar-MA" sz="3200" b="1" dirty="0">
              <a:solidFill>
                <a:schemeClr val="bg1"/>
              </a:solidFill>
              <a:effectLst>
                <a:outerShdw blurRad="38100" dist="38100" dir="2700000" algn="tl">
                  <a:srgbClr val="000000">
                    <a:alpha val="43137"/>
                  </a:srgbClr>
                </a:outerShdw>
              </a:effectLst>
            </a:endParaRPr>
          </a:p>
          <a:p>
            <a:pPr marL="457200" indent="-457200" algn="r" rtl="1">
              <a:lnSpc>
                <a:spcPct val="150000"/>
              </a:lnSpc>
              <a:buFont typeface="Wingdings" panose="05000000000000000000" pitchFamily="2" charset="2"/>
              <a:buChar char="ü"/>
            </a:pPr>
            <a:r>
              <a:rPr lang="ar-MA" sz="3200" b="1" dirty="0" smtClean="0">
                <a:solidFill>
                  <a:srgbClr val="00B050"/>
                </a:solidFill>
              </a:rPr>
              <a:t>الفقرة </a:t>
            </a:r>
            <a:r>
              <a:rPr lang="ar-MA" sz="3200" b="1" dirty="0">
                <a:solidFill>
                  <a:srgbClr val="00B050"/>
                </a:solidFill>
              </a:rPr>
              <a:t>الثالثة: </a:t>
            </a:r>
            <a:r>
              <a:rPr lang="ar-MA" sz="3200" b="1" dirty="0">
                <a:solidFill>
                  <a:schemeClr val="bg1"/>
                </a:solidFill>
                <a:effectLst>
                  <a:outerShdw blurRad="38100" dist="38100" dir="2700000" algn="tl">
                    <a:srgbClr val="000000">
                      <a:alpha val="43137"/>
                    </a:srgbClr>
                  </a:outerShdw>
                </a:effectLst>
              </a:rPr>
              <a:t>[من: وعلى باب المسجد... إلى: نهاية النص</a:t>
            </a:r>
            <a:r>
              <a:rPr lang="ar-MA" sz="3200" b="1" dirty="0" smtClean="0">
                <a:solidFill>
                  <a:schemeClr val="bg1"/>
                </a:solidFill>
                <a:effectLst>
                  <a:outerShdw blurRad="38100" dist="38100" dir="2700000" algn="tl">
                    <a:srgbClr val="000000">
                      <a:alpha val="43137"/>
                    </a:srgbClr>
                  </a:outerShdw>
                </a:effectLst>
              </a:rPr>
              <a:t>.]: ...................</a:t>
            </a:r>
            <a:endParaRPr lang="ar-MA" sz="3200" b="1" dirty="0" smtClean="0">
              <a:solidFill>
                <a:schemeClr val="bg1"/>
              </a:solidFill>
              <a:effectLst>
                <a:outerShdw blurRad="38100" dist="38100" dir="2700000" algn="tl">
                  <a:srgbClr val="000000">
                    <a:alpha val="43137"/>
                  </a:srgbClr>
                </a:outerShdw>
              </a:effectLst>
            </a:endParaRPr>
          </a:p>
          <a:p>
            <a:pPr algn="r" rtl="1">
              <a:lnSpc>
                <a:spcPct val="150000"/>
              </a:lnSpc>
            </a:pPr>
            <a:r>
              <a:rPr lang="ar-MA" sz="3200" b="1" dirty="0" smtClean="0">
                <a:solidFill>
                  <a:srgbClr val="FF0000"/>
                </a:solidFill>
                <a:effectLst>
                  <a:outerShdw blurRad="38100" dist="38100" dir="2700000" algn="tl">
                    <a:srgbClr val="000000">
                      <a:alpha val="43137"/>
                    </a:srgbClr>
                  </a:outerShdw>
                </a:effectLst>
              </a:rPr>
              <a:t>3. </a:t>
            </a:r>
            <a:r>
              <a:rPr lang="ar-MA" sz="3200" b="1" u="sng" dirty="0" smtClean="0">
                <a:solidFill>
                  <a:srgbClr val="FF0000"/>
                </a:solidFill>
                <a:effectLst>
                  <a:outerShdw blurRad="38100" dist="38100" dir="2700000" algn="tl">
                    <a:srgbClr val="000000">
                      <a:alpha val="43137"/>
                    </a:srgbClr>
                  </a:outerShdw>
                </a:effectLst>
              </a:rPr>
              <a:t>الحدث الرئيس: </a:t>
            </a:r>
            <a:r>
              <a:rPr lang="ar-MA" sz="3200" b="1" dirty="0" smtClean="0">
                <a:solidFill>
                  <a:schemeClr val="bg1"/>
                </a:solidFill>
                <a:effectLst>
                  <a:outerShdw blurRad="38100" dist="38100" dir="2700000" algn="tl">
                    <a:srgbClr val="000000">
                      <a:alpha val="43137"/>
                    </a:srgbClr>
                  </a:outerShdw>
                </a:effectLst>
              </a:rPr>
              <a:t>............................................................................</a:t>
            </a:r>
            <a:endParaRPr lang="ar-MA" sz="32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851008" y="64272"/>
            <a:ext cx="2518117"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ثانيا: فهم </a:t>
            </a:r>
            <a:r>
              <a:rPr lang="ar-MA" sz="3200" b="1" dirty="0">
                <a:solidFill>
                  <a:srgbClr val="FF0000"/>
                </a:solidFill>
              </a:rPr>
              <a:t>النص</a:t>
            </a:r>
          </a:p>
        </p:txBody>
      </p:sp>
    </p:spTree>
    <p:extLst>
      <p:ext uri="{BB962C8B-B14F-4D97-AF65-F5344CB8AC3E}">
        <p14:creationId xmlns:p14="http://schemas.microsoft.com/office/powerpoint/2010/main" val="21235692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 y="353619"/>
            <a:ext cx="12192000" cy="6494085"/>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200" b="1" u="sng" dirty="0">
                <a:solidFill>
                  <a:srgbClr val="FF0000"/>
                </a:solidFill>
                <a:effectLst>
                  <a:outerShdw blurRad="38100" dist="38100" dir="2700000" algn="tl">
                    <a:srgbClr val="000000">
                      <a:alpha val="43137"/>
                    </a:srgbClr>
                  </a:outerShdw>
                </a:effectLst>
              </a:rPr>
              <a:t>شرح المفردات الصعبة:</a:t>
            </a:r>
          </a:p>
          <a:p>
            <a:pPr algn="r" rtl="1"/>
            <a:r>
              <a:rPr lang="ar-MA" sz="3200" b="1" dirty="0">
                <a:solidFill>
                  <a:schemeClr val="bg1"/>
                </a:solidFill>
              </a:rPr>
              <a:t>- واحات: الواحة منطقة خضراء في وسط الصحراء، حيث تكون المياه الجوفية على مسافة قريبة بشكلٍ كافٍ من السطح يتيح ظهور الينابيع. </a:t>
            </a:r>
          </a:p>
          <a:p>
            <a:pPr algn="r" rtl="1"/>
            <a:r>
              <a:rPr lang="ar-MA" sz="3200" b="1" dirty="0">
                <a:solidFill>
                  <a:schemeClr val="bg1"/>
                </a:solidFill>
              </a:rPr>
              <a:t>- أخذ بتلابيبه: أمسكه من أعلى ثوبه كأنّه يريد ضربَه</a:t>
            </a:r>
            <a:r>
              <a:rPr lang="ar-MA" sz="3200" b="1" dirty="0" smtClean="0">
                <a:solidFill>
                  <a:schemeClr val="bg1"/>
                </a:solidFill>
              </a:rPr>
              <a:t>.</a:t>
            </a:r>
            <a:endParaRPr lang="ar-MA" sz="3200" b="1" dirty="0" smtClean="0">
              <a:solidFill>
                <a:schemeClr val="bg1"/>
              </a:solidFill>
            </a:endParaRPr>
          </a:p>
          <a:p>
            <a:pPr algn="r" rtl="1"/>
            <a:r>
              <a:rPr lang="ar-MA" sz="3200" b="1" dirty="0" smtClean="0">
                <a:solidFill>
                  <a:srgbClr val="FF0000"/>
                </a:solidFill>
                <a:effectLst>
                  <a:outerShdw blurRad="38100" dist="38100" dir="2700000" algn="tl">
                    <a:srgbClr val="000000">
                      <a:alpha val="43137"/>
                    </a:srgbClr>
                  </a:outerShdw>
                </a:effectLst>
              </a:rPr>
              <a:t>2. </a:t>
            </a:r>
            <a:r>
              <a:rPr lang="ar-MA" sz="3200" b="1" u="sng" dirty="0">
                <a:solidFill>
                  <a:srgbClr val="FF0000"/>
                </a:solidFill>
                <a:effectLst>
                  <a:outerShdw blurRad="38100" dist="38100" dir="2700000" algn="tl">
                    <a:srgbClr val="000000">
                      <a:alpha val="43137"/>
                    </a:srgbClr>
                  </a:outerShdw>
                </a:effectLst>
              </a:rPr>
              <a:t>تقسيم النص </a:t>
            </a:r>
            <a:r>
              <a:rPr lang="ar-MA" sz="3200" b="1" u="sng" dirty="0" smtClean="0">
                <a:solidFill>
                  <a:srgbClr val="FF0000"/>
                </a:solidFill>
                <a:effectLst>
                  <a:outerShdw blurRad="38100" dist="38100" dir="2700000" algn="tl">
                    <a:srgbClr val="000000">
                      <a:alpha val="43137"/>
                    </a:srgbClr>
                  </a:outerShdw>
                </a:effectLst>
              </a:rPr>
              <a:t>وأفكاره </a:t>
            </a:r>
            <a:r>
              <a:rPr lang="ar-MA" sz="3200" b="1" u="sng" dirty="0">
                <a:solidFill>
                  <a:srgbClr val="FF0000"/>
                </a:solidFill>
                <a:effectLst>
                  <a:outerShdw blurRad="38100" dist="38100" dir="2700000" algn="tl">
                    <a:srgbClr val="000000">
                      <a:alpha val="43137"/>
                    </a:srgbClr>
                  </a:outerShdw>
                </a:effectLst>
              </a:rPr>
              <a:t>الأساسية: تقسيم ثلاثي</a:t>
            </a:r>
            <a:r>
              <a:rPr lang="ar-MA" sz="3200" b="1" u="sng" dirty="0" smtClean="0">
                <a:solidFill>
                  <a:srgbClr val="FF0000"/>
                </a:solidFill>
                <a:effectLst>
                  <a:outerShdw blurRad="38100" dist="38100" dir="2700000" algn="tl">
                    <a:srgbClr val="000000">
                      <a:alpha val="43137"/>
                    </a:srgbClr>
                  </a:outerShdw>
                </a:effectLst>
              </a:rPr>
              <a:t>:</a:t>
            </a:r>
          </a:p>
          <a:p>
            <a:pPr marL="457200" indent="-457200" algn="r" rtl="1">
              <a:buFont typeface="Wingdings" panose="05000000000000000000" pitchFamily="2" charset="2"/>
              <a:buChar char="ü"/>
            </a:pPr>
            <a:r>
              <a:rPr lang="ar-MA" sz="3200" b="1" dirty="0">
                <a:solidFill>
                  <a:srgbClr val="00B050"/>
                </a:solidFill>
              </a:rPr>
              <a:t>الفقرة الأولى: </a:t>
            </a:r>
            <a:r>
              <a:rPr lang="ar-MA" sz="3200" b="1" dirty="0">
                <a:solidFill>
                  <a:schemeClr val="bg1"/>
                </a:solidFill>
                <a:effectLst>
                  <a:outerShdw blurRad="38100" dist="38100" dir="2700000" algn="tl">
                    <a:srgbClr val="000000">
                      <a:alpha val="43137"/>
                    </a:srgbClr>
                  </a:outerShdw>
                </a:effectLst>
              </a:rPr>
              <a:t>[ من: بداية النص...إلى: ..كراسة خاصة</a:t>
            </a:r>
            <a:r>
              <a:rPr lang="ar-MA" sz="3200" b="1" dirty="0" smtClean="0">
                <a:solidFill>
                  <a:schemeClr val="bg1"/>
                </a:solidFill>
                <a:effectLst>
                  <a:outerShdw blurRad="38100" dist="38100" dir="2700000" algn="tl">
                    <a:srgbClr val="000000">
                      <a:alpha val="43137"/>
                    </a:srgbClr>
                  </a:outerShdw>
                </a:effectLst>
              </a:rPr>
              <a:t>.]: ذكر </a:t>
            </a:r>
            <a:r>
              <a:rPr lang="ar-MA" sz="3200" b="1" dirty="0">
                <a:solidFill>
                  <a:schemeClr val="bg1"/>
                </a:solidFill>
                <a:effectLst>
                  <a:outerShdw blurRad="38100" dist="38100" dir="2700000" algn="tl">
                    <a:srgbClr val="000000">
                      <a:alpha val="43137"/>
                    </a:srgbClr>
                  </a:outerShdw>
                </a:effectLst>
              </a:rPr>
              <a:t>البضائع التي تحملها قافلة الحاج المكي، والطريقة التي كانت تتم بها الصفقات التجارية.</a:t>
            </a:r>
          </a:p>
          <a:p>
            <a:pPr marL="457200" indent="-457200" algn="r" rtl="1">
              <a:buFont typeface="Wingdings" panose="05000000000000000000" pitchFamily="2" charset="2"/>
              <a:buChar char="ü"/>
            </a:pPr>
            <a:r>
              <a:rPr lang="ar-MA" sz="3200" b="1" dirty="0">
                <a:solidFill>
                  <a:srgbClr val="00B050"/>
                </a:solidFill>
              </a:rPr>
              <a:t> الفقرة الثانية: </a:t>
            </a:r>
            <a:r>
              <a:rPr lang="ar-MA" sz="3200" b="1" dirty="0">
                <a:solidFill>
                  <a:schemeClr val="bg1"/>
                </a:solidFill>
                <a:effectLst>
                  <a:outerShdw blurRad="38100" dist="38100" dir="2700000" algn="tl">
                    <a:srgbClr val="000000">
                      <a:alpha val="43137"/>
                    </a:srgbClr>
                  </a:outerShdw>
                </a:effectLst>
              </a:rPr>
              <a:t>[ من: وفي الغد... إلى: الخريف</a:t>
            </a:r>
            <a:r>
              <a:rPr lang="ar-MA" sz="3200" b="1" dirty="0" smtClean="0">
                <a:solidFill>
                  <a:schemeClr val="bg1"/>
                </a:solidFill>
                <a:effectLst>
                  <a:outerShdw blurRad="38100" dist="38100" dir="2700000" algn="tl">
                    <a:srgbClr val="000000">
                      <a:alpha val="43137"/>
                    </a:srgbClr>
                  </a:outerShdw>
                </a:effectLst>
              </a:rPr>
              <a:t>.]: ضياع </a:t>
            </a:r>
            <a:r>
              <a:rPr lang="ar-MA" sz="3200" b="1" dirty="0">
                <a:solidFill>
                  <a:schemeClr val="bg1"/>
                </a:solidFill>
                <a:effectLst>
                  <a:outerShdw blurRad="38100" dist="38100" dir="2700000" algn="tl">
                    <a:srgbClr val="000000">
                      <a:alpha val="43137"/>
                    </a:srgbClr>
                  </a:outerShdw>
                </a:effectLst>
              </a:rPr>
              <a:t>المال وسجل الحساب للحاج المكي، ومعرفة الناس بذلك.   </a:t>
            </a:r>
          </a:p>
          <a:p>
            <a:pPr marL="457200" indent="-457200" algn="r" rtl="1">
              <a:buFont typeface="Wingdings" panose="05000000000000000000" pitchFamily="2" charset="2"/>
              <a:buChar char="ü"/>
            </a:pPr>
            <a:r>
              <a:rPr lang="ar-MA" sz="3200" b="1" dirty="0" smtClean="0">
                <a:solidFill>
                  <a:srgbClr val="00B050"/>
                </a:solidFill>
              </a:rPr>
              <a:t>الفقرة </a:t>
            </a:r>
            <a:r>
              <a:rPr lang="ar-MA" sz="3200" b="1" dirty="0">
                <a:solidFill>
                  <a:srgbClr val="00B050"/>
                </a:solidFill>
              </a:rPr>
              <a:t>الثالثة: </a:t>
            </a:r>
            <a:r>
              <a:rPr lang="ar-MA" sz="3200" b="1" dirty="0">
                <a:solidFill>
                  <a:schemeClr val="bg1"/>
                </a:solidFill>
                <a:effectLst>
                  <a:outerShdw blurRad="38100" dist="38100" dir="2700000" algn="tl">
                    <a:srgbClr val="000000">
                      <a:alpha val="43137"/>
                    </a:srgbClr>
                  </a:outerShdw>
                </a:effectLst>
              </a:rPr>
              <a:t>[من: وعلى باب المسجد... إلى: نهاية النص</a:t>
            </a:r>
            <a:r>
              <a:rPr lang="ar-MA" sz="3200" b="1" dirty="0" smtClean="0">
                <a:solidFill>
                  <a:schemeClr val="bg1"/>
                </a:solidFill>
                <a:effectLst>
                  <a:outerShdw blurRad="38100" dist="38100" dir="2700000" algn="tl">
                    <a:srgbClr val="000000">
                      <a:alpha val="43137"/>
                    </a:srgbClr>
                  </a:outerShdw>
                </a:effectLst>
              </a:rPr>
              <a:t>.]: عثور </a:t>
            </a:r>
            <a:r>
              <a:rPr lang="ar-MA" sz="3200" b="1" dirty="0">
                <a:solidFill>
                  <a:schemeClr val="bg1"/>
                </a:solidFill>
                <a:effectLst>
                  <a:outerShdw blurRad="38100" dist="38100" dir="2700000" algn="tl">
                    <a:srgbClr val="000000">
                      <a:alpha val="43137"/>
                    </a:srgbClr>
                  </a:outerShdw>
                </a:effectLst>
              </a:rPr>
              <a:t>الحاج المكي على ضالته في يد أمينة، وتبشيره للرجل الأمين على أنه من أهل الجنة</a:t>
            </a:r>
            <a:r>
              <a:rPr lang="ar-MA" sz="3200" b="1" dirty="0" smtClean="0">
                <a:solidFill>
                  <a:schemeClr val="bg1"/>
                </a:solidFill>
                <a:effectLst>
                  <a:outerShdw blurRad="38100" dist="38100" dir="2700000" algn="tl">
                    <a:srgbClr val="000000">
                      <a:alpha val="43137"/>
                    </a:srgbClr>
                  </a:outerShdw>
                </a:effectLst>
              </a:rPr>
              <a:t>.</a:t>
            </a:r>
            <a:endParaRPr lang="ar-MA" sz="3200" b="1" dirty="0" smtClean="0">
              <a:solidFill>
                <a:schemeClr val="bg1"/>
              </a:solidFill>
              <a:effectLst>
                <a:outerShdw blurRad="38100" dist="38100" dir="2700000" algn="tl">
                  <a:srgbClr val="000000">
                    <a:alpha val="43137"/>
                  </a:srgbClr>
                </a:outerShdw>
              </a:effectLst>
            </a:endParaRPr>
          </a:p>
          <a:p>
            <a:pPr algn="r" rtl="1"/>
            <a:r>
              <a:rPr lang="ar-MA" sz="3200" b="1" dirty="0" smtClean="0">
                <a:solidFill>
                  <a:srgbClr val="FF0000"/>
                </a:solidFill>
                <a:effectLst>
                  <a:outerShdw blurRad="38100" dist="38100" dir="2700000" algn="tl">
                    <a:srgbClr val="000000">
                      <a:alpha val="43137"/>
                    </a:srgbClr>
                  </a:outerShdw>
                </a:effectLst>
              </a:rPr>
              <a:t>3. </a:t>
            </a:r>
            <a:r>
              <a:rPr lang="ar-MA" sz="3200" b="1" u="sng" dirty="0" smtClean="0">
                <a:solidFill>
                  <a:srgbClr val="FF0000"/>
                </a:solidFill>
                <a:effectLst>
                  <a:outerShdw blurRad="38100" dist="38100" dir="2700000" algn="tl">
                    <a:srgbClr val="000000">
                      <a:alpha val="43137"/>
                    </a:srgbClr>
                  </a:outerShdw>
                </a:effectLst>
              </a:rPr>
              <a:t>الحدث الرئيس:</a:t>
            </a:r>
            <a:endParaRPr lang="ar-MA" sz="3200" b="1" u="sng" dirty="0">
              <a:solidFill>
                <a:srgbClr val="FF0000"/>
              </a:solidFill>
              <a:effectLst>
                <a:outerShdw blurRad="38100" dist="38100" dir="2700000" algn="tl">
                  <a:srgbClr val="000000">
                    <a:alpha val="43137"/>
                  </a:srgbClr>
                </a:outerShdw>
              </a:effectLst>
            </a:endParaRPr>
          </a:p>
          <a:p>
            <a:pPr algn="r" rtl="1"/>
            <a:r>
              <a:rPr lang="ar-MA" sz="3200" b="1" dirty="0">
                <a:solidFill>
                  <a:schemeClr val="bg1"/>
                </a:solidFill>
                <a:effectLst>
                  <a:outerShdw blurRad="38100" dist="38100" dir="2700000" algn="tl">
                    <a:srgbClr val="000000">
                      <a:alpha val="43137"/>
                    </a:srgbClr>
                  </a:outerShdw>
                </a:effectLst>
              </a:rPr>
              <a:t>وصف قافلة الحاج المكي وما تعرضت إليه من مشاكل، وكيف ثم التغلب عليها.</a:t>
            </a:r>
            <a:endParaRPr lang="ar-MA" sz="32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851008" y="64272"/>
            <a:ext cx="2518117"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ثانيا: فهم </a:t>
            </a:r>
            <a:r>
              <a:rPr lang="ar-MA" sz="3200" b="1" dirty="0">
                <a:solidFill>
                  <a:srgbClr val="FF0000"/>
                </a:solidFill>
              </a:rPr>
              <a:t>النص</a:t>
            </a:r>
          </a:p>
        </p:txBody>
      </p:sp>
    </p:spTree>
    <p:extLst>
      <p:ext uri="{BB962C8B-B14F-4D97-AF65-F5344CB8AC3E}">
        <p14:creationId xmlns:p14="http://schemas.microsoft.com/office/powerpoint/2010/main" val="39986134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92172" y="225084"/>
            <a:ext cx="3151163"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dirty="0" smtClean="0"/>
              <a:t>ثالثا</a:t>
            </a:r>
            <a:r>
              <a:rPr lang="ar-MA" sz="3600" dirty="0"/>
              <a:t>: تحليل النص</a:t>
            </a:r>
          </a:p>
        </p:txBody>
      </p:sp>
      <p:sp>
        <p:nvSpPr>
          <p:cNvPr id="5" name="TextBox 4"/>
          <p:cNvSpPr txBox="1"/>
          <p:nvPr/>
        </p:nvSpPr>
        <p:spPr>
          <a:xfrm>
            <a:off x="520504" y="1237957"/>
            <a:ext cx="11240087" cy="4647426"/>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200" b="1" u="sng" dirty="0" smtClean="0">
                <a:solidFill>
                  <a:srgbClr val="FF0000"/>
                </a:solidFill>
                <a:effectLst>
                  <a:outerShdw blurRad="38100" dist="38100" dir="2700000" algn="tl">
                    <a:srgbClr val="000000">
                      <a:alpha val="43137"/>
                    </a:srgbClr>
                  </a:outerShdw>
                </a:effectLst>
              </a:rPr>
              <a:t>المعجـــــم:</a:t>
            </a: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914400" lvl="1" indent="-457200" algn="r" rtl="1">
              <a:buFont typeface="Wingdings" panose="05000000000000000000" pitchFamily="2" charset="2"/>
              <a:buChar char="Ø"/>
            </a:pPr>
            <a:r>
              <a:rPr lang="ar-MA" sz="3600" b="1" dirty="0">
                <a:solidFill>
                  <a:schemeClr val="bg1"/>
                </a:solidFill>
                <a:effectLst>
                  <a:outerShdw blurRad="38100" dist="38100" dir="2700000" algn="tl">
                    <a:srgbClr val="000000">
                      <a:alpha val="43137"/>
                    </a:srgbClr>
                  </a:outerShdw>
                </a:effectLst>
              </a:rPr>
              <a:t>العلاقة بينهما</a:t>
            </a:r>
            <a:r>
              <a:rPr lang="ar-MA" sz="3600" b="1" dirty="0" smtClean="0">
                <a:solidFill>
                  <a:schemeClr val="bg1"/>
                </a:solidFill>
                <a:effectLst>
                  <a:outerShdw blurRad="38100" dist="38100" dir="2700000" algn="tl">
                    <a:srgbClr val="000000">
                      <a:alpha val="43137"/>
                    </a:srgbClr>
                  </a:outerShdw>
                </a:effectLst>
              </a:rPr>
              <a:t>:...............</a:t>
            </a:r>
          </a:p>
          <a:p>
            <a:pPr algn="r" rtl="1"/>
            <a:endParaRPr lang="ar-MA" sz="3600" b="1" dirty="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1317746871"/>
              </p:ext>
            </p:extLst>
          </p:nvPr>
        </p:nvGraphicFramePr>
        <p:xfrm>
          <a:off x="826476" y="2064627"/>
          <a:ext cx="9973994" cy="2243328"/>
        </p:xfrm>
        <a:graphic>
          <a:graphicData uri="http://schemas.openxmlformats.org/drawingml/2006/table">
            <a:tbl>
              <a:tblPr rtl="1" firstRow="1" firstCol="1" bandRow="1"/>
              <a:tblGrid>
                <a:gridCol w="5107501">
                  <a:extLst>
                    <a:ext uri="{9D8B030D-6E8A-4147-A177-3AD203B41FA5}">
                      <a16:colId xmlns:a16="http://schemas.microsoft.com/office/drawing/2014/main" val="1112069956"/>
                    </a:ext>
                  </a:extLst>
                </a:gridCol>
                <a:gridCol w="4866493">
                  <a:extLst>
                    <a:ext uri="{9D8B030D-6E8A-4147-A177-3AD203B41FA5}">
                      <a16:colId xmlns:a16="http://schemas.microsoft.com/office/drawing/2014/main" val="2187823951"/>
                    </a:ext>
                  </a:extLst>
                </a:gridCol>
              </a:tblGrid>
              <a:tr h="259715">
                <a:tc>
                  <a:txBody>
                    <a:bodyPr/>
                    <a:lstStyle/>
                    <a:p>
                      <a:pPr algn="justLow" rtl="1">
                        <a:lnSpc>
                          <a:spcPct val="115000"/>
                        </a:lnSpc>
                        <a:spcAft>
                          <a:spcPts val="0"/>
                        </a:spcAft>
                      </a:pPr>
                      <a:r>
                        <a:rPr lang="ar-MA" sz="3200" b="1" kern="12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الألفاظ والعبارات الدالة على التجارة</a:t>
                      </a:r>
                      <a:endParaRPr lang="en-US" sz="3200" b="1" kern="12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95000"/>
                      </a:schemeClr>
                    </a:solidFill>
                  </a:tcPr>
                </a:tc>
                <a:tc>
                  <a:txBody>
                    <a:bodyPr/>
                    <a:lstStyle/>
                    <a:p>
                      <a:pPr algn="justLow" rtl="1">
                        <a:lnSpc>
                          <a:spcPct val="115000"/>
                        </a:lnSpc>
                        <a:spcAft>
                          <a:spcPts val="0"/>
                        </a:spcAft>
                      </a:pPr>
                      <a:r>
                        <a:rPr lang="ar-MA" sz="3200" b="1" kern="12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الألفاظ والعبارات الدالة على الأمانة والصدق</a:t>
                      </a:r>
                      <a:endParaRPr lang="en-US" sz="3200" b="1" kern="12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95000"/>
                      </a:schemeClr>
                    </a:solidFill>
                  </a:tcPr>
                </a:tc>
                <a:extLst>
                  <a:ext uri="{0D108BD9-81ED-4DB2-BD59-A6C34878D82A}">
                    <a16:rowId xmlns:a16="http://schemas.microsoft.com/office/drawing/2014/main" val="3583011549"/>
                  </a:ext>
                </a:extLst>
              </a:tr>
              <a:tr h="436880">
                <a:tc>
                  <a:txBody>
                    <a:bodyPr/>
                    <a:lstStyle/>
                    <a:p>
                      <a:pPr algn="r" rtl="1">
                        <a:lnSpc>
                          <a:spcPct val="115000"/>
                        </a:lnSpc>
                        <a:spcAft>
                          <a:spcPts val="0"/>
                        </a:spcAft>
                      </a:pPr>
                      <a:endParaRPr lang="ar-MA" sz="3200" b="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pPr>
                      <a:endParaRPr lang="en-US" sz="32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95000"/>
                      </a:schemeClr>
                    </a:solidFill>
                  </a:tcPr>
                </a:tc>
                <a:tc>
                  <a:txBody>
                    <a:bodyPr/>
                    <a:lstStyle/>
                    <a:p>
                      <a:pPr algn="r" rtl="1">
                        <a:lnSpc>
                          <a:spcPct val="115000"/>
                        </a:lnSpc>
                        <a:spcAft>
                          <a:spcPts val="1000"/>
                        </a:spcAft>
                      </a:pPr>
                      <a:endParaRPr lang="en-US" sz="32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95000"/>
                      </a:schemeClr>
                    </a:solidFill>
                  </a:tcPr>
                </a:tc>
                <a:extLst>
                  <a:ext uri="{0D108BD9-81ED-4DB2-BD59-A6C34878D82A}">
                    <a16:rowId xmlns:a16="http://schemas.microsoft.com/office/drawing/2014/main" val="469014261"/>
                  </a:ext>
                </a:extLst>
              </a:tr>
            </a:tbl>
          </a:graphicData>
        </a:graphic>
      </p:graphicFrame>
    </p:spTree>
    <p:extLst>
      <p:ext uri="{BB962C8B-B14F-4D97-AF65-F5344CB8AC3E}">
        <p14:creationId xmlns:p14="http://schemas.microsoft.com/office/powerpoint/2010/main" val="629172158"/>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92172" y="225084"/>
            <a:ext cx="3151163"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dirty="0" smtClean="0"/>
              <a:t>ثالثا</a:t>
            </a:r>
            <a:r>
              <a:rPr lang="ar-MA" sz="3600" dirty="0"/>
              <a:t>: تحليل النص</a:t>
            </a:r>
          </a:p>
        </p:txBody>
      </p:sp>
      <p:sp>
        <p:nvSpPr>
          <p:cNvPr id="5" name="TextBox 4"/>
          <p:cNvSpPr txBox="1"/>
          <p:nvPr/>
        </p:nvSpPr>
        <p:spPr>
          <a:xfrm>
            <a:off x="520504" y="1237957"/>
            <a:ext cx="11240087" cy="4647426"/>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200" b="1" u="sng" dirty="0" smtClean="0">
                <a:solidFill>
                  <a:srgbClr val="FF0000"/>
                </a:solidFill>
                <a:effectLst>
                  <a:outerShdw blurRad="38100" dist="38100" dir="2700000" algn="tl">
                    <a:srgbClr val="000000">
                      <a:alpha val="43137"/>
                    </a:srgbClr>
                  </a:outerShdw>
                </a:effectLst>
              </a:rPr>
              <a:t>المعجـــــم:</a:t>
            </a: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914400" lvl="1" indent="-457200" algn="r" rtl="1">
              <a:buFont typeface="Wingdings" panose="05000000000000000000" pitchFamily="2" charset="2"/>
              <a:buChar char="Ø"/>
            </a:pPr>
            <a:r>
              <a:rPr lang="ar-MA" sz="3600" b="1" dirty="0">
                <a:solidFill>
                  <a:srgbClr val="00B050"/>
                </a:solidFill>
              </a:rPr>
              <a:t>العلاقة بينهما: </a:t>
            </a:r>
            <a:r>
              <a:rPr lang="ar-MA" sz="3600" b="1" dirty="0">
                <a:solidFill>
                  <a:schemeClr val="bg1"/>
                </a:solidFill>
                <a:effectLst>
                  <a:outerShdw blurRad="38100" dist="38100" dir="2700000" algn="tl">
                    <a:srgbClr val="000000">
                      <a:alpha val="43137"/>
                    </a:srgbClr>
                  </a:outerShdw>
                </a:effectLst>
              </a:rPr>
              <a:t>علاقة تكامل، </a:t>
            </a:r>
            <a:r>
              <a:rPr lang="ar-MA" sz="3600" b="1" dirty="0" smtClean="0">
                <a:solidFill>
                  <a:schemeClr val="bg1"/>
                </a:solidFill>
                <a:effectLst>
                  <a:outerShdw blurRad="38100" dist="38100" dir="2700000" algn="tl">
                    <a:srgbClr val="000000">
                      <a:alpha val="43137"/>
                    </a:srgbClr>
                  </a:outerShdw>
                </a:effectLst>
              </a:rPr>
              <a:t>لأن </a:t>
            </a:r>
            <a:r>
              <a:rPr lang="ar-MA" sz="3600" b="1" dirty="0">
                <a:solidFill>
                  <a:schemeClr val="bg1"/>
                </a:solidFill>
                <a:effectLst>
                  <a:outerShdw blurRad="38100" dist="38100" dir="2700000" algn="tl">
                    <a:srgbClr val="000000">
                      <a:alpha val="43137"/>
                    </a:srgbClr>
                  </a:outerShdw>
                </a:effectLst>
              </a:rPr>
              <a:t>الأمانة شرط وقيمة أساسية من قيم الإسلام في التجارة.</a:t>
            </a:r>
            <a:endParaRPr lang="ar-MA" sz="3600" b="1" dirty="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511421177"/>
              </p:ext>
            </p:extLst>
          </p:nvPr>
        </p:nvGraphicFramePr>
        <p:xfrm>
          <a:off x="618979" y="2064627"/>
          <a:ext cx="10663310" cy="2243328"/>
        </p:xfrm>
        <a:graphic>
          <a:graphicData uri="http://schemas.openxmlformats.org/drawingml/2006/table">
            <a:tbl>
              <a:tblPr rtl="1" firstRow="1" firstCol="1" bandRow="1"/>
              <a:tblGrid>
                <a:gridCol w="4825218">
                  <a:extLst>
                    <a:ext uri="{9D8B030D-6E8A-4147-A177-3AD203B41FA5}">
                      <a16:colId xmlns:a16="http://schemas.microsoft.com/office/drawing/2014/main" val="1112069956"/>
                    </a:ext>
                  </a:extLst>
                </a:gridCol>
                <a:gridCol w="5838092">
                  <a:extLst>
                    <a:ext uri="{9D8B030D-6E8A-4147-A177-3AD203B41FA5}">
                      <a16:colId xmlns:a16="http://schemas.microsoft.com/office/drawing/2014/main" val="2187823951"/>
                    </a:ext>
                  </a:extLst>
                </a:gridCol>
              </a:tblGrid>
              <a:tr h="259715">
                <a:tc>
                  <a:txBody>
                    <a:bodyPr/>
                    <a:lstStyle/>
                    <a:p>
                      <a:pPr algn="justLow" rtl="1">
                        <a:lnSpc>
                          <a:spcPct val="115000"/>
                        </a:lnSpc>
                        <a:spcAft>
                          <a:spcPts val="0"/>
                        </a:spcAft>
                      </a:pPr>
                      <a:r>
                        <a:rPr lang="ar-MA" sz="3200" b="1" kern="12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الألفاظ والعبارات الدالة على التجارة</a:t>
                      </a:r>
                      <a:endParaRPr lang="en-US" sz="3200" b="1" kern="12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95000"/>
                      </a:schemeClr>
                    </a:solidFill>
                  </a:tcPr>
                </a:tc>
                <a:tc>
                  <a:txBody>
                    <a:bodyPr/>
                    <a:lstStyle/>
                    <a:p>
                      <a:pPr algn="justLow" rtl="1">
                        <a:lnSpc>
                          <a:spcPct val="115000"/>
                        </a:lnSpc>
                        <a:spcAft>
                          <a:spcPts val="0"/>
                        </a:spcAft>
                      </a:pPr>
                      <a:r>
                        <a:rPr lang="ar-MA" sz="3200" b="1" kern="12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الألفاظ والعبارات الدالة على الأمانة والصدق</a:t>
                      </a:r>
                      <a:endParaRPr lang="en-US" sz="3200" b="1" kern="12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95000"/>
                      </a:schemeClr>
                    </a:solidFill>
                  </a:tcPr>
                </a:tc>
                <a:extLst>
                  <a:ext uri="{0D108BD9-81ED-4DB2-BD59-A6C34878D82A}">
                    <a16:rowId xmlns:a16="http://schemas.microsoft.com/office/drawing/2014/main" val="3583011549"/>
                  </a:ext>
                </a:extLst>
              </a:tr>
              <a:tr h="436880">
                <a:tc>
                  <a:txBody>
                    <a:bodyPr/>
                    <a:lstStyle/>
                    <a:p>
                      <a:pPr algn="r" rtl="1">
                        <a:lnSpc>
                          <a:spcPct val="115000"/>
                        </a:lnSpc>
                        <a:spcAft>
                          <a:spcPts val="0"/>
                        </a:spcAft>
                      </a:pPr>
                      <a:r>
                        <a:rPr lang="ar-MA" sz="3200" b="1"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ـ </a:t>
                      </a:r>
                      <a:r>
                        <a:rPr lang="ar-MA" sz="3200" b="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mn-cs"/>
                        </a:rPr>
                        <a:t>ثمور ـ خيرات الصحراء ـ القافلة ـ أبواب فاس ـ التجار والزبناء ....</a:t>
                      </a:r>
                      <a:endParaRPr lang="en-US" sz="32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95000"/>
                      </a:schemeClr>
                    </a:solidFill>
                  </a:tcPr>
                </a:tc>
                <a:tc>
                  <a:txBody>
                    <a:bodyPr/>
                    <a:lstStyle/>
                    <a:p>
                      <a:pPr algn="r" rtl="1">
                        <a:lnSpc>
                          <a:spcPct val="115000"/>
                        </a:lnSpc>
                        <a:spcAft>
                          <a:spcPts val="1000"/>
                        </a:spcAft>
                      </a:pPr>
                      <a:r>
                        <a:rPr lang="ar-MA" sz="3200" b="1"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ـ </a:t>
                      </a:r>
                      <a:r>
                        <a:rPr lang="ar-MA" sz="3200" b="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mn-cs"/>
                        </a:rPr>
                        <a:t>الأمين ـ أمينا ـ شاهدا ـ أمانة ـ خذ أمانتك ـ الرجل الأمين ....</a:t>
                      </a:r>
                      <a:endParaRPr lang="en-US" sz="32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95000"/>
                      </a:schemeClr>
                    </a:solidFill>
                  </a:tcPr>
                </a:tc>
                <a:extLst>
                  <a:ext uri="{0D108BD9-81ED-4DB2-BD59-A6C34878D82A}">
                    <a16:rowId xmlns:a16="http://schemas.microsoft.com/office/drawing/2014/main" val="469014261"/>
                  </a:ext>
                </a:extLst>
              </a:tr>
            </a:tbl>
          </a:graphicData>
        </a:graphic>
      </p:graphicFrame>
    </p:spTree>
    <p:extLst>
      <p:ext uri="{BB962C8B-B14F-4D97-AF65-F5344CB8AC3E}">
        <p14:creationId xmlns:p14="http://schemas.microsoft.com/office/powerpoint/2010/main" val="75852740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40675" y="506436"/>
            <a:ext cx="11915335" cy="5632311"/>
          </a:xfrm>
          <a:prstGeom prst="rect">
            <a:avLst/>
          </a:prstGeom>
          <a:solidFill>
            <a:schemeClr val="accent2">
              <a:lumMod val="40000"/>
              <a:lumOff val="60000"/>
            </a:schemeClr>
          </a:solidFill>
        </p:spPr>
        <p:txBody>
          <a:bodyPr wrap="square" rtlCol="1">
            <a:spAutoFit/>
          </a:bodyPr>
          <a:lstStyle/>
          <a:p>
            <a:pPr marL="514350" indent="-514350" algn="r" rtl="1">
              <a:buAutoNum type="arabicPeriod" startAt="2"/>
            </a:pPr>
            <a:r>
              <a:rPr lang="ar-MA" sz="3600" b="1" u="sng" dirty="0" smtClean="0">
                <a:solidFill>
                  <a:srgbClr val="FF0000"/>
                </a:solidFill>
                <a:effectLst>
                  <a:outerShdw blurRad="38100" dist="38100" dir="2700000" algn="tl">
                    <a:srgbClr val="000000">
                      <a:alpha val="43137"/>
                    </a:srgbClr>
                  </a:outerShdw>
                </a:effectLst>
              </a:rPr>
              <a:t>عناصر </a:t>
            </a:r>
            <a:r>
              <a:rPr lang="ar-MA" sz="3600" b="1" u="sng" dirty="0">
                <a:solidFill>
                  <a:srgbClr val="FF0000"/>
                </a:solidFill>
                <a:effectLst>
                  <a:outerShdw blurRad="38100" dist="38100" dir="2700000" algn="tl">
                    <a:srgbClr val="000000">
                      <a:alpha val="43137"/>
                    </a:srgbClr>
                  </a:outerShdw>
                </a:effectLst>
              </a:rPr>
              <a:t>السرد ومقوماته:</a:t>
            </a:r>
            <a:endParaRPr lang="ar-MA" sz="3600" b="1" u="sng" dirty="0" smtClean="0">
              <a:solidFill>
                <a:srgbClr val="FF0000"/>
              </a:solidFill>
              <a:effectLst>
                <a:outerShdw blurRad="38100" dist="38100" dir="2700000" algn="tl">
                  <a:srgbClr val="000000">
                    <a:alpha val="43137"/>
                  </a:srgbClr>
                </a:outerShdw>
              </a:effectLst>
            </a:endParaRPr>
          </a:p>
          <a:p>
            <a:pPr lvl="1" algn="r" rtl="1"/>
            <a:r>
              <a:rPr lang="ar-MA" sz="3600" b="1" dirty="0">
                <a:solidFill>
                  <a:srgbClr val="00B050"/>
                </a:solidFill>
              </a:rPr>
              <a:t>‌أ.	تطور </a:t>
            </a:r>
            <a:r>
              <a:rPr lang="ar-MA" sz="3600" b="1" dirty="0" smtClean="0">
                <a:solidFill>
                  <a:srgbClr val="00B050"/>
                </a:solidFill>
              </a:rPr>
              <a:t>الحدث </a:t>
            </a:r>
            <a:r>
              <a:rPr lang="ar-MA" sz="3600" b="1" dirty="0">
                <a:solidFill>
                  <a:srgbClr val="00B050"/>
                </a:solidFill>
              </a:rPr>
              <a:t>في النص</a:t>
            </a:r>
            <a:r>
              <a:rPr lang="ar-MA" sz="3600" b="1" dirty="0" smtClean="0">
                <a:solidFill>
                  <a:srgbClr val="00B050"/>
                </a:solidFill>
              </a:rPr>
              <a:t>:</a:t>
            </a:r>
          </a:p>
          <a:p>
            <a:pPr algn="r" rtl="1"/>
            <a:r>
              <a:rPr lang="ar-MA" sz="3600" b="1" dirty="0" smtClean="0">
                <a:solidFill>
                  <a:schemeClr val="bg1"/>
                </a:solidFill>
                <a:effectLst>
                  <a:outerShdw blurRad="38100" dist="38100" dir="2700000" algn="tl">
                    <a:srgbClr val="000000">
                      <a:alpha val="43137"/>
                    </a:srgbClr>
                  </a:outerShdw>
                </a:effectLst>
              </a:rPr>
              <a:t>           البداية                     المشكلة                    حل المشكلة</a:t>
            </a:r>
            <a:endParaRPr lang="ar-MA" sz="3600" b="1" dirty="0">
              <a:solidFill>
                <a:schemeClr val="bg1"/>
              </a:solidFill>
              <a:effectLst>
                <a:outerShdw blurRad="38100" dist="38100" dir="2700000" algn="tl">
                  <a:srgbClr val="000000">
                    <a:alpha val="43137"/>
                  </a:srgbClr>
                </a:outerShdw>
              </a:effectLst>
            </a:endParaRPr>
          </a:p>
          <a:p>
            <a:pPr marL="514350" indent="-514350" algn="r" rtl="1">
              <a:buAutoNum type="arabicPeriod" startAt="2"/>
            </a:pPr>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lvl="1" algn="r" rtl="1"/>
            <a:r>
              <a:rPr lang="ar-MA" sz="3600" b="1" dirty="0" smtClean="0">
                <a:solidFill>
                  <a:srgbClr val="00B050"/>
                </a:solidFill>
              </a:rPr>
              <a:t>ب. شخصيات النص:</a:t>
            </a:r>
          </a:p>
          <a:p>
            <a:pPr lvl="1" algn="r" rtl="1"/>
            <a:endParaRPr lang="ar-MA" sz="3600" b="1"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rgbClr val="FF0000"/>
              </a:solidFill>
              <a:effectLst>
                <a:outerShdw blurRad="38100" dist="38100" dir="2700000" algn="tl">
                  <a:srgbClr val="000000">
                    <a:alpha val="43137"/>
                  </a:srgbClr>
                </a:outerShdw>
              </a:effectLst>
            </a:endParaRPr>
          </a:p>
        </p:txBody>
      </p:sp>
      <p:sp>
        <p:nvSpPr>
          <p:cNvPr id="4" name="Rounded Rectangle 3"/>
          <p:cNvSpPr/>
          <p:nvPr/>
        </p:nvSpPr>
        <p:spPr>
          <a:xfrm>
            <a:off x="8944706" y="2222695"/>
            <a:ext cx="2464193" cy="1012874"/>
          </a:xfrm>
          <a:prstGeom prst="roundRect">
            <a:avLst/>
          </a:prstGeom>
          <a:solidFill>
            <a:schemeClr val="tx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MA" sz="3200" b="1" dirty="0">
              <a:solidFill>
                <a:schemeClr val="bg1"/>
              </a:solidFill>
            </a:endParaRPr>
          </a:p>
        </p:txBody>
      </p:sp>
      <p:sp>
        <p:nvSpPr>
          <p:cNvPr id="6" name="Rounded Rectangle 5"/>
          <p:cNvSpPr/>
          <p:nvPr/>
        </p:nvSpPr>
        <p:spPr>
          <a:xfrm>
            <a:off x="4991686" y="2222695"/>
            <a:ext cx="2815883" cy="1012874"/>
          </a:xfrm>
          <a:prstGeom prst="roundRect">
            <a:avLst/>
          </a:prstGeom>
          <a:solidFill>
            <a:schemeClr val="tx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MA" sz="3200" b="1" dirty="0">
              <a:solidFill>
                <a:schemeClr val="bg1"/>
              </a:solidFill>
            </a:endParaRPr>
          </a:p>
        </p:txBody>
      </p:sp>
      <p:sp>
        <p:nvSpPr>
          <p:cNvPr id="7" name="Rounded Rectangle 6"/>
          <p:cNvSpPr/>
          <p:nvPr/>
        </p:nvSpPr>
        <p:spPr>
          <a:xfrm>
            <a:off x="422033" y="2222695"/>
            <a:ext cx="3697462" cy="1012874"/>
          </a:xfrm>
          <a:prstGeom prst="roundRect">
            <a:avLst/>
          </a:prstGeom>
          <a:solidFill>
            <a:schemeClr val="tx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1"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ar-MA" sz="3600" b="1" dirty="0">
              <a:solidFill>
                <a:schemeClr val="bg1"/>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179479858"/>
              </p:ext>
            </p:extLst>
          </p:nvPr>
        </p:nvGraphicFramePr>
        <p:xfrm>
          <a:off x="279546" y="3861512"/>
          <a:ext cx="11324490" cy="1682496"/>
        </p:xfrm>
        <a:graphic>
          <a:graphicData uri="http://schemas.openxmlformats.org/drawingml/2006/table">
            <a:tbl>
              <a:tblPr rtl="1" firstRow="1" firstCol="1" bandRow="1"/>
              <a:tblGrid>
                <a:gridCol w="5416650">
                  <a:extLst>
                    <a:ext uri="{9D8B030D-6E8A-4147-A177-3AD203B41FA5}">
                      <a16:colId xmlns:a16="http://schemas.microsoft.com/office/drawing/2014/main" val="3956268639"/>
                    </a:ext>
                  </a:extLst>
                </a:gridCol>
                <a:gridCol w="5907840">
                  <a:extLst>
                    <a:ext uri="{9D8B030D-6E8A-4147-A177-3AD203B41FA5}">
                      <a16:colId xmlns:a16="http://schemas.microsoft.com/office/drawing/2014/main" val="862795354"/>
                    </a:ext>
                  </a:extLst>
                </a:gridCol>
              </a:tblGrid>
              <a:tr h="244475">
                <a:tc>
                  <a:txBody>
                    <a:bodyPr/>
                    <a:lstStyle/>
                    <a:p>
                      <a:pPr marL="457200" algn="ctr" rtl="1">
                        <a:lnSpc>
                          <a:spcPct val="115000"/>
                        </a:lnSpc>
                        <a:spcAft>
                          <a:spcPts val="0"/>
                        </a:spcAft>
                        <a:tabLst>
                          <a:tab pos="449580" algn="l"/>
                          <a:tab pos="899160" algn="l"/>
                          <a:tab pos="2721610" algn="l"/>
                        </a:tabLst>
                      </a:pPr>
                      <a:r>
                        <a:rPr lang="ar-MA"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الشخصيات</a:t>
                      </a:r>
                      <a:endParaRPr lang="en-US" sz="3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marL="457200" algn="ctr" rtl="1">
                        <a:lnSpc>
                          <a:spcPct val="115000"/>
                        </a:lnSpc>
                        <a:spcAft>
                          <a:spcPts val="0"/>
                        </a:spcAft>
                        <a:tabLst>
                          <a:tab pos="449580" algn="l"/>
                          <a:tab pos="899160" algn="l"/>
                          <a:tab pos="2721610" algn="l"/>
                        </a:tabLst>
                      </a:pPr>
                      <a:r>
                        <a:rPr lang="ar-MA" sz="3200" b="1">
                          <a:solidFill>
                            <a:schemeClr val="bg1"/>
                          </a:solidFill>
                          <a:effectLst/>
                          <a:latin typeface="Calibri" panose="020F0502020204030204" pitchFamily="34" charset="0"/>
                          <a:ea typeface="Calibri" panose="020F0502020204030204" pitchFamily="34" charset="0"/>
                          <a:cs typeface="Arial" panose="020B0604020202020204" pitchFamily="34" charset="0"/>
                        </a:rPr>
                        <a:t>أوصافها</a:t>
                      </a:r>
                      <a:endParaRPr lang="en-US" sz="3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2445648253"/>
                  </a:ext>
                </a:extLst>
              </a:tr>
              <a:tr h="131445">
                <a:tc>
                  <a:txBody>
                    <a:bodyPr/>
                    <a:lstStyle/>
                    <a:p>
                      <a:pPr algn="justLow" rtl="1">
                        <a:lnSpc>
                          <a:spcPct val="115000"/>
                        </a:lnSpc>
                        <a:spcAft>
                          <a:spcPts val="0"/>
                        </a:spcAft>
                      </a:pPr>
                      <a:endParaRPr lang="en-US" sz="3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endParaRPr lang="ar-MA"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2727281682"/>
                  </a:ext>
                </a:extLst>
              </a:tr>
              <a:tr h="190500">
                <a:tc>
                  <a:txBody>
                    <a:bodyPr/>
                    <a:lstStyle/>
                    <a:p>
                      <a:pPr algn="justLow" rtl="1">
                        <a:lnSpc>
                          <a:spcPct val="115000"/>
                        </a:lnSpc>
                        <a:spcAft>
                          <a:spcPts val="0"/>
                        </a:spcAft>
                      </a:pPr>
                      <a:endParaRPr lang="en-US" sz="3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endParaRPr lang="ar-MA"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4107785797"/>
                  </a:ext>
                </a:extLst>
              </a:tr>
            </a:tbl>
          </a:graphicData>
        </a:graphic>
      </p:graphicFrame>
    </p:spTree>
    <p:extLst>
      <p:ext uri="{BB962C8B-B14F-4D97-AF65-F5344CB8AC3E}">
        <p14:creationId xmlns:p14="http://schemas.microsoft.com/office/powerpoint/2010/main" val="19905905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40675" y="506436"/>
            <a:ext cx="11915335" cy="5632311"/>
          </a:xfrm>
          <a:prstGeom prst="rect">
            <a:avLst/>
          </a:prstGeom>
          <a:solidFill>
            <a:schemeClr val="accent2">
              <a:lumMod val="40000"/>
              <a:lumOff val="60000"/>
            </a:schemeClr>
          </a:solidFill>
        </p:spPr>
        <p:txBody>
          <a:bodyPr wrap="square" rtlCol="1">
            <a:spAutoFit/>
          </a:bodyPr>
          <a:lstStyle/>
          <a:p>
            <a:pPr marL="514350" indent="-514350" algn="r" rtl="1">
              <a:buAutoNum type="arabicPeriod" startAt="2"/>
            </a:pPr>
            <a:r>
              <a:rPr lang="ar-MA" sz="3600" b="1" u="sng" dirty="0" smtClean="0">
                <a:solidFill>
                  <a:srgbClr val="FF0000"/>
                </a:solidFill>
                <a:effectLst>
                  <a:outerShdw blurRad="38100" dist="38100" dir="2700000" algn="tl">
                    <a:srgbClr val="000000">
                      <a:alpha val="43137"/>
                    </a:srgbClr>
                  </a:outerShdw>
                </a:effectLst>
              </a:rPr>
              <a:t>عناصر </a:t>
            </a:r>
            <a:r>
              <a:rPr lang="ar-MA" sz="3600" b="1" u="sng" dirty="0">
                <a:solidFill>
                  <a:srgbClr val="FF0000"/>
                </a:solidFill>
                <a:effectLst>
                  <a:outerShdw blurRad="38100" dist="38100" dir="2700000" algn="tl">
                    <a:srgbClr val="000000">
                      <a:alpha val="43137"/>
                    </a:srgbClr>
                  </a:outerShdw>
                </a:effectLst>
              </a:rPr>
              <a:t>السرد ومقوماته:</a:t>
            </a:r>
            <a:endParaRPr lang="ar-MA" sz="3600" b="1" u="sng" dirty="0" smtClean="0">
              <a:solidFill>
                <a:srgbClr val="FF0000"/>
              </a:solidFill>
              <a:effectLst>
                <a:outerShdw blurRad="38100" dist="38100" dir="2700000" algn="tl">
                  <a:srgbClr val="000000">
                    <a:alpha val="43137"/>
                  </a:srgbClr>
                </a:outerShdw>
              </a:effectLst>
            </a:endParaRPr>
          </a:p>
          <a:p>
            <a:pPr lvl="1" algn="r" rtl="1"/>
            <a:r>
              <a:rPr lang="ar-MA" sz="3600" b="1" dirty="0">
                <a:solidFill>
                  <a:srgbClr val="00B050"/>
                </a:solidFill>
              </a:rPr>
              <a:t>‌أ.	تطور </a:t>
            </a:r>
            <a:r>
              <a:rPr lang="ar-MA" sz="3600" b="1" dirty="0" smtClean="0">
                <a:solidFill>
                  <a:srgbClr val="00B050"/>
                </a:solidFill>
              </a:rPr>
              <a:t>الحدث </a:t>
            </a:r>
            <a:r>
              <a:rPr lang="ar-MA" sz="3600" b="1" dirty="0">
                <a:solidFill>
                  <a:srgbClr val="00B050"/>
                </a:solidFill>
              </a:rPr>
              <a:t>في النص</a:t>
            </a:r>
            <a:r>
              <a:rPr lang="ar-MA" sz="3600" b="1" dirty="0" smtClean="0">
                <a:solidFill>
                  <a:srgbClr val="00B050"/>
                </a:solidFill>
              </a:rPr>
              <a:t>:</a:t>
            </a:r>
          </a:p>
          <a:p>
            <a:pPr algn="r" rtl="1"/>
            <a:r>
              <a:rPr lang="ar-MA" sz="3600" b="1" dirty="0" smtClean="0">
                <a:solidFill>
                  <a:schemeClr val="bg1"/>
                </a:solidFill>
                <a:effectLst>
                  <a:outerShdw blurRad="38100" dist="38100" dir="2700000" algn="tl">
                    <a:srgbClr val="000000">
                      <a:alpha val="43137"/>
                    </a:srgbClr>
                  </a:outerShdw>
                </a:effectLst>
              </a:rPr>
              <a:t>           البداية                     المشكلة                    حل المشكلة</a:t>
            </a:r>
            <a:endParaRPr lang="ar-MA" sz="3600" b="1" dirty="0">
              <a:solidFill>
                <a:schemeClr val="bg1"/>
              </a:solidFill>
              <a:effectLst>
                <a:outerShdw blurRad="38100" dist="38100" dir="2700000" algn="tl">
                  <a:srgbClr val="000000">
                    <a:alpha val="43137"/>
                  </a:srgbClr>
                </a:outerShdw>
              </a:effectLst>
            </a:endParaRPr>
          </a:p>
          <a:p>
            <a:pPr marL="514350" indent="-514350" algn="r" rtl="1">
              <a:buAutoNum type="arabicPeriod" startAt="2"/>
            </a:pPr>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lvl="1" algn="r" rtl="1"/>
            <a:r>
              <a:rPr lang="ar-MA" sz="3600" b="1" dirty="0" smtClean="0">
                <a:solidFill>
                  <a:srgbClr val="00B050"/>
                </a:solidFill>
              </a:rPr>
              <a:t>ب. شخصيات النص:</a:t>
            </a:r>
          </a:p>
          <a:p>
            <a:pPr lvl="1" algn="r" rtl="1"/>
            <a:endParaRPr lang="ar-MA" sz="3600" b="1"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rgbClr val="FF0000"/>
              </a:solidFill>
              <a:effectLst>
                <a:outerShdw blurRad="38100" dist="38100" dir="2700000" algn="tl">
                  <a:srgbClr val="000000">
                    <a:alpha val="43137"/>
                  </a:srgbClr>
                </a:outerShdw>
              </a:effectLst>
            </a:endParaRPr>
          </a:p>
        </p:txBody>
      </p:sp>
      <p:sp>
        <p:nvSpPr>
          <p:cNvPr id="4" name="Rounded Rectangle 3"/>
          <p:cNvSpPr/>
          <p:nvPr/>
        </p:nvSpPr>
        <p:spPr>
          <a:xfrm>
            <a:off x="8944706" y="2222695"/>
            <a:ext cx="2464193" cy="1012874"/>
          </a:xfrm>
          <a:prstGeom prst="roundRect">
            <a:avLst/>
          </a:prstGeom>
          <a:solidFill>
            <a:schemeClr val="tx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MA" sz="3200" b="1" dirty="0">
                <a:solidFill>
                  <a:schemeClr val="bg1"/>
                </a:solidFill>
              </a:rPr>
              <a:t>انطلاق قافلة الحاج المكي</a:t>
            </a:r>
          </a:p>
        </p:txBody>
      </p:sp>
      <p:sp>
        <p:nvSpPr>
          <p:cNvPr id="6" name="Rounded Rectangle 5"/>
          <p:cNvSpPr/>
          <p:nvPr/>
        </p:nvSpPr>
        <p:spPr>
          <a:xfrm>
            <a:off x="4991686" y="2222695"/>
            <a:ext cx="2815883" cy="1012874"/>
          </a:xfrm>
          <a:prstGeom prst="roundRect">
            <a:avLst/>
          </a:prstGeom>
          <a:solidFill>
            <a:schemeClr val="tx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MA" sz="3200" b="1" dirty="0">
                <a:solidFill>
                  <a:schemeClr val="bg1"/>
                </a:solidFill>
              </a:rPr>
              <a:t>ضياع المال وكراسة الحساب </a:t>
            </a:r>
          </a:p>
        </p:txBody>
      </p:sp>
      <p:sp>
        <p:nvSpPr>
          <p:cNvPr id="7" name="Rounded Rectangle 6"/>
          <p:cNvSpPr/>
          <p:nvPr/>
        </p:nvSpPr>
        <p:spPr>
          <a:xfrm>
            <a:off x="422033" y="2222695"/>
            <a:ext cx="3697462" cy="1012874"/>
          </a:xfrm>
          <a:prstGeom prst="roundRect">
            <a:avLst/>
          </a:prstGeom>
          <a:solidFill>
            <a:schemeClr val="tx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1"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ar-MA" sz="3600" b="1" dirty="0">
                <a:solidFill>
                  <a:schemeClr val="bg1"/>
                </a:solidFill>
              </a:rPr>
              <a:t>عثور الحاج المكي على المال وكراسة الحساب </a:t>
            </a:r>
            <a:endParaRPr lang="ar-MA" sz="3600" b="1" dirty="0">
              <a:solidFill>
                <a:schemeClr val="bg1"/>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2657888310"/>
              </p:ext>
            </p:extLst>
          </p:nvPr>
        </p:nvGraphicFramePr>
        <p:xfrm>
          <a:off x="279546" y="3861512"/>
          <a:ext cx="11324490" cy="1682496"/>
        </p:xfrm>
        <a:graphic>
          <a:graphicData uri="http://schemas.openxmlformats.org/drawingml/2006/table">
            <a:tbl>
              <a:tblPr rtl="1" firstRow="1" firstCol="1" bandRow="1"/>
              <a:tblGrid>
                <a:gridCol w="5416650">
                  <a:extLst>
                    <a:ext uri="{9D8B030D-6E8A-4147-A177-3AD203B41FA5}">
                      <a16:colId xmlns:a16="http://schemas.microsoft.com/office/drawing/2014/main" val="3956268639"/>
                    </a:ext>
                  </a:extLst>
                </a:gridCol>
                <a:gridCol w="5907840">
                  <a:extLst>
                    <a:ext uri="{9D8B030D-6E8A-4147-A177-3AD203B41FA5}">
                      <a16:colId xmlns:a16="http://schemas.microsoft.com/office/drawing/2014/main" val="862795354"/>
                    </a:ext>
                  </a:extLst>
                </a:gridCol>
              </a:tblGrid>
              <a:tr h="244475">
                <a:tc>
                  <a:txBody>
                    <a:bodyPr/>
                    <a:lstStyle/>
                    <a:p>
                      <a:pPr marL="457200" algn="ctr" rtl="1">
                        <a:lnSpc>
                          <a:spcPct val="115000"/>
                        </a:lnSpc>
                        <a:spcAft>
                          <a:spcPts val="0"/>
                        </a:spcAft>
                        <a:tabLst>
                          <a:tab pos="449580" algn="l"/>
                          <a:tab pos="899160" algn="l"/>
                          <a:tab pos="2721610" algn="l"/>
                        </a:tabLst>
                      </a:pPr>
                      <a:r>
                        <a:rPr lang="ar-MA"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الشخصيات</a:t>
                      </a:r>
                      <a:endParaRPr lang="en-US" sz="3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marL="457200" algn="ctr" rtl="1">
                        <a:lnSpc>
                          <a:spcPct val="115000"/>
                        </a:lnSpc>
                        <a:spcAft>
                          <a:spcPts val="0"/>
                        </a:spcAft>
                        <a:tabLst>
                          <a:tab pos="449580" algn="l"/>
                          <a:tab pos="899160" algn="l"/>
                          <a:tab pos="2721610" algn="l"/>
                        </a:tabLst>
                      </a:pPr>
                      <a:r>
                        <a:rPr lang="ar-MA" sz="3200" b="1">
                          <a:solidFill>
                            <a:schemeClr val="bg1"/>
                          </a:solidFill>
                          <a:effectLst/>
                          <a:latin typeface="Calibri" panose="020F0502020204030204" pitchFamily="34" charset="0"/>
                          <a:ea typeface="Calibri" panose="020F0502020204030204" pitchFamily="34" charset="0"/>
                          <a:cs typeface="Arial" panose="020B0604020202020204" pitchFamily="34" charset="0"/>
                        </a:rPr>
                        <a:t>أوصافها</a:t>
                      </a:r>
                      <a:endParaRPr lang="en-US" sz="3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2445648253"/>
                  </a:ext>
                </a:extLst>
              </a:tr>
              <a:tr h="131445">
                <a:tc>
                  <a:txBody>
                    <a:bodyPr/>
                    <a:lstStyle/>
                    <a:p>
                      <a:pPr algn="justLow" rtl="1">
                        <a:lnSpc>
                          <a:spcPct val="115000"/>
                        </a:lnSpc>
                        <a:spcAft>
                          <a:spcPts val="0"/>
                        </a:spcAft>
                      </a:pPr>
                      <a:r>
                        <a:rPr lang="ar-MA" sz="3200" b="1">
                          <a:solidFill>
                            <a:schemeClr val="bg1"/>
                          </a:solidFill>
                          <a:effectLst/>
                          <a:latin typeface="Calibri" panose="020F0502020204030204" pitchFamily="34" charset="0"/>
                          <a:ea typeface="Calibri" panose="020F0502020204030204" pitchFamily="34" charset="0"/>
                          <a:cs typeface="Arial" panose="020B0604020202020204" pitchFamily="34" charset="0"/>
                        </a:rPr>
                        <a:t>الحاج المكي</a:t>
                      </a:r>
                      <a:endParaRPr lang="en-US" sz="3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justLow" rtl="1">
                        <a:lnSpc>
                          <a:spcPct val="115000"/>
                        </a:lnSpc>
                        <a:spcAft>
                          <a:spcPts val="0"/>
                        </a:spcAft>
                      </a:pPr>
                      <a:r>
                        <a:rPr lang="ar-MA" sz="3200" b="1">
                          <a:solidFill>
                            <a:schemeClr val="bg1"/>
                          </a:solidFill>
                          <a:effectLst/>
                          <a:latin typeface="Calibri" panose="020F0502020204030204" pitchFamily="34" charset="0"/>
                          <a:ea typeface="Calibri" panose="020F0502020204030204" pitchFamily="34" charset="0"/>
                          <a:cs typeface="Arial" panose="020B0604020202020204" pitchFamily="34" charset="0"/>
                        </a:rPr>
                        <a:t>أمين /شاهد / مؤمن بقضاء الله </a:t>
                      </a:r>
                      <a:endParaRPr lang="en-US" sz="3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2727281682"/>
                  </a:ext>
                </a:extLst>
              </a:tr>
              <a:tr h="190500">
                <a:tc>
                  <a:txBody>
                    <a:bodyPr/>
                    <a:lstStyle/>
                    <a:p>
                      <a:pPr algn="justLow" rtl="1">
                        <a:lnSpc>
                          <a:spcPct val="115000"/>
                        </a:lnSpc>
                        <a:spcAft>
                          <a:spcPts val="0"/>
                        </a:spcAft>
                      </a:pPr>
                      <a:r>
                        <a:rPr lang="ar-MA" sz="3200" b="1">
                          <a:solidFill>
                            <a:schemeClr val="bg1"/>
                          </a:solidFill>
                          <a:effectLst/>
                          <a:latin typeface="Calibri" panose="020F0502020204030204" pitchFamily="34" charset="0"/>
                          <a:ea typeface="Calibri" panose="020F0502020204030204" pitchFamily="34" charset="0"/>
                          <a:cs typeface="Arial" panose="020B0604020202020204" pitchFamily="34" charset="0"/>
                        </a:rPr>
                        <a:t>الرجل </a:t>
                      </a:r>
                      <a:endParaRPr lang="en-US" sz="3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justLow" rtl="1">
                        <a:lnSpc>
                          <a:spcPct val="115000"/>
                        </a:lnSpc>
                        <a:spcAft>
                          <a:spcPts val="0"/>
                        </a:spcAft>
                      </a:pPr>
                      <a:r>
                        <a:rPr lang="ar-MA"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أمين /من أهل الجنة</a:t>
                      </a:r>
                      <a:endParaRPr lang="en-US" sz="3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4107785797"/>
                  </a:ext>
                </a:extLst>
              </a:tr>
            </a:tbl>
          </a:graphicData>
        </a:graphic>
      </p:graphicFrame>
    </p:spTree>
    <p:extLst>
      <p:ext uri="{BB962C8B-B14F-4D97-AF65-F5344CB8AC3E}">
        <p14:creationId xmlns:p14="http://schemas.microsoft.com/office/powerpoint/2010/main" val="9143217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276</TotalTime>
  <Words>690</Words>
  <Application>Microsoft Office PowerPoint</Application>
  <PresentationFormat>Widescreen</PresentationFormat>
  <Paragraphs>105</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Century Gothic</vt:lpstr>
      <vt:lpstr>Wingdings</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37</cp:revision>
  <dcterms:created xsi:type="dcterms:W3CDTF">2022-09-26T12:22:46Z</dcterms:created>
  <dcterms:modified xsi:type="dcterms:W3CDTF">2022-10-08T13:32:25Z</dcterms:modified>
</cp:coreProperties>
</file>