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79" r:id="rId5"/>
    <p:sldId id="280" r:id="rId6"/>
    <p:sldId id="284" r:id="rId7"/>
    <p:sldId id="281" r:id="rId8"/>
    <p:sldId id="285" r:id="rId9"/>
    <p:sldId id="267" r:id="rId10"/>
    <p:sldId id="286" r:id="rId11"/>
    <p:sldId id="282" r:id="rId12"/>
    <p:sldId id="287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73"/>
            <p14:sldId id="279"/>
            <p14:sldId id="280"/>
            <p14:sldId id="284"/>
          </p14:sldIdLst>
        </p14:section>
        <p14:section name="الحصة الثانية" id="{2A91C92C-40D6-4917-917C-47E3B2CEE21D}">
          <p14:sldIdLst>
            <p14:sldId id="281"/>
            <p14:sldId id="285"/>
            <p14:sldId id="267"/>
            <p14:sldId id="286"/>
            <p14:sldId id="282"/>
            <p14:sldId id="287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20-04-1444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2897946"/>
            <a:ext cx="8799343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الــقـــــــــراءة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349305" y="4276578"/>
            <a:ext cx="879934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الأطلس.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صفحة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9305" y="1519314"/>
            <a:ext cx="8799343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مجـــــال: </a:t>
            </a:r>
            <a:r>
              <a:rPr lang="ar-MA" sz="5400" b="1" dirty="0" smtClean="0">
                <a:solidFill>
                  <a:schemeClr val="bg1"/>
                </a:solidFill>
              </a:rPr>
              <a:t>القــيم الوطنية والانسانية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8952" y="647112"/>
            <a:ext cx="11904858" cy="51614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الوصف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15000"/>
              </a:lnSpc>
            </a:pPr>
            <a:endParaRPr lang="en-US" sz="36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893764"/>
              </p:ext>
            </p:extLst>
          </p:nvPr>
        </p:nvGraphicFramePr>
        <p:xfrm>
          <a:off x="407963" y="1521905"/>
          <a:ext cx="11412417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28893">
                  <a:extLst>
                    <a:ext uri="{9D8B030D-6E8A-4147-A177-3AD203B41FA5}">
                      <a16:colId xmlns:a16="http://schemas.microsoft.com/office/drawing/2014/main" val="328974657"/>
                    </a:ext>
                  </a:extLst>
                </a:gridCol>
                <a:gridCol w="1837971">
                  <a:extLst>
                    <a:ext uri="{9D8B030D-6E8A-4147-A177-3AD203B41FA5}">
                      <a16:colId xmlns:a16="http://schemas.microsoft.com/office/drawing/2014/main" val="1586165281"/>
                    </a:ext>
                  </a:extLst>
                </a:gridCol>
                <a:gridCol w="8145553">
                  <a:extLst>
                    <a:ext uri="{9D8B030D-6E8A-4147-A177-3AD203B41FA5}">
                      <a16:colId xmlns:a16="http://schemas.microsoft.com/office/drawing/2014/main" val="1798849079"/>
                    </a:ext>
                  </a:extLst>
                </a:gridCol>
              </a:tblGrid>
              <a:tr h="1847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smtClean="0">
                          <a:solidFill>
                            <a:schemeClr val="bg1"/>
                          </a:solidFill>
                          <a:effectLst/>
                        </a:rPr>
                        <a:t>الواصف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الموصوف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الأوصاف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784847"/>
                  </a:ext>
                </a:extLst>
              </a:tr>
              <a:tr h="7181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 smtClean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الكاتب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جبال الأطلس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الجمال: (كم أنت جميل أيا الأطلس)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المناعة: (على قممك المنيعة)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الصمود والثبات: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ar-MA" sz="32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ألهمت </a:t>
                      </a: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رجالنا الصمود).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العظمة والشموخ: (عامر بالأسرار/ ففوق قلاعك ..)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المناعة والقوة: (وقفت سدا واقيا منيعا/ دحرت أبطالهم)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العلو: ارتفاع قممك.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45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223" y="1448971"/>
            <a:ext cx="11904858" cy="40546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طبيعة الجمل:</a:t>
            </a: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1125" algn="r" rtl="1">
              <a:lnSpc>
                <a:spcPct val="115000"/>
              </a:lnSpc>
              <a:spcAft>
                <a:spcPts val="0"/>
              </a:spcAft>
              <a:tabLst>
                <a:tab pos="111125" algn="r"/>
              </a:tabLs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الجمل الاسمية: 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4.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رسالة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وقيمه: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  الرسالة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</a:t>
            </a:r>
            <a:endParaRPr lang="ar-MA" sz="32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r" rtl="1">
              <a:lnSpc>
                <a:spcPct val="115000"/>
              </a:lnSpc>
              <a:buFontTx/>
              <a:buChar char="-"/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قيمة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تاريخية: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....................................</a:t>
            </a:r>
            <a:endParaRPr lang="ar-MA" sz="32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r" rtl="1">
              <a:lnSpc>
                <a:spcPct val="115000"/>
              </a:lnSpc>
              <a:buFontTx/>
              <a:buChar char="-"/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قيمة وطنية: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.............................................</a:t>
            </a:r>
            <a:endParaRPr lang="ar-MA" sz="36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505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087" y="267285"/>
            <a:ext cx="11904858" cy="51060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طبيعة الجمل:</a:t>
            </a: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1125" algn="r" rtl="1">
              <a:lnSpc>
                <a:spcPct val="115000"/>
              </a:lnSpc>
              <a:spcAft>
                <a:spcPts val="0"/>
              </a:spcAft>
              <a:tabLst>
                <a:tab pos="111125" algn="r"/>
              </a:tabLs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الجمل الاسمية: 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تطغى في النص الجمل الاسمية، (كم أنت جميل ، ففي سفوحك، كم مواكب شاهدتها، ها أنت تعلمنا...). للدلالة على حالة الجمال الثابتة والدائمة.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4.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رسالة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وقيمه: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  الرسالة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وصف جبال الأطلس والتعريف بالدور التاريخي الذي قامت به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ar-MA" sz="32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r" rtl="1">
              <a:lnSpc>
                <a:spcPct val="115000"/>
              </a:lnSpc>
              <a:buFontTx/>
              <a:buChar char="-"/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قيمة 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تاريخية: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دور جبال الأطلس في صد المعتدين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ar-MA" sz="32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indent="-571500" algn="r" rtl="1">
              <a:lnSpc>
                <a:spcPct val="115000"/>
              </a:lnSpc>
              <a:buFontTx/>
              <a:buChar char="-"/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قيمة وطنية: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الاعتزاز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بالهوية المغربية والانتماء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للمغرب</a:t>
            </a:r>
            <a:endParaRPr lang="ar-MA" sz="36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210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2738" y="795994"/>
            <a:ext cx="11784037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تجميع معطيات النص في خطوتي الفهم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والتحليل.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56268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75846" y="2575343"/>
            <a:ext cx="11830929" cy="8206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أنجز بحثا من اختيارك ضمن البحوث الواردة في نشاط " أبحث " ص 59.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496975" y="1886720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</a:t>
            </a:r>
            <a:r>
              <a:rPr lang="ar-MA" sz="3200" b="1" dirty="0">
                <a:solidFill>
                  <a:srgbClr val="FF0000"/>
                </a:solidFill>
              </a:rPr>
              <a:t>الاستثمار</a:t>
            </a:r>
            <a:r>
              <a:rPr lang="ar-MA" sz="3200" b="1" dirty="0" smtClean="0">
                <a:solidFill>
                  <a:srgbClr val="FF0000"/>
                </a:solidFill>
              </a:rPr>
              <a:t> </a:t>
            </a:r>
            <a:endParaRPr lang="ar-M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461845" y="2067950"/>
            <a:ext cx="9263575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أهم السلاسل الجبلية بالمغرب؟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70788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9104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الصورة: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5992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الكتاني مفكر وكاتب مغربي، ولد سنة 1934 بفاس، تقلد عدة مهام تعليمية وإدارية.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وصفي. </a:t>
            </a:r>
            <a:endParaRPr lang="ar-S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الأطلس سلسلة جبال تمتد من المغرب إلى تونس، وتوجد أعلى القمم بها في المغرب، وهو جبل توبقال بعلو قدره 4167 م.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الصورة: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تظهر الصورة الأولى بعض البيوت المشيدة بسفوح أحد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الجبال، </a:t>
            </a:r>
            <a:r>
              <a:rPr lang="ar-M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أما الصورة الثانية فتظهر مجموعة من القمم الجبلية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المكسوة بالثلوج.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جبال الأطلس، والدور الذي قامت به في تاريخ المغرب.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00584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أكاليل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                </a:t>
            </a:r>
            <a:r>
              <a:rPr lang="ar-MA" sz="3200" b="1" dirty="0">
                <a:solidFill>
                  <a:srgbClr val="FF0000"/>
                </a:solidFill>
              </a:rPr>
              <a:t>- درج: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     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دالت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</a:t>
            </a:r>
            <a:r>
              <a:rPr lang="ar-MA" sz="3200" b="1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الفكرة الأساسية للنص: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17198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أكاليل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ج. إكليل؛ التاج المرصع. </a:t>
            </a:r>
            <a:r>
              <a:rPr lang="ar-MA" sz="3200" b="1" dirty="0" smtClean="0">
                <a:solidFill>
                  <a:schemeClr val="bg1"/>
                </a:solidFill>
              </a:rPr>
              <a:t>               </a:t>
            </a:r>
            <a:r>
              <a:rPr lang="ar-MA" sz="3200" b="1" dirty="0">
                <a:solidFill>
                  <a:srgbClr val="FF0000"/>
                </a:solidFill>
              </a:rPr>
              <a:t>- درج: </a:t>
            </a:r>
            <a:r>
              <a:rPr lang="ar-MA" sz="3200" b="1" dirty="0">
                <a:solidFill>
                  <a:schemeClr val="bg1"/>
                </a:solidFill>
              </a:rPr>
              <a:t>دب، المشي ببطء.     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دالت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دارت / </a:t>
            </a:r>
            <a:r>
              <a:rPr lang="ar-MA" sz="3200" b="1" dirty="0" smtClean="0">
                <a:solidFill>
                  <a:schemeClr val="bg1"/>
                </a:solidFill>
              </a:rPr>
              <a:t>انتهت</a:t>
            </a:r>
            <a:r>
              <a:rPr lang="ar-MA" sz="3200" b="1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الفكرة الأساسية للنص: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وصف جبال الأطلس، والإشادة بالدور الذي لعبته لصد المعتدين، وغبط أبناء الأطلس لانتمائهم لهذه الجبال </a:t>
            </a:r>
            <a:r>
              <a:rPr lang="ar-MA" sz="3200" b="1" dirty="0" smtClean="0">
                <a:solidFill>
                  <a:schemeClr val="bg1"/>
                </a:solidFill>
              </a:rPr>
              <a:t>العظيمة.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2760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400" b="1" dirty="0" smtClean="0">
                <a:solidFill>
                  <a:srgbClr val="FF0000"/>
                </a:solidFill>
              </a:rPr>
              <a:t>ثالثا</a:t>
            </a:r>
            <a:r>
              <a:rPr lang="ar-MA" sz="44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237957"/>
            <a:ext cx="11802794" cy="45858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.........................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4953"/>
              </p:ext>
            </p:extLst>
          </p:nvPr>
        </p:nvGraphicFramePr>
        <p:xfrm>
          <a:off x="344659" y="1980221"/>
          <a:ext cx="11535508" cy="3202847"/>
        </p:xfrm>
        <a:graphic>
          <a:graphicData uri="http://schemas.openxmlformats.org/drawingml/2006/table">
            <a:tbl>
              <a:tblPr rtl="1" firstRow="1" firstCol="1" bandRow="1"/>
              <a:tblGrid>
                <a:gridCol w="5907123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628385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11853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 الدالة   على 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المستعمر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دور جبال الأطلس في المقاومة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94097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22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400" b="1" dirty="0" smtClean="0">
                <a:solidFill>
                  <a:srgbClr val="FF0000"/>
                </a:solidFill>
              </a:rPr>
              <a:t>ثالثا</a:t>
            </a:r>
            <a:r>
              <a:rPr lang="ar-MA" sz="44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237957"/>
            <a:ext cx="11802794" cy="51398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تضاد، لأن الأطلس وقف صامدا، في وجه الأطماع التي كانت تريد النيل منه..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317167"/>
              </p:ext>
            </p:extLst>
          </p:nvPr>
        </p:nvGraphicFramePr>
        <p:xfrm>
          <a:off x="344659" y="1980221"/>
          <a:ext cx="11535508" cy="3202847"/>
        </p:xfrm>
        <a:graphic>
          <a:graphicData uri="http://schemas.openxmlformats.org/drawingml/2006/table">
            <a:tbl>
              <a:tblPr rtl="1" firstRow="1" firstCol="1" bandRow="1"/>
              <a:tblGrid>
                <a:gridCol w="5907123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628385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11853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 الدالة   على 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المستعمر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الألفاظ الدالة على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دور جبال الأطلس في المقاومة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1940975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أطماع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شراذم 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البغاة 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المعتدين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زحوفهم ـ أبطالهم ....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الصمود –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يطاول – 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القوة – الإباء –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قلاعك 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 الثبات – سدا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–  واقيا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–هزمت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69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8952" y="647112"/>
            <a:ext cx="11904858" cy="51614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الوصف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2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15000"/>
              </a:lnSpc>
            </a:pPr>
            <a:endParaRPr lang="en-US" sz="36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219820"/>
              </p:ext>
            </p:extLst>
          </p:nvPr>
        </p:nvGraphicFramePr>
        <p:xfrm>
          <a:off x="407963" y="1521905"/>
          <a:ext cx="11412417" cy="33649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28893">
                  <a:extLst>
                    <a:ext uri="{9D8B030D-6E8A-4147-A177-3AD203B41FA5}">
                      <a16:colId xmlns:a16="http://schemas.microsoft.com/office/drawing/2014/main" val="328974657"/>
                    </a:ext>
                  </a:extLst>
                </a:gridCol>
                <a:gridCol w="1837971">
                  <a:extLst>
                    <a:ext uri="{9D8B030D-6E8A-4147-A177-3AD203B41FA5}">
                      <a16:colId xmlns:a16="http://schemas.microsoft.com/office/drawing/2014/main" val="1586165281"/>
                    </a:ext>
                  </a:extLst>
                </a:gridCol>
                <a:gridCol w="8145553">
                  <a:extLst>
                    <a:ext uri="{9D8B030D-6E8A-4147-A177-3AD203B41FA5}">
                      <a16:colId xmlns:a16="http://schemas.microsoft.com/office/drawing/2014/main" val="1798849079"/>
                    </a:ext>
                  </a:extLst>
                </a:gridCol>
              </a:tblGrid>
              <a:tr h="1847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smtClean="0">
                          <a:solidFill>
                            <a:schemeClr val="bg1"/>
                          </a:solidFill>
                          <a:effectLst/>
                        </a:rPr>
                        <a:t>الواصف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الموصوف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الأوصاف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784847"/>
                  </a:ext>
                </a:extLst>
              </a:tr>
              <a:tr h="7181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 smtClean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الجمال: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المناعة: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الصمود والثبات: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العظمة والشموخ: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....................................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- المناعة والقوة: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...................................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45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5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365</TotalTime>
  <Words>572</Words>
  <Application>Microsoft Office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51</cp:revision>
  <dcterms:created xsi:type="dcterms:W3CDTF">2022-09-26T12:22:46Z</dcterms:created>
  <dcterms:modified xsi:type="dcterms:W3CDTF">2022-11-14T18:48:45Z</dcterms:modified>
</cp:coreProperties>
</file>