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58" r:id="rId4"/>
    <p:sldId id="273" r:id="rId5"/>
    <p:sldId id="260" r:id="rId6"/>
    <p:sldId id="274" r:id="rId7"/>
    <p:sldId id="265" r:id="rId8"/>
    <p:sldId id="276" r:id="rId9"/>
    <p:sldId id="267" r:id="rId10"/>
    <p:sldId id="277" r:id="rId11"/>
    <p:sldId id="262" r:id="rId12"/>
    <p:sldId id="278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56"/>
            <p14:sldId id="272"/>
            <p14:sldId id="258"/>
            <p14:sldId id="273"/>
            <p14:sldId id="260"/>
            <p14:sldId id="274"/>
          </p14:sldIdLst>
        </p14:section>
        <p14:section name="الحصة الثانية" id="{2A91C92C-40D6-4917-917C-47E3B2CEE21D}">
          <p14:sldIdLst>
            <p14:sldId id="265"/>
            <p14:sldId id="276"/>
            <p14:sldId id="267"/>
            <p14:sldId id="277"/>
            <p14:sldId id="262"/>
            <p14:sldId id="278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19-03-1444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19-03-1444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19-03-1444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19-03-1444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19-03-1444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19-03-1444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19-03-1444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19-03-1444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19-03-1444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19-03-1444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19-03-1444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19-03-1444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19-03-1444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19-03-1444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19-03-1444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19-03-1444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19-03-1444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19-03-1444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04049" y="1519312"/>
            <a:ext cx="8799343" cy="92333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</a:rPr>
              <a:t>- مكـــــون: </a:t>
            </a:r>
            <a:r>
              <a:rPr lang="ar-MA" sz="5400" b="1" dirty="0" smtClean="0">
                <a:solidFill>
                  <a:schemeClr val="bg1"/>
                </a:solidFill>
              </a:rPr>
              <a:t>القـــــراءة</a:t>
            </a:r>
            <a:r>
              <a:rPr lang="ar-MA" sz="5400" b="1" dirty="0" smtClean="0"/>
              <a:t> </a:t>
            </a:r>
            <a:endParaRPr lang="ar-MA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04049" y="2897944"/>
            <a:ext cx="8799342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 algn="r" rtl="1">
              <a:buFontTx/>
              <a:buChar char="-"/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الإسلام دين العمل ص 34</a:t>
            </a:r>
            <a:endParaRPr lang="ar-MA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7510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" y="154743"/>
            <a:ext cx="12192000" cy="60016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 startAt="2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الأفكار الأساسية للنص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chemeClr val="bg1"/>
                </a:solidFill>
              </a:rPr>
              <a:t>نظرة </a:t>
            </a:r>
            <a:r>
              <a:rPr lang="ar-MA" sz="3200" b="1" dirty="0">
                <a:solidFill>
                  <a:schemeClr val="bg1"/>
                </a:solidFill>
              </a:rPr>
              <a:t>الإسلام للعمل بكونه عبادة وواجب مقدس، وبه تتقدم المجتمعات وتقاس المواطنة الحقة</a:t>
            </a:r>
            <a:r>
              <a:rPr lang="ar-MA" sz="3200" b="1" dirty="0" smtClean="0">
                <a:solidFill>
                  <a:schemeClr val="bg1"/>
                </a:solidFill>
              </a:rPr>
              <a:t>.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chemeClr val="bg1"/>
                </a:solidFill>
              </a:rPr>
              <a:t> دعوة </a:t>
            </a:r>
            <a:r>
              <a:rPr lang="ar-MA" sz="3200" b="1" dirty="0">
                <a:solidFill>
                  <a:schemeClr val="bg1"/>
                </a:solidFill>
              </a:rPr>
              <a:t>الإسلام إلى نبذ الكسل والفتور والغش، والمساهمة في تعمير الأرض بالصالحات.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chemeClr val="bg1"/>
                </a:solidFill>
              </a:rPr>
              <a:t>كل </a:t>
            </a:r>
            <a:r>
              <a:rPr lang="ar-MA" sz="3200" b="1" dirty="0">
                <a:solidFill>
                  <a:schemeClr val="bg1"/>
                </a:solidFill>
              </a:rPr>
              <a:t>الأعمال التي تساهم في تقدم الأمة مطلوبة ورغوب فيها، ولا خصوصية لعمل دون آخر</a:t>
            </a:r>
            <a:r>
              <a:rPr lang="ar-MA" sz="3200" b="1" dirty="0" smtClean="0">
                <a:solidFill>
                  <a:schemeClr val="bg1"/>
                </a:solidFill>
              </a:rPr>
              <a:t>.</a:t>
            </a:r>
            <a:endParaRPr lang="ar-MA" sz="32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أسلوب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</a:t>
            </a:r>
          </a:p>
          <a:p>
            <a:pPr marL="514350" indent="-514350" algn="r" rtl="1">
              <a:buFont typeface="+mj-cs"/>
              <a:buAutoNum type="arabic2Minus"/>
            </a:pP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الجمل الخبرية: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والتي غالبا ما توظف في مقام التفسير والتوضيح. مثلا: الجملة الأولى من النص: "من مرامي الإسلام.....صيام ولا إفطار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."</a:t>
            </a:r>
          </a:p>
          <a:p>
            <a:pPr marL="514350" indent="-514350" algn="r" rtl="1">
              <a:buFont typeface="+mj-cs"/>
              <a:buAutoNum type="arabic2Minus"/>
            </a:pP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الصيغ التفسيرية: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توظيف ألفاظ مثل: لأنها، لذلك، لا تعني، لهذا، بل إن، إنها،غير أنها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</a:t>
            </a:r>
          </a:p>
          <a:p>
            <a:pPr marL="514350" indent="-514350" algn="r" rtl="1">
              <a:buFont typeface="+mj-cs"/>
              <a:buAutoNum type="arabic2Minus"/>
            </a:pP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الاستشهادات: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قال تعالى: ( وأن ليس للإنسان إلا ما سعى..)، وحديث الرسول صلى الله عليه وسلم: " أخشى ما خشيت على أمتي..."...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76062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1014" y="1209820"/>
            <a:ext cx="11774660" cy="50783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عناصر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الخطاب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المرسل: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المرسل إليه: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مضمون الرسالة: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قيم النص: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 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7838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1014" y="1209820"/>
            <a:ext cx="11774660" cy="497565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عناصر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الخطاب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المرسل: أبو بكر القادري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المرسل إليه: القارئ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مضمون الرسالة: مكانة العمل في الإسلام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قيم النص: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قيمة العمل والكد والجد. 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113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2541" y="766399"/>
            <a:ext cx="12079459" cy="34163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يطرح صاحب النص منظور الإسلام للعمل،فيبين أن العمل عبادة،وواجب مقدس،و أن تقدم المجتمعات، ومقياس المواطنة الحقة رهين بالعمل الجاد المثمر،وأن صاحبه يثاب في الدنيا و الآخرة،و في ذلك دعوة للمجتمعات و الأفراد إلى نبذ الكسل و الفتور و المساهمة في تعمير الأرض بالصالحات من الأعمال.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15730" y="56268"/>
            <a:ext cx="2827604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رابعا</a:t>
            </a:r>
            <a:r>
              <a:rPr lang="ar-MA" sz="3600" b="1" dirty="0">
                <a:solidFill>
                  <a:srgbClr val="FF0000"/>
                </a:solidFill>
              </a:rPr>
              <a:t>: التركيب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36805" y="5026177"/>
            <a:ext cx="11830929" cy="165167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أذكر بعض الاستشهادات أو الحكم أو الأمثال عن موضوع العمل والكسل، وحدد مصادرها.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515730" y="4281282"/>
            <a:ext cx="2827604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خامسا: </a:t>
            </a:r>
            <a:r>
              <a:rPr lang="ar-MA" sz="3600" b="1" dirty="0">
                <a:solidFill>
                  <a:srgbClr val="FF0000"/>
                </a:solidFill>
              </a:rPr>
              <a:t>الاستثمار</a:t>
            </a:r>
            <a:r>
              <a:rPr lang="ar-MA" sz="3600" b="1" dirty="0" smtClean="0">
                <a:solidFill>
                  <a:srgbClr val="FF0000"/>
                </a:solidFill>
              </a:rPr>
              <a:t> </a:t>
            </a:r>
            <a:endParaRPr lang="ar-MA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921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79963" y="815927"/>
            <a:ext cx="2518117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/>
              <a:t>تقويم تشخيصي</a:t>
            </a:r>
            <a:endParaRPr lang="ar-M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461846" y="1617784"/>
            <a:ext cx="9263575" cy="13234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</a:t>
            </a: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قيمة 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العمل في الإسلام</a:t>
            </a: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 أذكر بعض الآيات القرآنية التي تدعونا للعمل؟</a:t>
            </a:r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113" y="3096749"/>
            <a:ext cx="11078307" cy="1938992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قيمة العمل في الإسلام، وإتقانه: لقد جاءت العديد من الأدلّة الشرعيّة، في كتاب الله سبحانه وتعالى وسنّة نبيّه تحث على العمل وتدعو إلى الكسب الحلال...</a:t>
            </a:r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913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920" y="753587"/>
            <a:ext cx="11929403" cy="60016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</a:t>
            </a: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مصدر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 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ملاحظة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تركيبيا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دلاليا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</a:t>
            </a:r>
          </a:p>
          <a:p>
            <a:pPr marL="514350" indent="-514350" algn="r" rtl="1">
              <a:lnSpc>
                <a:spcPct val="150000"/>
              </a:lnSpc>
              <a:buAutoNum type="arabicPeriod" startAt="5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.................................................................................................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79962" y="112542"/>
            <a:ext cx="2518117" cy="584775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تأطير </a:t>
            </a:r>
            <a:r>
              <a:rPr lang="ar-MA" sz="3200" b="1" dirty="0">
                <a:solidFill>
                  <a:srgbClr val="FF0000"/>
                </a:solidFill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136741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920" y="809859"/>
            <a:ext cx="11929403" cy="501675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الأستاذ أبو بكر القادري،ولد سنة 1914 م،نشأ في أسرة متدينة،عين عضوا بأكاديمية المملكة، له عدة مؤلفات في المجال الإسلامي و الوطني.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مصدر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مقتطف من كتاب- في سبيل الإسلام- بتصرف.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مقالة دينية تفسيرية. 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ملاحظة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تركيبيا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يتكون العنوان من جملة اسمية؛ "الإسلام" : مبتدأ و ″دين″: مضاف و ″العمل″: مضاف إليه،و المضاف و المضاف إليه في محل رفع خبر.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دلاليا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مكانة العمل في الإسلام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 startAt="5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انطلاقا من المؤشرات السابقة نفترض أن النص سيتحدث عن مكانة العمل في الإسلام.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79962" y="112542"/>
            <a:ext cx="2518117" cy="584775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تأطير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75992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2541" y="1605650"/>
            <a:ext cx="11769970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الفكرة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العامة للنص:</a:t>
            </a:r>
            <a:endParaRPr lang="ar-MA" sz="32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</a:rPr>
              <a:t>- </a:t>
            </a:r>
            <a:r>
              <a:rPr lang="ar-MA" sz="3200" b="1" dirty="0" smtClean="0">
                <a:solidFill>
                  <a:schemeClr val="bg1"/>
                </a:solidFill>
              </a:rPr>
              <a:t>..................................................................................................</a:t>
            </a:r>
            <a:endParaRPr lang="ar-MA" sz="32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56406" y="345626"/>
            <a:ext cx="2797125" cy="70788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12356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2541" y="1605650"/>
            <a:ext cx="11769970" cy="23083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الفكرة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العامة للنص:</a:t>
            </a:r>
            <a:endParaRPr lang="ar-MA" sz="32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</a:rPr>
              <a:t>- </a:t>
            </a:r>
            <a:r>
              <a:rPr lang="ar-MA" sz="3200" b="1" dirty="0">
                <a:solidFill>
                  <a:schemeClr val="bg1"/>
                </a:solidFill>
              </a:rPr>
              <a:t>يطرح صاحب النص منظور الإسلام للعمل باعتباره عبادة، وواجب مقدس، ومقياس تقدم المجتمعات، ودعوته إلى نبذ الكسل و الفتور و الغش.</a:t>
            </a:r>
            <a:endParaRPr lang="ar-MA" sz="32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56406" y="345626"/>
            <a:ext cx="2797125" cy="70788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3136978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92172" y="225084"/>
            <a:ext cx="3151163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dirty="0" smtClean="0"/>
              <a:t>ثالثا</a:t>
            </a:r>
            <a:r>
              <a:rPr lang="ar-MA" sz="3600" dirty="0"/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0504" y="1237957"/>
            <a:ext cx="11240087" cy="458587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المعجـــــم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14350" indent="-514350" algn="r" rtl="1">
              <a:buAutoNum type="arabicPeriod"/>
            </a:pPr>
            <a:endParaRPr lang="ar-MA" sz="32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lvl="1" indent="-457200" algn="r" rtl="1"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العلاقة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بينهما: ............................................... 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3977857"/>
              </p:ext>
            </p:extLst>
          </p:nvPr>
        </p:nvGraphicFramePr>
        <p:xfrm>
          <a:off x="717452" y="2036491"/>
          <a:ext cx="10617591" cy="2680235"/>
        </p:xfrm>
        <a:graphic>
          <a:graphicData uri="http://schemas.openxmlformats.org/drawingml/2006/table">
            <a:tbl>
              <a:tblPr rtl="1" firstRow="1" firstCol="1" bandRow="1"/>
              <a:tblGrid>
                <a:gridCol w="5437075">
                  <a:extLst>
                    <a:ext uri="{9D8B030D-6E8A-4147-A177-3AD203B41FA5}">
                      <a16:colId xmlns:a16="http://schemas.microsoft.com/office/drawing/2014/main" val="1112069956"/>
                    </a:ext>
                  </a:extLst>
                </a:gridCol>
                <a:gridCol w="5180516">
                  <a:extLst>
                    <a:ext uri="{9D8B030D-6E8A-4147-A177-3AD203B41FA5}">
                      <a16:colId xmlns:a16="http://schemas.microsoft.com/office/drawing/2014/main" val="2187823951"/>
                    </a:ext>
                  </a:extLst>
                </a:gridCol>
              </a:tblGrid>
              <a:tr h="70918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الألفاظ و العبارات الدالة على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العمل</a:t>
                      </a:r>
                      <a:endParaRPr lang="en-US" sz="36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الألفاظ و العبارات الدالة على </a:t>
                      </a:r>
                      <a:r>
                        <a:rPr lang="ar-MA" sz="3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الكسل</a:t>
                      </a:r>
                      <a:endParaRPr lang="en-US" sz="3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011549"/>
                  </a:ext>
                </a:extLst>
              </a:tr>
              <a:tr h="141836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014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917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92172" y="225084"/>
            <a:ext cx="3151163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dirty="0" smtClean="0"/>
              <a:t>ثالثا</a:t>
            </a:r>
            <a:r>
              <a:rPr lang="ar-MA" sz="3600" dirty="0"/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0504" y="1237957"/>
            <a:ext cx="11240087" cy="51398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المعجـــــم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14350" indent="-514350" algn="r" rtl="1">
              <a:buAutoNum type="arabicPeriod"/>
            </a:pPr>
            <a:endParaRPr lang="ar-MA" sz="32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lvl="1" indent="-457200" algn="r" rtl="1"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العلاقة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بينهما: علاقة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تضاد، فالإسلام يدعو للعمل الجاد وينهى عن الكسل والخمول. 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045116"/>
              </p:ext>
            </p:extLst>
          </p:nvPr>
        </p:nvGraphicFramePr>
        <p:xfrm>
          <a:off x="717452" y="2036491"/>
          <a:ext cx="10617591" cy="2680235"/>
        </p:xfrm>
        <a:graphic>
          <a:graphicData uri="http://schemas.openxmlformats.org/drawingml/2006/table">
            <a:tbl>
              <a:tblPr rtl="1" firstRow="1" firstCol="1" bandRow="1"/>
              <a:tblGrid>
                <a:gridCol w="5437075">
                  <a:extLst>
                    <a:ext uri="{9D8B030D-6E8A-4147-A177-3AD203B41FA5}">
                      <a16:colId xmlns:a16="http://schemas.microsoft.com/office/drawing/2014/main" val="1112069956"/>
                    </a:ext>
                  </a:extLst>
                </a:gridCol>
                <a:gridCol w="5180516">
                  <a:extLst>
                    <a:ext uri="{9D8B030D-6E8A-4147-A177-3AD203B41FA5}">
                      <a16:colId xmlns:a16="http://schemas.microsoft.com/office/drawing/2014/main" val="2187823951"/>
                    </a:ext>
                  </a:extLst>
                </a:gridCol>
              </a:tblGrid>
              <a:tr h="70918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الألفاظ و العبارات الدالة على العمل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الألفاظ و العبارات الدالة على الكسل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011549"/>
                  </a:ext>
                </a:extLst>
              </a:tr>
              <a:tr h="141836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العمل- السعي- فاسعو-اشغالكم - الأمال الصالحة- الجد-العاملين......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كسل فتور-التقصير- الكسالى- العجز-الإهمال – مداومة النوم.....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014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053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5422" y="1266091"/>
            <a:ext cx="11676184" cy="403187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 startAt="2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الأفكار الأساسية للنص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chemeClr val="bg1"/>
                </a:solidFill>
              </a:rPr>
              <a:t>......................................................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chemeClr val="bg1"/>
                </a:solidFill>
              </a:rPr>
              <a:t> ...........................................</a:t>
            </a:r>
            <a:endParaRPr lang="ar-MA" sz="3200" b="1" dirty="0">
              <a:solidFill>
                <a:schemeClr val="bg1"/>
              </a:solidFill>
            </a:endParaRP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chemeClr val="bg1"/>
                </a:solidFill>
              </a:rPr>
              <a:t>..................................</a:t>
            </a:r>
            <a:endParaRPr lang="ar-MA" sz="32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أسلوب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</a:t>
            </a:r>
          </a:p>
          <a:p>
            <a:pPr marL="514350" indent="-514350" algn="r" rtl="1">
              <a:buFont typeface="+mj-cs"/>
              <a:buAutoNum type="arabic2Minus"/>
            </a:pP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الجمل الخبرية: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</a:t>
            </a:r>
          </a:p>
          <a:p>
            <a:pPr marL="514350" indent="-514350" algn="r" rtl="1">
              <a:buFont typeface="+mj-cs"/>
              <a:buAutoNum type="arabic2Minus"/>
            </a:pP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الصيغ التفسيرية: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..............................................................</a:t>
            </a:r>
          </a:p>
          <a:p>
            <a:pPr marL="514350" indent="-514350" algn="r" rtl="1">
              <a:buFont typeface="+mj-cs"/>
              <a:buAutoNum type="arabic2Minus"/>
            </a:pP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الاستشهادات: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1990590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308</TotalTime>
  <Words>593</Words>
  <Application>Microsoft Office PowerPoint</Application>
  <PresentationFormat>Widescreen</PresentationFormat>
  <Paragraphs>85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Wingdings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42</cp:revision>
  <dcterms:created xsi:type="dcterms:W3CDTF">2022-09-26T12:22:46Z</dcterms:created>
  <dcterms:modified xsi:type="dcterms:W3CDTF">2022-10-14T19:13:21Z</dcterms:modified>
</cp:coreProperties>
</file>