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304" r:id="rId3"/>
    <p:sldId id="313" r:id="rId4"/>
    <p:sldId id="305" r:id="rId5"/>
    <p:sldId id="314" r:id="rId6"/>
    <p:sldId id="312" r:id="rId7"/>
    <p:sldId id="315" r:id="rId8"/>
    <p:sldId id="296" r:id="rId9"/>
    <p:sldId id="316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الحصة الأولى" id="{C0280DE3-186E-43A6-99B9-F3A7679CEBC9}">
          <p14:sldIdLst>
            <p14:sldId id="256"/>
            <p14:sldId id="304"/>
            <p14:sldId id="313"/>
            <p14:sldId id="305"/>
            <p14:sldId id="314"/>
          </p14:sldIdLst>
        </p14:section>
        <p14:section name="الحصة الثانية" id="{2A91C92C-40D6-4917-917C-47E3B2CEE21D}">
          <p14:sldIdLst>
            <p14:sldId id="312"/>
            <p14:sldId id="315"/>
            <p14:sldId id="296"/>
            <p14:sldId id="31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zakaria arajouan" initials="za" lastIdx="2" clrIdx="0">
    <p:extLst>
      <p:ext uri="{19B8F6BF-5375-455C-9EA6-DF929625EA0E}">
        <p15:presenceInfo xmlns:p15="http://schemas.microsoft.com/office/powerpoint/2012/main" userId="0080d4f0afe2cec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27-08-1444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690394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27-08-1444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924074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27-08-1444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159888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27-08-1444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41703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27-08-1444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870464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27-08-1444</a:t>
            </a:fld>
            <a:endParaRPr lang="ar-M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870763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27-08-1444</a:t>
            </a:fld>
            <a:endParaRPr lang="ar-M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5070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27-08-1444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998875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27-08-1444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573905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27-08-1444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655862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27-08-1444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232371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27-08-1444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788481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27-08-1444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959833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27-08-1444</a:t>
            </a:fld>
            <a:endParaRPr lang="ar-MA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950634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27-08-1444</a:t>
            </a:fld>
            <a:endParaRPr lang="ar-MA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548156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27-08-1444</a:t>
            </a:fld>
            <a:endParaRPr lang="ar-MA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156093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27-08-1444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405089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90FA7F20-DC9F-48F5-97A9-5E02099C42C9}" type="datetimeFigureOut">
              <a:rPr lang="ar-MA" smtClean="0"/>
              <a:t>27-08-1444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952374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xStyles>
    <p:titleStyle>
      <a:lvl1pPr algn="l" defTabSz="457200" rtl="1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04049" y="1519312"/>
            <a:ext cx="8799343" cy="92333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r" rtl="1"/>
            <a:r>
              <a:rPr lang="ar-MA" sz="5400" b="1" dirty="0" smtClean="0">
                <a:solidFill>
                  <a:srgbClr val="FF0000"/>
                </a:solidFill>
              </a:rPr>
              <a:t>- المجال: </a:t>
            </a:r>
            <a:r>
              <a:rPr lang="ar-MA" sz="5400" b="1" dirty="0" smtClean="0">
                <a:solidFill>
                  <a:schemeClr val="bg1"/>
                </a:solidFill>
              </a:rPr>
              <a:t>الاجتماعي والاقتصادي</a:t>
            </a:r>
            <a:endParaRPr lang="ar-MA" sz="5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759655" y="3854545"/>
            <a:ext cx="10543736" cy="92333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285750" indent="-285750" algn="r" rtl="1">
              <a:buFontTx/>
              <a:buChar char="-"/>
            </a:pPr>
            <a:r>
              <a:rPr lang="ar-MA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الموضوع</a:t>
            </a:r>
            <a:r>
              <a:rPr lang="ar-MA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5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الحذاء الجديد  ص </a:t>
            </a:r>
            <a:r>
              <a:rPr lang="ar-MA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148</a:t>
            </a:r>
            <a:endParaRPr lang="ar-MA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04048" y="2703564"/>
            <a:ext cx="8799343" cy="92333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r" rtl="1"/>
            <a:r>
              <a:rPr lang="ar-MA" sz="5400" b="1" dirty="0" smtClean="0">
                <a:solidFill>
                  <a:srgbClr val="FF0000"/>
                </a:solidFill>
              </a:rPr>
              <a:t>- مكـــــون: </a:t>
            </a:r>
            <a:r>
              <a:rPr lang="ar-MA" sz="5400" b="1" dirty="0" smtClean="0">
                <a:solidFill>
                  <a:schemeClr val="bg1"/>
                </a:solidFill>
              </a:rPr>
              <a:t>القـــــراءة</a:t>
            </a:r>
            <a:r>
              <a:rPr lang="ar-MA" sz="5400" b="1" dirty="0" smtClean="0"/>
              <a:t> </a:t>
            </a:r>
            <a:endParaRPr lang="ar-MA" sz="5400" b="1" dirty="0"/>
          </a:p>
        </p:txBody>
      </p:sp>
    </p:spTree>
    <p:extLst>
      <p:ext uri="{BB962C8B-B14F-4D97-AF65-F5344CB8AC3E}">
        <p14:creationId xmlns:p14="http://schemas.microsoft.com/office/powerpoint/2010/main" val="975105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35987" y="809858"/>
            <a:ext cx="11929403" cy="517173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457200" indent="-457200" algn="r" rtl="1">
              <a:lnSpc>
                <a:spcPct val="150000"/>
              </a:lnSpc>
              <a:buFont typeface="+mj-lt"/>
              <a:buAutoNum type="arabicPeriod"/>
            </a:pPr>
            <a:r>
              <a:rPr lang="ar-MA" sz="32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صاحب </a:t>
            </a:r>
            <a:r>
              <a:rPr lang="ar-MA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 ومصدره:</a:t>
            </a:r>
            <a:r>
              <a:rPr lang="ar-MA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...............................</a:t>
            </a:r>
          </a:p>
          <a:p>
            <a:pPr marL="457200" indent="-457200" algn="r" rtl="1">
              <a:lnSpc>
                <a:spcPct val="150000"/>
              </a:lnSpc>
              <a:buFont typeface="+mj-lt"/>
              <a:buAutoNum type="arabicPeriod"/>
            </a:pPr>
            <a:r>
              <a:rPr lang="ar-MA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نوعية النص ومجاله </a:t>
            </a:r>
            <a:r>
              <a:rPr lang="ar-MA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...................................</a:t>
            </a:r>
            <a:endParaRPr lang="ar-S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>
              <a:lnSpc>
                <a:spcPct val="150000"/>
              </a:lnSpc>
            </a:pPr>
            <a:r>
              <a:rPr lang="ar-MA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</a:t>
            </a:r>
            <a:r>
              <a:rPr lang="ar-MA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العنوان:</a:t>
            </a:r>
            <a:endParaRPr lang="ar-M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914400" lvl="1" indent="-457200" algn="r" rt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تركيبيا: ...................................</a:t>
            </a:r>
          </a:p>
          <a:p>
            <a:pPr marL="914400" lvl="1" indent="-457200" algn="r" rt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دلاليـــا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......................................</a:t>
            </a:r>
          </a:p>
          <a:p>
            <a:pPr algn="r" rtl="1">
              <a:lnSpc>
                <a:spcPct val="150000"/>
              </a:lnSpc>
            </a:pPr>
            <a:r>
              <a:rPr lang="ar-MA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</a:t>
            </a:r>
            <a:r>
              <a:rPr lang="ar-MA" sz="32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دلالة الصور: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..................................................</a:t>
            </a:r>
          </a:p>
          <a:p>
            <a:pPr marL="514350" indent="-514350" algn="r" rtl="1">
              <a:lnSpc>
                <a:spcPct val="150000"/>
              </a:lnSpc>
              <a:buAutoNum type="arabicPeriod" startAt="5"/>
            </a:pPr>
            <a:r>
              <a:rPr lang="ar-MA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الفرضية</a:t>
            </a:r>
            <a:r>
              <a:rPr lang="ar-MA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.........................................................</a:t>
            </a:r>
            <a:endParaRPr lang="ar-MA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389120" y="70340"/>
            <a:ext cx="3193365" cy="64633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أولا: تأطير </a:t>
            </a:r>
            <a:r>
              <a:rPr lang="ar-MA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</a:t>
            </a:r>
          </a:p>
        </p:txBody>
      </p:sp>
    </p:spTree>
    <p:extLst>
      <p:ext uri="{BB962C8B-B14F-4D97-AF65-F5344CB8AC3E}">
        <p14:creationId xmlns:p14="http://schemas.microsoft.com/office/powerpoint/2010/main" val="2532419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35987" y="809858"/>
            <a:ext cx="11929403" cy="55092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457200" indent="-457200" algn="r" rtl="1">
              <a:buFont typeface="+mj-lt"/>
              <a:buAutoNum type="arabicPeriod"/>
            </a:pPr>
            <a:r>
              <a:rPr lang="ar-MA" sz="32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صاحب </a:t>
            </a:r>
            <a:r>
              <a:rPr lang="ar-MA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 ومصدره:</a:t>
            </a:r>
            <a:r>
              <a:rPr lang="ar-MA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محمد ابراهيم بوعلو، النص مقتطف من المجموعة القصصية "السقف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".</a:t>
            </a:r>
          </a:p>
          <a:p>
            <a:pPr marL="457200" indent="-457200" algn="r" rtl="1">
              <a:buFont typeface="+mj-lt"/>
              <a:buAutoNum type="arabicPeriod"/>
            </a:pPr>
            <a:r>
              <a:rPr lang="ar-MA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نوعية النص ومجاله </a:t>
            </a:r>
            <a:r>
              <a:rPr lang="ar-MA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نص سردي، يندرج ضمن المجال الاجتماعي.</a:t>
            </a:r>
            <a:endParaRPr lang="ar-S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>
              <a:lnSpc>
                <a:spcPct val="150000"/>
              </a:lnSpc>
            </a:pPr>
            <a:r>
              <a:rPr lang="ar-MA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</a:t>
            </a:r>
            <a:r>
              <a:rPr lang="ar-MA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العنوان:</a:t>
            </a:r>
            <a:endParaRPr lang="ar-M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914400" lvl="1" indent="-457200" algn="r" rt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تركيبيا: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جملة اسمية خبرية، تتكون من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منعوت ونعت.</a:t>
            </a:r>
          </a:p>
          <a:p>
            <a:pPr marL="914400" lvl="1" indent="-457200" algn="r" rt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دلاليـــا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الإخبار بقصة الحذاء الجديد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algn="r" rtl="1">
              <a:lnSpc>
                <a:spcPct val="150000"/>
              </a:lnSpc>
            </a:pPr>
            <a:r>
              <a:rPr lang="ar-MA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</a:t>
            </a:r>
            <a:r>
              <a:rPr lang="ar-MA" sz="32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دلالة الصور: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تدل الصورتان على حاجة و فقر المقتني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للحذاء.</a:t>
            </a:r>
          </a:p>
          <a:p>
            <a:pPr marL="514350" indent="-514350" algn="r" rtl="1">
              <a:buAutoNum type="arabicPeriod" startAt="5"/>
            </a:pPr>
            <a:r>
              <a:rPr lang="ar-MA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الفرضية</a:t>
            </a:r>
            <a:r>
              <a:rPr lang="ar-MA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من خلال العنوان والصورتين المصاحبتين نفترض أن النص سيحدثنا عن شخص فقير يريد اقتناء حذاء جديد.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389120" y="70340"/>
            <a:ext cx="3193365" cy="64633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أولا: تأطير </a:t>
            </a:r>
            <a:r>
              <a:rPr lang="ar-MA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</a:t>
            </a:r>
          </a:p>
        </p:txBody>
      </p:sp>
    </p:spTree>
    <p:extLst>
      <p:ext uri="{BB962C8B-B14F-4D97-AF65-F5344CB8AC3E}">
        <p14:creationId xmlns:p14="http://schemas.microsoft.com/office/powerpoint/2010/main" val="1332212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4263" y="1014800"/>
            <a:ext cx="11859065" cy="156966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MA" sz="3200" b="1" u="sng" dirty="0" smtClean="0">
                <a:solidFill>
                  <a:srgbClr val="00B050"/>
                </a:solidFill>
              </a:rPr>
              <a:t>- الحدث </a:t>
            </a:r>
            <a:r>
              <a:rPr lang="ar-MA" sz="3200" b="1" u="sng" dirty="0">
                <a:solidFill>
                  <a:srgbClr val="00B050"/>
                </a:solidFill>
              </a:rPr>
              <a:t>الرئيس:</a:t>
            </a:r>
            <a:endParaRPr lang="ar-MA" sz="3200" b="1" u="sng" dirty="0" smtClean="0">
              <a:solidFill>
                <a:srgbClr val="00B050"/>
              </a:solidFill>
            </a:endParaRPr>
          </a:p>
          <a:p>
            <a:pPr algn="r" rtl="1">
              <a:lnSpc>
                <a:spcPct val="150000"/>
              </a:lnSpc>
            </a:pPr>
            <a:r>
              <a:rPr lang="ar-MA" sz="3200" b="1" dirty="0">
                <a:solidFill>
                  <a:schemeClr val="bg1"/>
                </a:solidFill>
              </a:rPr>
              <a:t>- </a:t>
            </a:r>
            <a:r>
              <a:rPr lang="ar-MA" sz="3200" b="1" dirty="0" smtClean="0">
                <a:solidFill>
                  <a:schemeClr val="bg1"/>
                </a:solidFill>
              </a:rPr>
              <a:t>..........................................................................................</a:t>
            </a:r>
            <a:endParaRPr lang="ar-MA" sz="3200" b="1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192173" y="211017"/>
            <a:ext cx="3428999" cy="70788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ثانيا: فهم </a:t>
            </a:r>
            <a:r>
              <a:rPr lang="ar-MA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</a:t>
            </a:r>
          </a:p>
        </p:txBody>
      </p:sp>
    </p:spTree>
    <p:extLst>
      <p:ext uri="{BB962C8B-B14F-4D97-AF65-F5344CB8AC3E}">
        <p14:creationId xmlns:p14="http://schemas.microsoft.com/office/powerpoint/2010/main" val="3824318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4263" y="1014800"/>
            <a:ext cx="11859065" cy="156966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MA" sz="3200" b="1" u="sng" dirty="0" smtClean="0">
                <a:solidFill>
                  <a:srgbClr val="00B050"/>
                </a:solidFill>
              </a:rPr>
              <a:t>- الحدث </a:t>
            </a:r>
            <a:r>
              <a:rPr lang="ar-MA" sz="3200" b="1" u="sng" dirty="0">
                <a:solidFill>
                  <a:srgbClr val="00B050"/>
                </a:solidFill>
              </a:rPr>
              <a:t>الرئيس:</a:t>
            </a:r>
            <a:endParaRPr lang="ar-MA" sz="3200" b="1" u="sng" dirty="0" smtClean="0">
              <a:solidFill>
                <a:srgbClr val="00B050"/>
              </a:solidFill>
            </a:endParaRPr>
          </a:p>
          <a:p>
            <a:pPr algn="r" rtl="1">
              <a:lnSpc>
                <a:spcPct val="150000"/>
              </a:lnSpc>
            </a:pPr>
            <a:r>
              <a:rPr lang="ar-MA" sz="3200" b="1" dirty="0">
                <a:solidFill>
                  <a:schemeClr val="bg1"/>
                </a:solidFill>
              </a:rPr>
              <a:t>- تحويل صاحب الدكان فرح عباس إلى حزن وغضب بعد أخذه الحذاء رهينة عنده.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92173" y="211017"/>
            <a:ext cx="3428999" cy="70788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ثانيا: فهم </a:t>
            </a:r>
            <a:r>
              <a:rPr lang="ar-MA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</a:t>
            </a:r>
          </a:p>
        </p:txBody>
      </p:sp>
    </p:spTree>
    <p:extLst>
      <p:ext uri="{BB962C8B-B14F-4D97-AF65-F5344CB8AC3E}">
        <p14:creationId xmlns:p14="http://schemas.microsoft.com/office/powerpoint/2010/main" val="2847286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40675" y="633048"/>
            <a:ext cx="11915335" cy="618630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R="0" lvl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ar-MA" sz="3600" b="1" i="0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1. </a:t>
            </a:r>
            <a:r>
              <a:rPr kumimoji="0" lang="ar-MA" sz="3600" b="1" i="0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عناصر </a:t>
            </a:r>
            <a:r>
              <a:rPr kumimoji="0" lang="ar-MA" sz="36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السرد ومقوماته:</a:t>
            </a:r>
            <a:endParaRPr kumimoji="0" lang="ar-MA" sz="3600" b="1" i="0" u="sng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lvl="1" algn="r" rtl="1"/>
            <a:r>
              <a:rPr kumimoji="0" lang="ar-MA" sz="36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‌أ.	</a:t>
            </a:r>
            <a:r>
              <a:rPr lang="ar-MA" sz="3600" b="1" dirty="0" smtClean="0">
                <a:solidFill>
                  <a:srgbClr val="00B050"/>
                </a:solidFill>
              </a:rPr>
              <a:t>الخطاطة </a:t>
            </a:r>
            <a:r>
              <a:rPr lang="ar-MA" sz="3600" b="1" dirty="0">
                <a:solidFill>
                  <a:srgbClr val="00B050"/>
                </a:solidFill>
              </a:rPr>
              <a:t>السردية</a:t>
            </a:r>
            <a:r>
              <a:rPr lang="ar-MA" sz="3600" b="1" dirty="0" smtClean="0">
                <a:solidFill>
                  <a:srgbClr val="00B050"/>
                </a:solidFill>
              </a:rPr>
              <a:t>:</a:t>
            </a:r>
            <a:endParaRPr kumimoji="0" lang="ar-MA" sz="3600" b="1" i="0" u="none" strike="noStrike" kern="1200" cap="none" spc="0" normalizeH="0" baseline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lvl="0" algn="r" rtl="1">
              <a:defRPr/>
            </a:pPr>
            <a:r>
              <a:rPr kumimoji="0" lang="ar-MA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           البداية                     </a:t>
            </a:r>
            <a:r>
              <a:rPr lang="ar-MA" sz="36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الوسط                         </a:t>
            </a:r>
            <a:r>
              <a:rPr kumimoji="0" lang="ar-MA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النهاية</a:t>
            </a:r>
          </a:p>
          <a:p>
            <a:pPr lvl="0" algn="r" rtl="1">
              <a:defRPr/>
            </a:pPr>
            <a:endParaRPr kumimoji="0" lang="ar-MA" sz="3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MA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MA" sz="3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/>
              <a:cs typeface="Arial" panose="020B0604020202020204" pitchFamily="34" charset="0"/>
            </a:endParaRPr>
          </a:p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MA" sz="3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marL="457200" marR="0" lvl="1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M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ب. شخصيات النص:</a:t>
            </a:r>
          </a:p>
          <a:p>
            <a:pPr marL="457200" marR="0" lvl="1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MA" sz="3600" b="1" i="0" u="none" strike="noStrike" kern="1200" cap="none" spc="0" normalizeH="0" baseline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marL="457200" marR="0" lvl="1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MA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/>
              <a:cs typeface="Arial" panose="020B0604020202020204" pitchFamily="34" charset="0"/>
            </a:endParaRPr>
          </a:p>
          <a:p>
            <a:pPr marL="457200" marR="0" lvl="1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MA" sz="36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8060788" y="2602531"/>
            <a:ext cx="3699803" cy="1926940"/>
          </a:xfrm>
          <a:prstGeom prst="roundRect">
            <a:avLst/>
          </a:prstGeom>
          <a:solidFill>
            <a:schemeClr val="tx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 rtl="1"/>
            <a:r>
              <a:rPr lang="ar-MA" sz="3200" b="1" dirty="0" smtClean="0">
                <a:solidFill>
                  <a:schemeClr val="bg1"/>
                </a:solidFill>
              </a:rPr>
              <a:t> </a:t>
            </a:r>
            <a:endParaRPr lang="ar-MA" sz="3200" b="1" dirty="0">
              <a:solidFill>
                <a:schemeClr val="bg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4571999" y="2602531"/>
            <a:ext cx="3432517" cy="1998226"/>
          </a:xfrm>
          <a:prstGeom prst="roundRect">
            <a:avLst/>
          </a:prstGeom>
          <a:solidFill>
            <a:schemeClr val="tx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r" rtl="1"/>
            <a:r>
              <a:rPr lang="ar-MA" sz="3200" b="1" dirty="0" smtClean="0">
                <a:solidFill>
                  <a:prstClr val="black"/>
                </a:solidFill>
              </a:rPr>
              <a:t> </a:t>
            </a:r>
            <a:endParaRPr lang="ar-MA" sz="3200" b="1" dirty="0">
              <a:solidFill>
                <a:prstClr val="black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239152" y="2602531"/>
            <a:ext cx="4276575" cy="2138290"/>
          </a:xfrm>
          <a:prstGeom prst="roundRect">
            <a:avLst/>
          </a:prstGeom>
          <a:solidFill>
            <a:schemeClr val="tx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r" rtl="1"/>
            <a:r>
              <a:rPr lang="ar-MA" sz="3600" b="1" dirty="0" smtClean="0">
                <a:solidFill>
                  <a:prstClr val="black"/>
                </a:solidFill>
              </a:rPr>
              <a:t> </a:t>
            </a:r>
            <a:endParaRPr lang="ar-MA" sz="3600" b="1" dirty="0">
              <a:solidFill>
                <a:prstClr val="black"/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9291504"/>
              </p:ext>
            </p:extLst>
          </p:nvPr>
        </p:nvGraphicFramePr>
        <p:xfrm>
          <a:off x="239153" y="5412817"/>
          <a:ext cx="11521438" cy="1325488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828800">
                  <a:extLst>
                    <a:ext uri="{9D8B030D-6E8A-4147-A177-3AD203B41FA5}">
                      <a16:colId xmlns:a16="http://schemas.microsoft.com/office/drawing/2014/main" val="2163446157"/>
                    </a:ext>
                  </a:extLst>
                </a:gridCol>
                <a:gridCol w="4380638">
                  <a:extLst>
                    <a:ext uri="{9D8B030D-6E8A-4147-A177-3AD203B41FA5}">
                      <a16:colId xmlns:a16="http://schemas.microsoft.com/office/drawing/2014/main" val="3820972368"/>
                    </a:ext>
                  </a:extLst>
                </a:gridCol>
                <a:gridCol w="5312000">
                  <a:extLst>
                    <a:ext uri="{9D8B030D-6E8A-4147-A177-3AD203B41FA5}">
                      <a16:colId xmlns:a16="http://schemas.microsoft.com/office/drawing/2014/main" val="3680820776"/>
                    </a:ext>
                  </a:extLst>
                </a:gridCol>
              </a:tblGrid>
              <a:tr h="546659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bg1"/>
                          </a:solidFill>
                          <a:effectLst/>
                        </a:rPr>
                        <a:t>الشخصيات</a:t>
                      </a:r>
                      <a:endParaRPr lang="en-US" sz="36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endParaRPr lang="en-US" sz="3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endParaRPr lang="en-US" sz="3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4150428"/>
                  </a:ext>
                </a:extLst>
              </a:tr>
              <a:tr h="694552"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+mn-cs"/>
                        </a:rPr>
                        <a:t>أوصافها</a:t>
                      </a:r>
                      <a:endParaRPr lang="en-US" sz="32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ar-MA" sz="3200" b="1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+mn-cs"/>
                        </a:rPr>
                        <a:t> </a:t>
                      </a:r>
                      <a:endParaRPr lang="en-US" sz="32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 smtClean="0">
                          <a:solidFill>
                            <a:schemeClr val="bg1"/>
                          </a:solidFill>
                          <a:effectLst/>
                        </a:rPr>
                        <a:t> 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20339948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383842" y="42204"/>
            <a:ext cx="3428999" cy="58477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ثالثا: تحليل </a:t>
            </a:r>
            <a:r>
              <a:rPr lang="ar-MA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</a:t>
            </a:r>
          </a:p>
        </p:txBody>
      </p:sp>
    </p:spTree>
    <p:extLst>
      <p:ext uri="{BB962C8B-B14F-4D97-AF65-F5344CB8AC3E}">
        <p14:creationId xmlns:p14="http://schemas.microsoft.com/office/powerpoint/2010/main" val="2610298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40675" y="633048"/>
            <a:ext cx="11915335" cy="618630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R="0" lvl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ar-MA" sz="3600" b="1" i="0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1. </a:t>
            </a:r>
            <a:r>
              <a:rPr kumimoji="0" lang="ar-MA" sz="3600" b="1" i="0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عناصر </a:t>
            </a:r>
            <a:r>
              <a:rPr kumimoji="0" lang="ar-MA" sz="36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السرد ومقوماته:</a:t>
            </a:r>
            <a:endParaRPr kumimoji="0" lang="ar-MA" sz="3600" b="1" i="0" u="sng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lvl="1" algn="r" rtl="1"/>
            <a:r>
              <a:rPr kumimoji="0" lang="ar-MA" sz="36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‌أ.	</a:t>
            </a:r>
            <a:r>
              <a:rPr lang="ar-MA" sz="3600" b="1" dirty="0" smtClean="0">
                <a:solidFill>
                  <a:srgbClr val="00B050"/>
                </a:solidFill>
              </a:rPr>
              <a:t>الخطاطة </a:t>
            </a:r>
            <a:r>
              <a:rPr lang="ar-MA" sz="3600" b="1" dirty="0">
                <a:solidFill>
                  <a:srgbClr val="00B050"/>
                </a:solidFill>
              </a:rPr>
              <a:t>السردية</a:t>
            </a:r>
            <a:r>
              <a:rPr lang="ar-MA" sz="3600" b="1" dirty="0" smtClean="0">
                <a:solidFill>
                  <a:srgbClr val="00B050"/>
                </a:solidFill>
              </a:rPr>
              <a:t>:</a:t>
            </a:r>
            <a:endParaRPr kumimoji="0" lang="ar-MA" sz="3600" b="1" i="0" u="none" strike="noStrike" kern="1200" cap="none" spc="0" normalizeH="0" baseline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lvl="0" algn="r" rtl="1">
              <a:defRPr/>
            </a:pPr>
            <a:r>
              <a:rPr kumimoji="0" lang="ar-MA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           البداية                     </a:t>
            </a:r>
            <a:r>
              <a:rPr lang="ar-MA" sz="36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الوسط                         </a:t>
            </a:r>
            <a:r>
              <a:rPr kumimoji="0" lang="ar-MA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النهاية</a:t>
            </a:r>
          </a:p>
          <a:p>
            <a:pPr lvl="0" algn="r" rtl="1">
              <a:defRPr/>
            </a:pPr>
            <a:endParaRPr kumimoji="0" lang="ar-MA" sz="3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MA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MA" sz="3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/>
              <a:cs typeface="Arial" panose="020B0604020202020204" pitchFamily="34" charset="0"/>
            </a:endParaRPr>
          </a:p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MA" sz="3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marL="457200" marR="0" lvl="1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M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ب. شخصيات النص:</a:t>
            </a:r>
          </a:p>
          <a:p>
            <a:pPr marL="457200" marR="0" lvl="1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MA" sz="3600" b="1" i="0" u="none" strike="noStrike" kern="1200" cap="none" spc="0" normalizeH="0" baseline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marL="457200" marR="0" lvl="1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MA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/>
              <a:cs typeface="Arial" panose="020B0604020202020204" pitchFamily="34" charset="0"/>
            </a:endParaRPr>
          </a:p>
          <a:p>
            <a:pPr marL="457200" marR="0" lvl="1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MA" sz="36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8060788" y="2602531"/>
            <a:ext cx="3699803" cy="1926940"/>
          </a:xfrm>
          <a:prstGeom prst="roundRect">
            <a:avLst/>
          </a:prstGeom>
          <a:solidFill>
            <a:schemeClr val="tx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 rtl="1"/>
            <a:r>
              <a:rPr lang="ar-MA" sz="3200" b="1" dirty="0">
                <a:solidFill>
                  <a:schemeClr val="bg1"/>
                </a:solidFill>
              </a:rPr>
              <a:t>نشوة عباس </a:t>
            </a:r>
            <a:r>
              <a:rPr lang="ar-MA" sz="3200" b="1" dirty="0" smtClean="0">
                <a:solidFill>
                  <a:schemeClr val="bg1"/>
                </a:solidFill>
              </a:rPr>
              <a:t>بفكرة شراء  حذاء جديد وادخاره المال الكافي </a:t>
            </a:r>
            <a:r>
              <a:rPr lang="ar-MA" sz="3200" b="1" dirty="0">
                <a:solidFill>
                  <a:schemeClr val="bg1"/>
                </a:solidFill>
              </a:rPr>
              <a:t>لذلك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571999" y="2602531"/>
            <a:ext cx="3432517" cy="1998226"/>
          </a:xfrm>
          <a:prstGeom prst="roundRect">
            <a:avLst/>
          </a:prstGeom>
          <a:solidFill>
            <a:schemeClr val="tx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r" rtl="1"/>
            <a:r>
              <a:rPr lang="ar-MA" sz="3200" b="1" dirty="0">
                <a:solidFill>
                  <a:prstClr val="black"/>
                </a:solidFill>
              </a:rPr>
              <a:t>شعور عباس بفرح </a:t>
            </a:r>
            <a:r>
              <a:rPr lang="ar-MA" sz="3200" b="1" dirty="0" smtClean="0">
                <a:solidFill>
                  <a:prstClr val="black"/>
                </a:solidFill>
              </a:rPr>
              <a:t>كبير بعد </a:t>
            </a:r>
            <a:r>
              <a:rPr lang="ar-MA" sz="3200" b="1" dirty="0">
                <a:solidFill>
                  <a:prstClr val="black"/>
                </a:solidFill>
              </a:rPr>
              <a:t>اقتناء الحذاء، </a:t>
            </a:r>
            <a:r>
              <a:rPr lang="ar-MA" sz="3200" b="1" dirty="0" smtClean="0">
                <a:solidFill>
                  <a:prstClr val="black"/>
                </a:solidFill>
              </a:rPr>
              <a:t>وعدم تصديقه </a:t>
            </a:r>
            <a:r>
              <a:rPr lang="ar-MA" sz="3200" b="1" dirty="0">
                <a:solidFill>
                  <a:prstClr val="black"/>
                </a:solidFill>
              </a:rPr>
              <a:t>لهذا الحدث </a:t>
            </a:r>
            <a:r>
              <a:rPr lang="ar-MA" sz="3200" b="1" dirty="0" smtClean="0">
                <a:solidFill>
                  <a:prstClr val="black"/>
                </a:solidFill>
              </a:rPr>
              <a:t>الرائع في </a:t>
            </a:r>
            <a:r>
              <a:rPr lang="ar-MA" sz="3200" b="1" dirty="0">
                <a:solidFill>
                  <a:prstClr val="black"/>
                </a:solidFill>
              </a:rPr>
              <a:t>حياته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39152" y="2602531"/>
            <a:ext cx="4276575" cy="2138290"/>
          </a:xfrm>
          <a:prstGeom prst="roundRect">
            <a:avLst/>
          </a:prstGeom>
          <a:solidFill>
            <a:schemeClr val="tx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r" rtl="1"/>
            <a:r>
              <a:rPr lang="ar-MA" sz="3600" b="1" dirty="0">
                <a:solidFill>
                  <a:prstClr val="black"/>
                </a:solidFill>
              </a:rPr>
              <a:t>وقوع عين صاحب </a:t>
            </a:r>
            <a:r>
              <a:rPr lang="ar-MA" sz="3600" b="1" dirty="0" smtClean="0">
                <a:solidFill>
                  <a:prstClr val="black"/>
                </a:solidFill>
              </a:rPr>
              <a:t>الدكان على حذاء عباس الجديد، وأخذه </a:t>
            </a:r>
            <a:r>
              <a:rPr lang="ar-MA" sz="3600" b="1" dirty="0">
                <a:solidFill>
                  <a:prstClr val="black"/>
                </a:solidFill>
              </a:rPr>
              <a:t>رهينة مقــابل </a:t>
            </a:r>
            <a:r>
              <a:rPr lang="ar-MA" sz="3600" b="1" dirty="0" smtClean="0">
                <a:solidFill>
                  <a:prstClr val="black"/>
                </a:solidFill>
              </a:rPr>
              <a:t>دين عباس</a:t>
            </a:r>
            <a:r>
              <a:rPr lang="ar-MA" sz="3600" b="1" dirty="0">
                <a:solidFill>
                  <a:prstClr val="black"/>
                </a:solidFill>
              </a:rPr>
              <a:t>، مما أغضبه. 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1580877"/>
              </p:ext>
            </p:extLst>
          </p:nvPr>
        </p:nvGraphicFramePr>
        <p:xfrm>
          <a:off x="239153" y="5412817"/>
          <a:ext cx="11521438" cy="1325488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828800">
                  <a:extLst>
                    <a:ext uri="{9D8B030D-6E8A-4147-A177-3AD203B41FA5}">
                      <a16:colId xmlns:a16="http://schemas.microsoft.com/office/drawing/2014/main" val="2163446157"/>
                    </a:ext>
                  </a:extLst>
                </a:gridCol>
                <a:gridCol w="4380638">
                  <a:extLst>
                    <a:ext uri="{9D8B030D-6E8A-4147-A177-3AD203B41FA5}">
                      <a16:colId xmlns:a16="http://schemas.microsoft.com/office/drawing/2014/main" val="3820972368"/>
                    </a:ext>
                  </a:extLst>
                </a:gridCol>
                <a:gridCol w="5312000">
                  <a:extLst>
                    <a:ext uri="{9D8B030D-6E8A-4147-A177-3AD203B41FA5}">
                      <a16:colId xmlns:a16="http://schemas.microsoft.com/office/drawing/2014/main" val="3680820776"/>
                    </a:ext>
                  </a:extLst>
                </a:gridCol>
              </a:tblGrid>
              <a:tr h="546659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bg1"/>
                          </a:solidFill>
                          <a:effectLst/>
                        </a:rPr>
                        <a:t>الشخصيات</a:t>
                      </a:r>
                      <a:endParaRPr lang="en-US" sz="36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 smtClean="0">
                          <a:solidFill>
                            <a:schemeClr val="bg1"/>
                          </a:solidFill>
                          <a:effectLst/>
                        </a:rPr>
                        <a:t>عباس</a:t>
                      </a:r>
                      <a:endParaRPr lang="en-US" sz="3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 smtClean="0">
                          <a:solidFill>
                            <a:schemeClr val="bg1"/>
                          </a:solidFill>
                          <a:effectLst/>
                        </a:rPr>
                        <a:t>صاحب الدكان</a:t>
                      </a:r>
                      <a:endParaRPr lang="en-US" sz="3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4150428"/>
                  </a:ext>
                </a:extLst>
              </a:tr>
              <a:tr h="694552"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+mn-cs"/>
                        </a:rPr>
                        <a:t>أوصافها</a:t>
                      </a:r>
                      <a:endParaRPr lang="en-US" sz="32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ar-MA" sz="3200" b="1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+mn-cs"/>
                        </a:rPr>
                        <a:t>فقير ـ خجول ـ قنوع-متناقض...</a:t>
                      </a:r>
                      <a:endParaRPr lang="en-US" sz="32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 smtClean="0">
                          <a:solidFill>
                            <a:schemeClr val="bg1"/>
                          </a:solidFill>
                          <a:effectLst/>
                        </a:rPr>
                        <a:t> متعجرف ـ أناني ـ غير متفهم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20339948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383842" y="42204"/>
            <a:ext cx="3428999" cy="58477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ثالثا: تحليل </a:t>
            </a:r>
            <a:r>
              <a:rPr lang="ar-MA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</a:t>
            </a:r>
          </a:p>
        </p:txBody>
      </p:sp>
    </p:spTree>
    <p:extLst>
      <p:ext uri="{BB962C8B-B14F-4D97-AF65-F5344CB8AC3E}">
        <p14:creationId xmlns:p14="http://schemas.microsoft.com/office/powerpoint/2010/main" val="34117632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12539" y="112540"/>
            <a:ext cx="11915335" cy="483209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lvl="0" algn="just" rtl="1">
              <a:spcAft>
                <a:spcPts val="0"/>
              </a:spcAft>
            </a:pPr>
            <a:r>
              <a:rPr lang="ar-MA" sz="3600" b="1" u="sng" dirty="0" smtClean="0">
                <a:solidFill>
                  <a:srgbClr val="00B050"/>
                </a:solidFill>
                <a:cs typeface="MCS Erwah S_U normal."/>
              </a:rPr>
              <a:t>ج. </a:t>
            </a:r>
            <a:r>
              <a:rPr lang="ar-SA" sz="3600" b="1" u="sng" dirty="0" smtClean="0">
                <a:solidFill>
                  <a:srgbClr val="00B050"/>
                </a:solidFill>
                <a:cs typeface="MCS Erwah S_U normal."/>
              </a:rPr>
              <a:t>فضاء </a:t>
            </a:r>
            <a:r>
              <a:rPr lang="ar-SA" sz="3600" b="1" u="sng" dirty="0">
                <a:solidFill>
                  <a:srgbClr val="00B050"/>
                </a:solidFill>
                <a:cs typeface="MCS Erwah S_U normal."/>
              </a:rPr>
              <a:t>السرد:</a:t>
            </a:r>
            <a:endParaRPr lang="en-US" sz="3600" dirty="0"/>
          </a:p>
          <a:p>
            <a:pPr marL="800100" lvl="1" indent="-342900" algn="just" rtl="1">
              <a:buFont typeface="Traditional Arabic" panose="02020603050405020304" pitchFamily="18" charset="-78"/>
              <a:buChar char="-"/>
            </a:pPr>
            <a:r>
              <a:rPr lang="ar-MA" sz="3200" b="1" dirty="0">
                <a:solidFill>
                  <a:srgbClr val="FF0000"/>
                </a:solidFill>
                <a:ea typeface="Times New Roman" panose="02020603050405020304" pitchFamily="18" charset="0"/>
              </a:rPr>
              <a:t>الزمان:</a:t>
            </a:r>
            <a:r>
              <a:rPr lang="ar-MA" sz="3200" b="1" dirty="0" smtClean="0">
                <a:solidFill>
                  <a:srgbClr val="FF0000"/>
                </a:solidFill>
                <a:ea typeface="Times New Roman" panose="02020603050405020304" pitchFamily="18" charset="0"/>
                <a:cs typeface="MCS Erwah S_U normal."/>
              </a:rPr>
              <a:t> </a:t>
            </a:r>
            <a:r>
              <a:rPr lang="ar-MA" sz="3200" b="1" dirty="0" smtClean="0">
                <a:solidFill>
                  <a:srgbClr val="FF0000"/>
                </a:solidFill>
                <a:ea typeface="Times New Roman" panose="02020603050405020304" pitchFamily="18" charset="0"/>
              </a:rPr>
              <a:t> </a:t>
            </a:r>
          </a:p>
          <a:p>
            <a:pPr lvl="3" algn="r" rtl="1"/>
            <a:r>
              <a:rPr lang="ar-MA" sz="3200" b="1" dirty="0">
                <a:solidFill>
                  <a:schemeClr val="bg1"/>
                </a:solidFill>
                <a:ea typeface="Times New Roman" panose="02020603050405020304" pitchFamily="18" charset="0"/>
              </a:rPr>
              <a:t> ـ </a:t>
            </a:r>
            <a:r>
              <a:rPr lang="ar-MA" sz="3200" b="1" dirty="0" smtClean="0">
                <a:solidFill>
                  <a:schemeClr val="bg1"/>
                </a:solidFill>
                <a:ea typeface="Times New Roman" panose="02020603050405020304" pitchFamily="18" charset="0"/>
              </a:rPr>
              <a:t>.............................</a:t>
            </a:r>
            <a:endParaRPr lang="ar-MA" sz="3200" b="1" dirty="0">
              <a:solidFill>
                <a:schemeClr val="bg1"/>
              </a:solidFill>
              <a:ea typeface="Times New Roman" panose="02020603050405020304" pitchFamily="18" charset="0"/>
            </a:endParaRPr>
          </a:p>
          <a:p>
            <a:pPr lvl="3" algn="r" rtl="1"/>
            <a:r>
              <a:rPr lang="ar-MA" sz="3200" b="1" dirty="0">
                <a:solidFill>
                  <a:schemeClr val="bg1"/>
                </a:solidFill>
                <a:ea typeface="Times New Roman" panose="02020603050405020304" pitchFamily="18" charset="0"/>
              </a:rPr>
              <a:t> </a:t>
            </a:r>
            <a:r>
              <a:rPr lang="ar-MA" sz="3200" b="1" dirty="0" smtClean="0">
                <a:solidFill>
                  <a:schemeClr val="bg1"/>
                </a:solidFill>
                <a:ea typeface="Times New Roman" panose="02020603050405020304" pitchFamily="18" charset="0"/>
              </a:rPr>
              <a:t>ـ .............................</a:t>
            </a:r>
            <a:endParaRPr lang="ar-MA" sz="3200" b="1" u="sng" dirty="0">
              <a:solidFill>
                <a:srgbClr val="FF0000"/>
              </a:solidFill>
              <a:cs typeface="MCS Erwah S_U normal."/>
            </a:endParaRPr>
          </a:p>
          <a:p>
            <a:pPr marL="800100" lvl="1" indent="-342900" algn="just" rtl="1">
              <a:buFont typeface="Traditional Arabic" panose="02020603050405020304" pitchFamily="18" charset="-78"/>
              <a:buChar char="-"/>
            </a:pPr>
            <a:r>
              <a:rPr lang="ar-MA" sz="3200" b="1" dirty="0">
                <a:solidFill>
                  <a:srgbClr val="FF0000"/>
                </a:solidFill>
                <a:ea typeface="Times New Roman" panose="02020603050405020304" pitchFamily="18" charset="0"/>
              </a:rPr>
              <a:t>المكان</a:t>
            </a:r>
            <a:r>
              <a:rPr lang="ar-MA" sz="3200" b="1" dirty="0" smtClean="0">
                <a:solidFill>
                  <a:srgbClr val="FF0000"/>
                </a:solidFill>
                <a:ea typeface="Times New Roman" panose="02020603050405020304" pitchFamily="18" charset="0"/>
              </a:rPr>
              <a:t>:</a:t>
            </a:r>
            <a:endParaRPr lang="ar-MA" sz="3600" dirty="0">
              <a:solidFill>
                <a:schemeClr val="bg1"/>
              </a:solidFill>
              <a:ea typeface="Times New Roman" panose="02020603050405020304" pitchFamily="18" charset="0"/>
            </a:endParaRPr>
          </a:p>
          <a:p>
            <a:pPr lvl="1" algn="just" rtl="1"/>
            <a:endParaRPr lang="ar-MA" sz="3600" b="1" dirty="0">
              <a:solidFill>
                <a:schemeClr val="bg1"/>
              </a:solidFill>
              <a:ea typeface="Times New Roman" panose="02020603050405020304" pitchFamily="18" charset="0"/>
            </a:endParaRPr>
          </a:p>
          <a:p>
            <a:pPr lvl="1" algn="just" rtl="1"/>
            <a:endParaRPr lang="ar-MA" sz="3600" b="1" dirty="0">
              <a:solidFill>
                <a:schemeClr val="bg1"/>
              </a:solidFill>
              <a:ea typeface="Times New Roman" panose="02020603050405020304" pitchFamily="18" charset="0"/>
            </a:endParaRPr>
          </a:p>
          <a:p>
            <a:pPr lvl="1" algn="just" rtl="1"/>
            <a:endParaRPr lang="ar-MA" sz="3600" b="1" dirty="0">
              <a:solidFill>
                <a:schemeClr val="bg1"/>
              </a:solidFill>
              <a:ea typeface="Times New Roman" panose="02020603050405020304" pitchFamily="18" charset="0"/>
            </a:endParaRPr>
          </a:p>
          <a:p>
            <a:pPr lvl="1" algn="just" rtl="1"/>
            <a:endParaRPr lang="ar-MA" sz="3600" b="1" dirty="0">
              <a:solidFill>
                <a:schemeClr val="bg1"/>
              </a:solidFill>
              <a:ea typeface="Times New Roman" panose="02020603050405020304" pitchFamily="18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5766257"/>
              </p:ext>
            </p:extLst>
          </p:nvPr>
        </p:nvGraphicFramePr>
        <p:xfrm>
          <a:off x="3530991" y="2383092"/>
          <a:ext cx="6309898" cy="2276856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2905517">
                  <a:extLst>
                    <a:ext uri="{9D8B030D-6E8A-4147-A177-3AD203B41FA5}">
                      <a16:colId xmlns:a16="http://schemas.microsoft.com/office/drawing/2014/main" val="73910029"/>
                    </a:ext>
                  </a:extLst>
                </a:gridCol>
                <a:gridCol w="3404381">
                  <a:extLst>
                    <a:ext uri="{9D8B030D-6E8A-4147-A177-3AD203B41FA5}">
                      <a16:colId xmlns:a16="http://schemas.microsoft.com/office/drawing/2014/main" val="2921297244"/>
                    </a:ext>
                  </a:extLst>
                </a:gridCol>
              </a:tblGrid>
              <a:tr h="17589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bg1"/>
                          </a:solidFill>
                          <a:effectLst/>
                        </a:rPr>
                        <a:t>المكان</a:t>
                      </a:r>
                      <a:endParaRPr lang="en-US" sz="360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dirty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bg1"/>
                          </a:solidFill>
                          <a:effectLst/>
                        </a:rPr>
                        <a:t>خصائصه</a:t>
                      </a:r>
                      <a:endParaRPr lang="en-US" sz="3600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3640809"/>
                  </a:ext>
                </a:extLst>
              </a:tr>
              <a:tr h="175895">
                <a:tc>
                  <a:txBody>
                    <a:bodyPr/>
                    <a:lstStyle/>
                    <a:p>
                      <a:endParaRPr lang="ar-MA" dirty="0" smtClean="0"/>
                    </a:p>
                    <a:p>
                      <a:endParaRPr lang="ar-MA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4371375"/>
                  </a:ext>
                </a:extLst>
              </a:tr>
              <a:tr h="175895">
                <a:tc>
                  <a:txBody>
                    <a:bodyPr/>
                    <a:lstStyle/>
                    <a:p>
                      <a:endParaRPr lang="ar-MA" dirty="0" smtClean="0"/>
                    </a:p>
                    <a:p>
                      <a:endParaRPr lang="ar-MA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6005803"/>
                  </a:ext>
                </a:extLst>
              </a:tr>
              <a:tr h="186055">
                <a:tc>
                  <a:txBody>
                    <a:bodyPr/>
                    <a:lstStyle/>
                    <a:p>
                      <a:endParaRPr lang="ar-MA" dirty="0" smtClean="0"/>
                    </a:p>
                    <a:p>
                      <a:endParaRPr lang="ar-MA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9298857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272138" y="5043759"/>
            <a:ext cx="2827604" cy="64633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رابعا</a:t>
            </a:r>
            <a:r>
              <a:rPr lang="ar-MA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التركيب</a:t>
            </a:r>
          </a:p>
        </p:txBody>
      </p:sp>
    </p:spTree>
    <p:extLst>
      <p:ext uri="{BB962C8B-B14F-4D97-AF65-F5344CB8AC3E}">
        <p14:creationId xmlns:p14="http://schemas.microsoft.com/office/powerpoint/2010/main" val="2734923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12539" y="112540"/>
            <a:ext cx="11915335" cy="483209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lvl="0" algn="just" rtl="1">
              <a:spcAft>
                <a:spcPts val="0"/>
              </a:spcAft>
            </a:pPr>
            <a:r>
              <a:rPr lang="ar-MA" sz="3600" b="1" u="sng" dirty="0" smtClean="0">
                <a:solidFill>
                  <a:srgbClr val="00B050"/>
                </a:solidFill>
                <a:cs typeface="MCS Erwah S_U normal."/>
              </a:rPr>
              <a:t>ج. </a:t>
            </a:r>
            <a:r>
              <a:rPr lang="ar-SA" sz="3600" b="1" u="sng" dirty="0" smtClean="0">
                <a:solidFill>
                  <a:srgbClr val="00B050"/>
                </a:solidFill>
                <a:cs typeface="MCS Erwah S_U normal."/>
              </a:rPr>
              <a:t>فضاء </a:t>
            </a:r>
            <a:r>
              <a:rPr lang="ar-SA" sz="3600" b="1" u="sng" dirty="0">
                <a:solidFill>
                  <a:srgbClr val="00B050"/>
                </a:solidFill>
                <a:cs typeface="MCS Erwah S_U normal."/>
              </a:rPr>
              <a:t>السرد:</a:t>
            </a:r>
            <a:endParaRPr lang="en-US" sz="3600" dirty="0"/>
          </a:p>
          <a:p>
            <a:pPr marL="800100" lvl="1" indent="-342900" algn="just" rtl="1">
              <a:buFont typeface="Traditional Arabic" panose="02020603050405020304" pitchFamily="18" charset="-78"/>
              <a:buChar char="-"/>
            </a:pPr>
            <a:r>
              <a:rPr lang="ar-MA" sz="3200" b="1" dirty="0">
                <a:solidFill>
                  <a:srgbClr val="FF0000"/>
                </a:solidFill>
                <a:ea typeface="Times New Roman" panose="02020603050405020304" pitchFamily="18" charset="0"/>
              </a:rPr>
              <a:t>الزمان:</a:t>
            </a:r>
            <a:r>
              <a:rPr lang="ar-MA" sz="3200" b="1" dirty="0" smtClean="0">
                <a:solidFill>
                  <a:srgbClr val="FF0000"/>
                </a:solidFill>
                <a:ea typeface="Times New Roman" panose="02020603050405020304" pitchFamily="18" charset="0"/>
                <a:cs typeface="MCS Erwah S_U normal."/>
              </a:rPr>
              <a:t> </a:t>
            </a:r>
            <a:r>
              <a:rPr lang="ar-MA" sz="3200" b="1" dirty="0" smtClean="0">
                <a:solidFill>
                  <a:srgbClr val="FF0000"/>
                </a:solidFill>
                <a:ea typeface="Times New Roman" panose="02020603050405020304" pitchFamily="18" charset="0"/>
              </a:rPr>
              <a:t> </a:t>
            </a:r>
          </a:p>
          <a:p>
            <a:pPr lvl="3" algn="r" rtl="1"/>
            <a:r>
              <a:rPr lang="ar-MA" sz="3200" b="1" dirty="0">
                <a:solidFill>
                  <a:schemeClr val="bg1"/>
                </a:solidFill>
                <a:ea typeface="Times New Roman" panose="02020603050405020304" pitchFamily="18" charset="0"/>
              </a:rPr>
              <a:t> ـ أحداث متسلسلة </a:t>
            </a:r>
            <a:r>
              <a:rPr lang="ar-MA" sz="3200" b="1" dirty="0" smtClean="0">
                <a:solidFill>
                  <a:schemeClr val="bg1"/>
                </a:solidFill>
                <a:ea typeface="Times New Roman" panose="02020603050405020304" pitchFamily="18" charset="0"/>
              </a:rPr>
              <a:t>الزمن.</a:t>
            </a:r>
            <a:endParaRPr lang="ar-MA" sz="3200" b="1" dirty="0">
              <a:solidFill>
                <a:schemeClr val="bg1"/>
              </a:solidFill>
              <a:ea typeface="Times New Roman" panose="02020603050405020304" pitchFamily="18" charset="0"/>
            </a:endParaRPr>
          </a:p>
          <a:p>
            <a:pPr lvl="3" algn="r" rtl="1"/>
            <a:r>
              <a:rPr lang="ar-MA" sz="3200" b="1" dirty="0">
                <a:solidFill>
                  <a:schemeClr val="bg1"/>
                </a:solidFill>
                <a:ea typeface="Times New Roman" panose="02020603050405020304" pitchFamily="18" charset="0"/>
              </a:rPr>
              <a:t> </a:t>
            </a:r>
            <a:r>
              <a:rPr lang="ar-MA" sz="3200" b="1" dirty="0" smtClean="0">
                <a:solidFill>
                  <a:schemeClr val="bg1"/>
                </a:solidFill>
                <a:ea typeface="Times New Roman" panose="02020603050405020304" pitchFamily="18" charset="0"/>
              </a:rPr>
              <a:t>ـ </a:t>
            </a:r>
            <a:r>
              <a:rPr lang="ar-MA" sz="3200" b="1" dirty="0">
                <a:solidFill>
                  <a:schemeClr val="bg1"/>
                </a:solidFill>
                <a:ea typeface="Times New Roman" panose="02020603050405020304" pitchFamily="18" charset="0"/>
              </a:rPr>
              <a:t>استعمال زمن </a:t>
            </a:r>
            <a:r>
              <a:rPr lang="ar-MA" sz="3200" b="1" dirty="0" smtClean="0">
                <a:solidFill>
                  <a:schemeClr val="bg1"/>
                </a:solidFill>
                <a:ea typeface="Times New Roman" panose="02020603050405020304" pitchFamily="18" charset="0"/>
              </a:rPr>
              <a:t>الماضي.</a:t>
            </a:r>
            <a:endParaRPr lang="ar-MA" sz="3200" b="1" u="sng" dirty="0">
              <a:solidFill>
                <a:srgbClr val="FF0000"/>
              </a:solidFill>
              <a:cs typeface="MCS Erwah S_U normal."/>
            </a:endParaRPr>
          </a:p>
          <a:p>
            <a:pPr marL="800100" lvl="1" indent="-342900" algn="just" rtl="1">
              <a:buFont typeface="Traditional Arabic" panose="02020603050405020304" pitchFamily="18" charset="-78"/>
              <a:buChar char="-"/>
            </a:pPr>
            <a:r>
              <a:rPr lang="ar-MA" sz="3200" b="1" dirty="0">
                <a:solidFill>
                  <a:srgbClr val="FF0000"/>
                </a:solidFill>
                <a:ea typeface="Times New Roman" panose="02020603050405020304" pitchFamily="18" charset="0"/>
              </a:rPr>
              <a:t>المكان</a:t>
            </a:r>
            <a:r>
              <a:rPr lang="ar-MA" sz="3200" b="1" dirty="0" smtClean="0">
                <a:solidFill>
                  <a:srgbClr val="FF0000"/>
                </a:solidFill>
                <a:ea typeface="Times New Roman" panose="02020603050405020304" pitchFamily="18" charset="0"/>
              </a:rPr>
              <a:t>:</a:t>
            </a:r>
            <a:endParaRPr lang="ar-MA" sz="3600" dirty="0">
              <a:solidFill>
                <a:schemeClr val="bg1"/>
              </a:solidFill>
              <a:ea typeface="Times New Roman" panose="02020603050405020304" pitchFamily="18" charset="0"/>
            </a:endParaRPr>
          </a:p>
          <a:p>
            <a:pPr lvl="1" algn="just" rtl="1"/>
            <a:endParaRPr lang="ar-MA" sz="3600" b="1" dirty="0">
              <a:solidFill>
                <a:schemeClr val="bg1"/>
              </a:solidFill>
              <a:ea typeface="Times New Roman" panose="02020603050405020304" pitchFamily="18" charset="0"/>
            </a:endParaRPr>
          </a:p>
          <a:p>
            <a:pPr lvl="1" algn="just" rtl="1"/>
            <a:endParaRPr lang="ar-MA" sz="3600" b="1" dirty="0">
              <a:solidFill>
                <a:schemeClr val="bg1"/>
              </a:solidFill>
              <a:ea typeface="Times New Roman" panose="02020603050405020304" pitchFamily="18" charset="0"/>
            </a:endParaRPr>
          </a:p>
          <a:p>
            <a:pPr lvl="1" algn="just" rtl="1"/>
            <a:endParaRPr lang="ar-MA" sz="3600" b="1" dirty="0">
              <a:solidFill>
                <a:schemeClr val="bg1"/>
              </a:solidFill>
              <a:ea typeface="Times New Roman" panose="02020603050405020304" pitchFamily="18" charset="0"/>
            </a:endParaRPr>
          </a:p>
          <a:p>
            <a:pPr lvl="1" algn="just" rtl="1"/>
            <a:endParaRPr lang="ar-MA" sz="3600" b="1" dirty="0">
              <a:solidFill>
                <a:schemeClr val="bg1"/>
              </a:solidFill>
              <a:ea typeface="Times New Roman" panose="02020603050405020304" pitchFamily="18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6791164"/>
              </p:ext>
            </p:extLst>
          </p:nvPr>
        </p:nvGraphicFramePr>
        <p:xfrm>
          <a:off x="3530991" y="2383092"/>
          <a:ext cx="6309898" cy="2523744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2905517">
                  <a:extLst>
                    <a:ext uri="{9D8B030D-6E8A-4147-A177-3AD203B41FA5}">
                      <a16:colId xmlns:a16="http://schemas.microsoft.com/office/drawing/2014/main" val="73910029"/>
                    </a:ext>
                  </a:extLst>
                </a:gridCol>
                <a:gridCol w="3404381">
                  <a:extLst>
                    <a:ext uri="{9D8B030D-6E8A-4147-A177-3AD203B41FA5}">
                      <a16:colId xmlns:a16="http://schemas.microsoft.com/office/drawing/2014/main" val="2921297244"/>
                    </a:ext>
                  </a:extLst>
                </a:gridCol>
              </a:tblGrid>
              <a:tr h="17589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bg1"/>
                          </a:solidFill>
                          <a:effectLst/>
                        </a:rPr>
                        <a:t>المكان</a:t>
                      </a:r>
                      <a:endParaRPr lang="en-US" sz="360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dirty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bg1"/>
                          </a:solidFill>
                          <a:effectLst/>
                        </a:rPr>
                        <a:t>خصائصه</a:t>
                      </a:r>
                      <a:endParaRPr lang="en-US" sz="3600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3640809"/>
                  </a:ext>
                </a:extLst>
              </a:tr>
              <a:tr h="17589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bg1"/>
                          </a:solidFill>
                          <a:effectLst/>
                        </a:rPr>
                        <a:t>محل بيع الأحذية</a:t>
                      </a:r>
                      <a:endParaRPr lang="en-US" sz="360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bg1"/>
                          </a:solidFill>
                          <a:effectLst/>
                        </a:rPr>
                        <a:t>عام ـ منغلق </a:t>
                      </a:r>
                      <a:endParaRPr lang="en-US" sz="360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4371375"/>
                  </a:ext>
                </a:extLst>
              </a:tr>
              <a:tr h="17589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bg1"/>
                          </a:solidFill>
                          <a:effectLst/>
                        </a:rPr>
                        <a:t>الدكان </a:t>
                      </a:r>
                      <a:endParaRPr lang="en-US" sz="360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bg1"/>
                          </a:solidFill>
                          <a:effectLst/>
                        </a:rPr>
                        <a:t>عام ـ منغلق</a:t>
                      </a:r>
                      <a:endParaRPr lang="en-US" sz="360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6005803"/>
                  </a:ext>
                </a:extLst>
              </a:tr>
              <a:tr h="18605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bg1"/>
                          </a:solidFill>
                          <a:effectLst/>
                        </a:rPr>
                        <a:t>الشارع </a:t>
                      </a:r>
                      <a:endParaRPr lang="en-US" sz="360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dirty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bg1"/>
                          </a:solidFill>
                          <a:effectLst/>
                        </a:rPr>
                        <a:t> عام ـ منفتح</a:t>
                      </a:r>
                      <a:endParaRPr lang="en-US" sz="3600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9298857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272138" y="5043759"/>
            <a:ext cx="2827604" cy="64633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رابعا</a:t>
            </a:r>
            <a:r>
              <a:rPr lang="ar-MA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التركيب</a:t>
            </a:r>
          </a:p>
        </p:txBody>
      </p:sp>
    </p:spTree>
    <p:extLst>
      <p:ext uri="{BB962C8B-B14F-4D97-AF65-F5344CB8AC3E}">
        <p14:creationId xmlns:p14="http://schemas.microsoft.com/office/powerpoint/2010/main" val="1573099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492</TotalTime>
  <Words>350</Words>
  <Application>Microsoft Office PowerPoint</Application>
  <PresentationFormat>Widescreen</PresentationFormat>
  <Paragraphs>89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Arial</vt:lpstr>
      <vt:lpstr>Calibri</vt:lpstr>
      <vt:lpstr>Century Gothic</vt:lpstr>
      <vt:lpstr>MCS Erwah S_U normal.</vt:lpstr>
      <vt:lpstr>Times New Roman</vt:lpstr>
      <vt:lpstr>Traditional Arabic</vt:lpstr>
      <vt:lpstr>Wingdings</vt:lpstr>
      <vt:lpstr>Wingdings 3</vt:lpstr>
      <vt:lpstr>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zakaria arajouan</dc:creator>
  <cp:lastModifiedBy>zakaria arajouan</cp:lastModifiedBy>
  <cp:revision>78</cp:revision>
  <dcterms:created xsi:type="dcterms:W3CDTF">2022-09-26T12:22:46Z</dcterms:created>
  <dcterms:modified xsi:type="dcterms:W3CDTF">2023-03-19T17:09:17Z</dcterms:modified>
</cp:coreProperties>
</file>