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88" r:id="rId4"/>
    <p:sldId id="289" r:id="rId5"/>
    <p:sldId id="290" r:id="rId6"/>
    <p:sldId id="291" r:id="rId7"/>
    <p:sldId id="257" r:id="rId8"/>
    <p:sldId id="266" r:id="rId9"/>
    <p:sldId id="259" r:id="rId10"/>
    <p:sldId id="292" r:id="rId11"/>
    <p:sldId id="261" r:id="rId12"/>
    <p:sldId id="293" r:id="rId13"/>
    <p:sldId id="269" r:id="rId14"/>
    <p:sldId id="294" r:id="rId15"/>
    <p:sldId id="279" r:id="rId16"/>
    <p:sldId id="295" r:id="rId17"/>
    <p:sldId id="28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88"/>
            <p14:sldId id="289"/>
            <p14:sldId id="290"/>
            <p14:sldId id="291"/>
            <p14:sldId id="257"/>
            <p14:sldId id="266"/>
            <p14:sldId id="259"/>
            <p14:sldId id="292"/>
          </p14:sldIdLst>
        </p14:section>
        <p14:section name="الحصة الثانية" id="{2A91C92C-40D6-4917-917C-47E3B2CEE21D}">
          <p14:sldIdLst>
            <p14:sldId id="261"/>
            <p14:sldId id="293"/>
            <p14:sldId id="269"/>
            <p14:sldId id="294"/>
            <p14:sldId id="279"/>
            <p14:sldId id="295"/>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12-03-1445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12-03-1445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12-03-1445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12-03-1445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الإسلامية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الفجر الصادق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27</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323580"/>
            <a:ext cx="11633981" cy="646331"/>
          </a:xfrm>
          <a:prstGeom prst="rect">
            <a:avLst/>
          </a:prstGeom>
          <a:solidFill>
            <a:schemeClr val="accent2">
              <a:lumMod val="40000"/>
              <a:lumOff val="60000"/>
            </a:schemeClr>
          </a:solidFill>
        </p:spPr>
        <p:txBody>
          <a:bodyPr wrap="square">
            <a:spAutoFit/>
          </a:bodyPr>
          <a:lstStyle/>
          <a:p>
            <a:pPr algn="r" rtl="1"/>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بزوغ فجر الإسلام، وإخراجه الناس من ظلمات الكفر إلى نور الإيمان.</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740675"/>
            <a:ext cx="11781926" cy="2357568"/>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لف أم القرى صمت:</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أحاط بها الهدوء وشملتها السكينة.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العتمة</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ظلمة الليل</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ينشد</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يطلب ويلتمس.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همهمة</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كلام خفي.-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قبسا</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شعلة من النور،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يأوي</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يلجأ</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تصدع</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تشقق، والمقصود هنا هو تفكك بين الروم والفرس.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هجعت</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نامت.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البازغ</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طلع وظهر</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endParaRPr lang="en-US"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239833" y="4515238"/>
            <a:ext cx="3457683"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3971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2602764"/>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أحداث النص:</a:t>
            </a:r>
          </a:p>
          <a:p>
            <a:pPr algn="r" rtl="1"/>
            <a:r>
              <a:rPr lang="ar-MA" sz="3600" b="1" dirty="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في النص  حدثان </a:t>
            </a:r>
            <a:r>
              <a:rPr lang="ar-MA" sz="3600" b="1" dirty="0" smtClean="0">
                <a:solidFill>
                  <a:schemeClr val="bg1"/>
                </a:solidFill>
                <a:effectLst>
                  <a:outerShdw blurRad="38100" dist="38100" dir="2700000" algn="tl">
                    <a:srgbClr val="000000">
                      <a:alpha val="43137"/>
                    </a:srgbClr>
                  </a:outerShdw>
                </a:effectLst>
              </a:rPr>
              <a:t>رئيسيان:</a:t>
            </a:r>
          </a:p>
          <a:p>
            <a:pPr algn="r" rtl="1">
              <a:lnSpc>
                <a:spcPct val="115000"/>
              </a:lnSpc>
              <a:spcAft>
                <a:spcPts val="1000"/>
              </a:spcAft>
            </a:pPr>
            <a:r>
              <a:rPr lang="fr-FR" sz="3600" b="1" dirty="0" smtClean="0">
                <a:solidFill>
                  <a:schemeClr val="bg1"/>
                </a:solidFill>
                <a:highlight>
                  <a:srgbClr val="FFFF00"/>
                </a:highlight>
                <a:latin typeface="Calibri" panose="020F0502020204030204" pitchFamily="34" charset="0"/>
                <a:ea typeface="Times New Roman" panose="02020603050405020304" pitchFamily="18" charset="0"/>
                <a:cs typeface="Arial" panose="020B0604020202020204" pitchFamily="34" charset="0"/>
              </a:rPr>
              <a:t>- </a:t>
            </a:r>
            <a:r>
              <a:rPr lang="ar-SA" sz="3600" b="1" dirty="0" smtClean="0">
                <a:solidFill>
                  <a:schemeClr val="bg1"/>
                </a:solidFill>
                <a:highlight>
                  <a:srgbClr val="FFFF00"/>
                </a:highlight>
                <a:latin typeface="Calibri" panose="020F0502020204030204" pitchFamily="34" charset="0"/>
                <a:ea typeface="Times New Roman" panose="02020603050405020304" pitchFamily="18" charset="0"/>
              </a:rPr>
              <a:t>الحدث </a:t>
            </a: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الأول</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dirty="0">
                <a:solidFill>
                  <a:schemeClr val="bg1"/>
                </a:solidFill>
                <a:highlight>
                  <a:srgbClr val="FFFF00"/>
                </a:highlight>
                <a:latin typeface="Calibri" panose="020F0502020204030204" pitchFamily="34" charset="0"/>
                <a:ea typeface="Times New Roman" panose="02020603050405020304" pitchFamily="18" charset="0"/>
                <a:cs typeface="Arial" panose="020B0604020202020204" pitchFamily="34" charset="0"/>
              </a:rPr>
              <a:t>- </a:t>
            </a:r>
            <a:r>
              <a:rPr lang="fr-FR" sz="3600" b="1" dirty="0">
                <a:solidFill>
                  <a:schemeClr val="bg1"/>
                </a:solidFill>
                <a:highlight>
                  <a:srgbClr val="FFFF00"/>
                </a:highlight>
                <a:latin typeface="Arial" panose="020B0604020202020204" pitchFamily="34" charset="0"/>
                <a:ea typeface="Times New Roman" panose="02020603050405020304" pitchFamily="18" charset="0"/>
                <a:cs typeface="Arial" panose="020B0604020202020204" pitchFamily="34" charset="0"/>
              </a:rPr>
              <a:t> </a:t>
            </a: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الحدث الثاني</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 </a:t>
            </a:r>
            <a:r>
              <a:rPr lang="ar-MA" sz="3600" b="1" dirty="0" smtClean="0">
                <a:solidFill>
                  <a:schemeClr val="bg1"/>
                </a:solidFill>
                <a:latin typeface="Calibri" panose="020F0502020204030204" pitchFamily="34" charset="0"/>
                <a:ea typeface="Times New Roman" panose="02020603050405020304" pitchFamily="18" charset="0"/>
              </a:rPr>
              <a:t>..................</a:t>
            </a:r>
            <a:r>
              <a:rPr lang="fr-FR" sz="36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4514056"/>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أحداث النص:</a:t>
            </a:r>
          </a:p>
          <a:p>
            <a:pPr algn="r" rtl="1"/>
            <a:r>
              <a:rPr lang="ar-MA" sz="3600" b="1" dirty="0">
                <a:solidFill>
                  <a:srgbClr val="FF00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في النص  حدثان </a:t>
            </a:r>
            <a:r>
              <a:rPr lang="ar-MA" sz="3600" b="1" dirty="0" smtClean="0">
                <a:solidFill>
                  <a:schemeClr val="bg1"/>
                </a:solidFill>
                <a:effectLst>
                  <a:outerShdw blurRad="38100" dist="38100" dir="2700000" algn="tl">
                    <a:srgbClr val="000000">
                      <a:alpha val="43137"/>
                    </a:srgbClr>
                  </a:outerShdw>
                </a:effectLst>
              </a:rPr>
              <a:t>رئيسيان:</a:t>
            </a:r>
          </a:p>
          <a:p>
            <a:pPr algn="r" rtl="1">
              <a:lnSpc>
                <a:spcPct val="115000"/>
              </a:lnSpc>
              <a:spcAft>
                <a:spcPts val="1000"/>
              </a:spcAft>
            </a:pPr>
            <a:r>
              <a:rPr lang="fr-FR" sz="3600" b="1" dirty="0" smtClean="0">
                <a:solidFill>
                  <a:schemeClr val="bg1"/>
                </a:solidFill>
                <a:highlight>
                  <a:srgbClr val="FFFF00"/>
                </a:highlight>
                <a:latin typeface="Calibri" panose="020F0502020204030204" pitchFamily="34" charset="0"/>
                <a:ea typeface="Times New Roman" panose="02020603050405020304" pitchFamily="18" charset="0"/>
                <a:cs typeface="Arial" panose="020B0604020202020204" pitchFamily="34" charset="0"/>
              </a:rPr>
              <a:t>- </a:t>
            </a:r>
            <a:r>
              <a:rPr lang="ar-SA" sz="3600" b="1" dirty="0" smtClean="0">
                <a:solidFill>
                  <a:schemeClr val="bg1"/>
                </a:solidFill>
                <a:highlight>
                  <a:srgbClr val="FFFF00"/>
                </a:highlight>
                <a:latin typeface="Calibri" panose="020F0502020204030204" pitchFamily="34" charset="0"/>
                <a:ea typeface="Times New Roman" panose="02020603050405020304" pitchFamily="18" charset="0"/>
              </a:rPr>
              <a:t>الحدث </a:t>
            </a: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الأول</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 </a:t>
            </a:r>
            <a:r>
              <a:rPr lang="ar-SA" sz="3600" b="1" dirty="0">
                <a:solidFill>
                  <a:schemeClr val="bg1"/>
                </a:solidFill>
                <a:latin typeface="Calibri" panose="020F0502020204030204" pitchFamily="34" charset="0"/>
                <a:ea typeface="Times New Roman" panose="02020603050405020304" pitchFamily="18" charset="0"/>
              </a:rPr>
              <a:t>وقع قبل الفجر؛ حيث كان الناس غارقين في جاهليتهم وفي عبادة الأوثان، وكان الصراع قائما بين الفرس والروم حول السيطرة على زمام الأمور والاستحواذ على مركز القوة.</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dirty="0">
                <a:solidFill>
                  <a:schemeClr val="bg1"/>
                </a:solidFill>
                <a:highlight>
                  <a:srgbClr val="FFFF00"/>
                </a:highlight>
                <a:latin typeface="Calibri" panose="020F0502020204030204" pitchFamily="34" charset="0"/>
                <a:ea typeface="Times New Roman" panose="02020603050405020304" pitchFamily="18" charset="0"/>
                <a:cs typeface="Arial" panose="020B0604020202020204" pitchFamily="34" charset="0"/>
              </a:rPr>
              <a:t>- </a:t>
            </a:r>
            <a:r>
              <a:rPr lang="fr-FR" sz="3600" b="1" dirty="0">
                <a:solidFill>
                  <a:schemeClr val="bg1"/>
                </a:solidFill>
                <a:highlight>
                  <a:srgbClr val="FFFF00"/>
                </a:highlight>
                <a:latin typeface="Arial" panose="020B0604020202020204" pitchFamily="34" charset="0"/>
                <a:ea typeface="Times New Roman" panose="02020603050405020304" pitchFamily="18" charset="0"/>
                <a:cs typeface="Arial" panose="020B0604020202020204" pitchFamily="34" charset="0"/>
              </a:rPr>
              <a:t> </a:t>
            </a:r>
            <a:r>
              <a:rPr lang="ar-SA" sz="3600" b="1" dirty="0">
                <a:solidFill>
                  <a:schemeClr val="bg1"/>
                </a:solidFill>
                <a:highlight>
                  <a:srgbClr val="FFFF00"/>
                </a:highlight>
                <a:latin typeface="Calibri" panose="020F0502020204030204" pitchFamily="34" charset="0"/>
                <a:ea typeface="Times New Roman" panose="02020603050405020304" pitchFamily="18" charset="0"/>
              </a:rPr>
              <a:t>الحدث الثاني</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 </a:t>
            </a:r>
            <a:r>
              <a:rPr lang="ar-SA" sz="3600" b="1" dirty="0">
                <a:solidFill>
                  <a:schemeClr val="bg1"/>
                </a:solidFill>
                <a:latin typeface="Calibri" panose="020F0502020204030204" pitchFamily="34" charset="0"/>
                <a:ea typeface="Times New Roman" panose="02020603050405020304" pitchFamily="18" charset="0"/>
              </a:rPr>
              <a:t>وقع بعد الفجر، حيث أخرج الإسلام الناس من ظلمات الكفر إلى نور الإيمان، وحطم الأصنام، وحمل رسالة الخير إلى البشرية كافة</a:t>
            </a:r>
            <a:r>
              <a:rPr lang="fr-FR" sz="36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5323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77371"/>
            <a:ext cx="11811597" cy="6740307"/>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شخصيات النص </a:t>
            </a:r>
            <a:r>
              <a:rPr lang="ar-MA" sz="3600" b="1" dirty="0" smtClean="0">
                <a:solidFill>
                  <a:srgbClr val="FF0000"/>
                </a:solidFill>
                <a:effectLst>
                  <a:outerShdw blurRad="38100" dist="38100" dir="2700000" algn="tl">
                    <a:srgbClr val="000000">
                      <a:alpha val="43137"/>
                    </a:srgbClr>
                  </a:outerShdw>
                </a:effectLst>
              </a:rPr>
              <a:t>وأوصافها:</a:t>
            </a: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a:p>
            <a:pPr algn="r" rtl="1">
              <a:lnSpc>
                <a:spcPct val="200000"/>
              </a:lnSpc>
            </a:pPr>
            <a:r>
              <a:rPr lang="ar-MA" sz="3600" b="1" dirty="0">
                <a:solidFill>
                  <a:srgbClr val="FF0000"/>
                </a:solidFill>
                <a:effectLst>
                  <a:outerShdw blurRad="38100" dist="38100" dir="2700000" algn="tl">
                    <a:srgbClr val="000000">
                      <a:alpha val="43137"/>
                    </a:srgbClr>
                  </a:outerShdw>
                </a:effectLst>
              </a:rPr>
              <a:t>3. الزمان والمكان في </a:t>
            </a:r>
            <a:r>
              <a:rPr lang="ar-MA" sz="3600" b="1" dirty="0" smtClean="0">
                <a:solidFill>
                  <a:srgbClr val="FF0000"/>
                </a:solidFill>
                <a:effectLst>
                  <a:outerShdw blurRad="38100" dist="38100" dir="2700000" algn="tl">
                    <a:srgbClr val="000000">
                      <a:alpha val="43137"/>
                    </a:srgbClr>
                  </a:outerShdw>
                </a:effectLst>
              </a:rPr>
              <a:t>النص:</a:t>
            </a: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95400357"/>
              </p:ext>
            </p:extLst>
          </p:nvPr>
        </p:nvGraphicFramePr>
        <p:xfrm>
          <a:off x="407961" y="763614"/>
          <a:ext cx="11299900" cy="1898420"/>
        </p:xfrm>
        <a:graphic>
          <a:graphicData uri="http://schemas.openxmlformats.org/drawingml/2006/table">
            <a:tbl>
              <a:tblPr rtl="1" firstRow="1" firstCol="1" bandRow="1">
                <a:tableStyleId>{5C22544A-7EE6-4342-B048-85BDC9FD1C3A}</a:tableStyleId>
              </a:tblPr>
              <a:tblGrid>
                <a:gridCol w="5649950">
                  <a:extLst>
                    <a:ext uri="{9D8B030D-6E8A-4147-A177-3AD203B41FA5}">
                      <a16:colId xmlns:a16="http://schemas.microsoft.com/office/drawing/2014/main" val="2685263683"/>
                    </a:ext>
                  </a:extLst>
                </a:gridCol>
                <a:gridCol w="5649950">
                  <a:extLst>
                    <a:ext uri="{9D8B030D-6E8A-4147-A177-3AD203B41FA5}">
                      <a16:colId xmlns:a16="http://schemas.microsoft.com/office/drawing/2014/main" val="514456460"/>
                    </a:ext>
                  </a:extLst>
                </a:gridCol>
              </a:tblGrid>
              <a:tr h="420862">
                <a:tc>
                  <a:txBody>
                    <a:bodyPr/>
                    <a:lstStyle/>
                    <a:p>
                      <a:pPr algn="ctr" rtl="1">
                        <a:lnSpc>
                          <a:spcPct val="115000"/>
                        </a:lnSpc>
                        <a:spcAft>
                          <a:spcPts val="0"/>
                        </a:spcAft>
                      </a:pPr>
                      <a:r>
                        <a:rPr lang="ar-SA" sz="3200" b="1" dirty="0">
                          <a:solidFill>
                            <a:srgbClr val="FF0000"/>
                          </a:solidFill>
                          <a:effectLst/>
                        </a:rPr>
                        <a:t>الشخصيات</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rgbClr val="FF0000"/>
                          </a:solidFill>
                          <a:effectLst/>
                        </a:rPr>
                        <a:t>أوصافها</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372621508"/>
                  </a:ext>
                </a:extLst>
              </a:tr>
              <a:tr h="668794">
                <a:tc>
                  <a:txBody>
                    <a:bodyPr/>
                    <a:lstStyle/>
                    <a:p>
                      <a:endParaRPr lang="ar-MA" dirty="0"/>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13470485"/>
                  </a:ext>
                </a:extLst>
              </a:tr>
              <a:tr h="668794">
                <a:tc>
                  <a:txBody>
                    <a:bodyPr/>
                    <a:lstStyle/>
                    <a:p>
                      <a:endParaRPr lang="ar-MA" dirty="0"/>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endParaRPr lang="ar-MA" dirty="0"/>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02364824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865022523"/>
              </p:ext>
            </p:extLst>
          </p:nvPr>
        </p:nvGraphicFramePr>
        <p:xfrm>
          <a:off x="407961" y="3320912"/>
          <a:ext cx="11299900" cy="2804160"/>
        </p:xfrm>
        <a:graphic>
          <a:graphicData uri="http://schemas.openxmlformats.org/drawingml/2006/table">
            <a:tbl>
              <a:tblPr rtl="1" firstRow="1" firstCol="1" bandRow="1"/>
              <a:tblGrid>
                <a:gridCol w="5649950">
                  <a:extLst>
                    <a:ext uri="{9D8B030D-6E8A-4147-A177-3AD203B41FA5}">
                      <a16:colId xmlns:a16="http://schemas.microsoft.com/office/drawing/2014/main" val="1638142491"/>
                    </a:ext>
                  </a:extLst>
                </a:gridCol>
                <a:gridCol w="5649950">
                  <a:extLst>
                    <a:ext uri="{9D8B030D-6E8A-4147-A177-3AD203B41FA5}">
                      <a16:colId xmlns:a16="http://schemas.microsoft.com/office/drawing/2014/main" val="906260736"/>
                    </a:ext>
                  </a:extLst>
                </a:gridCol>
              </a:tblGrid>
              <a:tr h="106680">
                <a:tc>
                  <a:txBody>
                    <a:bodyPr/>
                    <a:lstStyle/>
                    <a:p>
                      <a:pPr algn="ctr" rtl="1">
                        <a:lnSpc>
                          <a:spcPct val="115000"/>
                        </a:lnSpc>
                        <a:spcAft>
                          <a:spcPts val="0"/>
                        </a:spcAft>
                      </a:pPr>
                      <a:r>
                        <a:rPr lang="ar-SA" sz="32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زمن الأحداث</a:t>
                      </a:r>
                      <a:endParaRPr lang="en-US" sz="32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مكان الأحداث</a:t>
                      </a:r>
                      <a:endParaRPr lang="en-US" sz="32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998394688"/>
                  </a:ext>
                </a:extLst>
              </a:tr>
              <a:tr h="243205">
                <a:tc>
                  <a:txBody>
                    <a:bodyPr/>
                    <a:lstStyle/>
                    <a:p>
                      <a:pPr algn="r" rtl="1">
                        <a:lnSpc>
                          <a:spcPct val="115000"/>
                        </a:lnSpc>
                        <a:spcAft>
                          <a:spcPts val="0"/>
                        </a:spcAft>
                      </a:pPr>
                      <a:endParaRPr lang="fr-FR" sz="32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fr-FR" sz="32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fr-FR" sz="32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fr-FR" sz="3200" b="1" dirty="0" smtClean="0">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861350031"/>
                  </a:ext>
                </a:extLst>
              </a:tr>
            </a:tbl>
          </a:graphicData>
        </a:graphic>
      </p:graphicFrame>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77371"/>
            <a:ext cx="11811597" cy="6740307"/>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شخصيات النص </a:t>
            </a:r>
            <a:r>
              <a:rPr lang="ar-MA" sz="3600" b="1" dirty="0" smtClean="0">
                <a:solidFill>
                  <a:srgbClr val="FF0000"/>
                </a:solidFill>
                <a:effectLst>
                  <a:outerShdw blurRad="38100" dist="38100" dir="2700000" algn="tl">
                    <a:srgbClr val="000000">
                      <a:alpha val="43137"/>
                    </a:srgbClr>
                  </a:outerShdw>
                </a:effectLst>
              </a:rPr>
              <a:t>وأوصافها:</a:t>
            </a:r>
          </a:p>
          <a:p>
            <a:pPr marL="514350" indent="-514350" algn="r" rtl="1">
              <a:buAutoNum type="arabicPeriod" startAt="2"/>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a:p>
            <a:pPr algn="r" rtl="1">
              <a:lnSpc>
                <a:spcPct val="200000"/>
              </a:lnSpc>
            </a:pPr>
            <a:r>
              <a:rPr lang="ar-MA" sz="3600" b="1" dirty="0">
                <a:solidFill>
                  <a:srgbClr val="FF0000"/>
                </a:solidFill>
                <a:effectLst>
                  <a:outerShdw blurRad="38100" dist="38100" dir="2700000" algn="tl">
                    <a:srgbClr val="000000">
                      <a:alpha val="43137"/>
                    </a:srgbClr>
                  </a:outerShdw>
                </a:effectLst>
              </a:rPr>
              <a:t>3. الزمان والمكان في </a:t>
            </a:r>
            <a:r>
              <a:rPr lang="ar-MA" sz="3600" b="1" dirty="0" smtClean="0">
                <a:solidFill>
                  <a:srgbClr val="FF0000"/>
                </a:solidFill>
                <a:effectLst>
                  <a:outerShdw blurRad="38100" dist="38100" dir="2700000" algn="tl">
                    <a:srgbClr val="000000">
                      <a:alpha val="43137"/>
                    </a:srgbClr>
                  </a:outerShdw>
                </a:effectLst>
              </a:rPr>
              <a:t>النص:</a:t>
            </a: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smtClean="0">
              <a:solidFill>
                <a:srgbClr val="FF0000"/>
              </a:solidFill>
              <a:effectLst>
                <a:outerShdw blurRad="38100" dist="38100" dir="2700000" algn="tl">
                  <a:srgbClr val="000000">
                    <a:alpha val="43137"/>
                  </a:srgbClr>
                </a:outerShdw>
              </a:effectLst>
            </a:endParaRPr>
          </a:p>
          <a:p>
            <a:pPr algn="r" rtl="1">
              <a:lnSpc>
                <a:spcPct val="200000"/>
              </a:lnSpc>
            </a:pPr>
            <a:endParaRPr lang="ar-MA" sz="3600" b="1" dirty="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017295185"/>
              </p:ext>
            </p:extLst>
          </p:nvPr>
        </p:nvGraphicFramePr>
        <p:xfrm>
          <a:off x="407961" y="763614"/>
          <a:ext cx="11299900" cy="1898420"/>
        </p:xfrm>
        <a:graphic>
          <a:graphicData uri="http://schemas.openxmlformats.org/drawingml/2006/table">
            <a:tbl>
              <a:tblPr rtl="1" firstRow="1" firstCol="1" bandRow="1">
                <a:tableStyleId>{5C22544A-7EE6-4342-B048-85BDC9FD1C3A}</a:tableStyleId>
              </a:tblPr>
              <a:tblGrid>
                <a:gridCol w="5649950">
                  <a:extLst>
                    <a:ext uri="{9D8B030D-6E8A-4147-A177-3AD203B41FA5}">
                      <a16:colId xmlns:a16="http://schemas.microsoft.com/office/drawing/2014/main" val="2685263683"/>
                    </a:ext>
                  </a:extLst>
                </a:gridCol>
                <a:gridCol w="5649950">
                  <a:extLst>
                    <a:ext uri="{9D8B030D-6E8A-4147-A177-3AD203B41FA5}">
                      <a16:colId xmlns:a16="http://schemas.microsoft.com/office/drawing/2014/main" val="514456460"/>
                    </a:ext>
                  </a:extLst>
                </a:gridCol>
              </a:tblGrid>
              <a:tr h="420862">
                <a:tc>
                  <a:txBody>
                    <a:bodyPr/>
                    <a:lstStyle/>
                    <a:p>
                      <a:pPr algn="ctr" rtl="1">
                        <a:lnSpc>
                          <a:spcPct val="115000"/>
                        </a:lnSpc>
                        <a:spcAft>
                          <a:spcPts val="0"/>
                        </a:spcAft>
                      </a:pPr>
                      <a:r>
                        <a:rPr lang="ar-SA" sz="3200" b="1" dirty="0">
                          <a:solidFill>
                            <a:srgbClr val="FF0000"/>
                          </a:solidFill>
                          <a:effectLst/>
                        </a:rPr>
                        <a:t>الشخصيات</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rgbClr val="FF0000"/>
                          </a:solidFill>
                          <a:effectLst/>
                        </a:rPr>
                        <a:t>أوصافها</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372621508"/>
                  </a:ext>
                </a:extLst>
              </a:tr>
              <a:tr h="668794">
                <a:tc>
                  <a:txBody>
                    <a:bodyPr/>
                    <a:lstStyle/>
                    <a:p>
                      <a:pPr algn="ctr" rtl="1">
                        <a:lnSpc>
                          <a:spcPct val="115000"/>
                        </a:lnSpc>
                        <a:spcAft>
                          <a:spcPts val="0"/>
                        </a:spcAft>
                      </a:pPr>
                      <a:r>
                        <a:rPr lang="ar-SA" sz="3200" b="1">
                          <a:solidFill>
                            <a:schemeClr val="bg1"/>
                          </a:solidFill>
                          <a:effectLst/>
                        </a:rPr>
                        <a:t>الرسول محمد صلى الله عليه وسلم</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a:solidFill>
                            <a:schemeClr val="bg1"/>
                          </a:solidFill>
                          <a:effectLst/>
                        </a:rPr>
                        <a:t>نبي الله – أمي – منعزل عن الناس للتعبد</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13470485"/>
                  </a:ext>
                </a:extLst>
              </a:tr>
              <a:tr h="668794">
                <a:tc>
                  <a:txBody>
                    <a:bodyPr/>
                    <a:lstStyle/>
                    <a:p>
                      <a:pPr algn="ctr" rtl="1">
                        <a:lnSpc>
                          <a:spcPct val="115000"/>
                        </a:lnSpc>
                        <a:spcAft>
                          <a:spcPts val="0"/>
                        </a:spcAft>
                      </a:pPr>
                      <a:r>
                        <a:rPr lang="ar-SA" sz="3200" b="1" dirty="0">
                          <a:solidFill>
                            <a:schemeClr val="bg1"/>
                          </a:solidFill>
                          <a:effectLst/>
                        </a:rPr>
                        <a:t>أهل مكة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chemeClr val="bg1"/>
                          </a:solidFill>
                          <a:effectLst/>
                        </a:rPr>
                        <a:t>مشركون – عابدون للأوثان - غافلون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02364824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659204539"/>
              </p:ext>
            </p:extLst>
          </p:nvPr>
        </p:nvGraphicFramePr>
        <p:xfrm>
          <a:off x="407961" y="3320912"/>
          <a:ext cx="11299900" cy="2804160"/>
        </p:xfrm>
        <a:graphic>
          <a:graphicData uri="http://schemas.openxmlformats.org/drawingml/2006/table">
            <a:tbl>
              <a:tblPr rtl="1" firstRow="1" firstCol="1" bandRow="1"/>
              <a:tblGrid>
                <a:gridCol w="5649950">
                  <a:extLst>
                    <a:ext uri="{9D8B030D-6E8A-4147-A177-3AD203B41FA5}">
                      <a16:colId xmlns:a16="http://schemas.microsoft.com/office/drawing/2014/main" val="1638142491"/>
                    </a:ext>
                  </a:extLst>
                </a:gridCol>
                <a:gridCol w="5649950">
                  <a:extLst>
                    <a:ext uri="{9D8B030D-6E8A-4147-A177-3AD203B41FA5}">
                      <a16:colId xmlns:a16="http://schemas.microsoft.com/office/drawing/2014/main" val="906260736"/>
                    </a:ext>
                  </a:extLst>
                </a:gridCol>
              </a:tblGrid>
              <a:tr h="106680">
                <a:tc>
                  <a:txBody>
                    <a:bodyPr/>
                    <a:lstStyle/>
                    <a:p>
                      <a:pPr algn="ctr" rtl="1">
                        <a:lnSpc>
                          <a:spcPct val="115000"/>
                        </a:lnSpc>
                        <a:spcAft>
                          <a:spcPts val="0"/>
                        </a:spcAft>
                      </a:pPr>
                      <a:r>
                        <a:rPr lang="ar-SA" sz="32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زمن الأحداث</a:t>
                      </a:r>
                      <a:endParaRPr lang="en-US" sz="32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2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مكان الأحداث</a:t>
                      </a:r>
                      <a:endParaRPr lang="en-US" sz="32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998394688"/>
                  </a:ext>
                </a:extLst>
              </a:tr>
              <a:tr h="243205">
                <a:tc>
                  <a:txBody>
                    <a:bodyPr/>
                    <a:lstStyle/>
                    <a:p>
                      <a:pPr algn="r" rtl="1">
                        <a:lnSpc>
                          <a:spcPct val="115000"/>
                        </a:lnSpc>
                        <a:spcAft>
                          <a:spcPts val="0"/>
                        </a:spcAft>
                      </a:pPr>
                      <a:r>
                        <a:rPr lang="ar-SA" sz="3200" b="1">
                          <a:solidFill>
                            <a:schemeClr val="bg1"/>
                          </a:solidFill>
                          <a:effectLst/>
                          <a:latin typeface="Calibri" panose="020F0502020204030204" pitchFamily="34" charset="0"/>
                          <a:ea typeface="Times New Roman" panose="02020603050405020304" pitchFamily="18" charset="0"/>
                          <a:cs typeface="Arial" panose="020B0604020202020204" pitchFamily="34" charset="0"/>
                        </a:rPr>
                        <a:t>يتحدث النص عن فترة هامة من تاريخ الإسلام ، وهي فترة بعث النبي محمد صلى الله عليه وسلم بعد ميلاد المسيح بستة قرون وعشر سنين</a:t>
                      </a:r>
                      <a:r>
                        <a:rPr lang="fr-FR" sz="3200" b="1">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endParaRPr lang="en-US" sz="32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معظم أحداث النص وقعت بمكة المكرمة ، مع الإشارة إلى أمكنة عامة مثل : بلاد فارس وبلاد الروم ، وأمكنة خاصة مثل : غار حراء ومقام إبراهيم والبيت العتيق</a:t>
                      </a:r>
                      <a:r>
                        <a:rPr lang="fr-FR"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861350031"/>
                  </a:ext>
                </a:extLst>
              </a:tr>
            </a:tbl>
          </a:graphicData>
        </a:graphic>
      </p:graphicFrame>
    </p:spTree>
    <p:extLst>
      <p:ext uri="{BB962C8B-B14F-4D97-AF65-F5344CB8AC3E}">
        <p14:creationId xmlns:p14="http://schemas.microsoft.com/office/powerpoint/2010/main" val="32961393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353661"/>
            <a:ext cx="11633982" cy="4410438"/>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a:solidFill>
                  <a:srgbClr val="FF0000"/>
                </a:solidFill>
                <a:effectLst>
                  <a:outerShdw blurRad="38100" dist="38100" dir="2700000" algn="tl">
                    <a:srgbClr val="000000">
                      <a:alpha val="43137"/>
                    </a:srgbClr>
                  </a:outerShdw>
                </a:effectLst>
              </a:rPr>
              <a:t>الخصائص الفنية الواردة في النص:</a:t>
            </a:r>
            <a:endParaRPr lang="ar-MA" sz="3600" b="1" dirty="0" smtClean="0">
              <a:solidFill>
                <a:srgbClr val="FF0000"/>
              </a:solidFill>
              <a:effectLst>
                <a:outerShdw blurRad="38100" dist="38100" dir="2700000" algn="tl">
                  <a:srgbClr val="000000">
                    <a:alpha val="43137"/>
                  </a:srgbClr>
                </a:outerShdw>
              </a:effectLst>
            </a:endParaRPr>
          </a:p>
          <a:p>
            <a:pPr algn="r" rtl="1">
              <a:lnSpc>
                <a:spcPct val="115000"/>
              </a:lnSpc>
              <a:spcAft>
                <a:spcPts val="1000"/>
              </a:spcAft>
            </a:pPr>
            <a:r>
              <a:rPr lang="ar-SA" sz="3600" b="1" dirty="0">
                <a:solidFill>
                  <a:schemeClr val="bg1"/>
                </a:solidFill>
                <a:latin typeface="Calibri" panose="020F0502020204030204" pitchFamily="34" charset="0"/>
                <a:ea typeface="Times New Roman" panose="02020603050405020304" pitchFamily="18" charset="0"/>
              </a:rPr>
              <a:t> يزخر النص بالعديد من الخصائص الفنية التي أضفت عليه لمسة جمالية </a:t>
            </a:r>
            <a:r>
              <a:rPr lang="ar-SA" sz="3600" b="1" dirty="0" smtClean="0">
                <a:solidFill>
                  <a:schemeClr val="bg1"/>
                </a:solidFill>
                <a:latin typeface="Calibri" panose="020F0502020204030204" pitchFamily="34" charset="0"/>
                <a:ea typeface="Times New Roman" panose="02020603050405020304" pitchFamily="18" charset="0"/>
              </a:rPr>
              <a:t>إبداعية، </a:t>
            </a:r>
            <a:r>
              <a:rPr lang="ar-SA" sz="3600" b="1" dirty="0">
                <a:solidFill>
                  <a:schemeClr val="bg1"/>
                </a:solidFill>
                <a:latin typeface="Calibri" panose="020F0502020204030204" pitchFamily="34" charset="0"/>
                <a:ea typeface="Times New Roman" panose="02020603050405020304" pitchFamily="18" charset="0"/>
              </a:rPr>
              <a:t>ومنها</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600" b="1" u="sng"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 </a:t>
            </a:r>
            <a:r>
              <a:rPr lang="ar-SA" sz="3600" b="1" u="sng" dirty="0">
                <a:solidFill>
                  <a:srgbClr val="00B050"/>
                </a:solidFill>
                <a:latin typeface="Calibri" panose="020F0502020204030204" pitchFamily="34" charset="0"/>
                <a:ea typeface="Times New Roman" panose="02020603050405020304" pitchFamily="18" charset="0"/>
              </a:rPr>
              <a:t>أنسنة الطبيعة</a:t>
            </a:r>
            <a:r>
              <a:rPr lang="ar-SA" sz="3600" b="1" dirty="0">
                <a:solidFill>
                  <a:srgbClr val="00B050"/>
                </a:solidFill>
                <a:latin typeface="Calibri" panose="020F0502020204030204" pitchFamily="34" charset="0"/>
                <a:ea typeface="Times New Roman" panose="02020603050405020304" pitchFamily="18" charset="0"/>
              </a:rPr>
              <a:t> : </a:t>
            </a:r>
            <a:r>
              <a:rPr lang="fr-FR" sz="3600" b="1" dirty="0" smtClean="0">
                <a:solidFill>
                  <a:schemeClr val="bg1"/>
                </a:solidFill>
                <a:latin typeface="Calibri" panose="020F0502020204030204" pitchFamily="34" charset="0"/>
                <a:ea typeface="Times New Roman" panose="02020603050405020304" pitchFamily="18" charset="0"/>
              </a:rPr>
              <a:t>………….</a:t>
            </a:r>
            <a:r>
              <a:rPr lang="fr-FR" sz="36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 </a:t>
            </a:r>
            <a:r>
              <a:rPr lang="fr-FR" sz="3600" b="1" u="sng"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 </a:t>
            </a:r>
            <a:r>
              <a:rPr lang="ar-SA" sz="3600" b="1" u="sng" dirty="0">
                <a:solidFill>
                  <a:srgbClr val="00B050"/>
                </a:solidFill>
                <a:latin typeface="Calibri" panose="020F0502020204030204" pitchFamily="34" charset="0"/>
                <a:ea typeface="Times New Roman" panose="02020603050405020304" pitchFamily="18" charset="0"/>
              </a:rPr>
              <a:t>الطباق</a:t>
            </a:r>
            <a:r>
              <a:rPr lang="fr-FR" sz="36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6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a:t>
            </a:r>
            <a:r>
              <a:rPr lang="ar-SA" sz="3600" b="1" dirty="0" smtClean="0">
                <a:solidFill>
                  <a:schemeClr val="bg1"/>
                </a:solidFill>
                <a:latin typeface="Calibri" panose="020F0502020204030204" pitchFamily="34" charset="0"/>
                <a:ea typeface="Times New Roman" panose="02020603050405020304" pitchFamily="18" charset="0"/>
              </a:rPr>
              <a:t>…</a:t>
            </a:r>
            <a:r>
              <a:rPr lang="fr-FR"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 </a:t>
            </a:r>
            <a:r>
              <a:rPr lang="fr-FR" sz="3600" b="1" u="sng" dirty="0" smtClean="0">
                <a:solidFill>
                  <a:srgbClr val="00B050"/>
                </a:solidFill>
                <a:latin typeface="Arial" panose="020B0604020202020204" pitchFamily="34" charset="0"/>
                <a:ea typeface="Times New Roman" panose="02020603050405020304" pitchFamily="18" charset="0"/>
              </a:rPr>
              <a:t> </a:t>
            </a:r>
            <a:r>
              <a:rPr lang="ar-SA" sz="3600" b="1" u="sng" dirty="0">
                <a:solidFill>
                  <a:srgbClr val="00B050"/>
                </a:solidFill>
                <a:latin typeface="Calibri" panose="020F0502020204030204" pitchFamily="34" charset="0"/>
                <a:ea typeface="Times New Roman" panose="02020603050405020304" pitchFamily="18" charset="0"/>
              </a:rPr>
              <a:t>الاقتباس</a:t>
            </a:r>
            <a:r>
              <a:rPr lang="fr-FR" sz="36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6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ar-MA" sz="36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353661"/>
            <a:ext cx="11633982" cy="6155531"/>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a:solidFill>
                  <a:srgbClr val="FF0000"/>
                </a:solidFill>
                <a:effectLst>
                  <a:outerShdw blurRad="38100" dist="38100" dir="2700000" algn="tl">
                    <a:srgbClr val="000000">
                      <a:alpha val="43137"/>
                    </a:srgbClr>
                  </a:outerShdw>
                </a:effectLst>
              </a:rPr>
              <a:t>الخصائص الفنية الواردة في النص:</a:t>
            </a:r>
            <a:endParaRPr lang="ar-MA" sz="3600" b="1" dirty="0" smtClean="0">
              <a:solidFill>
                <a:srgbClr val="FF0000"/>
              </a:solidFill>
              <a:effectLst>
                <a:outerShdw blurRad="38100" dist="38100" dir="2700000" algn="tl">
                  <a:srgbClr val="000000">
                    <a:alpha val="43137"/>
                  </a:srgbClr>
                </a:outerShdw>
              </a:effectLst>
            </a:endParaRPr>
          </a:p>
          <a:p>
            <a:pPr algn="r" rtl="1">
              <a:lnSpc>
                <a:spcPct val="115000"/>
              </a:lnSpc>
              <a:spcAft>
                <a:spcPts val="1000"/>
              </a:spcAft>
            </a:pPr>
            <a:r>
              <a:rPr lang="ar-SA" sz="3600" b="1" dirty="0">
                <a:solidFill>
                  <a:schemeClr val="bg1"/>
                </a:solidFill>
                <a:latin typeface="Calibri" panose="020F0502020204030204" pitchFamily="34" charset="0"/>
                <a:ea typeface="Times New Roman" panose="02020603050405020304" pitchFamily="18" charset="0"/>
              </a:rPr>
              <a:t> يزخر النص بالعديد من الخصائص الفنية التي أضفت عليه لمسة جمالية </a:t>
            </a:r>
            <a:r>
              <a:rPr lang="ar-SA" sz="3600" b="1" dirty="0" smtClean="0">
                <a:solidFill>
                  <a:schemeClr val="bg1"/>
                </a:solidFill>
                <a:latin typeface="Calibri" panose="020F0502020204030204" pitchFamily="34" charset="0"/>
                <a:ea typeface="Times New Roman" panose="02020603050405020304" pitchFamily="18" charset="0"/>
              </a:rPr>
              <a:t>إبداعية، </a:t>
            </a:r>
            <a:r>
              <a:rPr lang="ar-SA" sz="3600" b="1" dirty="0">
                <a:solidFill>
                  <a:schemeClr val="bg1"/>
                </a:solidFill>
                <a:latin typeface="Calibri" panose="020F0502020204030204" pitchFamily="34" charset="0"/>
                <a:ea typeface="Times New Roman" panose="02020603050405020304" pitchFamily="18" charset="0"/>
              </a:rPr>
              <a:t>ومنها</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600" b="1" u="sng"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 </a:t>
            </a:r>
            <a:r>
              <a:rPr lang="ar-SA" sz="3600" b="1" u="sng" dirty="0">
                <a:solidFill>
                  <a:srgbClr val="00B050"/>
                </a:solidFill>
                <a:latin typeface="Calibri" panose="020F0502020204030204" pitchFamily="34" charset="0"/>
                <a:ea typeface="Times New Roman" panose="02020603050405020304" pitchFamily="18" charset="0"/>
              </a:rPr>
              <a:t>أنسنة الطبيعة</a:t>
            </a:r>
            <a:r>
              <a:rPr lang="ar-SA" sz="3600" b="1" dirty="0">
                <a:solidFill>
                  <a:srgbClr val="00B050"/>
                </a:solidFill>
                <a:latin typeface="Calibri" panose="020F0502020204030204" pitchFamily="34" charset="0"/>
                <a:ea typeface="Times New Roman" panose="02020603050405020304" pitchFamily="18" charset="0"/>
              </a:rPr>
              <a:t> : </a:t>
            </a:r>
            <a:r>
              <a:rPr lang="ar-SA" sz="3600" b="1" dirty="0">
                <a:solidFill>
                  <a:schemeClr val="bg1"/>
                </a:solidFill>
                <a:latin typeface="Calibri" panose="020F0502020204030204" pitchFamily="34" charset="0"/>
                <a:ea typeface="Times New Roman" panose="02020603050405020304" pitchFamily="18" charset="0"/>
              </a:rPr>
              <a:t>حيث شخصت الساردة عناصر الطبيعة وأضفت عليها صفات إنسانية، ما زاد وصفها جمالا وإبداعا</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 </a:t>
            </a:r>
            <a:r>
              <a:rPr lang="fr-FR" sz="3600" b="1" u="sng"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 </a:t>
            </a:r>
            <a:r>
              <a:rPr lang="ar-SA" sz="3600" b="1" u="sng" dirty="0">
                <a:solidFill>
                  <a:srgbClr val="00B050"/>
                </a:solidFill>
                <a:latin typeface="Calibri" panose="020F0502020204030204" pitchFamily="34" charset="0"/>
                <a:ea typeface="Times New Roman" panose="02020603050405020304" pitchFamily="18" charset="0"/>
              </a:rPr>
              <a:t>الطباق</a:t>
            </a:r>
            <a:r>
              <a:rPr lang="fr-FR" sz="36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 </a:t>
            </a:r>
            <a:r>
              <a:rPr lang="ar-SA" sz="3600" b="1" dirty="0">
                <a:solidFill>
                  <a:schemeClr val="bg1"/>
                </a:solidFill>
                <a:latin typeface="Calibri" panose="020F0502020204030204" pitchFamily="34" charset="0"/>
                <a:ea typeface="Times New Roman" panose="02020603050405020304" pitchFamily="18" charset="0"/>
              </a:rPr>
              <a:t>وظفته الساردة للمقارنة بين حالتين : ما قبل الإسلام وما بعده.</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r>
              <a:rPr lang="fr-FR" sz="3600" b="1" u="sng"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 </a:t>
            </a:r>
            <a:r>
              <a:rPr lang="fr-FR" sz="3600" b="1" u="sng" dirty="0" smtClean="0">
                <a:solidFill>
                  <a:srgbClr val="00B050"/>
                </a:solidFill>
                <a:latin typeface="Arial" panose="020B0604020202020204" pitchFamily="34" charset="0"/>
                <a:ea typeface="Times New Roman" panose="02020603050405020304" pitchFamily="18" charset="0"/>
              </a:rPr>
              <a:t> </a:t>
            </a:r>
            <a:r>
              <a:rPr lang="ar-SA" sz="3600" b="1" u="sng" dirty="0">
                <a:solidFill>
                  <a:srgbClr val="00B050"/>
                </a:solidFill>
                <a:latin typeface="Calibri" panose="020F0502020204030204" pitchFamily="34" charset="0"/>
                <a:ea typeface="Times New Roman" panose="02020603050405020304" pitchFamily="18" charset="0"/>
              </a:rPr>
              <a:t>الاقتباس</a:t>
            </a:r>
            <a:r>
              <a:rPr lang="fr-FR" sz="36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ar-SA" sz="3600" b="1" dirty="0">
                <a:solidFill>
                  <a:schemeClr val="bg1"/>
                </a:solidFill>
                <a:latin typeface="Calibri" panose="020F0502020204030204" pitchFamily="34" charset="0"/>
                <a:ea typeface="Times New Roman" panose="02020603050405020304" pitchFamily="18" charset="0"/>
              </a:rPr>
              <a:t>ومثاله قول الساردة : (مخلصون له الدين حنفاء)؛ فهو مقتبس من قوله تعالى : ((وما أمروا إلا ليعبدوا الله مخلصين له الدين حنفاء ويقيموا الصلاة ويؤتوا الزكاة وذلك دين القيمة</a:t>
            </a:r>
            <a:r>
              <a:rPr lang="fr-FR" sz="3600" b="1"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460896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6120" y="140675"/>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6" name="TextBox 5"/>
          <p:cNvSpPr txBox="1"/>
          <p:nvPr/>
        </p:nvSpPr>
        <p:spPr>
          <a:xfrm>
            <a:off x="93782" y="806006"/>
            <a:ext cx="11985674" cy="3046988"/>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صور النص حالتين متناقضتين لفترتين زمنيتين تتوزعان ما قبل الإسلام وما بعد بعث الرسول محمد صلى الله عليه وسلم، حيث بدأت الساردة بتصوير الحالة الدينية والسياسية والاجتماعية السائدة قبل بعث النبي صلى الله عليه وسلم، وما كانت فيه البشرية من ضلال وجهل ووثنية. ثم انتقلت بعد ذلك لتسرد ما آلت إليه البشرية  من الهدى والمجد والعلا بعد مجيء الإسلام؛ حيث انتصرت أمة الإسلام على الوثنية وأوصلت الدين الإسلامي إلى مختلف الأقطار.</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1683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2554545"/>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كيف </a:t>
            </a:r>
            <a:r>
              <a:rPr lang="ar-MA" sz="4000" b="1" dirty="0">
                <a:solidFill>
                  <a:schemeClr val="bg1"/>
                </a:solidFill>
                <a:effectLst>
                  <a:outerShdw blurRad="38100" dist="38100" dir="2700000" algn="tl">
                    <a:srgbClr val="000000">
                      <a:alpha val="43137"/>
                    </a:srgbClr>
                  </a:outerShdw>
                </a:effectLst>
              </a:rPr>
              <a:t>كانت حالة العرب السياسية والدينية والاجتماعية قبل ظهور الإسلام</a:t>
            </a:r>
            <a:r>
              <a:rPr lang="ar-MA" sz="4000" b="1" dirty="0" smtClean="0">
                <a:solidFill>
                  <a:schemeClr val="bg1"/>
                </a:solidFill>
                <a:effectLst>
                  <a:outerShdw blurRad="38100" dist="38100" dir="2700000" algn="tl">
                    <a:srgbClr val="000000">
                      <a:alpha val="43137"/>
                    </a:srgbClr>
                  </a:outerShdw>
                </a:effectLst>
              </a:rPr>
              <a:t>؟</a:t>
            </a:r>
          </a:p>
          <a:p>
            <a:pPr algn="r" rtl="1"/>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القيم والمبادئ التي حملتها رسالة الإسلام إلى البشرية؟</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1496" y="84405"/>
            <a:ext cx="3488789"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الفجر الصادق</a:t>
            </a:r>
            <a:endParaRPr lang="ar-MA" sz="3600" dirty="0"/>
          </a:p>
        </p:txBody>
      </p:sp>
      <p:sp>
        <p:nvSpPr>
          <p:cNvPr id="5" name="TextBox 4"/>
          <p:cNvSpPr txBox="1"/>
          <p:nvPr/>
        </p:nvSpPr>
        <p:spPr>
          <a:xfrm>
            <a:off x="98474" y="804569"/>
            <a:ext cx="12041945" cy="5632311"/>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rPr>
              <a:t>   </a:t>
            </a:r>
            <a:r>
              <a:rPr lang="ar-MA" sz="3600" b="1" dirty="0">
                <a:solidFill>
                  <a:schemeClr val="bg1"/>
                </a:solidFill>
              </a:rPr>
              <a:t>ذات ليلة من أخريات رمضان، بعد ميلاد المسيح عليه السلام بستة قرون وعشر </a:t>
            </a:r>
            <a:r>
              <a:rPr lang="ar-MA" sz="3600" b="1" dirty="0" smtClean="0">
                <a:solidFill>
                  <a:schemeClr val="bg1"/>
                </a:solidFill>
              </a:rPr>
              <a:t>سنينن، </a:t>
            </a:r>
            <a:r>
              <a:rPr lang="ar-MA" sz="3600" b="1" dirty="0">
                <a:solidFill>
                  <a:schemeClr val="bg1"/>
                </a:solidFill>
              </a:rPr>
              <a:t>لف أم القرى صمت لا يسمع فيه غير أنفاس الليل مختلطة بهمهمة صلوات وثنية، كانت ما تزال تتسلل من البيت العتيق. ونامت الدنيا، لا تلقي بالا إلى (محمد بن عبد الله بن عبد المطلب الهاشمي) إذ يأوي إلى غار هناك، مستغرقا في تأمله يلتمس في العتمة الداجية شعاعا من نور الحق، وينشد في خلوته قبسا من هدى، وخواطره تحوم حول مقام إبراهيم من البيت العتيق، الذي صار مع الزمن مثوى لأوثان ممسوخة وأصنام شوهاء</a:t>
            </a:r>
            <a:r>
              <a:rPr lang="ar-MA" sz="3600" b="1" dirty="0" smtClean="0">
                <a:solidFill>
                  <a:schemeClr val="bg1"/>
                </a:solidFill>
              </a:rPr>
              <a:t>.</a:t>
            </a:r>
            <a:endParaRPr lang="ar-MA" sz="3600" b="1" dirty="0">
              <a:solidFill>
                <a:schemeClr val="bg1"/>
              </a:solidFill>
            </a:endParaRPr>
          </a:p>
          <a:p>
            <a:pPr algn="r" rtl="1"/>
            <a:r>
              <a:rPr lang="ar-MA" sz="3600" b="1" dirty="0">
                <a:solidFill>
                  <a:schemeClr val="bg1"/>
                </a:solidFill>
              </a:rPr>
              <a:t>وغير بعيد من غار حراء، هجعت مكة تجتر ذكريات مجدها الديني </a:t>
            </a:r>
            <a:r>
              <a:rPr lang="ar-MA" sz="3600" b="1" dirty="0" smtClean="0">
                <a:solidFill>
                  <a:schemeClr val="bg1"/>
                </a:solidFill>
              </a:rPr>
              <a:t>الغابر، </a:t>
            </a:r>
            <a:r>
              <a:rPr lang="ar-MA" sz="3600" b="1" dirty="0">
                <a:solidFill>
                  <a:schemeClr val="bg1"/>
                </a:solidFill>
              </a:rPr>
              <a:t>وقد طوته وثنية عمياء، وتساورها من حين إلى آخر رجفة من قلق الوعي لا تلبث أن تهمد تحت وطأة الكابوس الجاثم </a:t>
            </a:r>
            <a:r>
              <a:rPr lang="ar-MA" sz="3600" b="1" dirty="0" smtClean="0">
                <a:solidFill>
                  <a:schemeClr val="bg1"/>
                </a:solidFill>
              </a:rPr>
              <a:t>…</a:t>
            </a:r>
            <a:endParaRPr lang="ar-MA" sz="3600" b="1" dirty="0">
              <a:solidFill>
                <a:schemeClr val="bg1"/>
              </a:solidFill>
            </a:endParaRPr>
          </a:p>
        </p:txBody>
      </p:sp>
    </p:spTree>
    <p:extLst>
      <p:ext uri="{BB962C8B-B14F-4D97-AF65-F5344CB8AC3E}">
        <p14:creationId xmlns:p14="http://schemas.microsoft.com/office/powerpoint/2010/main" val="23139490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647" y="58977"/>
            <a:ext cx="12041945" cy="6740307"/>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rPr>
              <a:t>   </a:t>
            </a:r>
            <a:r>
              <a:rPr lang="ar-MA" sz="3600" b="1" dirty="0" smtClean="0">
                <a:solidFill>
                  <a:schemeClr val="bg1"/>
                </a:solidFill>
              </a:rPr>
              <a:t>ونامت </a:t>
            </a:r>
            <a:r>
              <a:rPr lang="ar-MA" sz="3600" b="1" dirty="0">
                <a:solidFill>
                  <a:schemeClr val="bg1"/>
                </a:solidFill>
              </a:rPr>
              <a:t>الدنيا، لا تحسب حسابا لهذا الهاشمي في غار حراء،  فقد ألفت أن تراه ينسحب إليه من ضجيج المجتمع، عازفا عن تلك الاوثان التي يعبدها قومه كما وجدوا آباءهم لها عابدين</a:t>
            </a:r>
            <a:r>
              <a:rPr lang="ar-MA" sz="3600" b="1" dirty="0" smtClean="0">
                <a:solidFill>
                  <a:schemeClr val="bg1"/>
                </a:solidFill>
              </a:rPr>
              <a:t>.</a:t>
            </a:r>
          </a:p>
          <a:p>
            <a:pPr algn="r" rtl="1"/>
            <a:endParaRPr lang="ar-MA" sz="3600" b="1" dirty="0" smtClean="0">
              <a:solidFill>
                <a:schemeClr val="bg1"/>
              </a:solidFill>
            </a:endParaRPr>
          </a:p>
          <a:p>
            <a:pPr algn="r" rtl="1"/>
            <a:r>
              <a:rPr lang="ar-MA" sz="3600" b="1" dirty="0" smtClean="0">
                <a:solidFill>
                  <a:schemeClr val="bg1"/>
                </a:solidFill>
              </a:rPr>
              <a:t>التاريخ </a:t>
            </a:r>
            <a:r>
              <a:rPr lang="ar-MA" sz="3600" b="1" dirty="0">
                <a:solidFill>
                  <a:schemeClr val="bg1"/>
                </a:solidFill>
              </a:rPr>
              <a:t>مشغول عن مكة والغار بأحداث جسام خارج الجزيرة، مشدود بصره إلى نذر الانهيار في عالم يريد أن ينقض بعد أن تصدع بالصراع بين الفرس والروم على مراكز القوة، ومناطق السلطة والنفوذ </a:t>
            </a:r>
            <a:r>
              <a:rPr lang="ar-MA" sz="3600" b="1" dirty="0" smtClean="0">
                <a:solidFill>
                  <a:schemeClr val="bg1"/>
                </a:solidFill>
              </a:rPr>
              <a:t>…</a:t>
            </a:r>
          </a:p>
          <a:p>
            <a:pPr algn="r" rtl="1"/>
            <a:endParaRPr lang="ar-MA" sz="3600" b="1" dirty="0" smtClean="0">
              <a:solidFill>
                <a:schemeClr val="bg1"/>
              </a:solidFill>
            </a:endParaRPr>
          </a:p>
          <a:p>
            <a:pPr algn="r" rtl="1"/>
            <a:r>
              <a:rPr lang="ar-MA" sz="3600" b="1" dirty="0" smtClean="0">
                <a:solidFill>
                  <a:schemeClr val="bg1"/>
                </a:solidFill>
              </a:rPr>
              <a:t>وأوغل </a:t>
            </a:r>
            <a:r>
              <a:rPr lang="ar-MA" sz="3600" b="1" dirty="0">
                <a:solidFill>
                  <a:schemeClr val="bg1"/>
                </a:solidFill>
              </a:rPr>
              <a:t>الليل قبل أن يطلع فجر تلك الليلة من رمضان، ومع نور الفجر البازغ من الليلة الغراء، تجلى الوحي للهاشمي المختلي في الغار وألقى إليه الكلمة: (إقرأ). وما كان محمد بقارئ، وما كان يتلو من كتاب، ولا يخطه بيمينه من قبل أن ينزل عليه الوحي بكلمات ربه</a:t>
            </a:r>
            <a:r>
              <a:rPr lang="ar-MA" sz="3600" b="1" dirty="0" smtClean="0">
                <a:solidFill>
                  <a:schemeClr val="bg1"/>
                </a:solidFill>
              </a:rPr>
              <a:t>.</a:t>
            </a:r>
            <a:endParaRPr lang="ar-MA" sz="3600" b="1" dirty="0">
              <a:solidFill>
                <a:schemeClr val="bg1"/>
              </a:solidFill>
            </a:endParaRPr>
          </a:p>
        </p:txBody>
      </p:sp>
    </p:spTree>
    <p:extLst>
      <p:ext uri="{BB962C8B-B14F-4D97-AF65-F5344CB8AC3E}">
        <p14:creationId xmlns:p14="http://schemas.microsoft.com/office/powerpoint/2010/main" val="28036159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647" y="255926"/>
            <a:ext cx="12041945" cy="5078313"/>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rPr>
              <a:t>   </a:t>
            </a:r>
            <a:r>
              <a:rPr lang="ar-MA" sz="3600" b="1" dirty="0" smtClean="0">
                <a:solidFill>
                  <a:schemeClr val="bg1"/>
                </a:solidFill>
              </a:rPr>
              <a:t>وبدأ تاريخ جديد: الرجل الذي آوى في الليل إلى غار حراء على مألوف عادته منذ أنكر موضع الأصنام في البيت الحرام، وأيقن أن حياة الناس لا يمكن أن تمضي هكذا على سفه وضلال. خرج مع الفجر الصادق من الغار نبيا مبعوثا بخاتم رسالات الله،  والكلمات الأولى التي تلقاها من وحي ربه في ليلة القدر هذه، كانت مستهل كتاب معجز،  وآية نبي بشر،  ولواء عقيدة وجهت التاريخ، وحررت الإنسان، وصنعت أمة، وقادت حضارة.</a:t>
            </a:r>
          </a:p>
          <a:p>
            <a:pPr algn="r" rtl="1"/>
            <a:r>
              <a:rPr lang="ar-MA" sz="3600" b="1" dirty="0" smtClean="0">
                <a:solidFill>
                  <a:schemeClr val="bg1"/>
                </a:solidFill>
              </a:rPr>
              <a:t>خرج المصطفى من الغار، والنور ملء قلبه، والكلمات ملء قلبه، والكلمات ملء مسمعه، واتجهت به خطاه نحو بيته في جوار الحرم، والكون من حوله ساج خاشع، وعلى الأفق نور من الفجر الصادق ينسخ ظلمات ليل طال.</a:t>
            </a:r>
          </a:p>
        </p:txBody>
      </p:sp>
    </p:spTree>
    <p:extLst>
      <p:ext uri="{BB962C8B-B14F-4D97-AF65-F5344CB8AC3E}">
        <p14:creationId xmlns:p14="http://schemas.microsoft.com/office/powerpoint/2010/main" val="12744911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647" y="87113"/>
            <a:ext cx="12041945" cy="6124754"/>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rPr>
              <a:t>وتلا المصطفى كلمات ربه في قومه الأميين الذين لم يعرف التاريخ لهم كتابا قط، أي كتاب من قبل المبعث. وعلى نور الفجر الصادق عرف الأميون طريقهم، وخرجوا من ظلمات الجاهلية، فما مضى على المبعث عشرون عاما، حتى كان عرب الجزيرة كلهم قد رفضوا الأوثان، وحطموا الأصنام، ودخلوا في دين الله أفواجا، وعبدوه وحده مخلصين له الدين حنفاء. ومن هدي الكتاب تعلم الأميون الكتاب والحكمة فآمنوا بإله واحد فرد صمد ليس كمثله شيء، لا تدركه الأبصار وهو يدرك الأبصار. وبدأت أمة القرآن تحمل إلى الدنيا رسالة التوحيد، وتقود البشرية نحو المجد والعلا، وإلى نور الحق والعدل والإيمان.</a:t>
            </a:r>
          </a:p>
          <a:p>
            <a:pPr algn="r" rtl="1"/>
            <a:endParaRPr lang="ar-MA" sz="3600" b="1" dirty="0" smtClean="0">
              <a:solidFill>
                <a:schemeClr val="bg1"/>
              </a:solidFill>
            </a:endParaRPr>
          </a:p>
          <a:p>
            <a:pPr algn="r" rtl="1"/>
            <a:endParaRPr lang="ar-MA" sz="3600" b="1" dirty="0">
              <a:solidFill>
                <a:schemeClr val="bg1"/>
              </a:solidFill>
            </a:endParaRPr>
          </a:p>
          <a:p>
            <a:pPr algn="r" rtl="1"/>
            <a:r>
              <a:rPr lang="ar-MA" sz="3200" b="1" u="sng" dirty="0">
                <a:solidFill>
                  <a:schemeClr val="bg1"/>
                </a:solidFill>
              </a:rPr>
              <a:t>الدكتورة عائشة عبد الرحمن (بنت الشاطئ)، أرض المعجزات، ص: 51 – 52 (بتصرف).</a:t>
            </a:r>
            <a:endParaRPr lang="ar-MA" sz="3200" b="1" u="sng" dirty="0">
              <a:solidFill>
                <a:schemeClr val="bg1"/>
              </a:solidFill>
            </a:endParaRPr>
          </a:p>
        </p:txBody>
      </p:sp>
    </p:spTree>
    <p:extLst>
      <p:ext uri="{BB962C8B-B14F-4D97-AF65-F5344CB8AC3E}">
        <p14:creationId xmlns:p14="http://schemas.microsoft.com/office/powerpoint/2010/main" val="13954947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600" b="1" dirty="0" smtClean="0">
                <a:solidFill>
                  <a:schemeClr val="bg1"/>
                </a:solidFill>
                <a:effectLst>
                  <a:outerShdw blurRad="38100" dist="38100" dir="2700000" algn="tl">
                    <a:srgbClr val="000000">
                      <a:alpha val="43137"/>
                    </a:srgbClr>
                  </a:outerShdw>
                </a:effectLst>
              </a:rPr>
              <a:t>- 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4327338"/>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عائشة عبد الرحمن(1913-1998)، أرض المعجزات، ص 50 -52  - بتصرف </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نص سردي ذو بعد </a:t>
            </a:r>
            <a:r>
              <a:rPr lang="ar-MA" sz="3200" b="1" dirty="0" smtClean="0">
                <a:solidFill>
                  <a:schemeClr val="bg1"/>
                </a:solidFill>
                <a:effectLst>
                  <a:outerShdw blurRad="38100" dist="38100" dir="2700000" algn="tl">
                    <a:srgbClr val="000000">
                      <a:alpha val="43137"/>
                    </a:srgbClr>
                  </a:outerShdw>
                </a:effectLst>
              </a:rPr>
              <a:t>إسلامي.</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3. </a:t>
            </a: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smtClean="0">
                <a:solidFill>
                  <a:srgbClr val="00B050"/>
                </a:solidFill>
                <a:effectLst>
                  <a:outerShdw blurRad="38100" dist="38100" dir="2700000" algn="tl">
                    <a:srgbClr val="000000">
                      <a:alpha val="43137"/>
                    </a:srgbClr>
                  </a:outerShdw>
                </a:effectLst>
              </a:rPr>
              <a:t>العنوان:</a:t>
            </a:r>
            <a:r>
              <a:rPr lang="ar-MA" sz="3200" b="1" dirty="0" smtClean="0">
                <a:solidFill>
                  <a:srgbClr val="00B05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مركب </a:t>
            </a:r>
            <a:r>
              <a:rPr lang="ar-MA" sz="3200" b="1" dirty="0">
                <a:solidFill>
                  <a:schemeClr val="bg1"/>
                </a:solidFill>
                <a:effectLst>
                  <a:outerShdw blurRad="38100" dist="38100" dir="2700000" algn="tl">
                    <a:srgbClr val="000000">
                      <a:alpha val="43137"/>
                    </a:srgbClr>
                  </a:outerShdw>
                </a:effectLst>
              </a:rPr>
              <a:t>وصفي يتكون من </a:t>
            </a:r>
            <a:r>
              <a:rPr lang="ar-MA" sz="3200" b="1" dirty="0" smtClean="0">
                <a:solidFill>
                  <a:schemeClr val="bg1"/>
                </a:solidFill>
                <a:effectLst>
                  <a:outerShdw blurRad="38100" dist="38100" dir="2700000" algn="tl">
                    <a:srgbClr val="000000">
                      <a:alpha val="43137"/>
                    </a:srgbClr>
                  </a:outerShdw>
                </a:effectLst>
              </a:rPr>
              <a:t>كلمتين:</a:t>
            </a:r>
            <a:endParaRPr lang="ar-MA" sz="3200" b="1" dirty="0">
              <a:solidFill>
                <a:schemeClr val="bg1"/>
              </a:solidFill>
              <a:effectLst>
                <a:outerShdw blurRad="38100" dist="38100" dir="2700000" algn="tl">
                  <a:srgbClr val="000000">
                    <a:alpha val="43137"/>
                  </a:srgbClr>
                </a:outerShdw>
              </a:effectLst>
            </a:endParaRPr>
          </a:p>
          <a:p>
            <a:pPr algn="r" rtl="1">
              <a:lnSpc>
                <a:spcPct val="115000"/>
              </a:lnSpc>
              <a:spcAft>
                <a:spcPts val="0"/>
              </a:spcAft>
            </a:pPr>
            <a:r>
              <a:rPr lang="ar-MA" sz="3200" b="1" dirty="0" smtClean="0">
                <a:solidFill>
                  <a:schemeClr val="bg1"/>
                </a:solidFill>
                <a:latin typeface="Calibri" panose="020F0502020204030204" pitchFamily="34" charset="0"/>
                <a:ea typeface="Times New Roman" panose="02020603050405020304" pitchFamily="18" charset="0"/>
              </a:rPr>
              <a:t>       </a:t>
            </a:r>
            <a:r>
              <a:rPr lang="ar-SA" sz="3200" b="1" dirty="0" smtClean="0">
                <a:solidFill>
                  <a:schemeClr val="bg1"/>
                </a:solidFill>
                <a:latin typeface="Calibri" panose="020F0502020204030204" pitchFamily="34" charset="0"/>
                <a:ea typeface="Times New Roman" panose="02020603050405020304" pitchFamily="18" charset="0"/>
              </a:rPr>
              <a:t>-</a:t>
            </a:r>
            <a:r>
              <a:rPr lang="ar-MA" sz="3200" b="1" dirty="0" smtClean="0">
                <a:solidFill>
                  <a:schemeClr val="bg1"/>
                </a:solidFill>
                <a:latin typeface="Calibri" panose="020F0502020204030204" pitchFamily="34" charset="0"/>
                <a:ea typeface="Times New Roman" panose="02020603050405020304" pitchFamily="18" charset="0"/>
              </a:rPr>
              <a:t> </a:t>
            </a:r>
            <a:r>
              <a:rPr lang="ar-SA" sz="3200" b="1" dirty="0" smtClean="0">
                <a:solidFill>
                  <a:srgbClr val="FF0000"/>
                </a:solidFill>
                <a:effectLst>
                  <a:outerShdw blurRad="38100" dist="38100" dir="2700000" algn="tl">
                    <a:srgbClr val="000000">
                      <a:alpha val="43137"/>
                    </a:srgbClr>
                  </a:outerShdw>
                </a:effectLst>
              </a:rPr>
              <a:t>الفجر</a:t>
            </a:r>
            <a:r>
              <a:rPr lang="ar-MA" sz="3200" b="1" dirty="0">
                <a:solidFill>
                  <a:srgbClr val="FF0000"/>
                </a:solidFill>
                <a:effectLst>
                  <a:outerShdw blurRad="38100" dist="38100" dir="2700000" algn="tl">
                    <a:srgbClr val="000000">
                      <a:alpha val="43137"/>
                    </a:srgbClr>
                  </a:outerShdw>
                </a:effectLst>
              </a:rPr>
              <a:t>:</a:t>
            </a:r>
            <a:r>
              <a:rPr lang="fr-FR" sz="3200" b="1" dirty="0">
                <a:solidFill>
                  <a:srgbClr val="FF0000"/>
                </a:solidFill>
                <a:effectLst>
                  <a:outerShdw blurRad="38100" dist="38100" dir="2700000" algn="tl">
                    <a:srgbClr val="000000">
                      <a:alpha val="43137"/>
                    </a:srgbClr>
                  </a:outerShdw>
                </a:effectLst>
              </a:rPr>
              <a:t> </a:t>
            </a:r>
            <a:r>
              <a:rPr lang="ar-SA" sz="3200" b="1" dirty="0">
                <a:solidFill>
                  <a:schemeClr val="bg1"/>
                </a:solidFill>
                <a:effectLst>
                  <a:outerShdw blurRad="38100" dist="38100" dir="2700000" algn="tl">
                    <a:srgbClr val="000000">
                      <a:alpha val="43137"/>
                    </a:srgbClr>
                  </a:outerShdw>
                </a:effectLst>
              </a:rPr>
              <a:t>وهو مؤشر زمني يدل على المنطلق أو البداية، ويوحي بالسكينة </a:t>
            </a:r>
            <a:r>
              <a:rPr lang="ar-SA" sz="3200" b="1" dirty="0" smtClean="0">
                <a:solidFill>
                  <a:schemeClr val="bg1"/>
                </a:solidFill>
                <a:effectLst>
                  <a:outerShdw blurRad="38100" dist="38100" dir="2700000" algn="tl">
                    <a:srgbClr val="000000">
                      <a:alpha val="43137"/>
                    </a:srgbClr>
                  </a:outerShdw>
                </a:effectLst>
              </a:rPr>
              <a:t>والهدوء</a:t>
            </a:r>
            <a:endParaRPr lang="en-US" sz="3200" b="1" dirty="0">
              <a:solidFill>
                <a:schemeClr val="bg1"/>
              </a:solidFill>
              <a:effectLst>
                <a:outerShdw blurRad="38100" dist="38100" dir="2700000" algn="tl">
                  <a:srgbClr val="000000">
                    <a:alpha val="43137"/>
                  </a:srgbClr>
                </a:outerShdw>
              </a:effectLst>
            </a:endParaRPr>
          </a:p>
          <a:p>
            <a:pPr algn="r" rtl="1">
              <a:lnSpc>
                <a:spcPct val="115000"/>
              </a:lnSpc>
              <a:spcAft>
                <a:spcPts val="0"/>
              </a:spcAft>
            </a:pPr>
            <a:r>
              <a:rPr lang="ar-SA" sz="3200" b="1" dirty="0">
                <a:solidFill>
                  <a:schemeClr val="bg1"/>
                </a:solidFill>
                <a:effectLst>
                  <a:outerShdw blurRad="38100" dist="38100" dir="2700000" algn="tl">
                    <a:srgbClr val="000000">
                      <a:alpha val="43137"/>
                    </a:srgbClr>
                  </a:outerShdw>
                </a:effectLst>
              </a:rPr>
              <a:t>       </a:t>
            </a:r>
            <a:r>
              <a:rPr lang="ar-SA" sz="3200" b="1" dirty="0">
                <a:solidFill>
                  <a:schemeClr val="bg1"/>
                </a:solidFill>
                <a:effectLst>
                  <a:outerShdw blurRad="38100" dist="38100" dir="2700000" algn="tl">
                    <a:srgbClr val="000000">
                      <a:alpha val="43137"/>
                    </a:srgbClr>
                  </a:outerShdw>
                </a:effectLst>
              </a:rPr>
              <a:t>- </a:t>
            </a:r>
            <a:r>
              <a:rPr lang="ar-SA" sz="3200" b="1" dirty="0" smtClean="0">
                <a:solidFill>
                  <a:srgbClr val="FF0000"/>
                </a:solidFill>
                <a:effectLst>
                  <a:outerShdw blurRad="38100" dist="38100" dir="2700000" algn="tl">
                    <a:srgbClr val="000000">
                      <a:alpha val="43137"/>
                    </a:srgbClr>
                  </a:outerShdw>
                </a:effectLst>
              </a:rPr>
              <a:t>الصاد</a:t>
            </a:r>
            <a:r>
              <a:rPr lang="ar-MA" sz="3200" b="1" dirty="0" smtClean="0">
                <a:solidFill>
                  <a:srgbClr val="FF0000"/>
                </a:solidFill>
                <a:effectLst>
                  <a:outerShdw blurRad="38100" dist="38100" dir="2700000" algn="tl">
                    <a:srgbClr val="000000">
                      <a:alpha val="43137"/>
                    </a:srgbClr>
                  </a:outerShdw>
                </a:effectLst>
              </a:rPr>
              <a:t>ق</a:t>
            </a:r>
            <a:r>
              <a:rPr lang="ar-MA" sz="3200" b="1" dirty="0" smtClean="0">
                <a:solidFill>
                  <a:schemeClr val="bg1"/>
                </a:solidFill>
                <a:effectLst>
                  <a:outerShdw blurRad="38100" dist="38100" dir="2700000" algn="tl">
                    <a:srgbClr val="000000">
                      <a:alpha val="43137"/>
                    </a:srgbClr>
                  </a:outerShdw>
                </a:effectLst>
              </a:rPr>
              <a:t>:</a:t>
            </a:r>
            <a:r>
              <a:rPr lang="fr-FR" sz="3200" b="1" dirty="0" smtClean="0">
                <a:solidFill>
                  <a:schemeClr val="bg1"/>
                </a:solidFill>
                <a:effectLst>
                  <a:outerShdw blurRad="38100" dist="38100" dir="2700000" algn="tl">
                    <a:srgbClr val="000000">
                      <a:alpha val="43137"/>
                    </a:srgbClr>
                  </a:outerShdw>
                </a:effectLst>
              </a:rPr>
              <a:t>  </a:t>
            </a:r>
            <a:r>
              <a:rPr lang="ar-SA" sz="3200" b="1" dirty="0">
                <a:solidFill>
                  <a:schemeClr val="bg1"/>
                </a:solidFill>
                <a:effectLst>
                  <a:outerShdw blurRad="38100" dist="38100" dir="2700000" algn="tl">
                    <a:srgbClr val="000000">
                      <a:alpha val="43137"/>
                    </a:srgbClr>
                  </a:outerShdw>
                </a:effectLst>
              </a:rPr>
              <a:t>وهو مؤشر وصفي يوحي باليقين والحقيقة؛ فهو فجر صادق وليس </a:t>
            </a:r>
            <a:r>
              <a:rPr lang="ar-SA" sz="3200" b="1" dirty="0" smtClean="0">
                <a:solidFill>
                  <a:schemeClr val="bg1"/>
                </a:solidFill>
                <a:effectLst>
                  <a:outerShdw blurRad="38100" dist="38100" dir="2700000" algn="tl">
                    <a:srgbClr val="000000">
                      <a:alpha val="43137"/>
                    </a:srgbClr>
                  </a:outerShdw>
                </a:effectLst>
              </a:rPr>
              <a:t>كاذبا</a:t>
            </a:r>
            <a:endParaRPr lang="ar-MA" sz="3200" b="1" dirty="0" smtClean="0">
              <a:solidFill>
                <a:schemeClr val="bg1"/>
              </a:solidFill>
              <a:effectLst>
                <a:outerShdw blurRad="38100" dist="38100" dir="2700000" algn="tl">
                  <a:srgbClr val="000000">
                    <a:alpha val="43137"/>
                  </a:srgbClr>
                </a:outerShdw>
              </a:effectLst>
            </a:endParaRPr>
          </a:p>
          <a:p>
            <a:pPr algn="r" rtl="1">
              <a:lnSpc>
                <a:spcPct val="115000"/>
              </a:lnSpc>
              <a:spcAft>
                <a:spcPts val="0"/>
              </a:spcAft>
            </a:pPr>
            <a:r>
              <a:rPr lang="fr-FR" sz="3200" b="1" dirty="0" smtClean="0">
                <a:solidFill>
                  <a:schemeClr val="bg1"/>
                </a:solidFill>
                <a:effectLst>
                  <a:outerShdw blurRad="38100" dist="38100" dir="2700000" algn="tl">
                    <a:srgbClr val="000000">
                      <a:alpha val="43137"/>
                    </a:srgbClr>
                  </a:outerShdw>
                </a:effectLst>
              </a:rPr>
              <a:t> </a:t>
            </a:r>
            <a:r>
              <a:rPr lang="fr-FR" sz="3200" b="1" dirty="0" smtClean="0">
                <a:solidFill>
                  <a:srgbClr val="00B050"/>
                </a:solidFill>
                <a:effectLst>
                  <a:outerShdw blurRad="38100" dist="38100" dir="2700000" algn="tl">
                    <a:srgbClr val="000000">
                      <a:alpha val="43137"/>
                    </a:srgbClr>
                  </a:outerShdw>
                </a:effectLst>
              </a:rPr>
              <a:t>4</a:t>
            </a:r>
            <a:r>
              <a:rPr lang="ar-MA" sz="3200" b="1" dirty="0" smtClean="0">
                <a:solidFill>
                  <a:srgbClr val="00B050"/>
                </a:solidFill>
                <a:effectLst>
                  <a:outerShdw blurRad="38100" dist="38100" dir="2700000" algn="tl">
                    <a:srgbClr val="000000">
                      <a:alpha val="43137"/>
                    </a:srgbClr>
                  </a:outerShdw>
                </a:effectLst>
              </a:rPr>
              <a:t>. </a:t>
            </a:r>
            <a:r>
              <a:rPr lang="ar-MA" sz="3200" b="1" u="sng" dirty="0">
                <a:solidFill>
                  <a:srgbClr val="00B050"/>
                </a:solidFill>
                <a:effectLst>
                  <a:outerShdw blurRad="38100" dist="38100" dir="2700000" algn="tl">
                    <a:srgbClr val="000000">
                      <a:alpha val="43137"/>
                    </a:srgbClr>
                  </a:outerShdw>
                </a:effectLst>
              </a:rPr>
              <a:t>الصورة </a:t>
            </a:r>
            <a:r>
              <a:rPr lang="ar-MA" sz="3200" b="1" u="sng" dirty="0" smtClean="0">
                <a:solidFill>
                  <a:srgbClr val="00B050"/>
                </a:solidFill>
                <a:effectLst>
                  <a:outerShdw blurRad="38100" dist="38100" dir="2700000" algn="tl">
                    <a:srgbClr val="000000">
                      <a:alpha val="43137"/>
                    </a:srgbClr>
                  </a:outerShdw>
                </a:effectLst>
              </a:rPr>
              <a:t>المرفقة: </a:t>
            </a:r>
            <a:r>
              <a:rPr lang="ar-MA" sz="3200" b="1" dirty="0">
                <a:solidFill>
                  <a:schemeClr val="bg1"/>
                </a:solidFill>
                <a:effectLst>
                  <a:outerShdw blurRad="38100" dist="38100" dir="2700000" algn="tl">
                    <a:srgbClr val="000000">
                      <a:alpha val="43137"/>
                    </a:srgbClr>
                  </a:outerShdw>
                </a:effectLst>
              </a:rPr>
              <a:t>تنسجم مع العتبات السابقة؛ لأنها تشير إلى موقع كان الرسول صلى الله عليه وسلم يأوي إليه ويعتزل فيه عن الناس للعبادة، وهذا المكان هو ((غار حراء)).</a:t>
            </a:r>
            <a:endParaRPr lang="en-US"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323580"/>
            <a:ext cx="11633981" cy="646331"/>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740675"/>
            <a:ext cx="11781926" cy="1791260"/>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لف أم القرى صمت:</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العتمة</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ينشد</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همهمة</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قبسا</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يأوي</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تصدع</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هجعت</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البازغ</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endParaRPr lang="en-US"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239833" y="4515238"/>
            <a:ext cx="3457683"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619</TotalTime>
  <Words>1304</Words>
  <Application>Microsoft Office PowerPoint</Application>
  <PresentationFormat>Widescreen</PresentationFormat>
  <Paragraphs>94</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Arabic Transparent</vt:lpstr>
      <vt:lpstr>Arial</vt:lpstr>
      <vt:lpstr>Calibri</vt:lpstr>
      <vt:lpstr>Century Gothic</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64</cp:revision>
  <dcterms:created xsi:type="dcterms:W3CDTF">2022-09-26T12:22:46Z</dcterms:created>
  <dcterms:modified xsi:type="dcterms:W3CDTF">2023-09-26T21:21:27Z</dcterms:modified>
</cp:coreProperties>
</file>