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64" r:id="rId2"/>
    <p:sldId id="275" r:id="rId3"/>
    <p:sldId id="257" r:id="rId4"/>
    <p:sldId id="296" r:id="rId5"/>
    <p:sldId id="259" r:id="rId6"/>
    <p:sldId id="297" r:id="rId7"/>
    <p:sldId id="261" r:id="rId8"/>
    <p:sldId id="298" r:id="rId9"/>
    <p:sldId id="269" r:id="rId10"/>
    <p:sldId id="299" r:id="rId11"/>
    <p:sldId id="294" r:id="rId12"/>
    <p:sldId id="300" r:id="rId13"/>
    <p:sldId id="287"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الحصة الأولى" id="{C0280DE3-186E-43A6-99B9-F3A7679CEBC9}">
          <p14:sldIdLst>
            <p14:sldId id="264"/>
            <p14:sldId id="275"/>
            <p14:sldId id="257"/>
            <p14:sldId id="296"/>
            <p14:sldId id="259"/>
            <p14:sldId id="297"/>
          </p14:sldIdLst>
        </p14:section>
        <p14:section name="الحصة الثانية" id="{2A91C92C-40D6-4917-917C-47E3B2CEE21D}">
          <p14:sldIdLst>
            <p14:sldId id="261"/>
            <p14:sldId id="298"/>
            <p14:sldId id="269"/>
            <p14:sldId id="299"/>
            <p14:sldId id="294"/>
            <p14:sldId id="300"/>
            <p14:sldId id="287"/>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zakaria arajouan" initials="za" lastIdx="2" clrIdx="0">
    <p:extLst>
      <p:ext uri="{19B8F6BF-5375-455C-9EA6-DF929625EA0E}">
        <p15:presenceInfo xmlns:p15="http://schemas.microsoft.com/office/powerpoint/2012/main" userId="0080d4f0afe2cec7"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0FA7F20-DC9F-48F5-97A9-5E02099C42C9}" type="datetimeFigureOut">
              <a:rPr lang="ar-MA" smtClean="0"/>
              <a:t>12-04-1445</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69039465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90FA7F20-DC9F-48F5-97A9-5E02099C42C9}" type="datetimeFigureOut">
              <a:rPr lang="ar-MA" smtClean="0"/>
              <a:t>12-04-1445</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92407481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12-04-1445</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15988878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12-04-1445</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84170381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12-04-1445</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87046412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0FA7F20-DC9F-48F5-97A9-5E02099C42C9}" type="datetimeFigureOut">
              <a:rPr lang="ar-MA" smtClean="0"/>
              <a:t>12-04-1445</a:t>
            </a:fld>
            <a:endParaRPr lang="ar-MA"/>
          </a:p>
        </p:txBody>
      </p:sp>
      <p:sp>
        <p:nvSpPr>
          <p:cNvPr id="4"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87076330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0FA7F20-DC9F-48F5-97A9-5E02099C42C9}" type="datetimeFigureOut">
              <a:rPr lang="ar-MA" smtClean="0"/>
              <a:t>12-04-1445</a:t>
            </a:fld>
            <a:endParaRPr lang="ar-MA"/>
          </a:p>
        </p:txBody>
      </p:sp>
      <p:sp>
        <p:nvSpPr>
          <p:cNvPr id="4"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507002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0FA7F20-DC9F-48F5-97A9-5E02099C42C9}" type="datetimeFigureOut">
              <a:rPr lang="ar-MA" smtClean="0"/>
              <a:t>12-04-1445</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99887599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0FA7F20-DC9F-48F5-97A9-5E02099C42C9}" type="datetimeFigureOut">
              <a:rPr lang="ar-MA" smtClean="0"/>
              <a:t>12-04-1445</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257390520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90FA7F20-DC9F-48F5-97A9-5E02099C42C9}" type="datetimeFigureOut">
              <a:rPr lang="ar-MA" smtClean="0"/>
              <a:t>12-04-1445</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36558627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12-04-1445</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23237129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0FA7F20-DC9F-48F5-97A9-5E02099C42C9}" type="datetimeFigureOut">
              <a:rPr lang="ar-MA" smtClean="0"/>
              <a:t>12-04-1445</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37884815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0FA7F20-DC9F-48F5-97A9-5E02099C42C9}" type="datetimeFigureOut">
              <a:rPr lang="ar-MA" smtClean="0"/>
              <a:t>12-04-1445</a:t>
            </a:fld>
            <a:endParaRPr lang="ar-MA"/>
          </a:p>
        </p:txBody>
      </p:sp>
      <p:sp>
        <p:nvSpPr>
          <p:cNvPr id="8" name="Footer Placeholder 7"/>
          <p:cNvSpPr>
            <a:spLocks noGrp="1"/>
          </p:cNvSpPr>
          <p:nvPr>
            <p:ph type="ftr" sz="quarter" idx="11"/>
          </p:nvPr>
        </p:nvSpPr>
        <p:spPr/>
        <p:txBody>
          <a:bodyPr/>
          <a:lstStyle/>
          <a:p>
            <a:endParaRPr lang="ar-MA"/>
          </a:p>
        </p:txBody>
      </p:sp>
      <p:sp>
        <p:nvSpPr>
          <p:cNvPr id="9" name="Slide Number Placeholder 8"/>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95983388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90FA7F20-DC9F-48F5-97A9-5E02099C42C9}" type="datetimeFigureOut">
              <a:rPr lang="ar-MA" smtClean="0"/>
              <a:t>12-04-1445</a:t>
            </a:fld>
            <a:endParaRPr lang="ar-MA"/>
          </a:p>
        </p:txBody>
      </p:sp>
      <p:sp>
        <p:nvSpPr>
          <p:cNvPr id="5" name="Footer Placeholder 3"/>
          <p:cNvSpPr>
            <a:spLocks noGrp="1"/>
          </p:cNvSpPr>
          <p:nvPr>
            <p:ph type="ftr" sz="quarter" idx="11"/>
          </p:nvPr>
        </p:nvSpPr>
        <p:spPr/>
        <p:txBody>
          <a:bodyPr/>
          <a:lstStyle/>
          <a:p>
            <a:endParaRPr lang="ar-MA"/>
          </a:p>
        </p:txBody>
      </p:sp>
      <p:sp>
        <p:nvSpPr>
          <p:cNvPr id="6" name="Slide Number Placeholder 4"/>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95063450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90FA7F20-DC9F-48F5-97A9-5E02099C42C9}" type="datetimeFigureOut">
              <a:rPr lang="ar-MA" smtClean="0"/>
              <a:t>12-04-1445</a:t>
            </a:fld>
            <a:endParaRPr lang="ar-MA"/>
          </a:p>
        </p:txBody>
      </p:sp>
      <p:sp>
        <p:nvSpPr>
          <p:cNvPr id="5" name="Footer Placeholder 2"/>
          <p:cNvSpPr>
            <a:spLocks noGrp="1"/>
          </p:cNvSpPr>
          <p:nvPr>
            <p:ph type="ftr" sz="quarter" idx="11"/>
          </p:nvPr>
        </p:nvSpPr>
        <p:spPr/>
        <p:txBody>
          <a:bodyPr/>
          <a:lstStyle/>
          <a:p>
            <a:endParaRPr lang="ar-MA"/>
          </a:p>
        </p:txBody>
      </p:sp>
      <p:sp>
        <p:nvSpPr>
          <p:cNvPr id="6" name="Slide Number Placeholder 3"/>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254815669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7" name="Date Placeholder 4"/>
          <p:cNvSpPr>
            <a:spLocks noGrp="1"/>
          </p:cNvSpPr>
          <p:nvPr>
            <p:ph type="dt" sz="half" idx="10"/>
          </p:nvPr>
        </p:nvSpPr>
        <p:spPr/>
        <p:txBody>
          <a:bodyPr/>
          <a:lstStyle/>
          <a:p>
            <a:fld id="{90FA7F20-DC9F-48F5-97A9-5E02099C42C9}" type="datetimeFigureOut">
              <a:rPr lang="ar-MA" smtClean="0"/>
              <a:t>12-04-1445</a:t>
            </a:fld>
            <a:endParaRPr lang="ar-MA"/>
          </a:p>
        </p:txBody>
      </p:sp>
      <p:sp>
        <p:nvSpPr>
          <p:cNvPr id="5" name="Footer Placeholder 5"/>
          <p:cNvSpPr>
            <a:spLocks noGrp="1"/>
          </p:cNvSpPr>
          <p:nvPr>
            <p:ph type="ftr" sz="quarter" idx="11"/>
          </p:nvPr>
        </p:nvSpPr>
        <p:spPr/>
        <p:txBody>
          <a:bodyPr/>
          <a:lstStyle/>
          <a:p>
            <a:endParaRPr lang="ar-MA"/>
          </a:p>
        </p:txBody>
      </p:sp>
      <p:sp>
        <p:nvSpPr>
          <p:cNvPr id="6"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315609389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90FA7F20-DC9F-48F5-97A9-5E02099C42C9}" type="datetimeFigureOut">
              <a:rPr lang="ar-MA" smtClean="0"/>
              <a:t>12-04-1445</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240508960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90FA7F20-DC9F-48F5-97A9-5E02099C42C9}" type="datetimeFigureOut">
              <a:rPr lang="ar-MA" smtClean="0"/>
              <a:t>12-04-1445</a:t>
            </a:fld>
            <a:endParaRPr lang="ar-MA"/>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ar-MA"/>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AADB840A-1E70-4FAF-ADA7-830431948D73}" type="slidenum">
              <a:rPr lang="ar-MA" smtClean="0"/>
              <a:t>‹#›</a:t>
            </a:fld>
            <a:endParaRPr lang="ar-MA"/>
          </a:p>
        </p:txBody>
      </p:sp>
    </p:spTree>
    <p:extLst>
      <p:ext uri="{BB962C8B-B14F-4D97-AF65-F5344CB8AC3E}">
        <p14:creationId xmlns:p14="http://schemas.microsoft.com/office/powerpoint/2010/main" val="3595237430"/>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mc:AlternateContent xmlns:mc="http://schemas.openxmlformats.org/markup-compatibility/2006" xmlns:p14="http://schemas.microsoft.com/office/powerpoint/2010/main">
    <mc:Choice Requires="p14">
      <p:transition p14:dur="0"/>
    </mc:Choice>
    <mc:Fallback xmlns="">
      <p:transition/>
    </mc:Fallback>
  </mc:AlternateContent>
  <p:txStyles>
    <p:titleStyle>
      <a:lvl1pPr algn="l" defTabSz="457200" rtl="1" eaLnBrk="1" latinLnBrk="0" hangingPunct="1">
        <a:spcBef>
          <a:spcPct val="0"/>
        </a:spcBef>
        <a:buNone/>
        <a:defRPr sz="4200" b="0" i="0" kern="1200">
          <a:solidFill>
            <a:schemeClr val="tx2"/>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36098" y="1681086"/>
            <a:ext cx="11605845" cy="3831818"/>
          </a:xfrm>
          <a:prstGeom prst="rect">
            <a:avLst/>
          </a:prstGeom>
          <a:solidFill>
            <a:schemeClr val="accent2">
              <a:lumMod val="40000"/>
              <a:lumOff val="60000"/>
            </a:schemeClr>
          </a:solidFill>
        </p:spPr>
        <p:txBody>
          <a:bodyPr wrap="square" rtlCol="1">
            <a:spAutoFit/>
          </a:bodyPr>
          <a:lstStyle/>
          <a:p>
            <a:pPr algn="r" rtl="1">
              <a:lnSpc>
                <a:spcPct val="150000"/>
              </a:lnSpc>
            </a:pPr>
            <a:r>
              <a:rPr lang="ar-MA" sz="5400" b="1" dirty="0" smtClean="0">
                <a:solidFill>
                  <a:srgbClr val="FF0000"/>
                </a:solidFill>
                <a:effectLst>
                  <a:outerShdw blurRad="38100" dist="38100" dir="2700000" algn="tl">
                    <a:srgbClr val="000000">
                      <a:alpha val="43137"/>
                    </a:srgbClr>
                  </a:outerShdw>
                </a:effectLst>
              </a:rPr>
              <a:t>مــــــــــــــــجال: </a:t>
            </a:r>
            <a:r>
              <a:rPr lang="ar-MA" sz="5400" b="1" dirty="0" smtClean="0">
                <a:solidFill>
                  <a:schemeClr val="bg1"/>
                </a:solidFill>
                <a:effectLst>
                  <a:outerShdw blurRad="38100" dist="38100" dir="2700000" algn="tl">
                    <a:srgbClr val="000000">
                      <a:alpha val="43137"/>
                    </a:srgbClr>
                  </a:outerShdw>
                </a:effectLst>
              </a:rPr>
              <a:t>القيم </a:t>
            </a:r>
            <a:r>
              <a:rPr lang="ar-MA" sz="5400" b="1" dirty="0" smtClean="0">
                <a:solidFill>
                  <a:schemeClr val="bg1"/>
                </a:solidFill>
                <a:effectLst>
                  <a:outerShdw blurRad="38100" dist="38100" dir="2700000" algn="tl">
                    <a:srgbClr val="000000">
                      <a:alpha val="43137"/>
                    </a:srgbClr>
                  </a:outerShdw>
                </a:effectLst>
              </a:rPr>
              <a:t>الوطنية</a:t>
            </a:r>
            <a:endParaRPr lang="ar-MA" sz="5400" b="1" dirty="0" smtClean="0">
              <a:solidFill>
                <a:schemeClr val="bg1"/>
              </a:solidFill>
              <a:effectLst>
                <a:outerShdw blurRad="38100" dist="38100" dir="2700000" algn="tl">
                  <a:srgbClr val="000000">
                    <a:alpha val="43137"/>
                  </a:srgbClr>
                </a:outerShdw>
              </a:effectLst>
            </a:endParaRPr>
          </a:p>
          <a:p>
            <a:pPr algn="r" rtl="1">
              <a:lnSpc>
                <a:spcPct val="150000"/>
              </a:lnSpc>
            </a:pPr>
            <a:r>
              <a:rPr lang="ar-MA" sz="5400" b="1" dirty="0" smtClean="0">
                <a:solidFill>
                  <a:srgbClr val="FF0000"/>
                </a:solidFill>
                <a:effectLst>
                  <a:outerShdw blurRad="38100" dist="38100" dir="2700000" algn="tl">
                    <a:srgbClr val="000000">
                      <a:alpha val="43137"/>
                    </a:srgbClr>
                  </a:outerShdw>
                </a:effectLst>
              </a:rPr>
              <a:t>مـــــــــــــــكـون</a:t>
            </a:r>
            <a:r>
              <a:rPr lang="ar-MA" sz="5400" b="1" dirty="0" smtClean="0">
                <a:solidFill>
                  <a:schemeClr val="bg1"/>
                </a:solidFill>
                <a:effectLst>
                  <a:outerShdw blurRad="38100" dist="38100" dir="2700000" algn="tl">
                    <a:srgbClr val="000000">
                      <a:alpha val="43137"/>
                    </a:srgbClr>
                  </a:outerShdw>
                </a:effectLst>
              </a:rPr>
              <a:t>: </a:t>
            </a:r>
            <a:r>
              <a:rPr lang="ar-MA" sz="5400" b="1" dirty="0">
                <a:solidFill>
                  <a:schemeClr val="bg1"/>
                </a:solidFill>
                <a:effectLst>
                  <a:outerShdw blurRad="38100" dist="38100" dir="2700000" algn="tl">
                    <a:srgbClr val="000000">
                      <a:alpha val="43137"/>
                    </a:srgbClr>
                  </a:outerShdw>
                </a:effectLst>
              </a:rPr>
              <a:t>القـــــــــــــراءة</a:t>
            </a:r>
          </a:p>
          <a:p>
            <a:pPr algn="r" rtl="1">
              <a:lnSpc>
                <a:spcPct val="150000"/>
              </a:lnSpc>
            </a:pPr>
            <a:r>
              <a:rPr lang="ar-MA" sz="5400" b="1" dirty="0" smtClean="0">
                <a:solidFill>
                  <a:srgbClr val="FF0000"/>
                </a:solidFill>
                <a:effectLst>
                  <a:outerShdw blurRad="38100" dist="38100" dir="2700000" algn="tl">
                    <a:srgbClr val="000000">
                      <a:alpha val="43137"/>
                    </a:srgbClr>
                  </a:outerShdw>
                </a:effectLst>
              </a:rPr>
              <a:t>المــــــوضــــوع</a:t>
            </a:r>
            <a:r>
              <a:rPr lang="ar-MA" sz="5400" b="1" dirty="0" smtClean="0">
                <a:solidFill>
                  <a:schemeClr val="bg1"/>
                </a:solidFill>
                <a:effectLst>
                  <a:outerShdw blurRad="38100" dist="38100" dir="2700000" algn="tl">
                    <a:srgbClr val="000000">
                      <a:alpha val="43137"/>
                    </a:srgbClr>
                  </a:outerShdw>
                </a:effectLst>
              </a:rPr>
              <a:t>: </a:t>
            </a:r>
            <a:r>
              <a:rPr lang="ar-MA" sz="5400" b="1" dirty="0">
                <a:solidFill>
                  <a:schemeClr val="bg1"/>
                </a:solidFill>
                <a:effectLst>
                  <a:outerShdw blurRad="38100" dist="38100" dir="2700000" algn="tl">
                    <a:srgbClr val="000000">
                      <a:alpha val="43137"/>
                    </a:srgbClr>
                  </a:outerShdw>
                </a:effectLst>
              </a:rPr>
              <a:t>الفداء..حتى النصر ص</a:t>
            </a:r>
            <a:r>
              <a:rPr lang="ar-MA" sz="5400" b="1" dirty="0">
                <a:solidFill>
                  <a:schemeClr val="bg1"/>
                </a:solidFill>
                <a:effectLst>
                  <a:outerShdw blurRad="38100" dist="38100" dir="2700000" algn="tl">
                    <a:srgbClr val="000000">
                      <a:alpha val="43137"/>
                    </a:srgbClr>
                  </a:outerShdw>
                </a:effectLst>
              </a:rPr>
              <a:t>: </a:t>
            </a:r>
            <a:r>
              <a:rPr lang="ar-MA" sz="5400" b="1" dirty="0" smtClean="0">
                <a:solidFill>
                  <a:srgbClr val="FF0000"/>
                </a:solidFill>
                <a:effectLst>
                  <a:outerShdw blurRad="38100" dist="38100" dir="2700000" algn="tl">
                    <a:srgbClr val="000000">
                      <a:alpha val="43137"/>
                    </a:srgbClr>
                  </a:outerShdw>
                </a:effectLst>
              </a:rPr>
              <a:t>47</a:t>
            </a:r>
            <a:endParaRPr lang="ar-MA" sz="5400" b="1" dirty="0">
              <a:solidFill>
                <a:srgbClr val="FF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94659236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68812" y="77371"/>
            <a:ext cx="11811597" cy="6014403"/>
          </a:xfrm>
          <a:prstGeom prst="rect">
            <a:avLst/>
          </a:prstGeom>
          <a:solidFill>
            <a:schemeClr val="accent2">
              <a:lumMod val="40000"/>
              <a:lumOff val="60000"/>
            </a:schemeClr>
          </a:solidFill>
        </p:spPr>
        <p:txBody>
          <a:bodyPr wrap="square" rtlCol="1">
            <a:spAutoFit/>
          </a:bodyPr>
          <a:lstStyle/>
          <a:p>
            <a:pPr marL="514350" indent="-514350" algn="r" rtl="1">
              <a:buAutoNum type="arabicPeriod" startAt="2"/>
            </a:pPr>
            <a:r>
              <a:rPr lang="ar-MA" sz="3600" b="1" dirty="0">
                <a:solidFill>
                  <a:srgbClr val="FF0000"/>
                </a:solidFill>
                <a:effectLst>
                  <a:outerShdw blurRad="38100" dist="38100" dir="2700000" algn="tl">
                    <a:srgbClr val="000000">
                      <a:alpha val="43137"/>
                    </a:srgbClr>
                  </a:outerShdw>
                </a:effectLst>
              </a:rPr>
              <a:t>شخصيات </a:t>
            </a:r>
            <a:r>
              <a:rPr lang="ar-MA" sz="3600" b="1" dirty="0" smtClean="0">
                <a:solidFill>
                  <a:srgbClr val="FF0000"/>
                </a:solidFill>
                <a:effectLst>
                  <a:outerShdw blurRad="38100" dist="38100" dir="2700000" algn="tl">
                    <a:srgbClr val="000000">
                      <a:alpha val="43137"/>
                    </a:srgbClr>
                  </a:outerShdw>
                </a:effectLst>
              </a:rPr>
              <a:t>النص:</a:t>
            </a:r>
          </a:p>
          <a:p>
            <a:pPr marL="514350" indent="-514350" algn="r" rtl="1">
              <a:buAutoNum type="arabicPeriod" startAt="2"/>
            </a:pPr>
            <a:endParaRPr lang="ar-MA" sz="3600" b="1" dirty="0" smtClean="0">
              <a:solidFill>
                <a:srgbClr val="FF0000"/>
              </a:solidFill>
              <a:effectLst>
                <a:outerShdw blurRad="38100" dist="38100" dir="2700000" algn="tl">
                  <a:srgbClr val="000000">
                    <a:alpha val="43137"/>
                  </a:srgbClr>
                </a:outerShdw>
              </a:effectLst>
            </a:endParaRPr>
          </a:p>
          <a:p>
            <a:pPr marL="514350" indent="-514350" algn="r" rtl="1">
              <a:buAutoNum type="arabicPeriod" startAt="2"/>
            </a:pPr>
            <a:endParaRPr lang="ar-MA" sz="3600" b="1" dirty="0" smtClean="0">
              <a:solidFill>
                <a:srgbClr val="FF0000"/>
              </a:solidFill>
              <a:effectLst>
                <a:outerShdw blurRad="38100" dist="38100" dir="2700000" algn="tl">
                  <a:srgbClr val="000000">
                    <a:alpha val="43137"/>
                  </a:srgbClr>
                </a:outerShdw>
              </a:effectLst>
            </a:endParaRPr>
          </a:p>
          <a:p>
            <a:pPr algn="r" rtl="1">
              <a:lnSpc>
                <a:spcPct val="200000"/>
              </a:lnSpc>
            </a:pPr>
            <a:endParaRPr lang="ar-MA" sz="3600" b="1" dirty="0">
              <a:solidFill>
                <a:srgbClr val="FF0000"/>
              </a:solidFill>
              <a:effectLst>
                <a:outerShdw blurRad="38100" dist="38100" dir="2700000" algn="tl">
                  <a:srgbClr val="000000">
                    <a:alpha val="43137"/>
                  </a:srgbClr>
                </a:outerShdw>
              </a:effectLst>
            </a:endParaRPr>
          </a:p>
          <a:p>
            <a:pPr algn="r" rtl="1">
              <a:lnSpc>
                <a:spcPct val="200000"/>
              </a:lnSpc>
            </a:pPr>
            <a:endParaRPr lang="ar-MA" sz="3600" b="1" dirty="0" smtClean="0">
              <a:solidFill>
                <a:srgbClr val="FF0000"/>
              </a:solidFill>
              <a:effectLst>
                <a:outerShdw blurRad="38100" dist="38100" dir="2700000" algn="tl">
                  <a:srgbClr val="000000">
                    <a:alpha val="43137"/>
                  </a:srgbClr>
                </a:outerShdw>
              </a:effectLst>
            </a:endParaRPr>
          </a:p>
          <a:p>
            <a:pPr algn="r" rtl="1">
              <a:lnSpc>
                <a:spcPct val="200000"/>
              </a:lnSpc>
            </a:pPr>
            <a:endParaRPr lang="ar-MA" sz="3600" b="1" dirty="0" smtClean="0">
              <a:solidFill>
                <a:srgbClr val="FF0000"/>
              </a:solidFill>
              <a:effectLst>
                <a:outerShdw blurRad="38100" dist="38100" dir="2700000" algn="tl">
                  <a:srgbClr val="000000">
                    <a:alpha val="43137"/>
                  </a:srgbClr>
                </a:outerShdw>
              </a:effectLst>
            </a:endParaRPr>
          </a:p>
          <a:p>
            <a:pPr algn="r" rtl="1">
              <a:lnSpc>
                <a:spcPct val="200000"/>
              </a:lnSpc>
            </a:pPr>
            <a:endParaRPr lang="ar-MA" sz="3600" b="1" dirty="0">
              <a:solidFill>
                <a:srgbClr val="FF0000"/>
              </a:solidFill>
              <a:effectLst>
                <a:outerShdw blurRad="38100" dist="38100" dir="2700000" algn="tl">
                  <a:srgbClr val="000000">
                    <a:alpha val="43137"/>
                  </a:srgbClr>
                </a:outerShdw>
              </a:effectLst>
            </a:endParaRPr>
          </a:p>
        </p:txBody>
      </p:sp>
      <p:graphicFrame>
        <p:nvGraphicFramePr>
          <p:cNvPr id="4" name="Table 3"/>
          <p:cNvGraphicFramePr>
            <a:graphicFrameLocks noGrp="1"/>
          </p:cNvGraphicFramePr>
          <p:nvPr>
            <p:extLst>
              <p:ext uri="{D42A27DB-BD31-4B8C-83A1-F6EECF244321}">
                <p14:modId xmlns:p14="http://schemas.microsoft.com/office/powerpoint/2010/main" val="561023444"/>
              </p:ext>
            </p:extLst>
          </p:nvPr>
        </p:nvGraphicFramePr>
        <p:xfrm>
          <a:off x="379828" y="811904"/>
          <a:ext cx="11235031" cy="5047488"/>
        </p:xfrm>
        <a:graphic>
          <a:graphicData uri="http://schemas.openxmlformats.org/drawingml/2006/table">
            <a:tbl>
              <a:tblPr rtl="1" firstRow="1" firstCol="1" bandRow="1">
                <a:tableStyleId>{5C22544A-7EE6-4342-B048-85BDC9FD1C3A}</a:tableStyleId>
              </a:tblPr>
              <a:tblGrid>
                <a:gridCol w="3722884">
                  <a:extLst>
                    <a:ext uri="{9D8B030D-6E8A-4147-A177-3AD203B41FA5}">
                      <a16:colId xmlns:a16="http://schemas.microsoft.com/office/drawing/2014/main" val="3464117518"/>
                    </a:ext>
                  </a:extLst>
                </a:gridCol>
                <a:gridCol w="2827606">
                  <a:extLst>
                    <a:ext uri="{9D8B030D-6E8A-4147-A177-3AD203B41FA5}">
                      <a16:colId xmlns:a16="http://schemas.microsoft.com/office/drawing/2014/main" val="814654640"/>
                    </a:ext>
                  </a:extLst>
                </a:gridCol>
                <a:gridCol w="4684541">
                  <a:extLst>
                    <a:ext uri="{9D8B030D-6E8A-4147-A177-3AD203B41FA5}">
                      <a16:colId xmlns:a16="http://schemas.microsoft.com/office/drawing/2014/main" val="292767615"/>
                    </a:ext>
                  </a:extLst>
                </a:gridCol>
              </a:tblGrid>
              <a:tr h="116205">
                <a:tc>
                  <a:txBody>
                    <a:bodyPr/>
                    <a:lstStyle/>
                    <a:p>
                      <a:pPr algn="ctr" rtl="1">
                        <a:lnSpc>
                          <a:spcPct val="115000"/>
                        </a:lnSpc>
                        <a:spcAft>
                          <a:spcPts val="0"/>
                        </a:spcAft>
                      </a:pPr>
                      <a:r>
                        <a:rPr lang="ar-SA" sz="3200" b="1">
                          <a:solidFill>
                            <a:schemeClr val="bg1"/>
                          </a:solidFill>
                          <a:effectLst/>
                        </a:rPr>
                        <a:t>العامل المعرقل</a:t>
                      </a:r>
                      <a:endParaRPr lang="en-US" sz="32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lumMod val="40000"/>
                        <a:lumOff val="60000"/>
                      </a:schemeClr>
                    </a:solidFill>
                  </a:tcPr>
                </a:tc>
                <a:tc>
                  <a:txBody>
                    <a:bodyPr/>
                    <a:lstStyle/>
                    <a:p>
                      <a:pPr algn="ctr" rtl="1">
                        <a:lnSpc>
                          <a:spcPct val="115000"/>
                        </a:lnSpc>
                        <a:spcAft>
                          <a:spcPts val="0"/>
                        </a:spcAft>
                      </a:pPr>
                      <a:r>
                        <a:rPr lang="ar-SA" sz="3200" b="1">
                          <a:solidFill>
                            <a:schemeClr val="bg1"/>
                          </a:solidFill>
                          <a:effectLst/>
                        </a:rPr>
                        <a:t>الشخصية</a:t>
                      </a:r>
                      <a:endParaRPr lang="en-US" sz="32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lumMod val="40000"/>
                        <a:lumOff val="60000"/>
                      </a:schemeClr>
                    </a:solidFill>
                  </a:tcPr>
                </a:tc>
                <a:tc>
                  <a:txBody>
                    <a:bodyPr/>
                    <a:lstStyle/>
                    <a:p>
                      <a:pPr algn="ctr" rtl="1">
                        <a:lnSpc>
                          <a:spcPct val="115000"/>
                        </a:lnSpc>
                        <a:spcAft>
                          <a:spcPts val="0"/>
                        </a:spcAft>
                      </a:pPr>
                      <a:r>
                        <a:rPr lang="ar-SA" sz="3200" b="1" dirty="0">
                          <a:solidFill>
                            <a:schemeClr val="bg1"/>
                          </a:solidFill>
                          <a:effectLst/>
                        </a:rPr>
                        <a:t>العامل المساعد</a:t>
                      </a: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957392269"/>
                  </a:ext>
                </a:extLst>
              </a:tr>
              <a:tr h="257175">
                <a:tc>
                  <a:txBody>
                    <a:bodyPr/>
                    <a:lstStyle/>
                    <a:p>
                      <a:pPr algn="ctr" rtl="1">
                        <a:lnSpc>
                          <a:spcPct val="115000"/>
                        </a:lnSpc>
                        <a:spcAft>
                          <a:spcPts val="0"/>
                        </a:spcAft>
                      </a:pPr>
                      <a:r>
                        <a:rPr lang="ar-SA" sz="3200" b="1">
                          <a:solidFill>
                            <a:schemeClr val="bg1"/>
                          </a:solidFill>
                          <a:effectLst/>
                        </a:rPr>
                        <a:t>المستعمر +  السجن</a:t>
                      </a:r>
                      <a:endParaRPr lang="en-US" sz="32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ctr" rtl="1">
                        <a:lnSpc>
                          <a:spcPct val="115000"/>
                        </a:lnSpc>
                        <a:spcAft>
                          <a:spcPts val="0"/>
                        </a:spcAft>
                      </a:pPr>
                      <a:r>
                        <a:rPr lang="ar-SA" sz="3200" b="1">
                          <a:solidFill>
                            <a:schemeClr val="bg1"/>
                          </a:solidFill>
                          <a:effectLst/>
                        </a:rPr>
                        <a:t>الرفاق – المرأة المناضلة - الفدائيون</a:t>
                      </a:r>
                      <a:endParaRPr lang="en-US" sz="32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ctr" rtl="1">
                        <a:lnSpc>
                          <a:spcPct val="115000"/>
                        </a:lnSpc>
                        <a:spcAft>
                          <a:spcPts val="0"/>
                        </a:spcAft>
                      </a:pPr>
                      <a:r>
                        <a:rPr lang="ar-SA" sz="3200" b="1">
                          <a:solidFill>
                            <a:schemeClr val="bg1"/>
                          </a:solidFill>
                          <a:effectLst/>
                        </a:rPr>
                        <a:t>الاتحاد فيما بينهم والإجماع على حب الملك والتعلق بالوطن.</a:t>
                      </a:r>
                      <a:endParaRPr lang="en-US" sz="32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348377924"/>
                  </a:ext>
                </a:extLst>
              </a:tr>
              <a:tr h="111760">
                <a:tc>
                  <a:txBody>
                    <a:bodyPr/>
                    <a:lstStyle/>
                    <a:p>
                      <a:pPr algn="ctr" rtl="1">
                        <a:lnSpc>
                          <a:spcPct val="115000"/>
                        </a:lnSpc>
                        <a:spcAft>
                          <a:spcPts val="0"/>
                        </a:spcAft>
                      </a:pPr>
                      <a:r>
                        <a:rPr lang="ar-SA" sz="3200" b="1">
                          <a:solidFill>
                            <a:schemeClr val="bg1"/>
                          </a:solidFill>
                          <a:effectLst/>
                        </a:rPr>
                        <a:t>المستعمر + النفي</a:t>
                      </a:r>
                      <a:endParaRPr lang="en-US" sz="32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ctr" rtl="1">
                        <a:lnSpc>
                          <a:spcPct val="115000"/>
                        </a:lnSpc>
                        <a:spcAft>
                          <a:spcPts val="0"/>
                        </a:spcAft>
                      </a:pPr>
                      <a:r>
                        <a:rPr lang="ar-SA" sz="3200" b="1">
                          <a:solidFill>
                            <a:schemeClr val="bg1"/>
                          </a:solidFill>
                          <a:effectLst/>
                        </a:rPr>
                        <a:t>الملك وأسرته</a:t>
                      </a:r>
                      <a:endParaRPr lang="en-US" sz="32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ctr" rtl="1">
                        <a:lnSpc>
                          <a:spcPct val="115000"/>
                        </a:lnSpc>
                        <a:spcAft>
                          <a:spcPts val="0"/>
                        </a:spcAft>
                      </a:pPr>
                      <a:r>
                        <a:rPr lang="ar-SA" sz="3200" b="1">
                          <a:solidFill>
                            <a:schemeClr val="bg1"/>
                          </a:solidFill>
                          <a:effectLst/>
                        </a:rPr>
                        <a:t>الشعب – توحد إرادته مع إرادة الشعب</a:t>
                      </a:r>
                      <a:endParaRPr lang="en-US" sz="32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2052306163"/>
                  </a:ext>
                </a:extLst>
              </a:tr>
              <a:tr h="76200">
                <a:tc>
                  <a:txBody>
                    <a:bodyPr/>
                    <a:lstStyle/>
                    <a:p>
                      <a:pPr algn="ctr" rtl="1">
                        <a:lnSpc>
                          <a:spcPct val="115000"/>
                        </a:lnSpc>
                        <a:spcAft>
                          <a:spcPts val="0"/>
                        </a:spcAft>
                      </a:pPr>
                      <a:r>
                        <a:rPr lang="ar-SA" sz="3200" b="1">
                          <a:solidFill>
                            <a:schemeClr val="bg1"/>
                          </a:solidFill>
                          <a:effectLst/>
                        </a:rPr>
                        <a:t>العمليات الفدائية – المظاهرات</a:t>
                      </a:r>
                      <a:endParaRPr lang="en-US" sz="3200" b="1">
                        <a:solidFill>
                          <a:schemeClr val="bg1"/>
                        </a:solidFill>
                        <a:effectLst/>
                      </a:endParaRPr>
                    </a:p>
                    <a:p>
                      <a:pPr algn="ctr" rtl="1">
                        <a:lnSpc>
                          <a:spcPct val="115000"/>
                        </a:lnSpc>
                        <a:spcAft>
                          <a:spcPts val="0"/>
                        </a:spcAft>
                      </a:pPr>
                      <a:r>
                        <a:rPr lang="ar-SA" sz="3200" b="1">
                          <a:solidFill>
                            <a:schemeClr val="bg1"/>
                          </a:solidFill>
                          <a:effectLst/>
                        </a:rPr>
                        <a:t>– توحد إرادة الملك والشعب</a:t>
                      </a:r>
                      <a:endParaRPr lang="en-US" sz="32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ctr" rtl="1">
                        <a:lnSpc>
                          <a:spcPct val="115000"/>
                        </a:lnSpc>
                        <a:spcAft>
                          <a:spcPts val="0"/>
                        </a:spcAft>
                      </a:pPr>
                      <a:r>
                        <a:rPr lang="ar-SA" sz="3200" b="1">
                          <a:solidFill>
                            <a:schemeClr val="bg1"/>
                          </a:solidFill>
                          <a:effectLst/>
                        </a:rPr>
                        <a:t>المستعمر</a:t>
                      </a:r>
                      <a:endParaRPr lang="en-US" sz="32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ctr" rtl="1">
                        <a:lnSpc>
                          <a:spcPct val="115000"/>
                        </a:lnSpc>
                        <a:spcAft>
                          <a:spcPts val="0"/>
                        </a:spcAft>
                      </a:pPr>
                      <a:r>
                        <a:rPr lang="ar-SA" sz="3200" b="1" dirty="0">
                          <a:solidFill>
                            <a:schemeClr val="bg1"/>
                          </a:solidFill>
                          <a:effectLst/>
                        </a:rPr>
                        <a:t>ليس هناك عامل مساعد؛ لأن المستعمر يمثل شخصية مرفوضة وغير مرغوب فيها</a:t>
                      </a: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3819750012"/>
                  </a:ext>
                </a:extLst>
              </a:tr>
            </a:tbl>
          </a:graphicData>
        </a:graphic>
      </p:graphicFrame>
    </p:spTree>
    <p:extLst>
      <p:ext uri="{BB962C8B-B14F-4D97-AF65-F5344CB8AC3E}">
        <p14:creationId xmlns:p14="http://schemas.microsoft.com/office/powerpoint/2010/main" val="137151771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82879" y="260251"/>
            <a:ext cx="11811597" cy="4524315"/>
          </a:xfrm>
          <a:prstGeom prst="rect">
            <a:avLst/>
          </a:prstGeom>
          <a:solidFill>
            <a:schemeClr val="accent2">
              <a:lumMod val="40000"/>
              <a:lumOff val="60000"/>
            </a:schemeClr>
          </a:solidFill>
        </p:spPr>
        <p:txBody>
          <a:bodyPr wrap="square" rtlCol="1">
            <a:spAutoFit/>
          </a:bodyPr>
          <a:lstStyle/>
          <a:p>
            <a:pPr algn="r" rtl="1"/>
            <a:r>
              <a:rPr lang="ar-MA" sz="3600" b="1" dirty="0">
                <a:solidFill>
                  <a:srgbClr val="FF0000"/>
                </a:solidFill>
                <a:effectLst>
                  <a:outerShdw blurRad="38100" dist="38100" dir="2700000" algn="tl">
                    <a:srgbClr val="000000">
                      <a:alpha val="43137"/>
                    </a:srgbClr>
                  </a:outerShdw>
                </a:effectLst>
              </a:rPr>
              <a:t>3</a:t>
            </a:r>
            <a:r>
              <a:rPr lang="ar-MA" sz="3600" b="1" dirty="0" smtClean="0">
                <a:solidFill>
                  <a:srgbClr val="FF0000"/>
                </a:solidFill>
                <a:effectLst>
                  <a:outerShdw blurRad="38100" dist="38100" dir="2700000" algn="tl">
                    <a:srgbClr val="000000">
                      <a:alpha val="43137"/>
                    </a:srgbClr>
                  </a:outerShdw>
                </a:effectLst>
              </a:rPr>
              <a:t>. </a:t>
            </a:r>
            <a:r>
              <a:rPr lang="ar-MA" sz="3600" b="1" dirty="0">
                <a:solidFill>
                  <a:srgbClr val="FF0000"/>
                </a:solidFill>
                <a:effectLst>
                  <a:outerShdw blurRad="38100" dist="38100" dir="2700000" algn="tl">
                    <a:srgbClr val="000000">
                      <a:alpha val="43137"/>
                    </a:srgbClr>
                  </a:outerShdw>
                </a:effectLst>
              </a:rPr>
              <a:t>الزمان والمكان في </a:t>
            </a:r>
            <a:r>
              <a:rPr lang="ar-MA" sz="3600" b="1" dirty="0" smtClean="0">
                <a:solidFill>
                  <a:srgbClr val="FF0000"/>
                </a:solidFill>
                <a:effectLst>
                  <a:outerShdw blurRad="38100" dist="38100" dir="2700000" algn="tl">
                    <a:srgbClr val="000000">
                      <a:alpha val="43137"/>
                    </a:srgbClr>
                  </a:outerShdw>
                </a:effectLst>
              </a:rPr>
              <a:t>النص:</a:t>
            </a:r>
          </a:p>
          <a:p>
            <a:pPr algn="r" rtl="1">
              <a:lnSpc>
                <a:spcPct val="200000"/>
              </a:lnSpc>
            </a:pPr>
            <a:endParaRPr lang="ar-MA" sz="3600" b="1" dirty="0" smtClean="0">
              <a:solidFill>
                <a:srgbClr val="FF0000"/>
              </a:solidFill>
              <a:effectLst>
                <a:outerShdw blurRad="38100" dist="38100" dir="2700000" algn="tl">
                  <a:srgbClr val="000000">
                    <a:alpha val="43137"/>
                  </a:srgbClr>
                </a:outerShdw>
              </a:effectLst>
            </a:endParaRPr>
          </a:p>
          <a:p>
            <a:pPr algn="r" rtl="1">
              <a:lnSpc>
                <a:spcPct val="200000"/>
              </a:lnSpc>
            </a:pPr>
            <a:endParaRPr lang="ar-MA" sz="3600" b="1" dirty="0" smtClean="0">
              <a:solidFill>
                <a:srgbClr val="FF0000"/>
              </a:solidFill>
              <a:effectLst>
                <a:outerShdw blurRad="38100" dist="38100" dir="2700000" algn="tl">
                  <a:srgbClr val="000000">
                    <a:alpha val="43137"/>
                  </a:srgbClr>
                </a:outerShdw>
              </a:effectLst>
            </a:endParaRPr>
          </a:p>
          <a:p>
            <a:pPr algn="r" rtl="1">
              <a:lnSpc>
                <a:spcPct val="200000"/>
              </a:lnSpc>
            </a:pPr>
            <a:r>
              <a:rPr lang="ar-MA" sz="3600" b="1" dirty="0" smtClean="0">
                <a:solidFill>
                  <a:srgbClr val="FF0000"/>
                </a:solidFill>
                <a:effectLst>
                  <a:outerShdw blurRad="38100" dist="38100" dir="2700000" algn="tl">
                    <a:srgbClr val="000000">
                      <a:alpha val="43137"/>
                    </a:srgbClr>
                  </a:outerShdw>
                </a:effectLst>
              </a:rPr>
              <a:t>4. قيم النص:</a:t>
            </a:r>
          </a:p>
          <a:p>
            <a:pPr algn="r" rtl="1"/>
            <a:r>
              <a:rPr lang="ar-MA" sz="3600" b="1" dirty="0" smtClean="0">
                <a:solidFill>
                  <a:schemeClr val="bg1"/>
                </a:solidFill>
                <a:effectLst>
                  <a:outerShdw blurRad="38100" dist="38100" dir="2700000" algn="tl">
                    <a:srgbClr val="000000">
                      <a:alpha val="43137"/>
                    </a:srgbClr>
                  </a:outerShdw>
                </a:effectLst>
              </a:rPr>
              <a:t>.....................................................................</a:t>
            </a:r>
            <a:endParaRPr lang="ar-MA" sz="3600" b="1" dirty="0">
              <a:solidFill>
                <a:schemeClr val="bg1"/>
              </a:solidFill>
              <a:effectLst>
                <a:outerShdw blurRad="38100" dist="38100" dir="2700000" algn="tl">
                  <a:srgbClr val="000000">
                    <a:alpha val="43137"/>
                  </a:srgbClr>
                </a:outerShdw>
              </a:effectLst>
            </a:endParaRPr>
          </a:p>
        </p:txBody>
      </p:sp>
      <p:graphicFrame>
        <p:nvGraphicFramePr>
          <p:cNvPr id="4" name="Table 3"/>
          <p:cNvGraphicFramePr>
            <a:graphicFrameLocks noGrp="1"/>
          </p:cNvGraphicFramePr>
          <p:nvPr>
            <p:extLst>
              <p:ext uri="{D42A27DB-BD31-4B8C-83A1-F6EECF244321}">
                <p14:modId xmlns:p14="http://schemas.microsoft.com/office/powerpoint/2010/main" val="4259304123"/>
              </p:ext>
            </p:extLst>
          </p:nvPr>
        </p:nvGraphicFramePr>
        <p:xfrm>
          <a:off x="281353" y="1049647"/>
          <a:ext cx="11390460" cy="2298464"/>
        </p:xfrm>
        <a:graphic>
          <a:graphicData uri="http://schemas.openxmlformats.org/drawingml/2006/table">
            <a:tbl>
              <a:tblPr rtl="1" firstRow="1" firstCol="1" bandRow="1">
                <a:tableStyleId>{5C22544A-7EE6-4342-B048-85BDC9FD1C3A}</a:tableStyleId>
              </a:tblPr>
              <a:tblGrid>
                <a:gridCol w="5695230">
                  <a:extLst>
                    <a:ext uri="{9D8B030D-6E8A-4147-A177-3AD203B41FA5}">
                      <a16:colId xmlns:a16="http://schemas.microsoft.com/office/drawing/2014/main" val="74086691"/>
                    </a:ext>
                  </a:extLst>
                </a:gridCol>
                <a:gridCol w="5695230">
                  <a:extLst>
                    <a:ext uri="{9D8B030D-6E8A-4147-A177-3AD203B41FA5}">
                      <a16:colId xmlns:a16="http://schemas.microsoft.com/office/drawing/2014/main" val="3158069854"/>
                    </a:ext>
                  </a:extLst>
                </a:gridCol>
              </a:tblGrid>
              <a:tr h="993348">
                <a:tc>
                  <a:txBody>
                    <a:bodyPr/>
                    <a:lstStyle/>
                    <a:p>
                      <a:pPr algn="ctr" rtl="1">
                        <a:lnSpc>
                          <a:spcPct val="115000"/>
                        </a:lnSpc>
                        <a:spcAft>
                          <a:spcPts val="0"/>
                        </a:spcAft>
                      </a:pPr>
                      <a:r>
                        <a:rPr lang="ar-SA" sz="3200" b="1">
                          <a:solidFill>
                            <a:schemeClr val="bg1"/>
                          </a:solidFill>
                          <a:effectLst/>
                        </a:rPr>
                        <a:t>زمن الأحداث</a:t>
                      </a:r>
                      <a:endParaRPr lang="en-US" sz="32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lumMod val="40000"/>
                        <a:lumOff val="60000"/>
                      </a:schemeClr>
                    </a:solidFill>
                  </a:tcPr>
                </a:tc>
                <a:tc>
                  <a:txBody>
                    <a:bodyPr/>
                    <a:lstStyle/>
                    <a:p>
                      <a:pPr algn="ctr" rtl="1">
                        <a:lnSpc>
                          <a:spcPct val="115000"/>
                        </a:lnSpc>
                        <a:spcAft>
                          <a:spcPts val="0"/>
                        </a:spcAft>
                      </a:pPr>
                      <a:r>
                        <a:rPr lang="ar-SA" sz="3200" b="1" dirty="0">
                          <a:solidFill>
                            <a:schemeClr val="bg1"/>
                          </a:solidFill>
                          <a:effectLst/>
                        </a:rPr>
                        <a:t>مكان الأحداث</a:t>
                      </a: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4160750993"/>
                  </a:ext>
                </a:extLst>
              </a:tr>
              <a:tr h="1305116">
                <a:tc>
                  <a:txBody>
                    <a:bodyPr/>
                    <a:lstStyle/>
                    <a:p>
                      <a:pPr algn="r" rtl="1">
                        <a:lnSpc>
                          <a:spcPct val="115000"/>
                        </a:lnSpc>
                        <a:spcAft>
                          <a:spcPts val="0"/>
                        </a:spcAft>
                      </a:pPr>
                      <a:r>
                        <a:rPr lang="ar-MA" sz="3200" b="1" dirty="0" smtClean="0">
                          <a:solidFill>
                            <a:schemeClr val="bg1"/>
                          </a:solidFill>
                          <a:effectLst/>
                        </a:rPr>
                        <a:t> </a:t>
                      </a: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r" rtl="0">
                        <a:lnSpc>
                          <a:spcPct val="115000"/>
                        </a:lnSpc>
                        <a:spcAft>
                          <a:spcPts val="0"/>
                        </a:spcAft>
                      </a:pPr>
                      <a:endParaRPr lang="en-US" dirty="0"/>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1500967476"/>
                  </a:ext>
                </a:extLst>
              </a:tr>
            </a:tbl>
          </a:graphicData>
        </a:graphic>
      </p:graphicFrame>
    </p:spTree>
    <p:extLst>
      <p:ext uri="{BB962C8B-B14F-4D97-AF65-F5344CB8AC3E}">
        <p14:creationId xmlns:p14="http://schemas.microsoft.com/office/powerpoint/2010/main" val="329613931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82879" y="260251"/>
            <a:ext cx="11811597" cy="5632311"/>
          </a:xfrm>
          <a:prstGeom prst="rect">
            <a:avLst/>
          </a:prstGeom>
          <a:solidFill>
            <a:schemeClr val="accent2">
              <a:lumMod val="40000"/>
              <a:lumOff val="60000"/>
            </a:schemeClr>
          </a:solidFill>
        </p:spPr>
        <p:txBody>
          <a:bodyPr wrap="square" rtlCol="1">
            <a:spAutoFit/>
          </a:bodyPr>
          <a:lstStyle/>
          <a:p>
            <a:pPr algn="r" rtl="1"/>
            <a:r>
              <a:rPr lang="ar-MA" sz="3600" b="1" dirty="0">
                <a:solidFill>
                  <a:srgbClr val="FF0000"/>
                </a:solidFill>
                <a:effectLst>
                  <a:outerShdw blurRad="38100" dist="38100" dir="2700000" algn="tl">
                    <a:srgbClr val="000000">
                      <a:alpha val="43137"/>
                    </a:srgbClr>
                  </a:outerShdw>
                </a:effectLst>
              </a:rPr>
              <a:t>3</a:t>
            </a:r>
            <a:r>
              <a:rPr lang="ar-MA" sz="3600" b="1" dirty="0" smtClean="0">
                <a:solidFill>
                  <a:srgbClr val="FF0000"/>
                </a:solidFill>
                <a:effectLst>
                  <a:outerShdw blurRad="38100" dist="38100" dir="2700000" algn="tl">
                    <a:srgbClr val="000000">
                      <a:alpha val="43137"/>
                    </a:srgbClr>
                  </a:outerShdw>
                </a:effectLst>
              </a:rPr>
              <a:t>. </a:t>
            </a:r>
            <a:r>
              <a:rPr lang="ar-MA" sz="3600" b="1" dirty="0">
                <a:solidFill>
                  <a:srgbClr val="FF0000"/>
                </a:solidFill>
                <a:effectLst>
                  <a:outerShdw blurRad="38100" dist="38100" dir="2700000" algn="tl">
                    <a:srgbClr val="000000">
                      <a:alpha val="43137"/>
                    </a:srgbClr>
                  </a:outerShdw>
                </a:effectLst>
              </a:rPr>
              <a:t>الزمان والمكان في </a:t>
            </a:r>
            <a:r>
              <a:rPr lang="ar-MA" sz="3600" b="1" dirty="0" smtClean="0">
                <a:solidFill>
                  <a:srgbClr val="FF0000"/>
                </a:solidFill>
                <a:effectLst>
                  <a:outerShdw blurRad="38100" dist="38100" dir="2700000" algn="tl">
                    <a:srgbClr val="000000">
                      <a:alpha val="43137"/>
                    </a:srgbClr>
                  </a:outerShdw>
                </a:effectLst>
              </a:rPr>
              <a:t>النص:</a:t>
            </a:r>
          </a:p>
          <a:p>
            <a:pPr algn="r" rtl="1">
              <a:lnSpc>
                <a:spcPct val="200000"/>
              </a:lnSpc>
            </a:pPr>
            <a:endParaRPr lang="ar-MA" sz="3600" b="1" dirty="0" smtClean="0">
              <a:solidFill>
                <a:srgbClr val="FF0000"/>
              </a:solidFill>
              <a:effectLst>
                <a:outerShdw blurRad="38100" dist="38100" dir="2700000" algn="tl">
                  <a:srgbClr val="000000">
                    <a:alpha val="43137"/>
                  </a:srgbClr>
                </a:outerShdw>
              </a:effectLst>
            </a:endParaRPr>
          </a:p>
          <a:p>
            <a:pPr algn="r" rtl="1">
              <a:lnSpc>
                <a:spcPct val="200000"/>
              </a:lnSpc>
            </a:pPr>
            <a:endParaRPr lang="ar-MA" sz="3600" b="1" dirty="0" smtClean="0">
              <a:solidFill>
                <a:srgbClr val="FF0000"/>
              </a:solidFill>
              <a:effectLst>
                <a:outerShdw blurRad="38100" dist="38100" dir="2700000" algn="tl">
                  <a:srgbClr val="000000">
                    <a:alpha val="43137"/>
                  </a:srgbClr>
                </a:outerShdw>
              </a:effectLst>
            </a:endParaRPr>
          </a:p>
          <a:p>
            <a:pPr algn="r" rtl="1">
              <a:lnSpc>
                <a:spcPct val="200000"/>
              </a:lnSpc>
            </a:pPr>
            <a:r>
              <a:rPr lang="ar-MA" sz="3600" b="1" dirty="0" smtClean="0">
                <a:solidFill>
                  <a:srgbClr val="FF0000"/>
                </a:solidFill>
                <a:effectLst>
                  <a:outerShdw blurRad="38100" dist="38100" dir="2700000" algn="tl">
                    <a:srgbClr val="000000">
                      <a:alpha val="43137"/>
                    </a:srgbClr>
                  </a:outerShdw>
                </a:effectLst>
              </a:rPr>
              <a:t>4. قيم النص:</a:t>
            </a:r>
          </a:p>
          <a:p>
            <a:pPr algn="r" rtl="1"/>
            <a:r>
              <a:rPr lang="ar-MA" sz="3600" b="1" dirty="0">
                <a:solidFill>
                  <a:schemeClr val="bg1"/>
                </a:solidFill>
                <a:effectLst>
                  <a:outerShdw blurRad="38100" dist="38100" dir="2700000" algn="tl">
                    <a:srgbClr val="000000">
                      <a:alpha val="43137"/>
                    </a:srgbClr>
                  </a:outerShdw>
                </a:effectLst>
              </a:rPr>
              <a:t>يتضمن النص قيمة وطنية تتجلى في إبراز مكانة الوطن لدى المغاربة ، من خلال تلك الوقائع والأحداث التي تعبّر عن صبرهم وتضحيتهم بالغالي والنفيس في سبيل الوطن.</a:t>
            </a:r>
            <a:endParaRPr lang="ar-MA" sz="3600" b="1" dirty="0">
              <a:solidFill>
                <a:schemeClr val="bg1"/>
              </a:solidFill>
              <a:effectLst>
                <a:outerShdw blurRad="38100" dist="38100" dir="2700000" algn="tl">
                  <a:srgbClr val="000000">
                    <a:alpha val="43137"/>
                  </a:srgbClr>
                </a:outerShdw>
              </a:effectLst>
            </a:endParaRPr>
          </a:p>
        </p:txBody>
      </p:sp>
      <p:graphicFrame>
        <p:nvGraphicFramePr>
          <p:cNvPr id="4" name="Table 3"/>
          <p:cNvGraphicFramePr>
            <a:graphicFrameLocks noGrp="1"/>
          </p:cNvGraphicFramePr>
          <p:nvPr>
            <p:extLst>
              <p:ext uri="{D42A27DB-BD31-4B8C-83A1-F6EECF244321}">
                <p14:modId xmlns:p14="http://schemas.microsoft.com/office/powerpoint/2010/main" val="1682593256"/>
              </p:ext>
            </p:extLst>
          </p:nvPr>
        </p:nvGraphicFramePr>
        <p:xfrm>
          <a:off x="281353" y="1049648"/>
          <a:ext cx="11390460" cy="2243328"/>
        </p:xfrm>
        <a:graphic>
          <a:graphicData uri="http://schemas.openxmlformats.org/drawingml/2006/table">
            <a:tbl>
              <a:tblPr rtl="1" firstRow="1" firstCol="1" bandRow="1">
                <a:tableStyleId>{5C22544A-7EE6-4342-B048-85BDC9FD1C3A}</a:tableStyleId>
              </a:tblPr>
              <a:tblGrid>
                <a:gridCol w="5695230">
                  <a:extLst>
                    <a:ext uri="{9D8B030D-6E8A-4147-A177-3AD203B41FA5}">
                      <a16:colId xmlns:a16="http://schemas.microsoft.com/office/drawing/2014/main" val="74086691"/>
                    </a:ext>
                  </a:extLst>
                </a:gridCol>
                <a:gridCol w="5695230">
                  <a:extLst>
                    <a:ext uri="{9D8B030D-6E8A-4147-A177-3AD203B41FA5}">
                      <a16:colId xmlns:a16="http://schemas.microsoft.com/office/drawing/2014/main" val="3158069854"/>
                    </a:ext>
                  </a:extLst>
                </a:gridCol>
              </a:tblGrid>
              <a:tr h="134620">
                <a:tc>
                  <a:txBody>
                    <a:bodyPr/>
                    <a:lstStyle/>
                    <a:p>
                      <a:pPr algn="ctr" rtl="1">
                        <a:lnSpc>
                          <a:spcPct val="115000"/>
                        </a:lnSpc>
                        <a:spcAft>
                          <a:spcPts val="0"/>
                        </a:spcAft>
                      </a:pPr>
                      <a:r>
                        <a:rPr lang="ar-SA" sz="3200" b="1">
                          <a:solidFill>
                            <a:schemeClr val="bg1"/>
                          </a:solidFill>
                          <a:effectLst/>
                        </a:rPr>
                        <a:t>زمن الأحداث</a:t>
                      </a:r>
                      <a:endParaRPr lang="en-US" sz="32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lumMod val="40000"/>
                        <a:lumOff val="60000"/>
                      </a:schemeClr>
                    </a:solidFill>
                  </a:tcPr>
                </a:tc>
                <a:tc>
                  <a:txBody>
                    <a:bodyPr/>
                    <a:lstStyle/>
                    <a:p>
                      <a:pPr algn="ctr" rtl="1">
                        <a:lnSpc>
                          <a:spcPct val="115000"/>
                        </a:lnSpc>
                        <a:spcAft>
                          <a:spcPts val="0"/>
                        </a:spcAft>
                      </a:pPr>
                      <a:r>
                        <a:rPr lang="ar-SA" sz="3200" b="1">
                          <a:solidFill>
                            <a:schemeClr val="bg1"/>
                          </a:solidFill>
                          <a:effectLst/>
                        </a:rPr>
                        <a:t>مكان الأحداث</a:t>
                      </a:r>
                      <a:endParaRPr lang="en-US" sz="32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4160750993"/>
                  </a:ext>
                </a:extLst>
              </a:tr>
              <a:tr h="388620">
                <a:tc>
                  <a:txBody>
                    <a:bodyPr/>
                    <a:lstStyle/>
                    <a:p>
                      <a:pPr algn="r" rtl="1">
                        <a:lnSpc>
                          <a:spcPct val="115000"/>
                        </a:lnSpc>
                        <a:spcAft>
                          <a:spcPts val="0"/>
                        </a:spcAft>
                      </a:pPr>
                      <a:r>
                        <a:rPr lang="fr-FR" sz="3200" b="1">
                          <a:solidFill>
                            <a:schemeClr val="bg1"/>
                          </a:solidFill>
                          <a:effectLst/>
                        </a:rPr>
                        <a:t>- </a:t>
                      </a:r>
                      <a:r>
                        <a:rPr lang="ar-SA" sz="3200" b="1">
                          <a:solidFill>
                            <a:schemeClr val="bg1"/>
                          </a:solidFill>
                          <a:effectLst/>
                        </a:rPr>
                        <a:t>الزمن الخاص</a:t>
                      </a:r>
                      <a:r>
                        <a:rPr lang="fr-FR" sz="3200" b="1">
                          <a:solidFill>
                            <a:schemeClr val="bg1"/>
                          </a:solidFill>
                          <a:effectLst/>
                        </a:rPr>
                        <a:t> : </a:t>
                      </a:r>
                      <a:r>
                        <a:rPr lang="ar-SA" sz="3200" b="1">
                          <a:solidFill>
                            <a:schemeClr val="bg1"/>
                          </a:solidFill>
                          <a:effectLst/>
                        </a:rPr>
                        <a:t>وقت العشاء – وقت الزيارة</a:t>
                      </a:r>
                      <a:r>
                        <a:rPr lang="fr-FR" sz="3200" b="1">
                          <a:solidFill>
                            <a:schemeClr val="bg1"/>
                          </a:solidFill>
                          <a:effectLst/>
                        </a:rPr>
                        <a:t> </a:t>
                      </a:r>
                      <a:br>
                        <a:rPr lang="fr-FR" sz="3200" b="1">
                          <a:solidFill>
                            <a:schemeClr val="bg1"/>
                          </a:solidFill>
                          <a:effectLst/>
                        </a:rPr>
                      </a:br>
                      <a:r>
                        <a:rPr lang="fr-FR" sz="3200" b="1">
                          <a:solidFill>
                            <a:schemeClr val="bg1"/>
                          </a:solidFill>
                          <a:effectLst/>
                        </a:rPr>
                        <a:t>- </a:t>
                      </a:r>
                      <a:r>
                        <a:rPr lang="ar-SA" sz="3200" b="1">
                          <a:solidFill>
                            <a:schemeClr val="bg1"/>
                          </a:solidFill>
                          <a:effectLst/>
                        </a:rPr>
                        <a:t>الزمن العام</a:t>
                      </a:r>
                      <a:r>
                        <a:rPr lang="fr-FR" sz="3200" b="1">
                          <a:solidFill>
                            <a:schemeClr val="bg1"/>
                          </a:solidFill>
                          <a:effectLst/>
                        </a:rPr>
                        <a:t> : </a:t>
                      </a:r>
                      <a:r>
                        <a:rPr lang="ar-SA" sz="3200" b="1">
                          <a:solidFill>
                            <a:schemeClr val="bg1"/>
                          </a:solidFill>
                          <a:effectLst/>
                        </a:rPr>
                        <a:t>فترة الاستعمار.</a:t>
                      </a:r>
                      <a:endParaRPr lang="en-US" sz="32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r" rtl="1">
                        <a:lnSpc>
                          <a:spcPct val="115000"/>
                        </a:lnSpc>
                        <a:spcAft>
                          <a:spcPts val="0"/>
                        </a:spcAft>
                      </a:pPr>
                      <a:r>
                        <a:rPr lang="fr-FR" sz="3200" b="1" dirty="0">
                          <a:solidFill>
                            <a:schemeClr val="bg1"/>
                          </a:solidFill>
                          <a:effectLst/>
                        </a:rPr>
                        <a:t>- </a:t>
                      </a:r>
                      <a:r>
                        <a:rPr lang="ar-SA" sz="3200" b="1" dirty="0">
                          <a:solidFill>
                            <a:schemeClr val="bg1"/>
                          </a:solidFill>
                          <a:effectLst/>
                        </a:rPr>
                        <a:t>المكان الخاص</a:t>
                      </a:r>
                      <a:r>
                        <a:rPr lang="fr-FR" sz="3200" b="1" dirty="0">
                          <a:solidFill>
                            <a:schemeClr val="bg1"/>
                          </a:solidFill>
                          <a:effectLst/>
                        </a:rPr>
                        <a:t> </a:t>
                      </a:r>
                      <a:r>
                        <a:rPr lang="fr-FR" sz="3200" b="1" dirty="0" smtClean="0">
                          <a:solidFill>
                            <a:schemeClr val="bg1"/>
                          </a:solidFill>
                          <a:effectLst/>
                        </a:rPr>
                        <a:t> </a:t>
                      </a:r>
                      <a:r>
                        <a:rPr lang="ar-SA" sz="3200" b="1" dirty="0">
                          <a:solidFill>
                            <a:schemeClr val="bg1"/>
                          </a:solidFill>
                          <a:effectLst/>
                        </a:rPr>
                        <a:t>كوخ قرب الضيعة – السجن </a:t>
                      </a:r>
                      <a:r>
                        <a:rPr lang="fr-FR" sz="3200" b="1" dirty="0">
                          <a:solidFill>
                            <a:schemeClr val="bg1"/>
                          </a:solidFill>
                          <a:effectLst/>
                        </a:rPr>
                        <a:t/>
                      </a:r>
                      <a:br>
                        <a:rPr lang="fr-FR" sz="3200" b="1" dirty="0">
                          <a:solidFill>
                            <a:schemeClr val="bg1"/>
                          </a:solidFill>
                          <a:effectLst/>
                        </a:rPr>
                      </a:br>
                      <a:r>
                        <a:rPr lang="fr-FR" sz="3200" b="1" dirty="0">
                          <a:solidFill>
                            <a:schemeClr val="bg1"/>
                          </a:solidFill>
                          <a:effectLst/>
                        </a:rPr>
                        <a:t>- </a:t>
                      </a:r>
                      <a:r>
                        <a:rPr lang="ar-SA" sz="3200" b="1" dirty="0">
                          <a:solidFill>
                            <a:schemeClr val="bg1"/>
                          </a:solidFill>
                          <a:effectLst/>
                        </a:rPr>
                        <a:t>المكان العام</a:t>
                      </a:r>
                      <a:r>
                        <a:rPr lang="fr-FR" sz="3200" b="1" dirty="0">
                          <a:solidFill>
                            <a:schemeClr val="bg1"/>
                          </a:solidFill>
                          <a:effectLst/>
                        </a:rPr>
                        <a:t> : </a:t>
                      </a:r>
                      <a:r>
                        <a:rPr lang="ar-SA" sz="3200" b="1" dirty="0">
                          <a:solidFill>
                            <a:schemeClr val="bg1"/>
                          </a:solidFill>
                          <a:effectLst/>
                        </a:rPr>
                        <a:t>المغرب.</a:t>
                      </a: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1500967476"/>
                  </a:ext>
                </a:extLst>
              </a:tr>
            </a:tbl>
          </a:graphicData>
        </a:graphic>
      </p:graphicFrame>
    </p:spTree>
    <p:extLst>
      <p:ext uri="{BB962C8B-B14F-4D97-AF65-F5344CB8AC3E}">
        <p14:creationId xmlns:p14="http://schemas.microsoft.com/office/powerpoint/2010/main" val="213338448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736120" y="140675"/>
            <a:ext cx="2602523" cy="584775"/>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b="1" dirty="0" smtClean="0">
                <a:solidFill>
                  <a:srgbClr val="FF0000"/>
                </a:solidFill>
              </a:rPr>
              <a:t>رابعا</a:t>
            </a:r>
            <a:r>
              <a:rPr lang="ar-MA" sz="3200" b="1" dirty="0">
                <a:solidFill>
                  <a:srgbClr val="FF0000"/>
                </a:solidFill>
              </a:rPr>
              <a:t>: التركيب</a:t>
            </a:r>
          </a:p>
        </p:txBody>
      </p:sp>
      <p:sp>
        <p:nvSpPr>
          <p:cNvPr id="6" name="TextBox 5"/>
          <p:cNvSpPr txBox="1"/>
          <p:nvPr/>
        </p:nvSpPr>
        <p:spPr>
          <a:xfrm>
            <a:off x="93782" y="806006"/>
            <a:ext cx="11985674" cy="2062103"/>
          </a:xfrm>
          <a:prstGeom prst="rect">
            <a:avLst/>
          </a:prstGeom>
          <a:solidFill>
            <a:schemeClr val="accent2">
              <a:lumMod val="40000"/>
              <a:lumOff val="60000"/>
            </a:schemeClr>
          </a:solidFill>
        </p:spPr>
        <p:txBody>
          <a:bodyPr wrap="square" rtlCol="1">
            <a:spAutoFit/>
          </a:bodyPr>
          <a:lstStyle/>
          <a:p>
            <a:pPr algn="r" rtl="1"/>
            <a:r>
              <a:rPr lang="ar-MA" sz="3200" b="1" dirty="0">
                <a:solidFill>
                  <a:schemeClr val="bg1"/>
                </a:solidFill>
                <a:effectLst>
                  <a:outerShdw blurRad="38100" dist="38100" dir="2700000" algn="tl">
                    <a:srgbClr val="000000">
                      <a:alpha val="43137"/>
                    </a:srgbClr>
                  </a:outerShdw>
                </a:effectLst>
              </a:rPr>
              <a:t>يؤرخ النص لفترة تاريخية بارزة في تاريخ المغرب، وهي فترة نفي الملك محمد الخامس وكفاح الشعب من أجل الاستقلال. هذا الكفاح الذي تجسّد في العمليات الفدائية والمظاهرات التي قام بها المغاربة تعبيرا عن وطنيتهم و حبهم لملكهم واتحادهم ضد المستعمر من أجل الحصول على الحرية ونيل الاستقلال.</a:t>
            </a:r>
            <a:endParaRPr lang="ar-MA" sz="32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9168303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86069" y="295422"/>
            <a:ext cx="2743200" cy="646331"/>
          </a:xfrm>
          <a:prstGeom prst="rect">
            <a:avLst/>
          </a:prstGeom>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600"/>
              <a:t>تقويم تشخيصي</a:t>
            </a:r>
            <a:endParaRPr lang="ar-MA" sz="3600" dirty="0"/>
          </a:p>
        </p:txBody>
      </p:sp>
      <p:sp>
        <p:nvSpPr>
          <p:cNvPr id="5" name="TextBox 4"/>
          <p:cNvSpPr txBox="1"/>
          <p:nvPr/>
        </p:nvSpPr>
        <p:spPr>
          <a:xfrm>
            <a:off x="239151" y="1353210"/>
            <a:ext cx="11535507" cy="2554545"/>
          </a:xfrm>
          <a:prstGeom prst="rect">
            <a:avLst/>
          </a:prstGeom>
          <a:solidFill>
            <a:schemeClr val="accent2">
              <a:lumMod val="40000"/>
              <a:lumOff val="60000"/>
            </a:schemeClr>
          </a:solidFill>
        </p:spPr>
        <p:txBody>
          <a:bodyPr wrap="square" rtlCol="1">
            <a:spAutoFit/>
          </a:bodyPr>
          <a:lstStyle/>
          <a:p>
            <a:pPr marL="571500" indent="-571500" algn="r" rtl="1">
              <a:buFontTx/>
              <a:buChar char="-"/>
            </a:pPr>
            <a:r>
              <a:rPr lang="ar-MA" sz="4000" b="1" dirty="0" smtClean="0">
                <a:solidFill>
                  <a:schemeClr val="bg1"/>
                </a:solidFill>
                <a:effectLst>
                  <a:outerShdw blurRad="38100" dist="38100" dir="2700000" algn="tl">
                    <a:srgbClr val="000000">
                      <a:alpha val="43137"/>
                    </a:srgbClr>
                  </a:outerShdw>
                </a:effectLst>
              </a:rPr>
              <a:t>ماذا </a:t>
            </a:r>
            <a:r>
              <a:rPr lang="ar-MA" sz="4000" b="1" dirty="0">
                <a:solidFill>
                  <a:schemeClr val="bg1"/>
                </a:solidFill>
                <a:effectLst>
                  <a:outerShdw blurRad="38100" dist="38100" dir="2700000" algn="tl">
                    <a:srgbClr val="000000">
                      <a:alpha val="43137"/>
                    </a:srgbClr>
                  </a:outerShdw>
                </a:effectLst>
              </a:rPr>
              <a:t>تعني المواطَنة الحقة</a:t>
            </a:r>
            <a:r>
              <a:rPr lang="ar-MA" sz="4000" b="1" dirty="0" smtClean="0">
                <a:solidFill>
                  <a:schemeClr val="bg1"/>
                </a:solidFill>
                <a:effectLst>
                  <a:outerShdw blurRad="38100" dist="38100" dir="2700000" algn="tl">
                    <a:srgbClr val="000000">
                      <a:alpha val="43137"/>
                    </a:srgbClr>
                  </a:outerShdw>
                </a:effectLst>
              </a:rPr>
              <a:t>؟</a:t>
            </a:r>
          </a:p>
          <a:p>
            <a:pPr marL="571500" indent="-571500" algn="r" rtl="1">
              <a:buFontTx/>
              <a:buChar char="-"/>
            </a:pPr>
            <a:endParaRPr lang="ar-MA" sz="4000" b="1" dirty="0">
              <a:solidFill>
                <a:schemeClr val="bg1"/>
              </a:solidFill>
              <a:effectLst>
                <a:outerShdw blurRad="38100" dist="38100" dir="2700000" algn="tl">
                  <a:srgbClr val="000000">
                    <a:alpha val="43137"/>
                  </a:srgbClr>
                </a:outerShdw>
              </a:effectLst>
            </a:endParaRPr>
          </a:p>
          <a:p>
            <a:pPr marL="571500" indent="-571500" algn="r" rtl="1">
              <a:buFontTx/>
              <a:buChar char="-"/>
            </a:pPr>
            <a:endParaRPr lang="ar-MA" sz="4000" b="1" dirty="0">
              <a:solidFill>
                <a:schemeClr val="bg1"/>
              </a:solidFill>
              <a:effectLst>
                <a:outerShdw blurRad="38100" dist="38100" dir="2700000" algn="tl">
                  <a:srgbClr val="000000">
                    <a:alpha val="43137"/>
                  </a:srgbClr>
                </a:outerShdw>
              </a:effectLst>
            </a:endParaRPr>
          </a:p>
          <a:p>
            <a:pPr marL="571500" indent="-571500" algn="r" rtl="1">
              <a:buFontTx/>
              <a:buChar char="-"/>
            </a:pPr>
            <a:r>
              <a:rPr lang="ar-MA" sz="4000" b="1" dirty="0" smtClean="0">
                <a:solidFill>
                  <a:schemeClr val="bg1"/>
                </a:solidFill>
                <a:effectLst>
                  <a:outerShdw blurRad="38100" dist="38100" dir="2700000" algn="tl">
                    <a:srgbClr val="000000">
                      <a:alpha val="43137"/>
                    </a:srgbClr>
                  </a:outerShdw>
                </a:effectLst>
              </a:rPr>
              <a:t>ما </a:t>
            </a:r>
            <a:r>
              <a:rPr lang="ar-MA" sz="4000" b="1" dirty="0">
                <a:solidFill>
                  <a:schemeClr val="bg1"/>
                </a:solidFill>
                <a:effectLst>
                  <a:outerShdw blurRad="38100" dist="38100" dir="2700000" algn="tl">
                    <a:srgbClr val="000000">
                      <a:alpha val="43137"/>
                    </a:srgbClr>
                  </a:outerShdw>
                </a:effectLst>
              </a:rPr>
              <a:t>الفترة الزمنية التي عانا فيها المغرب من الاستعمار؟ </a:t>
            </a:r>
          </a:p>
        </p:txBody>
      </p:sp>
    </p:spTree>
    <p:extLst>
      <p:ext uri="{BB962C8B-B14F-4D97-AF65-F5344CB8AC3E}">
        <p14:creationId xmlns:p14="http://schemas.microsoft.com/office/powerpoint/2010/main" val="305367859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95421" y="1197552"/>
            <a:ext cx="11633981" cy="5078313"/>
          </a:xfrm>
          <a:prstGeom prst="rect">
            <a:avLst/>
          </a:prstGeom>
          <a:solidFill>
            <a:schemeClr val="accent2">
              <a:lumMod val="40000"/>
              <a:lumOff val="60000"/>
            </a:schemeClr>
          </a:solidFill>
        </p:spPr>
        <p:txBody>
          <a:bodyPr wrap="square" rtlCol="1">
            <a:spAutoFit/>
          </a:bodyPr>
          <a:lstStyle/>
          <a:p>
            <a:pPr marL="285750" indent="-285750" algn="r" rtl="1">
              <a:lnSpc>
                <a:spcPct val="150000"/>
              </a:lnSpc>
              <a:buFontTx/>
              <a:buChar char="-"/>
            </a:pPr>
            <a:r>
              <a:rPr lang="ar-MA" sz="3600" b="1" dirty="0">
                <a:solidFill>
                  <a:schemeClr val="bg1"/>
                </a:solidFill>
                <a:effectLst>
                  <a:outerShdw blurRad="38100" dist="38100" dir="2700000" algn="tl">
                    <a:srgbClr val="000000">
                      <a:alpha val="43137"/>
                    </a:srgbClr>
                  </a:outerShdw>
                </a:effectLst>
              </a:rPr>
              <a:t>من صاحب النص؟ وما مصدره</a:t>
            </a:r>
            <a:r>
              <a:rPr lang="ar-MA" sz="3600" b="1" dirty="0" smtClean="0">
                <a:solidFill>
                  <a:schemeClr val="bg1"/>
                </a:solidFill>
                <a:effectLst>
                  <a:outerShdw blurRad="38100" dist="38100" dir="2700000" algn="tl">
                    <a:srgbClr val="000000">
                      <a:alpha val="43137"/>
                    </a:srgbClr>
                  </a:outerShdw>
                </a:effectLst>
              </a:rPr>
              <a:t>؟</a:t>
            </a:r>
          </a:p>
          <a:p>
            <a:pPr marL="285750" indent="-285750" algn="r" rtl="1">
              <a:lnSpc>
                <a:spcPct val="150000"/>
              </a:lnSpc>
              <a:buFontTx/>
              <a:buChar char="-"/>
            </a:pPr>
            <a:r>
              <a:rPr lang="ar-MA" sz="3600" b="1" dirty="0">
                <a:solidFill>
                  <a:schemeClr val="bg1"/>
                </a:solidFill>
                <a:effectLst>
                  <a:outerShdw blurRad="38100" dist="38100" dir="2700000" algn="tl">
                    <a:srgbClr val="000000">
                      <a:alpha val="43137"/>
                    </a:srgbClr>
                  </a:outerShdw>
                </a:effectLst>
              </a:rPr>
              <a:t>ما نوعية النص؟</a:t>
            </a:r>
          </a:p>
          <a:p>
            <a:pPr marL="285750" indent="-285750" algn="r" rtl="1">
              <a:lnSpc>
                <a:spcPct val="150000"/>
              </a:lnSpc>
              <a:buFontTx/>
              <a:buChar char="-"/>
            </a:pPr>
            <a:r>
              <a:rPr lang="ar-MA" sz="3600" b="1" dirty="0" smtClean="0">
                <a:solidFill>
                  <a:schemeClr val="bg1"/>
                </a:solidFill>
                <a:effectLst>
                  <a:outerShdw blurRad="38100" dist="38100" dir="2700000" algn="tl">
                    <a:srgbClr val="000000">
                      <a:alpha val="43137"/>
                    </a:srgbClr>
                  </a:outerShdw>
                </a:effectLst>
              </a:rPr>
              <a:t>مما </a:t>
            </a:r>
            <a:r>
              <a:rPr lang="ar-MA" sz="3600" b="1" dirty="0">
                <a:solidFill>
                  <a:schemeClr val="bg1"/>
                </a:solidFill>
                <a:effectLst>
                  <a:outerShdw blurRad="38100" dist="38100" dir="2700000" algn="tl">
                    <a:srgbClr val="000000">
                      <a:alpha val="43137"/>
                    </a:srgbClr>
                  </a:outerShdw>
                </a:effectLst>
              </a:rPr>
              <a:t>يتركب عنوان النص؟ وما الدلالات التي يتضمنها</a:t>
            </a:r>
            <a:r>
              <a:rPr lang="ar-MA" sz="3600" b="1" dirty="0" smtClean="0">
                <a:solidFill>
                  <a:schemeClr val="bg1"/>
                </a:solidFill>
                <a:effectLst>
                  <a:outerShdw blurRad="38100" dist="38100" dir="2700000" algn="tl">
                    <a:srgbClr val="000000">
                      <a:alpha val="43137"/>
                    </a:srgbClr>
                  </a:outerShdw>
                </a:effectLst>
              </a:rPr>
              <a:t>؟</a:t>
            </a:r>
          </a:p>
          <a:p>
            <a:pPr marL="571500" indent="-571500" algn="r" rtl="1">
              <a:lnSpc>
                <a:spcPct val="150000"/>
              </a:lnSpc>
              <a:buFontTx/>
              <a:buChar char="-"/>
            </a:pPr>
            <a:r>
              <a:rPr lang="ar-MA" sz="3600" b="1" dirty="0" smtClean="0">
                <a:solidFill>
                  <a:schemeClr val="bg1"/>
                </a:solidFill>
                <a:effectLst>
                  <a:outerShdw blurRad="38100" dist="38100" dir="2700000" algn="tl">
                    <a:srgbClr val="000000">
                      <a:alpha val="43137"/>
                    </a:srgbClr>
                  </a:outerShdw>
                </a:effectLst>
              </a:rPr>
              <a:t>اقرأ </a:t>
            </a:r>
            <a:r>
              <a:rPr lang="ar-MA" sz="3600" b="1" dirty="0">
                <a:solidFill>
                  <a:schemeClr val="bg1"/>
                </a:solidFill>
                <a:effectLst>
                  <a:outerShdw blurRad="38100" dist="38100" dir="2700000" algn="tl">
                    <a:srgbClr val="000000">
                      <a:alpha val="43137"/>
                    </a:srgbClr>
                  </a:outerShdw>
                </a:effectLst>
              </a:rPr>
              <a:t>بداية النص ونهايته وسجل </a:t>
            </a:r>
            <a:r>
              <a:rPr lang="ar-MA" sz="3600" b="1" dirty="0" smtClean="0">
                <a:solidFill>
                  <a:schemeClr val="bg1"/>
                </a:solidFill>
                <a:effectLst>
                  <a:outerShdw blurRad="38100" dist="38100" dir="2700000" algn="tl">
                    <a:srgbClr val="000000">
                      <a:alpha val="43137"/>
                    </a:srgbClr>
                  </a:outerShdw>
                </a:effectLst>
              </a:rPr>
              <a:t>استنتاجك</a:t>
            </a:r>
          </a:p>
          <a:p>
            <a:pPr marL="571500" indent="-571500" algn="r" rtl="1">
              <a:lnSpc>
                <a:spcPct val="150000"/>
              </a:lnSpc>
              <a:buFontTx/>
              <a:buChar char="-"/>
            </a:pPr>
            <a:r>
              <a:rPr lang="ar-MA" sz="3600" b="1" dirty="0" smtClean="0">
                <a:solidFill>
                  <a:schemeClr val="bg1"/>
                </a:solidFill>
                <a:effectLst>
                  <a:outerShdw blurRad="38100" dist="38100" dir="2700000" algn="tl">
                    <a:srgbClr val="000000">
                      <a:alpha val="43137"/>
                    </a:srgbClr>
                  </a:outerShdw>
                </a:effectLst>
              </a:rPr>
              <a:t>ماذا تكثل الصورة المرفقة بالنص؟</a:t>
            </a:r>
            <a:endParaRPr lang="ar-MA" sz="3600" b="1" dirty="0">
              <a:solidFill>
                <a:schemeClr val="bg1"/>
              </a:solidFill>
              <a:effectLst>
                <a:outerShdw blurRad="38100" dist="38100" dir="2700000" algn="tl">
                  <a:srgbClr val="000000">
                    <a:alpha val="43137"/>
                  </a:srgbClr>
                </a:outerShdw>
              </a:effectLst>
            </a:endParaRPr>
          </a:p>
          <a:p>
            <a:pPr marL="285750" indent="-285750" algn="r" rtl="1">
              <a:lnSpc>
                <a:spcPct val="150000"/>
              </a:lnSpc>
              <a:buFontTx/>
              <a:buChar char="-"/>
            </a:pPr>
            <a:r>
              <a:rPr lang="ar-MA" sz="3600" b="1" dirty="0">
                <a:solidFill>
                  <a:schemeClr val="bg1"/>
                </a:solidFill>
                <a:effectLst>
                  <a:outerShdw blurRad="38100" dist="38100" dir="2700000" algn="tl">
                    <a:srgbClr val="000000">
                      <a:alpha val="43137"/>
                    </a:srgbClr>
                  </a:outerShdw>
                </a:effectLst>
              </a:rPr>
              <a:t>افترض مما سبق نوع النص، وموضوعه، أو القضية التي يعالجها.</a:t>
            </a:r>
          </a:p>
        </p:txBody>
      </p:sp>
    </p:spTree>
    <p:extLst>
      <p:ext uri="{BB962C8B-B14F-4D97-AF65-F5344CB8AC3E}">
        <p14:creationId xmlns:p14="http://schemas.microsoft.com/office/powerpoint/2010/main" val="349812973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70341" y="759644"/>
            <a:ext cx="12070080" cy="4622804"/>
          </a:xfrm>
          <a:prstGeom prst="rect">
            <a:avLst/>
          </a:prstGeom>
          <a:solidFill>
            <a:schemeClr val="accent2">
              <a:lumMod val="40000"/>
              <a:lumOff val="60000"/>
            </a:schemeClr>
          </a:solidFill>
        </p:spPr>
        <p:txBody>
          <a:bodyPr wrap="square" rtlCol="1">
            <a:spAutoFit/>
          </a:bodyPr>
          <a:lstStyle/>
          <a:p>
            <a:pPr indent="-457200" algn="r" rtl="1">
              <a:lnSpc>
                <a:spcPct val="115000"/>
              </a:lnSpc>
              <a:buFont typeface="+mj-lt"/>
              <a:buAutoNum type="arabicPeriod"/>
            </a:pPr>
            <a:r>
              <a:rPr lang="ar-MA" sz="3200" b="1" u="sng" dirty="0" smtClean="0">
                <a:solidFill>
                  <a:srgbClr val="00B050"/>
                </a:solidFill>
                <a:effectLst>
                  <a:outerShdw blurRad="38100" dist="38100" dir="2700000" algn="tl">
                    <a:srgbClr val="000000">
                      <a:alpha val="43137"/>
                    </a:srgbClr>
                  </a:outerShdw>
                </a:effectLst>
              </a:rPr>
              <a:t>صاحب النص ومصدره:</a:t>
            </a:r>
            <a:r>
              <a:rPr lang="ar-MA" sz="3200" b="1" dirty="0" smtClean="0">
                <a:solidFill>
                  <a:srgbClr val="00B050"/>
                </a:solidFill>
                <a:effectLst>
                  <a:outerShdw blurRad="38100" dist="38100" dir="2700000" algn="tl">
                    <a:srgbClr val="000000">
                      <a:alpha val="43137"/>
                    </a:srgbClr>
                  </a:outerShdw>
                </a:effectLst>
              </a:rPr>
              <a:t> </a:t>
            </a:r>
            <a:r>
              <a:rPr lang="ar-MA" sz="3200" b="1" dirty="0">
                <a:solidFill>
                  <a:schemeClr val="bg1"/>
                </a:solidFill>
                <a:latin typeface="Calibri" panose="020F0502020204030204" pitchFamily="34" charset="0"/>
                <a:ea typeface="Times New Roman" panose="02020603050405020304" pitchFamily="18" charset="0"/>
              </a:rPr>
              <a:t>الأديب المغربي مبارك ربيع، طريق </a:t>
            </a:r>
            <a:r>
              <a:rPr lang="ar-MA" sz="3200" b="1" dirty="0">
                <a:solidFill>
                  <a:schemeClr val="bg1"/>
                </a:solidFill>
                <a:latin typeface="Calibri" panose="020F0502020204030204" pitchFamily="34" charset="0"/>
                <a:ea typeface="Times New Roman" panose="02020603050405020304" pitchFamily="18" charset="0"/>
              </a:rPr>
              <a:t>الحرية.</a:t>
            </a:r>
          </a:p>
          <a:p>
            <a:pPr indent="-457200" algn="r" rtl="1">
              <a:lnSpc>
                <a:spcPct val="115000"/>
              </a:lnSpc>
              <a:buFont typeface="+mj-lt"/>
              <a:buAutoNum type="arabicPeriod"/>
            </a:pPr>
            <a:r>
              <a:rPr lang="ar-MA" sz="3200" b="1" u="sng" dirty="0">
                <a:solidFill>
                  <a:srgbClr val="00B050"/>
                </a:solidFill>
                <a:effectLst>
                  <a:outerShdw blurRad="38100" dist="38100" dir="2700000" algn="tl">
                    <a:srgbClr val="000000">
                      <a:alpha val="43137"/>
                    </a:srgbClr>
                  </a:outerShdw>
                </a:effectLst>
              </a:rPr>
              <a:t>نوعية النص</a:t>
            </a:r>
            <a:r>
              <a:rPr lang="ar-MA" sz="3200" b="1" dirty="0">
                <a:solidFill>
                  <a:srgbClr val="00B050"/>
                </a:solidFill>
                <a:effectLst>
                  <a:outerShdw blurRad="38100" dist="38100" dir="2700000" algn="tl">
                    <a:srgbClr val="000000">
                      <a:alpha val="43137"/>
                    </a:srgbClr>
                  </a:outerShdw>
                </a:effectLst>
              </a:rPr>
              <a:t>: </a:t>
            </a:r>
            <a:r>
              <a:rPr lang="ar-MA" sz="3200" b="1" dirty="0">
                <a:solidFill>
                  <a:schemeClr val="bg1"/>
                </a:solidFill>
                <a:latin typeface="Calibri" panose="020F0502020204030204" pitchFamily="34" charset="0"/>
                <a:ea typeface="Times New Roman" panose="02020603050405020304" pitchFamily="18" charset="0"/>
              </a:rPr>
              <a:t>نص حكائي/ سردي ذو بعد </a:t>
            </a:r>
            <a:r>
              <a:rPr lang="ar-MA" sz="3200" b="1" dirty="0">
                <a:solidFill>
                  <a:schemeClr val="bg1"/>
                </a:solidFill>
                <a:latin typeface="Calibri" panose="020F0502020204030204" pitchFamily="34" charset="0"/>
                <a:ea typeface="Times New Roman" panose="02020603050405020304" pitchFamily="18" charset="0"/>
              </a:rPr>
              <a:t>وطني.</a:t>
            </a:r>
          </a:p>
          <a:p>
            <a:pPr algn="r" rtl="1">
              <a:lnSpc>
                <a:spcPct val="115000"/>
              </a:lnSpc>
            </a:pPr>
            <a:r>
              <a:rPr lang="ar-MA" sz="3200" b="1" dirty="0" smtClean="0">
                <a:solidFill>
                  <a:srgbClr val="00B050"/>
                </a:solidFill>
                <a:effectLst>
                  <a:outerShdw blurRad="38100" dist="38100" dir="2700000" algn="tl">
                    <a:srgbClr val="000000">
                      <a:alpha val="43137"/>
                    </a:srgbClr>
                  </a:outerShdw>
                </a:effectLst>
              </a:rPr>
              <a:t>3. </a:t>
            </a:r>
            <a:r>
              <a:rPr lang="ar-MA" sz="3200" b="1" u="sng" dirty="0" smtClean="0">
                <a:solidFill>
                  <a:srgbClr val="00B050"/>
                </a:solidFill>
                <a:effectLst>
                  <a:outerShdw blurRad="38100" dist="38100" dir="2700000" algn="tl">
                    <a:srgbClr val="000000">
                      <a:alpha val="43137"/>
                    </a:srgbClr>
                  </a:outerShdw>
                </a:effectLst>
              </a:rPr>
              <a:t>دلالة </a:t>
            </a:r>
            <a:r>
              <a:rPr lang="ar-MA" sz="3200" b="1" u="sng" dirty="0" smtClean="0">
                <a:solidFill>
                  <a:srgbClr val="00B050"/>
                </a:solidFill>
                <a:effectLst>
                  <a:outerShdw blurRad="38100" dist="38100" dir="2700000" algn="tl">
                    <a:srgbClr val="000000">
                      <a:alpha val="43137"/>
                    </a:srgbClr>
                  </a:outerShdw>
                </a:effectLst>
              </a:rPr>
              <a:t>العنوان:</a:t>
            </a:r>
            <a:r>
              <a:rPr lang="ar-MA" sz="3200" b="1" dirty="0" smtClean="0">
                <a:solidFill>
                  <a:srgbClr val="00B050"/>
                </a:solidFill>
                <a:effectLst>
                  <a:outerShdw blurRad="38100" dist="38100" dir="2700000" algn="tl">
                    <a:srgbClr val="000000">
                      <a:alpha val="43137"/>
                    </a:srgbClr>
                  </a:outerShdw>
                </a:effectLst>
              </a:rPr>
              <a:t>  </a:t>
            </a:r>
            <a:r>
              <a:rPr lang="ar-MA" sz="3200" b="1" dirty="0">
                <a:solidFill>
                  <a:schemeClr val="bg1"/>
                </a:solidFill>
                <a:latin typeface="Calibri" panose="020F0502020204030204" pitchFamily="34" charset="0"/>
                <a:ea typeface="Times New Roman" panose="02020603050405020304" pitchFamily="18" charset="0"/>
              </a:rPr>
              <a:t>يدل العنوان على التضحية وبذل النفس على سبيل الاستمرار وعدم التوقف إلا حينما يتحقق النصر</a:t>
            </a:r>
            <a:r>
              <a:rPr lang="ar-MA" sz="3200" b="1" dirty="0">
                <a:solidFill>
                  <a:schemeClr val="bg1"/>
                </a:solidFill>
                <a:latin typeface="Calibri" panose="020F0502020204030204" pitchFamily="34" charset="0"/>
                <a:ea typeface="Times New Roman" panose="02020603050405020304" pitchFamily="18" charset="0"/>
              </a:rPr>
              <a:t>.</a:t>
            </a:r>
          </a:p>
          <a:p>
            <a:pPr algn="r" rtl="1">
              <a:lnSpc>
                <a:spcPct val="115000"/>
              </a:lnSpc>
              <a:spcAft>
                <a:spcPts val="0"/>
              </a:spcAft>
            </a:pPr>
            <a:r>
              <a:rPr lang="fr-FR" sz="3200" b="1" dirty="0" smtClean="0">
                <a:solidFill>
                  <a:srgbClr val="00B050"/>
                </a:solidFill>
                <a:effectLst>
                  <a:outerShdw blurRad="38100" dist="38100" dir="2700000" algn="tl">
                    <a:srgbClr val="000000">
                      <a:alpha val="43137"/>
                    </a:srgbClr>
                  </a:outerShdw>
                </a:effectLst>
              </a:rPr>
              <a:t>4</a:t>
            </a:r>
            <a:r>
              <a:rPr lang="ar-MA" sz="3200" b="1" dirty="0" smtClean="0">
                <a:solidFill>
                  <a:srgbClr val="00B050"/>
                </a:solidFill>
                <a:effectLst>
                  <a:outerShdw blurRad="38100" dist="38100" dir="2700000" algn="tl">
                    <a:srgbClr val="000000">
                      <a:alpha val="43137"/>
                    </a:srgbClr>
                  </a:outerShdw>
                </a:effectLst>
              </a:rPr>
              <a:t>. </a:t>
            </a:r>
            <a:r>
              <a:rPr lang="ar-MA" sz="3200" b="1" u="sng" dirty="0">
                <a:solidFill>
                  <a:srgbClr val="00B050"/>
                </a:solidFill>
                <a:effectLst>
                  <a:outerShdw blurRad="38100" dist="38100" dir="2700000" algn="tl">
                    <a:srgbClr val="000000">
                      <a:alpha val="43137"/>
                    </a:srgbClr>
                  </a:outerShdw>
                </a:effectLst>
              </a:rPr>
              <a:t>الصورة </a:t>
            </a:r>
            <a:r>
              <a:rPr lang="ar-MA" sz="3200" b="1" u="sng" dirty="0" smtClean="0">
                <a:solidFill>
                  <a:srgbClr val="00B050"/>
                </a:solidFill>
                <a:effectLst>
                  <a:outerShdw blurRad="38100" dist="38100" dir="2700000" algn="tl">
                    <a:srgbClr val="000000">
                      <a:alpha val="43137"/>
                    </a:srgbClr>
                  </a:outerShdw>
                </a:effectLst>
              </a:rPr>
              <a:t>المرفقة: </a:t>
            </a:r>
            <a:r>
              <a:rPr lang="ar-MA" sz="3200" b="1" dirty="0">
                <a:solidFill>
                  <a:schemeClr val="bg1"/>
                </a:solidFill>
                <a:latin typeface="Calibri" panose="020F0502020204030204" pitchFamily="34" charset="0"/>
                <a:ea typeface="Times New Roman" panose="02020603050405020304" pitchFamily="18" charset="0"/>
              </a:rPr>
              <a:t>تمثل مشهدا باللونين الأبيض والأسود يظهر فيه جلالة الملك محمد الخامس رفقة ابنه الحسن الثاني ، وهما وسط حشد من الناس المستقبلين لهما عند عودتهما من المنفى</a:t>
            </a:r>
            <a:r>
              <a:rPr lang="ar-MA" sz="3200" b="1" dirty="0" smtClean="0">
                <a:solidFill>
                  <a:schemeClr val="bg1"/>
                </a:solidFill>
                <a:latin typeface="Calibri" panose="020F0502020204030204" pitchFamily="34" charset="0"/>
                <a:ea typeface="Times New Roman" panose="02020603050405020304" pitchFamily="18" charset="0"/>
              </a:rPr>
              <a:t>.</a:t>
            </a:r>
          </a:p>
          <a:p>
            <a:pPr algn="r" rtl="1">
              <a:lnSpc>
                <a:spcPct val="115000"/>
              </a:lnSpc>
              <a:spcAft>
                <a:spcPts val="0"/>
              </a:spcAft>
            </a:pPr>
            <a:r>
              <a:rPr lang="ar-MA" sz="3200" b="1" dirty="0" smtClean="0">
                <a:solidFill>
                  <a:srgbClr val="00B050"/>
                </a:solidFill>
                <a:latin typeface="Calibri" panose="020F0502020204030204" pitchFamily="34" charset="0"/>
                <a:ea typeface="Times New Roman" panose="02020603050405020304" pitchFamily="18" charset="0"/>
              </a:rPr>
              <a:t>5. </a:t>
            </a:r>
            <a:r>
              <a:rPr lang="ar-MA" sz="3200" b="1" u="sng" dirty="0">
                <a:solidFill>
                  <a:srgbClr val="00B050"/>
                </a:solidFill>
                <a:effectLst>
                  <a:outerShdw blurRad="38100" dist="38100" dir="2700000" algn="tl">
                    <a:srgbClr val="000000">
                      <a:alpha val="43137"/>
                    </a:srgbClr>
                  </a:outerShdw>
                </a:effectLst>
              </a:rPr>
              <a:t>الفرضية</a:t>
            </a:r>
            <a:r>
              <a:rPr lang="ar-MA" sz="3200" b="1" dirty="0" smtClean="0">
                <a:solidFill>
                  <a:schemeClr val="bg1"/>
                </a:solidFill>
                <a:latin typeface="Calibri" panose="020F0502020204030204" pitchFamily="34" charset="0"/>
                <a:ea typeface="Times New Roman" panose="02020603050405020304" pitchFamily="18" charset="0"/>
              </a:rPr>
              <a:t>: .......................................</a:t>
            </a:r>
            <a:endParaRPr lang="en-US" sz="3200" b="1" dirty="0">
              <a:solidFill>
                <a:schemeClr val="bg1"/>
              </a:solidFill>
              <a:latin typeface="Calibri" panose="020F0502020204030204" pitchFamily="34" charset="0"/>
              <a:ea typeface="Times New Roman" panose="02020603050405020304" pitchFamily="18" charset="0"/>
            </a:endParaRPr>
          </a:p>
        </p:txBody>
      </p:sp>
      <p:sp>
        <p:nvSpPr>
          <p:cNvPr id="4" name="TextBox 3"/>
          <p:cNvSpPr txBox="1"/>
          <p:nvPr/>
        </p:nvSpPr>
        <p:spPr>
          <a:xfrm>
            <a:off x="4775982" y="70336"/>
            <a:ext cx="2518117" cy="584775"/>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b="1" dirty="0" smtClean="0">
                <a:solidFill>
                  <a:srgbClr val="FF0000"/>
                </a:solidFill>
              </a:rPr>
              <a:t>أولا: تأطير </a:t>
            </a:r>
            <a:r>
              <a:rPr lang="ar-MA" sz="3200" b="1" dirty="0">
                <a:solidFill>
                  <a:srgbClr val="FF0000"/>
                </a:solidFill>
              </a:rPr>
              <a:t>النص</a:t>
            </a:r>
          </a:p>
        </p:txBody>
      </p:sp>
    </p:spTree>
    <p:extLst>
      <p:ext uri="{BB962C8B-B14F-4D97-AF65-F5344CB8AC3E}">
        <p14:creationId xmlns:p14="http://schemas.microsoft.com/office/powerpoint/2010/main" val="374792104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01663" y="168813"/>
            <a:ext cx="3038620" cy="646331"/>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600" b="1" dirty="0" smtClean="0">
                <a:solidFill>
                  <a:srgbClr val="FF0000"/>
                </a:solidFill>
              </a:rPr>
              <a:t>ثانيا: فهم </a:t>
            </a:r>
            <a:r>
              <a:rPr lang="ar-MA" sz="3600" b="1" dirty="0">
                <a:solidFill>
                  <a:srgbClr val="FF0000"/>
                </a:solidFill>
              </a:rPr>
              <a:t>النص</a:t>
            </a:r>
          </a:p>
        </p:txBody>
      </p:sp>
      <p:sp>
        <p:nvSpPr>
          <p:cNvPr id="2" name="Rectangle 1"/>
          <p:cNvSpPr/>
          <p:nvPr/>
        </p:nvSpPr>
        <p:spPr>
          <a:xfrm>
            <a:off x="316758" y="5323580"/>
            <a:ext cx="11633981" cy="646331"/>
          </a:xfrm>
          <a:prstGeom prst="rect">
            <a:avLst/>
          </a:prstGeom>
          <a:solidFill>
            <a:schemeClr val="accent2">
              <a:lumMod val="40000"/>
              <a:lumOff val="60000"/>
            </a:schemeClr>
          </a:solidFill>
        </p:spPr>
        <p:txBody>
          <a:bodyPr wrap="square">
            <a:spAutoFit/>
          </a:bodyPr>
          <a:lstStyle/>
          <a:p>
            <a:pPr algn="r" rtl="1"/>
            <a:r>
              <a:rPr lang="ar-MA" sz="3600" b="1" dirty="0" smtClean="0">
                <a:solidFill>
                  <a:schemeClr val="bg1"/>
                </a:solidFill>
                <a:latin typeface="Calibri" panose="020F0502020204030204" pitchFamily="34" charset="0"/>
                <a:ea typeface="Calibri" panose="020F0502020204030204" pitchFamily="34" charset="0"/>
                <a:cs typeface="Arabic Transparent" panose="020B0604020202020204" pitchFamily="34" charset="0"/>
              </a:rPr>
              <a:t>.................................</a:t>
            </a:r>
            <a:endParaRPr lang="ar-MA" sz="3600" dirty="0">
              <a:solidFill>
                <a:schemeClr val="bg1"/>
              </a:solidFill>
            </a:endParaRPr>
          </a:p>
        </p:txBody>
      </p:sp>
      <p:sp>
        <p:nvSpPr>
          <p:cNvPr id="3" name="Rectangle 2"/>
          <p:cNvSpPr/>
          <p:nvPr/>
        </p:nvSpPr>
        <p:spPr>
          <a:xfrm>
            <a:off x="8902738" y="916457"/>
            <a:ext cx="2714206" cy="622222"/>
          </a:xfrm>
          <a:prstGeom prst="rect">
            <a:avLst/>
          </a:prstGeom>
          <a:solidFill>
            <a:schemeClr val="accent3">
              <a:lumMod val="20000"/>
              <a:lumOff val="80000"/>
            </a:schemeClr>
          </a:solidFill>
        </p:spPr>
        <p:txBody>
          <a:bodyPr wrap="none">
            <a:spAutoFit/>
          </a:bodyPr>
          <a:lstStyle/>
          <a:p>
            <a:pPr marL="342900" lvl="0" indent="-342900" algn="r" rtl="1">
              <a:lnSpc>
                <a:spcPct val="115000"/>
              </a:lnSpc>
              <a:spcAft>
                <a:spcPts val="0"/>
              </a:spcAft>
              <a:buFont typeface="+mj-lt"/>
              <a:buAutoNum type="arabicPeriod"/>
            </a:pPr>
            <a:r>
              <a:rPr lang="ar-SA" sz="3200" b="1" dirty="0">
                <a:solidFill>
                  <a:srgbClr val="00B050"/>
                </a:solidFill>
                <a:latin typeface="Calibri" panose="020F0502020204030204" pitchFamily="34" charset="0"/>
                <a:ea typeface="Calibri" panose="020F0502020204030204" pitchFamily="34" charset="0"/>
                <a:cs typeface="Arabic Transparent" panose="020B0604020202020204" pitchFamily="34" charset="0"/>
              </a:rPr>
              <a:t>الإيضاح اللغوي:</a:t>
            </a:r>
            <a:endParaRPr lang="en-US" sz="32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6" name="Rectangle 5"/>
          <p:cNvSpPr/>
          <p:nvPr/>
        </p:nvSpPr>
        <p:spPr>
          <a:xfrm>
            <a:off x="168813" y="1740675"/>
            <a:ext cx="11781926" cy="1791260"/>
          </a:xfrm>
          <a:prstGeom prst="rect">
            <a:avLst/>
          </a:prstGeom>
          <a:solidFill>
            <a:schemeClr val="accent2">
              <a:lumMod val="40000"/>
              <a:lumOff val="60000"/>
            </a:schemeClr>
          </a:solidFill>
        </p:spPr>
        <p:txBody>
          <a:bodyPr wrap="square">
            <a:spAutoFit/>
          </a:bodyPr>
          <a:lstStyle/>
          <a:p>
            <a:pPr algn="r" rtl="1">
              <a:lnSpc>
                <a:spcPct val="115000"/>
              </a:lnSpc>
              <a:spcAft>
                <a:spcPts val="0"/>
              </a:spcAft>
            </a:pPr>
            <a:r>
              <a:rPr lang="fr-FR" sz="3200" b="1" dirty="0" smtClean="0">
                <a:solidFill>
                  <a:schemeClr val="bg1"/>
                </a:solidFill>
                <a:latin typeface="Calibri" panose="020F0502020204030204" pitchFamily="34" charset="0"/>
                <a:ea typeface="Calibri" panose="020F0502020204030204" pitchFamily="34" charset="0"/>
                <a:cs typeface="Arabic Transparent" panose="020B0604020202020204" pitchFamily="34" charset="0"/>
              </a:rPr>
              <a:t> -  </a:t>
            </a:r>
            <a:r>
              <a:rPr lang="ar-SA" sz="3200" b="1" dirty="0">
                <a:solidFill>
                  <a:schemeClr val="bg1"/>
                </a:solidFill>
                <a:highlight>
                  <a:srgbClr val="FFFF00"/>
                </a:highlight>
                <a:latin typeface="Calibri" panose="020F0502020204030204" pitchFamily="34" charset="0"/>
                <a:ea typeface="Calibri" panose="020F0502020204030204" pitchFamily="34" charset="0"/>
                <a:cs typeface="Arabic Transparent" panose="020B0604020202020204" pitchFamily="34" charset="0"/>
              </a:rPr>
              <a:t>الفداء :</a:t>
            </a:r>
            <a:r>
              <a:rPr lang="ar-SA" sz="3200" b="1" dirty="0" smtClean="0">
                <a:solidFill>
                  <a:schemeClr val="bg1"/>
                </a:solidFill>
                <a:latin typeface="Calibri" panose="020F0502020204030204" pitchFamily="34" charset="0"/>
                <a:ea typeface="Calibri" panose="020F0502020204030204" pitchFamily="34" charset="0"/>
                <a:cs typeface="Arabic Transparent" panose="020B0604020202020204" pitchFamily="34" charset="0"/>
              </a:rPr>
              <a:t> </a:t>
            </a:r>
            <a:r>
              <a:rPr lang="ar-MA" sz="3200" b="1" dirty="0" smtClean="0">
                <a:solidFill>
                  <a:schemeClr val="bg1"/>
                </a:solidFill>
                <a:latin typeface="Calibri" panose="020F0502020204030204" pitchFamily="34" charset="0"/>
                <a:ea typeface="Calibri" panose="020F0502020204030204" pitchFamily="34" charset="0"/>
                <a:cs typeface="Arabic Transparent" panose="020B0604020202020204" pitchFamily="34" charset="0"/>
              </a:rPr>
              <a:t>.........................</a:t>
            </a:r>
            <a:endParaRPr lang="ar-MA" sz="2800" dirty="0">
              <a:solidFill>
                <a:schemeClr val="bg1"/>
              </a:solidFill>
              <a:latin typeface="Calibri" panose="020F0502020204030204" pitchFamily="34" charset="0"/>
              <a:ea typeface="Calibri" panose="020F0502020204030204" pitchFamily="34" charset="0"/>
              <a:cs typeface="Arial" panose="020B0604020202020204" pitchFamily="34" charset="0"/>
            </a:endParaRPr>
          </a:p>
          <a:p>
            <a:pPr algn="r" rtl="1">
              <a:lnSpc>
                <a:spcPct val="115000"/>
              </a:lnSpc>
              <a:spcAft>
                <a:spcPts val="0"/>
              </a:spcAft>
            </a:pPr>
            <a:r>
              <a:rPr lang="fr-FR" sz="3200" b="1" dirty="0" smtClean="0">
                <a:solidFill>
                  <a:schemeClr val="bg1"/>
                </a:solidFill>
                <a:latin typeface="Calibri" panose="020F0502020204030204" pitchFamily="34" charset="0"/>
                <a:ea typeface="Calibri" panose="020F0502020204030204" pitchFamily="34" charset="0"/>
                <a:cs typeface="Arabic Transparent" panose="020B0604020202020204" pitchFamily="34" charset="0"/>
              </a:rPr>
              <a:t> - </a:t>
            </a:r>
            <a:r>
              <a:rPr lang="ar-SA" sz="3200" b="1" dirty="0">
                <a:solidFill>
                  <a:schemeClr val="bg1"/>
                </a:solidFill>
                <a:highlight>
                  <a:srgbClr val="FFFF00"/>
                </a:highlight>
                <a:latin typeface="Calibri" panose="020F0502020204030204" pitchFamily="34" charset="0"/>
                <a:ea typeface="Calibri" panose="020F0502020204030204" pitchFamily="34" charset="0"/>
                <a:cs typeface="Arabic Transparent" panose="020B0604020202020204" pitchFamily="34" charset="0"/>
              </a:rPr>
              <a:t>سذاجة </a:t>
            </a:r>
            <a:r>
              <a:rPr lang="ar-SA" sz="3200" b="1" dirty="0" smtClean="0">
                <a:solidFill>
                  <a:schemeClr val="bg1"/>
                </a:solidFill>
                <a:latin typeface="Calibri" panose="020F0502020204030204" pitchFamily="34" charset="0"/>
                <a:ea typeface="Calibri" panose="020F0502020204030204" pitchFamily="34" charset="0"/>
                <a:cs typeface="Arabic Transparent" panose="020B0604020202020204" pitchFamily="34" charset="0"/>
              </a:rPr>
              <a:t> : </a:t>
            </a:r>
            <a:r>
              <a:rPr lang="ar-MA" sz="3200" b="1" dirty="0" smtClean="0">
                <a:solidFill>
                  <a:schemeClr val="bg1"/>
                </a:solidFill>
                <a:latin typeface="Calibri" panose="020F0502020204030204" pitchFamily="34" charset="0"/>
                <a:ea typeface="Calibri" panose="020F0502020204030204" pitchFamily="34" charset="0"/>
                <a:cs typeface="Arabic Transparent" panose="020B0604020202020204" pitchFamily="34" charset="0"/>
              </a:rPr>
              <a:t>...........................</a:t>
            </a:r>
          </a:p>
          <a:p>
            <a:pPr algn="r" rtl="1">
              <a:lnSpc>
                <a:spcPct val="115000"/>
              </a:lnSpc>
              <a:spcAft>
                <a:spcPts val="0"/>
              </a:spcAft>
            </a:pPr>
            <a:r>
              <a:rPr lang="ar-MA" sz="3200" b="1" dirty="0" smtClean="0">
                <a:solidFill>
                  <a:schemeClr val="bg1"/>
                </a:solidFill>
                <a:latin typeface="Calibri" panose="020F0502020204030204" pitchFamily="34" charset="0"/>
                <a:ea typeface="Calibri" panose="020F0502020204030204" pitchFamily="34" charset="0"/>
                <a:cs typeface="Arabic Transparent" panose="020B0604020202020204" pitchFamily="34" charset="0"/>
              </a:rPr>
              <a:t>-</a:t>
            </a:r>
            <a:r>
              <a:rPr lang="fr-FR" sz="3200" b="1" dirty="0" smtClean="0">
                <a:solidFill>
                  <a:schemeClr val="bg1"/>
                </a:solidFill>
                <a:latin typeface="Calibri" panose="020F0502020204030204" pitchFamily="34" charset="0"/>
                <a:ea typeface="Calibri" panose="020F0502020204030204" pitchFamily="34" charset="0"/>
                <a:cs typeface="Arabic Transparent" panose="020B0604020202020204" pitchFamily="34" charset="0"/>
              </a:rPr>
              <a:t> </a:t>
            </a:r>
            <a:r>
              <a:rPr lang="ar-SA" sz="3200" b="1" dirty="0">
                <a:solidFill>
                  <a:schemeClr val="bg1"/>
                </a:solidFill>
                <a:highlight>
                  <a:srgbClr val="FFFF00"/>
                </a:highlight>
                <a:latin typeface="Calibri" panose="020F0502020204030204" pitchFamily="34" charset="0"/>
                <a:ea typeface="Calibri" panose="020F0502020204030204" pitchFamily="34" charset="0"/>
                <a:cs typeface="Arabic Transparent" panose="020B0604020202020204" pitchFamily="34" charset="0"/>
              </a:rPr>
              <a:t>التذمر </a:t>
            </a:r>
            <a:r>
              <a:rPr lang="ar-SA" sz="3200" b="1" dirty="0" smtClean="0">
                <a:solidFill>
                  <a:schemeClr val="bg1"/>
                </a:solidFill>
                <a:latin typeface="Calibri" panose="020F0502020204030204" pitchFamily="34" charset="0"/>
                <a:ea typeface="Calibri" panose="020F0502020204030204" pitchFamily="34" charset="0"/>
                <a:cs typeface="Arabic Transparent" panose="020B0604020202020204" pitchFamily="34" charset="0"/>
              </a:rPr>
              <a:t> : </a:t>
            </a:r>
            <a:r>
              <a:rPr lang="ar-MA" sz="3200" b="1" dirty="0" smtClean="0">
                <a:solidFill>
                  <a:schemeClr val="bg1"/>
                </a:solidFill>
                <a:latin typeface="Calibri" panose="020F0502020204030204" pitchFamily="34" charset="0"/>
                <a:ea typeface="Calibri" panose="020F0502020204030204" pitchFamily="34" charset="0"/>
                <a:cs typeface="Arabic Transparent" panose="020B0604020202020204" pitchFamily="34" charset="0"/>
              </a:rPr>
              <a:t>..........................</a:t>
            </a:r>
            <a:endParaRPr lang="en-US" sz="28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p:txBody>
      </p:sp>
      <p:sp>
        <p:nvSpPr>
          <p:cNvPr id="7" name="Rectangle 6"/>
          <p:cNvSpPr/>
          <p:nvPr/>
        </p:nvSpPr>
        <p:spPr>
          <a:xfrm>
            <a:off x="8239833" y="4515238"/>
            <a:ext cx="3457683" cy="622222"/>
          </a:xfrm>
          <a:prstGeom prst="rect">
            <a:avLst/>
          </a:prstGeom>
          <a:solidFill>
            <a:schemeClr val="accent3">
              <a:lumMod val="20000"/>
              <a:lumOff val="80000"/>
            </a:schemeClr>
          </a:solidFill>
        </p:spPr>
        <p:txBody>
          <a:bodyPr wrap="square">
            <a:spAutoFit/>
          </a:bodyPr>
          <a:lstStyle/>
          <a:p>
            <a:pPr lvl="0" algn="r" rtl="1">
              <a:lnSpc>
                <a:spcPct val="115000"/>
              </a:lnSpc>
              <a:spcAft>
                <a:spcPts val="0"/>
              </a:spcAft>
            </a:pPr>
            <a:r>
              <a:rPr lang="ar-MA" sz="3200" b="1" dirty="0" smtClean="0">
                <a:solidFill>
                  <a:srgbClr val="00B050"/>
                </a:solidFill>
                <a:latin typeface="Calibri" panose="020F0502020204030204" pitchFamily="34" charset="0"/>
                <a:ea typeface="Calibri" panose="020F0502020204030204" pitchFamily="34" charset="0"/>
                <a:cs typeface="Arabic Transparent" panose="020B0604020202020204" pitchFamily="34" charset="0"/>
              </a:rPr>
              <a:t>2. </a:t>
            </a:r>
            <a:r>
              <a:rPr lang="ar-SA" sz="3200" b="1" dirty="0">
                <a:solidFill>
                  <a:srgbClr val="00B050"/>
                </a:solidFill>
                <a:latin typeface="Calibri" panose="020F0502020204030204" pitchFamily="34" charset="0"/>
                <a:ea typeface="Calibri" panose="020F0502020204030204" pitchFamily="34" charset="0"/>
                <a:cs typeface="Arabic Transparent" panose="020B0604020202020204" pitchFamily="34" charset="0"/>
              </a:rPr>
              <a:t>الحدث الرئيس:</a:t>
            </a:r>
            <a:endParaRPr lang="en-US" sz="32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25970960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01663" y="168813"/>
            <a:ext cx="3038620" cy="646331"/>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600" b="1" dirty="0" smtClean="0">
                <a:solidFill>
                  <a:srgbClr val="FF0000"/>
                </a:solidFill>
              </a:rPr>
              <a:t>ثانيا: فهم </a:t>
            </a:r>
            <a:r>
              <a:rPr lang="ar-MA" sz="3600" b="1" dirty="0">
                <a:solidFill>
                  <a:srgbClr val="FF0000"/>
                </a:solidFill>
              </a:rPr>
              <a:t>النص</a:t>
            </a:r>
          </a:p>
        </p:txBody>
      </p:sp>
      <p:sp>
        <p:nvSpPr>
          <p:cNvPr id="2" name="Rectangle 1"/>
          <p:cNvSpPr/>
          <p:nvPr/>
        </p:nvSpPr>
        <p:spPr>
          <a:xfrm>
            <a:off x="316758" y="5323580"/>
            <a:ext cx="11633981" cy="646331"/>
          </a:xfrm>
          <a:prstGeom prst="rect">
            <a:avLst/>
          </a:prstGeom>
          <a:solidFill>
            <a:schemeClr val="accent2">
              <a:lumMod val="40000"/>
              <a:lumOff val="60000"/>
            </a:schemeClr>
          </a:solidFill>
        </p:spPr>
        <p:txBody>
          <a:bodyPr wrap="square">
            <a:spAutoFit/>
          </a:bodyPr>
          <a:lstStyle/>
          <a:p>
            <a:pPr algn="r" rtl="1"/>
            <a:r>
              <a:rPr lang="ar-MA" sz="3600" b="1" dirty="0">
                <a:solidFill>
                  <a:schemeClr val="bg1"/>
                </a:solidFill>
                <a:latin typeface="Calibri" panose="020F0502020204030204" pitchFamily="34" charset="0"/>
                <a:ea typeface="Calibri" panose="020F0502020204030204" pitchFamily="34" charset="0"/>
                <a:cs typeface="Arabic Transparent" panose="020B0604020202020204" pitchFamily="34" charset="0"/>
              </a:rPr>
              <a:t>تعلق المغاربة بملكهم ونضالهم من أجل الاستقلال.</a:t>
            </a:r>
            <a:endParaRPr lang="ar-MA" sz="3600" dirty="0">
              <a:solidFill>
                <a:schemeClr val="bg1"/>
              </a:solidFill>
            </a:endParaRPr>
          </a:p>
        </p:txBody>
      </p:sp>
      <p:sp>
        <p:nvSpPr>
          <p:cNvPr id="3" name="Rectangle 2"/>
          <p:cNvSpPr/>
          <p:nvPr/>
        </p:nvSpPr>
        <p:spPr>
          <a:xfrm>
            <a:off x="8902738" y="916457"/>
            <a:ext cx="2714206" cy="622222"/>
          </a:xfrm>
          <a:prstGeom prst="rect">
            <a:avLst/>
          </a:prstGeom>
          <a:solidFill>
            <a:schemeClr val="accent3">
              <a:lumMod val="20000"/>
              <a:lumOff val="80000"/>
            </a:schemeClr>
          </a:solidFill>
        </p:spPr>
        <p:txBody>
          <a:bodyPr wrap="none">
            <a:spAutoFit/>
          </a:bodyPr>
          <a:lstStyle/>
          <a:p>
            <a:pPr marL="342900" lvl="0" indent="-342900" algn="r" rtl="1">
              <a:lnSpc>
                <a:spcPct val="115000"/>
              </a:lnSpc>
              <a:spcAft>
                <a:spcPts val="0"/>
              </a:spcAft>
              <a:buFont typeface="+mj-lt"/>
              <a:buAutoNum type="arabicPeriod"/>
            </a:pPr>
            <a:r>
              <a:rPr lang="ar-SA" sz="3200" b="1" dirty="0">
                <a:solidFill>
                  <a:srgbClr val="00B050"/>
                </a:solidFill>
                <a:latin typeface="Calibri" panose="020F0502020204030204" pitchFamily="34" charset="0"/>
                <a:ea typeface="Calibri" panose="020F0502020204030204" pitchFamily="34" charset="0"/>
                <a:cs typeface="Arabic Transparent" panose="020B0604020202020204" pitchFamily="34" charset="0"/>
              </a:rPr>
              <a:t>الإيضاح اللغوي:</a:t>
            </a:r>
            <a:endParaRPr lang="en-US" sz="32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6" name="Rectangle 5"/>
          <p:cNvSpPr/>
          <p:nvPr/>
        </p:nvSpPr>
        <p:spPr>
          <a:xfrm>
            <a:off x="168813" y="1740675"/>
            <a:ext cx="11781926" cy="1791260"/>
          </a:xfrm>
          <a:prstGeom prst="rect">
            <a:avLst/>
          </a:prstGeom>
          <a:solidFill>
            <a:schemeClr val="accent2">
              <a:lumMod val="40000"/>
              <a:lumOff val="60000"/>
            </a:schemeClr>
          </a:solidFill>
        </p:spPr>
        <p:txBody>
          <a:bodyPr wrap="square">
            <a:spAutoFit/>
          </a:bodyPr>
          <a:lstStyle/>
          <a:p>
            <a:pPr algn="r" rtl="1">
              <a:lnSpc>
                <a:spcPct val="115000"/>
              </a:lnSpc>
              <a:spcAft>
                <a:spcPts val="0"/>
              </a:spcAft>
            </a:pPr>
            <a:r>
              <a:rPr lang="fr-FR" sz="3200" b="1" dirty="0" smtClean="0">
                <a:solidFill>
                  <a:schemeClr val="bg1"/>
                </a:solidFill>
                <a:latin typeface="Calibri" panose="020F0502020204030204" pitchFamily="34" charset="0"/>
                <a:ea typeface="Calibri" panose="020F0502020204030204" pitchFamily="34" charset="0"/>
                <a:cs typeface="Arabic Transparent" panose="020B0604020202020204" pitchFamily="34" charset="0"/>
              </a:rPr>
              <a:t> -  </a:t>
            </a:r>
            <a:r>
              <a:rPr lang="ar-SA" sz="3200" b="1" dirty="0">
                <a:solidFill>
                  <a:schemeClr val="bg1"/>
                </a:solidFill>
                <a:highlight>
                  <a:srgbClr val="FFFF00"/>
                </a:highlight>
                <a:latin typeface="Calibri" panose="020F0502020204030204" pitchFamily="34" charset="0"/>
                <a:ea typeface="Calibri" panose="020F0502020204030204" pitchFamily="34" charset="0"/>
                <a:cs typeface="Arabic Transparent" panose="020B0604020202020204" pitchFamily="34" charset="0"/>
              </a:rPr>
              <a:t>الفداء :</a:t>
            </a:r>
            <a:r>
              <a:rPr lang="ar-SA" sz="3200" b="1" dirty="0" smtClean="0">
                <a:solidFill>
                  <a:schemeClr val="bg1"/>
                </a:solidFill>
                <a:latin typeface="Calibri" panose="020F0502020204030204" pitchFamily="34" charset="0"/>
                <a:ea typeface="Calibri" panose="020F0502020204030204" pitchFamily="34" charset="0"/>
                <a:cs typeface="Arabic Transparent" panose="020B0604020202020204" pitchFamily="34" charset="0"/>
              </a:rPr>
              <a:t> </a:t>
            </a:r>
            <a:r>
              <a:rPr lang="ar-MA" sz="3200" b="1" dirty="0">
                <a:solidFill>
                  <a:schemeClr val="bg1"/>
                </a:solidFill>
                <a:latin typeface="Calibri" panose="020F0502020204030204" pitchFamily="34" charset="0"/>
                <a:ea typeface="Calibri" panose="020F0502020204030204" pitchFamily="34" charset="0"/>
                <a:cs typeface="Arabic Transparent" panose="020B0604020202020204" pitchFamily="34" charset="0"/>
              </a:rPr>
              <a:t>تقديم النفس في مهمة خطيرة لا يرجى النجاة </a:t>
            </a:r>
            <a:r>
              <a:rPr lang="ar-MA" sz="3200" b="1" dirty="0" smtClean="0">
                <a:solidFill>
                  <a:schemeClr val="bg1"/>
                </a:solidFill>
                <a:latin typeface="Calibri" panose="020F0502020204030204" pitchFamily="34" charset="0"/>
                <a:ea typeface="Calibri" panose="020F0502020204030204" pitchFamily="34" charset="0"/>
                <a:cs typeface="Arabic Transparent" panose="020B0604020202020204" pitchFamily="34" charset="0"/>
              </a:rPr>
              <a:t>منها.</a:t>
            </a:r>
            <a:endParaRPr lang="ar-MA" sz="2800" dirty="0">
              <a:solidFill>
                <a:schemeClr val="bg1"/>
              </a:solidFill>
              <a:latin typeface="Calibri" panose="020F0502020204030204" pitchFamily="34" charset="0"/>
              <a:ea typeface="Calibri" panose="020F0502020204030204" pitchFamily="34" charset="0"/>
              <a:cs typeface="Arial" panose="020B0604020202020204" pitchFamily="34" charset="0"/>
            </a:endParaRPr>
          </a:p>
          <a:p>
            <a:pPr algn="r" rtl="1">
              <a:lnSpc>
                <a:spcPct val="115000"/>
              </a:lnSpc>
              <a:spcAft>
                <a:spcPts val="0"/>
              </a:spcAft>
            </a:pPr>
            <a:r>
              <a:rPr lang="fr-FR" sz="3200" b="1" dirty="0" smtClean="0">
                <a:solidFill>
                  <a:schemeClr val="bg1"/>
                </a:solidFill>
                <a:latin typeface="Calibri" panose="020F0502020204030204" pitchFamily="34" charset="0"/>
                <a:ea typeface="Calibri" panose="020F0502020204030204" pitchFamily="34" charset="0"/>
                <a:cs typeface="Arabic Transparent" panose="020B0604020202020204" pitchFamily="34" charset="0"/>
              </a:rPr>
              <a:t> - </a:t>
            </a:r>
            <a:r>
              <a:rPr lang="ar-SA" sz="3200" b="1" dirty="0">
                <a:solidFill>
                  <a:schemeClr val="bg1"/>
                </a:solidFill>
                <a:highlight>
                  <a:srgbClr val="FFFF00"/>
                </a:highlight>
                <a:latin typeface="Calibri" panose="020F0502020204030204" pitchFamily="34" charset="0"/>
                <a:ea typeface="Calibri" panose="020F0502020204030204" pitchFamily="34" charset="0"/>
                <a:cs typeface="Arabic Transparent" panose="020B0604020202020204" pitchFamily="34" charset="0"/>
              </a:rPr>
              <a:t>سذاجة </a:t>
            </a:r>
            <a:r>
              <a:rPr lang="ar-SA" sz="3200" b="1" dirty="0" smtClean="0">
                <a:solidFill>
                  <a:schemeClr val="bg1"/>
                </a:solidFill>
                <a:latin typeface="Calibri" panose="020F0502020204030204" pitchFamily="34" charset="0"/>
                <a:ea typeface="Calibri" panose="020F0502020204030204" pitchFamily="34" charset="0"/>
                <a:cs typeface="Arabic Transparent" panose="020B0604020202020204" pitchFamily="34" charset="0"/>
              </a:rPr>
              <a:t> : </a:t>
            </a:r>
            <a:r>
              <a:rPr lang="ar-MA" sz="3200" b="1" dirty="0">
                <a:solidFill>
                  <a:schemeClr val="bg1"/>
                </a:solidFill>
                <a:latin typeface="Calibri" panose="020F0502020204030204" pitchFamily="34" charset="0"/>
                <a:ea typeface="Calibri" panose="020F0502020204030204" pitchFamily="34" charset="0"/>
                <a:cs typeface="Arabic Transparent" panose="020B0604020202020204" pitchFamily="34" charset="0"/>
              </a:rPr>
              <a:t>بساطة وقلة تجربة.</a:t>
            </a:r>
            <a:endParaRPr lang="ar-MA" sz="3200" b="1" dirty="0" smtClean="0">
              <a:solidFill>
                <a:schemeClr val="bg1"/>
              </a:solidFill>
              <a:latin typeface="Calibri" panose="020F0502020204030204" pitchFamily="34" charset="0"/>
              <a:ea typeface="Calibri" panose="020F0502020204030204" pitchFamily="34" charset="0"/>
              <a:cs typeface="Arabic Transparent" panose="020B0604020202020204" pitchFamily="34" charset="0"/>
            </a:endParaRPr>
          </a:p>
          <a:p>
            <a:pPr algn="r" rtl="1">
              <a:lnSpc>
                <a:spcPct val="115000"/>
              </a:lnSpc>
              <a:spcAft>
                <a:spcPts val="0"/>
              </a:spcAft>
            </a:pPr>
            <a:r>
              <a:rPr lang="ar-MA" sz="3200" b="1" dirty="0" smtClean="0">
                <a:solidFill>
                  <a:schemeClr val="bg1"/>
                </a:solidFill>
                <a:latin typeface="Calibri" panose="020F0502020204030204" pitchFamily="34" charset="0"/>
                <a:ea typeface="Calibri" panose="020F0502020204030204" pitchFamily="34" charset="0"/>
                <a:cs typeface="Arabic Transparent" panose="020B0604020202020204" pitchFamily="34" charset="0"/>
              </a:rPr>
              <a:t>-</a:t>
            </a:r>
            <a:r>
              <a:rPr lang="fr-FR" sz="3200" b="1" dirty="0" smtClean="0">
                <a:solidFill>
                  <a:schemeClr val="bg1"/>
                </a:solidFill>
                <a:latin typeface="Calibri" panose="020F0502020204030204" pitchFamily="34" charset="0"/>
                <a:ea typeface="Calibri" panose="020F0502020204030204" pitchFamily="34" charset="0"/>
                <a:cs typeface="Arabic Transparent" panose="020B0604020202020204" pitchFamily="34" charset="0"/>
              </a:rPr>
              <a:t> </a:t>
            </a:r>
            <a:r>
              <a:rPr lang="ar-SA" sz="3200" b="1" dirty="0">
                <a:solidFill>
                  <a:schemeClr val="bg1"/>
                </a:solidFill>
                <a:highlight>
                  <a:srgbClr val="FFFF00"/>
                </a:highlight>
                <a:latin typeface="Calibri" panose="020F0502020204030204" pitchFamily="34" charset="0"/>
                <a:ea typeface="Calibri" panose="020F0502020204030204" pitchFamily="34" charset="0"/>
                <a:cs typeface="Arabic Transparent" panose="020B0604020202020204" pitchFamily="34" charset="0"/>
              </a:rPr>
              <a:t>التذمر </a:t>
            </a:r>
            <a:r>
              <a:rPr lang="ar-SA" sz="3200" b="1" dirty="0" smtClean="0">
                <a:solidFill>
                  <a:schemeClr val="bg1"/>
                </a:solidFill>
                <a:latin typeface="Calibri" panose="020F0502020204030204" pitchFamily="34" charset="0"/>
                <a:ea typeface="Calibri" panose="020F0502020204030204" pitchFamily="34" charset="0"/>
                <a:cs typeface="Arabic Transparent" panose="020B0604020202020204" pitchFamily="34" charset="0"/>
              </a:rPr>
              <a:t> : </a:t>
            </a:r>
            <a:r>
              <a:rPr lang="ar-MA" sz="3200" b="1" dirty="0">
                <a:solidFill>
                  <a:schemeClr val="bg1"/>
                </a:solidFill>
                <a:latin typeface="Calibri" panose="020F0502020204030204" pitchFamily="34" charset="0"/>
                <a:ea typeface="Calibri" panose="020F0502020204030204" pitchFamily="34" charset="0"/>
                <a:cs typeface="Arabic Transparent" panose="020B0604020202020204" pitchFamily="34" charset="0"/>
              </a:rPr>
              <a:t>الضيق والتبرم والتأفف.</a:t>
            </a:r>
            <a:endParaRPr lang="en-US" sz="28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p:txBody>
      </p:sp>
      <p:sp>
        <p:nvSpPr>
          <p:cNvPr id="7" name="Rectangle 6"/>
          <p:cNvSpPr/>
          <p:nvPr/>
        </p:nvSpPr>
        <p:spPr>
          <a:xfrm>
            <a:off x="8239833" y="4515238"/>
            <a:ext cx="3457683" cy="622222"/>
          </a:xfrm>
          <a:prstGeom prst="rect">
            <a:avLst/>
          </a:prstGeom>
          <a:solidFill>
            <a:schemeClr val="accent3">
              <a:lumMod val="20000"/>
              <a:lumOff val="80000"/>
            </a:schemeClr>
          </a:solidFill>
        </p:spPr>
        <p:txBody>
          <a:bodyPr wrap="square">
            <a:spAutoFit/>
          </a:bodyPr>
          <a:lstStyle/>
          <a:p>
            <a:pPr lvl="0" algn="r" rtl="1">
              <a:lnSpc>
                <a:spcPct val="115000"/>
              </a:lnSpc>
              <a:spcAft>
                <a:spcPts val="0"/>
              </a:spcAft>
            </a:pPr>
            <a:r>
              <a:rPr lang="ar-MA" sz="3200" b="1" dirty="0" smtClean="0">
                <a:solidFill>
                  <a:srgbClr val="00B050"/>
                </a:solidFill>
                <a:latin typeface="Calibri" panose="020F0502020204030204" pitchFamily="34" charset="0"/>
                <a:ea typeface="Calibri" panose="020F0502020204030204" pitchFamily="34" charset="0"/>
                <a:cs typeface="Arabic Transparent" panose="020B0604020202020204" pitchFamily="34" charset="0"/>
              </a:rPr>
              <a:t>2. </a:t>
            </a:r>
            <a:r>
              <a:rPr lang="ar-SA" sz="3200" b="1" dirty="0">
                <a:solidFill>
                  <a:srgbClr val="00B050"/>
                </a:solidFill>
                <a:latin typeface="Calibri" panose="020F0502020204030204" pitchFamily="34" charset="0"/>
                <a:ea typeface="Calibri" panose="020F0502020204030204" pitchFamily="34" charset="0"/>
                <a:cs typeface="Arabic Transparent" panose="020B0604020202020204" pitchFamily="34" charset="0"/>
              </a:rPr>
              <a:t>الحدث الرئيس:</a:t>
            </a:r>
            <a:endParaRPr lang="en-US" sz="32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19494594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431323" y="84399"/>
            <a:ext cx="2895599" cy="646331"/>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600" b="1" dirty="0" smtClean="0">
                <a:solidFill>
                  <a:srgbClr val="FF0000"/>
                </a:solidFill>
              </a:rPr>
              <a:t>ثالثا</a:t>
            </a:r>
            <a:r>
              <a:rPr lang="ar-MA" sz="3600" b="1" dirty="0">
                <a:solidFill>
                  <a:srgbClr val="FF0000"/>
                </a:solidFill>
              </a:rPr>
              <a:t>: تحليل النص</a:t>
            </a:r>
          </a:p>
        </p:txBody>
      </p:sp>
      <p:sp>
        <p:nvSpPr>
          <p:cNvPr id="5" name="TextBox 4"/>
          <p:cNvSpPr txBox="1"/>
          <p:nvPr/>
        </p:nvSpPr>
        <p:spPr>
          <a:xfrm>
            <a:off x="196948" y="801849"/>
            <a:ext cx="11854375" cy="2554545"/>
          </a:xfrm>
          <a:prstGeom prst="rect">
            <a:avLst/>
          </a:prstGeom>
          <a:solidFill>
            <a:schemeClr val="accent2">
              <a:lumMod val="40000"/>
              <a:lumOff val="60000"/>
            </a:schemeClr>
          </a:solidFill>
        </p:spPr>
        <p:txBody>
          <a:bodyPr wrap="square" rtlCol="1">
            <a:spAutoFit/>
          </a:bodyPr>
          <a:lstStyle/>
          <a:p>
            <a:pPr marL="514350" indent="-514350" algn="r" rtl="1">
              <a:buAutoNum type="arabicPeriod"/>
            </a:pPr>
            <a:r>
              <a:rPr lang="ar-MA" sz="4000" b="1" dirty="0" smtClean="0">
                <a:solidFill>
                  <a:srgbClr val="FF0000"/>
                </a:solidFill>
                <a:effectLst>
                  <a:outerShdw blurRad="38100" dist="38100" dir="2700000" algn="tl">
                    <a:srgbClr val="000000">
                      <a:alpha val="43137"/>
                    </a:srgbClr>
                  </a:outerShdw>
                </a:effectLst>
              </a:rPr>
              <a:t>أحداث </a:t>
            </a:r>
            <a:r>
              <a:rPr lang="ar-MA" sz="4000" b="1" dirty="0" smtClean="0">
                <a:solidFill>
                  <a:srgbClr val="FF0000"/>
                </a:solidFill>
                <a:effectLst>
                  <a:outerShdw blurRad="38100" dist="38100" dir="2700000" algn="tl">
                    <a:srgbClr val="000000">
                      <a:alpha val="43137"/>
                    </a:srgbClr>
                  </a:outerShdw>
                </a:effectLst>
              </a:rPr>
              <a:t>النص:</a:t>
            </a:r>
          </a:p>
          <a:p>
            <a:pPr algn="r" rtl="1"/>
            <a:endParaRPr lang="ar-MA" sz="4000" b="1" dirty="0">
              <a:solidFill>
                <a:srgbClr val="FF0000"/>
              </a:solidFill>
              <a:effectLst>
                <a:outerShdw blurRad="38100" dist="38100" dir="2700000" algn="tl">
                  <a:srgbClr val="000000">
                    <a:alpha val="43137"/>
                  </a:srgbClr>
                </a:outerShdw>
              </a:effectLst>
            </a:endParaRPr>
          </a:p>
          <a:p>
            <a:pPr algn="r" rtl="1"/>
            <a:r>
              <a:rPr lang="ar-MA" sz="4000" b="1" dirty="0" smtClean="0">
                <a:solidFill>
                  <a:schemeClr val="bg1"/>
                </a:solidFill>
                <a:effectLst>
                  <a:outerShdw blurRad="38100" dist="38100" dir="2700000" algn="tl">
                    <a:srgbClr val="000000">
                      <a:alpha val="43137"/>
                    </a:srgbClr>
                  </a:outerShdw>
                </a:effectLst>
              </a:rPr>
              <a:t>ما هي الحكايات التي تضمنها النص؟ </a:t>
            </a:r>
          </a:p>
          <a:p>
            <a:pPr algn="r" rtl="1"/>
            <a:r>
              <a:rPr lang="ar-MA" sz="4000" b="1" dirty="0" smtClean="0">
                <a:solidFill>
                  <a:schemeClr val="bg1"/>
                </a:solidFill>
                <a:effectLst>
                  <a:outerShdw blurRad="38100" dist="38100" dir="2700000" algn="tl">
                    <a:srgbClr val="000000">
                      <a:alpha val="43137"/>
                    </a:srgbClr>
                  </a:outerShdw>
                </a:effectLst>
              </a:rPr>
              <a:t>ما أهم تفاصيلها؟</a:t>
            </a:r>
          </a:p>
        </p:txBody>
      </p:sp>
    </p:spTree>
    <p:extLst>
      <p:ext uri="{BB962C8B-B14F-4D97-AF65-F5344CB8AC3E}">
        <p14:creationId xmlns:p14="http://schemas.microsoft.com/office/powerpoint/2010/main" val="75852740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431323" y="84399"/>
            <a:ext cx="2895599" cy="646331"/>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600" b="1" dirty="0" smtClean="0">
                <a:solidFill>
                  <a:srgbClr val="FF0000"/>
                </a:solidFill>
              </a:rPr>
              <a:t>ثالثا</a:t>
            </a:r>
            <a:r>
              <a:rPr lang="ar-MA" sz="3600" b="1" dirty="0">
                <a:solidFill>
                  <a:srgbClr val="FF0000"/>
                </a:solidFill>
              </a:rPr>
              <a:t>: تحليل النص</a:t>
            </a:r>
          </a:p>
        </p:txBody>
      </p:sp>
      <p:sp>
        <p:nvSpPr>
          <p:cNvPr id="5" name="TextBox 4"/>
          <p:cNvSpPr txBox="1"/>
          <p:nvPr/>
        </p:nvSpPr>
        <p:spPr>
          <a:xfrm>
            <a:off x="196948" y="801849"/>
            <a:ext cx="11854375" cy="646331"/>
          </a:xfrm>
          <a:prstGeom prst="rect">
            <a:avLst/>
          </a:prstGeom>
          <a:solidFill>
            <a:schemeClr val="accent2">
              <a:lumMod val="40000"/>
              <a:lumOff val="60000"/>
            </a:schemeClr>
          </a:solidFill>
        </p:spPr>
        <p:txBody>
          <a:bodyPr wrap="square" rtlCol="1">
            <a:spAutoFit/>
          </a:bodyPr>
          <a:lstStyle/>
          <a:p>
            <a:pPr marL="514350" indent="-514350" algn="r" rtl="1">
              <a:buAutoNum type="arabicPeriod"/>
            </a:pPr>
            <a:r>
              <a:rPr lang="ar-MA" sz="3600" b="1" dirty="0" smtClean="0">
                <a:solidFill>
                  <a:srgbClr val="FF0000"/>
                </a:solidFill>
                <a:effectLst>
                  <a:outerShdw blurRad="38100" dist="38100" dir="2700000" algn="tl">
                    <a:srgbClr val="000000">
                      <a:alpha val="43137"/>
                    </a:srgbClr>
                  </a:outerShdw>
                </a:effectLst>
              </a:rPr>
              <a:t>أحداث </a:t>
            </a:r>
            <a:r>
              <a:rPr lang="ar-MA" sz="3600" b="1" dirty="0" smtClean="0">
                <a:solidFill>
                  <a:srgbClr val="FF0000"/>
                </a:solidFill>
                <a:effectLst>
                  <a:outerShdw blurRad="38100" dist="38100" dir="2700000" algn="tl">
                    <a:srgbClr val="000000">
                      <a:alpha val="43137"/>
                    </a:srgbClr>
                  </a:outerShdw>
                </a:effectLst>
              </a:rPr>
              <a:t>النص:  </a:t>
            </a:r>
            <a:r>
              <a:rPr lang="ar-MA" sz="3600" b="1" dirty="0" smtClean="0">
                <a:solidFill>
                  <a:schemeClr val="bg1"/>
                </a:solidFill>
                <a:effectLst>
                  <a:outerShdw blurRad="38100" dist="38100" dir="2700000" algn="tl">
                    <a:srgbClr val="000000">
                      <a:alpha val="43137"/>
                    </a:srgbClr>
                  </a:outerShdw>
                </a:effectLst>
              </a:rPr>
              <a:t>يتضمن </a:t>
            </a:r>
            <a:r>
              <a:rPr lang="ar-MA" sz="3600" b="1" dirty="0">
                <a:solidFill>
                  <a:schemeClr val="bg1"/>
                </a:solidFill>
                <a:effectLst>
                  <a:outerShdw blurRad="38100" dist="38100" dir="2700000" algn="tl">
                    <a:srgbClr val="000000">
                      <a:alpha val="43137"/>
                    </a:srgbClr>
                  </a:outerShdw>
                </a:effectLst>
              </a:rPr>
              <a:t>النص حكايتين  </a:t>
            </a:r>
            <a:r>
              <a:rPr lang="ar-MA" sz="3600" b="1" dirty="0" smtClean="0">
                <a:solidFill>
                  <a:schemeClr val="bg1"/>
                </a:solidFill>
                <a:effectLst>
                  <a:outerShdw blurRad="38100" dist="38100" dir="2700000" algn="tl">
                    <a:srgbClr val="000000">
                      <a:alpha val="43137"/>
                    </a:srgbClr>
                  </a:outerShdw>
                </a:effectLst>
              </a:rPr>
              <a:t>متداخلتين:</a:t>
            </a:r>
          </a:p>
        </p:txBody>
      </p:sp>
      <p:graphicFrame>
        <p:nvGraphicFramePr>
          <p:cNvPr id="2" name="Table 1"/>
          <p:cNvGraphicFramePr>
            <a:graphicFrameLocks noGrp="1"/>
          </p:cNvGraphicFramePr>
          <p:nvPr>
            <p:extLst>
              <p:ext uri="{D42A27DB-BD31-4B8C-83A1-F6EECF244321}">
                <p14:modId xmlns:p14="http://schemas.microsoft.com/office/powerpoint/2010/main" val="1192878993"/>
              </p:ext>
            </p:extLst>
          </p:nvPr>
        </p:nvGraphicFramePr>
        <p:xfrm>
          <a:off x="450166" y="1619744"/>
          <a:ext cx="11087737" cy="2243328"/>
        </p:xfrm>
        <a:graphic>
          <a:graphicData uri="http://schemas.openxmlformats.org/drawingml/2006/table">
            <a:tbl>
              <a:tblPr rtl="1" firstRow="1" firstCol="1" bandRow="1">
                <a:tableStyleId>{5C22544A-7EE6-4342-B048-85BDC9FD1C3A}</a:tableStyleId>
              </a:tblPr>
              <a:tblGrid>
                <a:gridCol w="1953728">
                  <a:extLst>
                    <a:ext uri="{9D8B030D-6E8A-4147-A177-3AD203B41FA5}">
                      <a16:colId xmlns:a16="http://schemas.microsoft.com/office/drawing/2014/main" val="3600092868"/>
                    </a:ext>
                  </a:extLst>
                </a:gridCol>
                <a:gridCol w="2484298">
                  <a:extLst>
                    <a:ext uri="{9D8B030D-6E8A-4147-A177-3AD203B41FA5}">
                      <a16:colId xmlns:a16="http://schemas.microsoft.com/office/drawing/2014/main" val="221543319"/>
                    </a:ext>
                  </a:extLst>
                </a:gridCol>
                <a:gridCol w="1870185">
                  <a:extLst>
                    <a:ext uri="{9D8B030D-6E8A-4147-A177-3AD203B41FA5}">
                      <a16:colId xmlns:a16="http://schemas.microsoft.com/office/drawing/2014/main" val="2032059623"/>
                    </a:ext>
                  </a:extLst>
                </a:gridCol>
                <a:gridCol w="1868720">
                  <a:extLst>
                    <a:ext uri="{9D8B030D-6E8A-4147-A177-3AD203B41FA5}">
                      <a16:colId xmlns:a16="http://schemas.microsoft.com/office/drawing/2014/main" val="1506486730"/>
                    </a:ext>
                  </a:extLst>
                </a:gridCol>
                <a:gridCol w="2910806">
                  <a:extLst>
                    <a:ext uri="{9D8B030D-6E8A-4147-A177-3AD203B41FA5}">
                      <a16:colId xmlns:a16="http://schemas.microsoft.com/office/drawing/2014/main" val="3696647777"/>
                    </a:ext>
                  </a:extLst>
                </a:gridCol>
              </a:tblGrid>
              <a:tr h="0">
                <a:tc gridSpan="5">
                  <a:txBody>
                    <a:bodyPr/>
                    <a:lstStyle/>
                    <a:p>
                      <a:pPr algn="r" rtl="1">
                        <a:lnSpc>
                          <a:spcPct val="115000"/>
                        </a:lnSpc>
                        <a:spcAft>
                          <a:spcPts val="0"/>
                        </a:spcAft>
                      </a:pPr>
                      <a:r>
                        <a:rPr lang="ar-SA" sz="3200" b="1" dirty="0">
                          <a:solidFill>
                            <a:schemeClr val="bg1"/>
                          </a:solidFill>
                          <a:effectLst/>
                        </a:rPr>
                        <a:t>الحكاية الأولى : اجتماع الرفاق في أحد الأكواخ قرب الضيعة وحديثهم عن</a:t>
                      </a:r>
                      <a:r>
                        <a:rPr lang="fr-FR" sz="3200" b="1" dirty="0">
                          <a:solidFill>
                            <a:schemeClr val="bg1"/>
                          </a:solidFill>
                          <a:effectLst/>
                        </a:rPr>
                        <a:t> :</a:t>
                      </a: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lumMod val="20000"/>
                        <a:lumOff val="80000"/>
                      </a:schemeClr>
                    </a:solidFill>
                  </a:tcPr>
                </a:tc>
                <a:tc hMerge="1">
                  <a:txBody>
                    <a:bodyPr/>
                    <a:lstStyle/>
                    <a:p>
                      <a:pPr rtl="1"/>
                      <a:endParaRPr lang="ar-MA"/>
                    </a:p>
                  </a:txBody>
                  <a:tcPr/>
                </a:tc>
                <a:tc hMerge="1">
                  <a:txBody>
                    <a:bodyPr/>
                    <a:lstStyle/>
                    <a:p>
                      <a:pPr rtl="1"/>
                      <a:endParaRPr lang="ar-MA"/>
                    </a:p>
                  </a:txBody>
                  <a:tcPr/>
                </a:tc>
                <a:tc hMerge="1">
                  <a:txBody>
                    <a:bodyPr/>
                    <a:lstStyle/>
                    <a:p>
                      <a:pPr rtl="1"/>
                      <a:endParaRPr lang="ar-MA"/>
                    </a:p>
                  </a:txBody>
                  <a:tcPr/>
                </a:tc>
                <a:tc hMerge="1">
                  <a:txBody>
                    <a:bodyPr/>
                    <a:lstStyle/>
                    <a:p>
                      <a:pPr rtl="1"/>
                      <a:endParaRPr lang="ar-MA"/>
                    </a:p>
                  </a:txBody>
                  <a:tcPr/>
                </a:tc>
                <a:extLst>
                  <a:ext uri="{0D108BD9-81ED-4DB2-BD59-A6C34878D82A}">
                    <a16:rowId xmlns:a16="http://schemas.microsoft.com/office/drawing/2014/main" val="2684288904"/>
                  </a:ext>
                </a:extLst>
              </a:tr>
              <a:tr h="0">
                <a:tc>
                  <a:txBody>
                    <a:bodyPr/>
                    <a:lstStyle/>
                    <a:p>
                      <a:pPr algn="ctr" rtl="1">
                        <a:lnSpc>
                          <a:spcPct val="115000"/>
                        </a:lnSpc>
                        <a:spcAft>
                          <a:spcPts val="0"/>
                        </a:spcAft>
                      </a:pPr>
                      <a:r>
                        <a:rPr lang="ar-SA" sz="3200" b="1">
                          <a:solidFill>
                            <a:schemeClr val="bg1"/>
                          </a:solidFill>
                          <a:effectLst/>
                        </a:rPr>
                        <a:t>أخبار إخوانهم </a:t>
                      </a:r>
                      <a:endParaRPr lang="en-US" sz="3200" b="1">
                        <a:solidFill>
                          <a:schemeClr val="bg1"/>
                        </a:solidFill>
                        <a:effectLst/>
                      </a:endParaRPr>
                    </a:p>
                    <a:p>
                      <a:pPr algn="ctr" rtl="1">
                        <a:lnSpc>
                          <a:spcPct val="115000"/>
                        </a:lnSpc>
                        <a:spcAft>
                          <a:spcPts val="0"/>
                        </a:spcAft>
                      </a:pPr>
                      <a:r>
                        <a:rPr lang="ar-SA" sz="3200" b="1">
                          <a:solidFill>
                            <a:schemeClr val="bg1"/>
                          </a:solidFill>
                          <a:effectLst/>
                        </a:rPr>
                        <a:t>في السجن</a:t>
                      </a:r>
                      <a:endParaRPr lang="en-US" sz="32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ctr" rtl="1">
                        <a:lnSpc>
                          <a:spcPct val="115000"/>
                        </a:lnSpc>
                        <a:spcAft>
                          <a:spcPts val="0"/>
                        </a:spcAft>
                      </a:pPr>
                      <a:r>
                        <a:rPr lang="ar-SA" sz="3200" b="1">
                          <a:solidFill>
                            <a:schemeClr val="bg1"/>
                          </a:solidFill>
                          <a:effectLst/>
                        </a:rPr>
                        <a:t>العمليات الفدائية التي يقوم بها المتطوعون</a:t>
                      </a:r>
                      <a:endParaRPr lang="en-US" sz="32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ctr" rtl="1">
                        <a:lnSpc>
                          <a:spcPct val="115000"/>
                        </a:lnSpc>
                        <a:spcAft>
                          <a:spcPts val="0"/>
                        </a:spcAft>
                      </a:pPr>
                      <a:r>
                        <a:rPr lang="ar-SA" sz="3200" b="1" dirty="0">
                          <a:solidFill>
                            <a:schemeClr val="bg1"/>
                          </a:solidFill>
                          <a:effectLst/>
                        </a:rPr>
                        <a:t>قضايا سياسية عامة</a:t>
                      </a: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ctr" rtl="1">
                        <a:lnSpc>
                          <a:spcPct val="115000"/>
                        </a:lnSpc>
                        <a:spcAft>
                          <a:spcPts val="0"/>
                        </a:spcAft>
                      </a:pPr>
                      <a:r>
                        <a:rPr lang="ar-SA" sz="3200" b="1">
                          <a:solidFill>
                            <a:schemeClr val="bg1"/>
                          </a:solidFill>
                          <a:effectLst/>
                        </a:rPr>
                        <a:t>أخبار الملك وأسرته</a:t>
                      </a:r>
                      <a:endParaRPr lang="en-US" sz="3200" b="1">
                        <a:solidFill>
                          <a:schemeClr val="bg1"/>
                        </a:solidFill>
                        <a:effectLst/>
                      </a:endParaRPr>
                    </a:p>
                    <a:p>
                      <a:pPr algn="ctr" rtl="1">
                        <a:lnSpc>
                          <a:spcPct val="115000"/>
                        </a:lnSpc>
                        <a:spcAft>
                          <a:spcPts val="0"/>
                        </a:spcAft>
                      </a:pPr>
                      <a:r>
                        <a:rPr lang="ar-SA" sz="3200" b="1">
                          <a:solidFill>
                            <a:schemeClr val="bg1"/>
                          </a:solidFill>
                          <a:effectLst/>
                        </a:rPr>
                        <a:t> في المنفى</a:t>
                      </a:r>
                      <a:endParaRPr lang="en-US" sz="32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ctr" rtl="1">
                        <a:lnSpc>
                          <a:spcPct val="115000"/>
                        </a:lnSpc>
                        <a:spcAft>
                          <a:spcPts val="0"/>
                        </a:spcAft>
                      </a:pPr>
                      <a:r>
                        <a:rPr lang="ar-SA" sz="3200" b="1" dirty="0">
                          <a:solidFill>
                            <a:schemeClr val="bg1"/>
                          </a:solidFill>
                          <a:effectLst/>
                        </a:rPr>
                        <a:t>المرأة المناضلة</a:t>
                      </a:r>
                      <a:endParaRPr lang="en-US" sz="3200" b="1" dirty="0">
                        <a:solidFill>
                          <a:schemeClr val="bg1"/>
                        </a:solidFill>
                        <a:effectLst/>
                      </a:endParaRPr>
                    </a:p>
                    <a:p>
                      <a:pPr algn="ctr" rtl="1">
                        <a:lnSpc>
                          <a:spcPct val="115000"/>
                        </a:lnSpc>
                        <a:spcAft>
                          <a:spcPts val="0"/>
                        </a:spcAft>
                      </a:pPr>
                      <a:r>
                        <a:rPr lang="ar-SA" sz="3200" b="1" dirty="0">
                          <a:solidFill>
                            <a:schemeClr val="bg1"/>
                          </a:solidFill>
                          <a:effectLst/>
                        </a:rPr>
                        <a:t>التي أثارت مظاهرة</a:t>
                      </a:r>
                      <a:endParaRPr lang="en-US" sz="3200" b="1" dirty="0">
                        <a:solidFill>
                          <a:schemeClr val="bg1"/>
                        </a:solidFill>
                        <a:effectLst/>
                      </a:endParaRPr>
                    </a:p>
                    <a:p>
                      <a:pPr algn="ctr" rtl="1">
                        <a:lnSpc>
                          <a:spcPct val="115000"/>
                        </a:lnSpc>
                        <a:spcAft>
                          <a:spcPts val="0"/>
                        </a:spcAft>
                      </a:pPr>
                      <a:r>
                        <a:rPr lang="ar-SA" sz="3200" b="1" dirty="0">
                          <a:solidFill>
                            <a:schemeClr val="bg1"/>
                          </a:solidFill>
                          <a:effectLst/>
                        </a:rPr>
                        <a:t> في السجن.</a:t>
                      </a: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3806296664"/>
                  </a:ext>
                </a:extLst>
              </a:tr>
            </a:tbl>
          </a:graphicData>
        </a:graphic>
      </p:graphicFrame>
      <p:graphicFrame>
        <p:nvGraphicFramePr>
          <p:cNvPr id="3" name="Table 2"/>
          <p:cNvGraphicFramePr>
            <a:graphicFrameLocks noGrp="1"/>
          </p:cNvGraphicFramePr>
          <p:nvPr>
            <p:extLst>
              <p:ext uri="{D42A27DB-BD31-4B8C-83A1-F6EECF244321}">
                <p14:modId xmlns:p14="http://schemas.microsoft.com/office/powerpoint/2010/main" val="2393459258"/>
              </p:ext>
            </p:extLst>
          </p:nvPr>
        </p:nvGraphicFramePr>
        <p:xfrm>
          <a:off x="450168" y="3914179"/>
          <a:ext cx="11087735" cy="2860822"/>
        </p:xfrm>
        <a:graphic>
          <a:graphicData uri="http://schemas.openxmlformats.org/drawingml/2006/table">
            <a:tbl>
              <a:tblPr rtl="1" firstRow="1" firstCol="1" bandRow="1">
                <a:tableStyleId>{5C22544A-7EE6-4342-B048-85BDC9FD1C3A}</a:tableStyleId>
              </a:tblPr>
              <a:tblGrid>
                <a:gridCol w="3784900">
                  <a:extLst>
                    <a:ext uri="{9D8B030D-6E8A-4147-A177-3AD203B41FA5}">
                      <a16:colId xmlns:a16="http://schemas.microsoft.com/office/drawing/2014/main" val="3113656966"/>
                    </a:ext>
                  </a:extLst>
                </a:gridCol>
                <a:gridCol w="3517935">
                  <a:extLst>
                    <a:ext uri="{9D8B030D-6E8A-4147-A177-3AD203B41FA5}">
                      <a16:colId xmlns:a16="http://schemas.microsoft.com/office/drawing/2014/main" val="483908505"/>
                    </a:ext>
                  </a:extLst>
                </a:gridCol>
                <a:gridCol w="3784900">
                  <a:extLst>
                    <a:ext uri="{9D8B030D-6E8A-4147-A177-3AD203B41FA5}">
                      <a16:colId xmlns:a16="http://schemas.microsoft.com/office/drawing/2014/main" val="3977744175"/>
                    </a:ext>
                  </a:extLst>
                </a:gridCol>
              </a:tblGrid>
              <a:tr h="1178326">
                <a:tc gridSpan="3">
                  <a:txBody>
                    <a:bodyPr/>
                    <a:lstStyle/>
                    <a:p>
                      <a:pPr algn="ctr" rtl="1">
                        <a:lnSpc>
                          <a:spcPct val="115000"/>
                        </a:lnSpc>
                        <a:spcAft>
                          <a:spcPts val="1000"/>
                        </a:spcAft>
                      </a:pPr>
                      <a:r>
                        <a:rPr lang="en-US" sz="3200" b="1" dirty="0">
                          <a:solidFill>
                            <a:schemeClr val="bg1"/>
                          </a:solidFill>
                          <a:effectLst/>
                        </a:rPr>
                        <a:t> </a:t>
                      </a:r>
                      <a:r>
                        <a:rPr lang="ar-SA" sz="3200" b="1" dirty="0" smtClean="0">
                          <a:solidFill>
                            <a:schemeClr val="bg1"/>
                          </a:solidFill>
                          <a:effectLst/>
                        </a:rPr>
                        <a:t>الحكاية </a:t>
                      </a:r>
                      <a:r>
                        <a:rPr lang="ar-SA" sz="3200" b="1" dirty="0">
                          <a:solidFill>
                            <a:schemeClr val="bg1"/>
                          </a:solidFill>
                          <a:effectLst/>
                        </a:rPr>
                        <a:t>الثانية : لها علاقة بآخر ما تحدث عنه الرفاق في الحكاية الأولى، </a:t>
                      </a:r>
                      <a:r>
                        <a:rPr lang="ar-SA" sz="3200" b="1" dirty="0" smtClean="0">
                          <a:solidFill>
                            <a:schemeClr val="bg1"/>
                          </a:solidFill>
                          <a:effectLst/>
                        </a:rPr>
                        <a:t>وتتجلى </a:t>
                      </a:r>
                      <a:r>
                        <a:rPr lang="ar-SA" sz="3200" b="1" dirty="0">
                          <a:solidFill>
                            <a:schemeClr val="bg1"/>
                          </a:solidFill>
                          <a:effectLst/>
                        </a:rPr>
                        <a:t>تفاصيل هذه الحادثة في</a:t>
                      </a:r>
                      <a:r>
                        <a:rPr lang="fr-FR" sz="3200" b="1" dirty="0">
                          <a:solidFill>
                            <a:schemeClr val="bg1"/>
                          </a:solidFill>
                          <a:effectLst/>
                        </a:rPr>
                        <a:t> </a:t>
                      </a:r>
                      <a:r>
                        <a:rPr lang="fr-FR" sz="3200" b="1" dirty="0" smtClean="0">
                          <a:solidFill>
                            <a:schemeClr val="bg1"/>
                          </a:solidFill>
                          <a:effectLst/>
                        </a:rPr>
                        <a:t>:</a:t>
                      </a: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lumMod val="20000"/>
                        <a:lumOff val="80000"/>
                      </a:schemeClr>
                    </a:solidFill>
                  </a:tcPr>
                </a:tc>
                <a:tc hMerge="1">
                  <a:txBody>
                    <a:bodyPr/>
                    <a:lstStyle/>
                    <a:p>
                      <a:pPr rtl="1"/>
                      <a:endParaRPr lang="ar-MA"/>
                    </a:p>
                  </a:txBody>
                  <a:tcPr/>
                </a:tc>
                <a:tc hMerge="1">
                  <a:txBody>
                    <a:bodyPr/>
                    <a:lstStyle/>
                    <a:p>
                      <a:pPr rtl="1"/>
                      <a:endParaRPr lang="ar-MA"/>
                    </a:p>
                  </a:txBody>
                  <a:tcPr/>
                </a:tc>
                <a:extLst>
                  <a:ext uri="{0D108BD9-81ED-4DB2-BD59-A6C34878D82A}">
                    <a16:rowId xmlns:a16="http://schemas.microsoft.com/office/drawing/2014/main" val="260844449"/>
                  </a:ext>
                </a:extLst>
              </a:tr>
              <a:tr h="497205">
                <a:tc>
                  <a:txBody>
                    <a:bodyPr/>
                    <a:lstStyle/>
                    <a:p>
                      <a:pPr algn="ctr" rtl="1">
                        <a:lnSpc>
                          <a:spcPct val="115000"/>
                        </a:lnSpc>
                        <a:spcAft>
                          <a:spcPts val="0"/>
                        </a:spcAft>
                      </a:pPr>
                      <a:r>
                        <a:rPr lang="ar-SA" sz="3200" b="1">
                          <a:solidFill>
                            <a:schemeClr val="bg1"/>
                          </a:solidFill>
                          <a:effectLst/>
                        </a:rPr>
                        <a:t>نشوب مظاهرة في السجن ، وتعبير المتظاهرين عن حبهم لملكهم وتعلقهم به.</a:t>
                      </a:r>
                      <a:endParaRPr lang="en-US" sz="32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ctr" rtl="1">
                        <a:lnSpc>
                          <a:spcPct val="115000"/>
                        </a:lnSpc>
                        <a:spcAft>
                          <a:spcPts val="0"/>
                        </a:spcAft>
                      </a:pPr>
                      <a:r>
                        <a:rPr lang="ar-SA" sz="3200" b="1" dirty="0">
                          <a:solidFill>
                            <a:schemeClr val="bg1"/>
                          </a:solidFill>
                          <a:effectLst/>
                        </a:rPr>
                        <a:t>انطلاء الحيلة </a:t>
                      </a:r>
                      <a:endParaRPr lang="en-US" sz="3200" b="1" dirty="0">
                        <a:solidFill>
                          <a:schemeClr val="bg1"/>
                        </a:solidFill>
                        <a:effectLst/>
                      </a:endParaRPr>
                    </a:p>
                    <a:p>
                      <a:pPr algn="ctr" rtl="1">
                        <a:lnSpc>
                          <a:spcPct val="115000"/>
                        </a:lnSpc>
                        <a:spcAft>
                          <a:spcPts val="0"/>
                        </a:spcAft>
                      </a:pPr>
                      <a:r>
                        <a:rPr lang="ar-SA" sz="3200" b="1" dirty="0">
                          <a:solidFill>
                            <a:schemeClr val="bg1"/>
                          </a:solidFill>
                          <a:effectLst/>
                        </a:rPr>
                        <a:t>على الحارس.</a:t>
                      </a: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ctr" rtl="1">
                        <a:lnSpc>
                          <a:spcPct val="115000"/>
                        </a:lnSpc>
                        <a:spcAft>
                          <a:spcPts val="0"/>
                        </a:spcAft>
                      </a:pPr>
                      <a:r>
                        <a:rPr lang="ar-SA" sz="3200" b="1" dirty="0">
                          <a:solidFill>
                            <a:schemeClr val="bg1"/>
                          </a:solidFill>
                          <a:effectLst/>
                        </a:rPr>
                        <a:t>ادعاء الغباء والسذاجة والتحايل </a:t>
                      </a:r>
                      <a:endParaRPr lang="en-US" sz="3200" b="1" dirty="0">
                        <a:solidFill>
                          <a:schemeClr val="bg1"/>
                        </a:solidFill>
                        <a:effectLst/>
                      </a:endParaRPr>
                    </a:p>
                    <a:p>
                      <a:pPr algn="ctr" rtl="1">
                        <a:lnSpc>
                          <a:spcPct val="115000"/>
                        </a:lnSpc>
                        <a:spcAft>
                          <a:spcPts val="0"/>
                        </a:spcAft>
                      </a:pPr>
                      <a:r>
                        <a:rPr lang="ar-SA" sz="3200" b="1" dirty="0">
                          <a:solidFill>
                            <a:schemeClr val="bg1"/>
                          </a:solidFill>
                          <a:effectLst/>
                        </a:rPr>
                        <a:t>على حراس السجن.</a:t>
                      </a: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3962750385"/>
                  </a:ext>
                </a:extLst>
              </a:tr>
            </a:tbl>
          </a:graphicData>
        </a:graphic>
      </p:graphicFrame>
    </p:spTree>
    <p:extLst>
      <p:ext uri="{BB962C8B-B14F-4D97-AF65-F5344CB8AC3E}">
        <p14:creationId xmlns:p14="http://schemas.microsoft.com/office/powerpoint/2010/main" val="304864922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68812" y="77371"/>
            <a:ext cx="11811597" cy="6014403"/>
          </a:xfrm>
          <a:prstGeom prst="rect">
            <a:avLst/>
          </a:prstGeom>
          <a:solidFill>
            <a:schemeClr val="accent2">
              <a:lumMod val="40000"/>
              <a:lumOff val="60000"/>
            </a:schemeClr>
          </a:solidFill>
        </p:spPr>
        <p:txBody>
          <a:bodyPr wrap="square" rtlCol="1">
            <a:spAutoFit/>
          </a:bodyPr>
          <a:lstStyle/>
          <a:p>
            <a:pPr marL="514350" indent="-514350" algn="r" rtl="1">
              <a:buAutoNum type="arabicPeriod" startAt="2"/>
            </a:pPr>
            <a:r>
              <a:rPr lang="ar-MA" sz="3600" b="1" dirty="0">
                <a:solidFill>
                  <a:srgbClr val="FF0000"/>
                </a:solidFill>
                <a:effectLst>
                  <a:outerShdw blurRad="38100" dist="38100" dir="2700000" algn="tl">
                    <a:srgbClr val="000000">
                      <a:alpha val="43137"/>
                    </a:srgbClr>
                  </a:outerShdw>
                </a:effectLst>
              </a:rPr>
              <a:t>شخصيات </a:t>
            </a:r>
            <a:r>
              <a:rPr lang="ar-MA" sz="3600" b="1" dirty="0" smtClean="0">
                <a:solidFill>
                  <a:srgbClr val="FF0000"/>
                </a:solidFill>
                <a:effectLst>
                  <a:outerShdw blurRad="38100" dist="38100" dir="2700000" algn="tl">
                    <a:srgbClr val="000000">
                      <a:alpha val="43137"/>
                    </a:srgbClr>
                  </a:outerShdw>
                </a:effectLst>
              </a:rPr>
              <a:t>النص:</a:t>
            </a:r>
          </a:p>
          <a:p>
            <a:pPr marL="514350" indent="-514350" algn="r" rtl="1">
              <a:buAutoNum type="arabicPeriod" startAt="2"/>
            </a:pPr>
            <a:endParaRPr lang="ar-MA" sz="3600" b="1" dirty="0" smtClean="0">
              <a:solidFill>
                <a:srgbClr val="FF0000"/>
              </a:solidFill>
              <a:effectLst>
                <a:outerShdw blurRad="38100" dist="38100" dir="2700000" algn="tl">
                  <a:srgbClr val="000000">
                    <a:alpha val="43137"/>
                  </a:srgbClr>
                </a:outerShdw>
              </a:effectLst>
            </a:endParaRPr>
          </a:p>
          <a:p>
            <a:pPr marL="514350" indent="-514350" algn="r" rtl="1">
              <a:buAutoNum type="arabicPeriod" startAt="2"/>
            </a:pPr>
            <a:endParaRPr lang="ar-MA" sz="3600" b="1" dirty="0" smtClean="0">
              <a:solidFill>
                <a:srgbClr val="FF0000"/>
              </a:solidFill>
              <a:effectLst>
                <a:outerShdw blurRad="38100" dist="38100" dir="2700000" algn="tl">
                  <a:srgbClr val="000000">
                    <a:alpha val="43137"/>
                  </a:srgbClr>
                </a:outerShdw>
              </a:effectLst>
            </a:endParaRPr>
          </a:p>
          <a:p>
            <a:pPr algn="r" rtl="1">
              <a:lnSpc>
                <a:spcPct val="200000"/>
              </a:lnSpc>
            </a:pPr>
            <a:endParaRPr lang="ar-MA" sz="3600" b="1" dirty="0">
              <a:solidFill>
                <a:srgbClr val="FF0000"/>
              </a:solidFill>
              <a:effectLst>
                <a:outerShdw blurRad="38100" dist="38100" dir="2700000" algn="tl">
                  <a:srgbClr val="000000">
                    <a:alpha val="43137"/>
                  </a:srgbClr>
                </a:outerShdw>
              </a:effectLst>
            </a:endParaRPr>
          </a:p>
          <a:p>
            <a:pPr algn="r" rtl="1">
              <a:lnSpc>
                <a:spcPct val="200000"/>
              </a:lnSpc>
            </a:pPr>
            <a:endParaRPr lang="ar-MA" sz="3600" b="1" dirty="0" smtClean="0">
              <a:solidFill>
                <a:srgbClr val="FF0000"/>
              </a:solidFill>
              <a:effectLst>
                <a:outerShdw blurRad="38100" dist="38100" dir="2700000" algn="tl">
                  <a:srgbClr val="000000">
                    <a:alpha val="43137"/>
                  </a:srgbClr>
                </a:outerShdw>
              </a:effectLst>
            </a:endParaRPr>
          </a:p>
          <a:p>
            <a:pPr algn="r" rtl="1">
              <a:lnSpc>
                <a:spcPct val="200000"/>
              </a:lnSpc>
            </a:pPr>
            <a:endParaRPr lang="ar-MA" sz="3600" b="1" dirty="0" smtClean="0">
              <a:solidFill>
                <a:srgbClr val="FF0000"/>
              </a:solidFill>
              <a:effectLst>
                <a:outerShdw blurRad="38100" dist="38100" dir="2700000" algn="tl">
                  <a:srgbClr val="000000">
                    <a:alpha val="43137"/>
                  </a:srgbClr>
                </a:outerShdw>
              </a:effectLst>
            </a:endParaRPr>
          </a:p>
          <a:p>
            <a:pPr algn="r" rtl="1">
              <a:lnSpc>
                <a:spcPct val="200000"/>
              </a:lnSpc>
            </a:pPr>
            <a:endParaRPr lang="ar-MA" sz="3600" b="1" dirty="0">
              <a:solidFill>
                <a:srgbClr val="FF0000"/>
              </a:solidFill>
              <a:effectLst>
                <a:outerShdw blurRad="38100" dist="38100" dir="2700000" algn="tl">
                  <a:srgbClr val="000000">
                    <a:alpha val="43137"/>
                  </a:srgbClr>
                </a:outerShdw>
              </a:effectLst>
            </a:endParaRPr>
          </a:p>
        </p:txBody>
      </p:sp>
      <p:graphicFrame>
        <p:nvGraphicFramePr>
          <p:cNvPr id="4" name="Table 3"/>
          <p:cNvGraphicFramePr>
            <a:graphicFrameLocks noGrp="1"/>
          </p:cNvGraphicFramePr>
          <p:nvPr>
            <p:extLst>
              <p:ext uri="{D42A27DB-BD31-4B8C-83A1-F6EECF244321}">
                <p14:modId xmlns:p14="http://schemas.microsoft.com/office/powerpoint/2010/main" val="138404767"/>
              </p:ext>
            </p:extLst>
          </p:nvPr>
        </p:nvGraphicFramePr>
        <p:xfrm>
          <a:off x="379828" y="811904"/>
          <a:ext cx="11235031" cy="3731266"/>
        </p:xfrm>
        <a:graphic>
          <a:graphicData uri="http://schemas.openxmlformats.org/drawingml/2006/table">
            <a:tbl>
              <a:tblPr rtl="1" firstRow="1" firstCol="1" bandRow="1">
                <a:tableStyleId>{5C22544A-7EE6-4342-B048-85BDC9FD1C3A}</a:tableStyleId>
              </a:tblPr>
              <a:tblGrid>
                <a:gridCol w="3722884">
                  <a:extLst>
                    <a:ext uri="{9D8B030D-6E8A-4147-A177-3AD203B41FA5}">
                      <a16:colId xmlns:a16="http://schemas.microsoft.com/office/drawing/2014/main" val="3464117518"/>
                    </a:ext>
                  </a:extLst>
                </a:gridCol>
                <a:gridCol w="2827606">
                  <a:extLst>
                    <a:ext uri="{9D8B030D-6E8A-4147-A177-3AD203B41FA5}">
                      <a16:colId xmlns:a16="http://schemas.microsoft.com/office/drawing/2014/main" val="814654640"/>
                    </a:ext>
                  </a:extLst>
                </a:gridCol>
                <a:gridCol w="4684541">
                  <a:extLst>
                    <a:ext uri="{9D8B030D-6E8A-4147-A177-3AD203B41FA5}">
                      <a16:colId xmlns:a16="http://schemas.microsoft.com/office/drawing/2014/main" val="292767615"/>
                    </a:ext>
                  </a:extLst>
                </a:gridCol>
              </a:tblGrid>
              <a:tr h="1451700">
                <a:tc>
                  <a:txBody>
                    <a:bodyPr/>
                    <a:lstStyle/>
                    <a:p>
                      <a:pPr algn="ctr" rtl="1">
                        <a:lnSpc>
                          <a:spcPct val="115000"/>
                        </a:lnSpc>
                        <a:spcAft>
                          <a:spcPts val="0"/>
                        </a:spcAft>
                      </a:pPr>
                      <a:r>
                        <a:rPr lang="ar-SA" sz="3200" b="1">
                          <a:solidFill>
                            <a:schemeClr val="bg1"/>
                          </a:solidFill>
                          <a:effectLst/>
                        </a:rPr>
                        <a:t>العامل المعرقل</a:t>
                      </a:r>
                      <a:endParaRPr lang="en-US" sz="32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lumMod val="40000"/>
                        <a:lumOff val="60000"/>
                      </a:schemeClr>
                    </a:solidFill>
                  </a:tcPr>
                </a:tc>
                <a:tc>
                  <a:txBody>
                    <a:bodyPr/>
                    <a:lstStyle/>
                    <a:p>
                      <a:pPr algn="ctr" rtl="1">
                        <a:lnSpc>
                          <a:spcPct val="115000"/>
                        </a:lnSpc>
                        <a:spcAft>
                          <a:spcPts val="0"/>
                        </a:spcAft>
                      </a:pPr>
                      <a:r>
                        <a:rPr lang="ar-SA" sz="3200" b="1">
                          <a:solidFill>
                            <a:schemeClr val="bg1"/>
                          </a:solidFill>
                          <a:effectLst/>
                        </a:rPr>
                        <a:t>الشخصية</a:t>
                      </a:r>
                      <a:endParaRPr lang="en-US" sz="32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lumMod val="40000"/>
                        <a:lumOff val="60000"/>
                      </a:schemeClr>
                    </a:solidFill>
                  </a:tcPr>
                </a:tc>
                <a:tc>
                  <a:txBody>
                    <a:bodyPr/>
                    <a:lstStyle/>
                    <a:p>
                      <a:pPr algn="ctr" rtl="1">
                        <a:lnSpc>
                          <a:spcPct val="115000"/>
                        </a:lnSpc>
                        <a:spcAft>
                          <a:spcPts val="0"/>
                        </a:spcAft>
                      </a:pPr>
                      <a:r>
                        <a:rPr lang="ar-SA" sz="3200" b="1" dirty="0">
                          <a:solidFill>
                            <a:schemeClr val="bg1"/>
                          </a:solidFill>
                          <a:effectLst/>
                        </a:rPr>
                        <a:t>العامل المساعد</a:t>
                      </a: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957392269"/>
                  </a:ext>
                </a:extLst>
              </a:tr>
              <a:tr h="859424">
                <a:tc>
                  <a:txBody>
                    <a:bodyPr/>
                    <a:lstStyle/>
                    <a:p>
                      <a:pPr algn="ctr" rtl="1">
                        <a:lnSpc>
                          <a:spcPct val="115000"/>
                        </a:lnSpc>
                        <a:spcAft>
                          <a:spcPts val="0"/>
                        </a:spcAft>
                      </a:pPr>
                      <a:r>
                        <a:rPr lang="ar-MA" sz="3200" b="1" dirty="0" smtClean="0">
                          <a:solidFill>
                            <a:schemeClr val="bg1"/>
                          </a:solidFill>
                          <a:effectLst/>
                        </a:rPr>
                        <a:t> </a:t>
                      </a: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ctr" rtl="1">
                        <a:lnSpc>
                          <a:spcPct val="115000"/>
                        </a:lnSpc>
                        <a:spcAft>
                          <a:spcPts val="0"/>
                        </a:spcAft>
                      </a:pP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endParaRPr lang="ar-MA" dirty="0"/>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348377924"/>
                  </a:ext>
                </a:extLst>
              </a:tr>
              <a:tr h="710071">
                <a:tc>
                  <a:txBody>
                    <a:bodyPr/>
                    <a:lstStyle/>
                    <a:p>
                      <a:endParaRPr lang="ar-MA" dirty="0"/>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endParaRPr lang="ar-MA"/>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endParaRPr lang="ar-MA"/>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2052306163"/>
                  </a:ext>
                </a:extLst>
              </a:tr>
              <a:tr h="710071">
                <a:tc>
                  <a:txBody>
                    <a:bodyPr/>
                    <a:lstStyle/>
                    <a:p>
                      <a:endParaRPr lang="ar-MA"/>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endParaRPr lang="ar-MA" dirty="0"/>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endParaRPr lang="ar-MA" dirty="0"/>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3819750012"/>
                  </a:ext>
                </a:extLst>
              </a:tr>
            </a:tbl>
          </a:graphicData>
        </a:graphic>
      </p:graphicFrame>
    </p:spTree>
    <p:extLst>
      <p:ext uri="{BB962C8B-B14F-4D97-AF65-F5344CB8AC3E}">
        <p14:creationId xmlns:p14="http://schemas.microsoft.com/office/powerpoint/2010/main" val="416316269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642</TotalTime>
  <Words>577</Words>
  <Application>Microsoft Office PowerPoint</Application>
  <PresentationFormat>Widescreen</PresentationFormat>
  <Paragraphs>103</Paragraphs>
  <Slides>13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Arabic Transparent</vt:lpstr>
      <vt:lpstr>Arial</vt:lpstr>
      <vt:lpstr>Calibri</vt:lpstr>
      <vt:lpstr>Century Gothic</vt:lpstr>
      <vt:lpstr>Times New Roman</vt:lpstr>
      <vt:lpstr>Wingdings 3</vt:lpstr>
      <vt:lpstr>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zakaria arajouan</dc:creator>
  <cp:lastModifiedBy>zakaria arajouan</cp:lastModifiedBy>
  <cp:revision>68</cp:revision>
  <dcterms:created xsi:type="dcterms:W3CDTF">2022-09-26T12:22:46Z</dcterms:created>
  <dcterms:modified xsi:type="dcterms:W3CDTF">2023-10-26T15:10:18Z</dcterms:modified>
</cp:coreProperties>
</file>