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88" r:id="rId4"/>
    <p:sldId id="292" r:id="rId5"/>
    <p:sldId id="274" r:id="rId6"/>
    <p:sldId id="294" r:id="rId7"/>
    <p:sldId id="293" r:id="rId8"/>
    <p:sldId id="295" r:id="rId9"/>
    <p:sldId id="286" r:id="rId10"/>
    <p:sldId id="297" r:id="rId11"/>
    <p:sldId id="296" r:id="rId12"/>
    <p:sldId id="298" r:id="rId13"/>
    <p:sldId id="287" r:id="rId14"/>
    <p:sldId id="299" r:id="rId15"/>
    <p:sldId id="26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56"/>
            <p14:sldId id="272"/>
            <p14:sldId id="288"/>
            <p14:sldId id="292"/>
            <p14:sldId id="274"/>
            <p14:sldId id="294"/>
            <p14:sldId id="293"/>
            <p14:sldId id="295"/>
          </p14:sldIdLst>
        </p14:section>
        <p14:section name="الحصة الثانية" id="{2A91C92C-40D6-4917-917C-47E3B2CEE21D}">
          <p14:sldIdLst>
            <p14:sldId id="286"/>
            <p14:sldId id="297"/>
            <p14:sldId id="296"/>
            <p14:sldId id="298"/>
            <p14:sldId id="287"/>
            <p14:sldId id="299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15-07-1444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04049" y="1519312"/>
            <a:ext cx="8799343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المجال: </a:t>
            </a:r>
            <a:r>
              <a:rPr lang="ar-MA" sz="5400" b="1" dirty="0" smtClean="0">
                <a:solidFill>
                  <a:schemeClr val="bg1"/>
                </a:solidFill>
              </a:rPr>
              <a:t>الاجتماعي والاقتصادي</a:t>
            </a:r>
            <a:endParaRPr lang="ar-MA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59655" y="3854545"/>
            <a:ext cx="10543736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buFontTx/>
              <a:buChar char="-"/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المتشرد ص 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118</a:t>
            </a:r>
            <a:endParaRPr lang="ar-MA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04048" y="2703564"/>
            <a:ext cx="8799343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مكـــــون: </a:t>
            </a:r>
            <a:r>
              <a:rPr lang="ar-MA" sz="5400" b="1" dirty="0" smtClean="0">
                <a:solidFill>
                  <a:schemeClr val="bg1"/>
                </a:solidFill>
              </a:rPr>
              <a:t>القـــــراءة</a:t>
            </a:r>
            <a:r>
              <a:rPr lang="ar-MA" sz="5400" b="1" dirty="0" smtClean="0"/>
              <a:t> </a:t>
            </a:r>
            <a:endParaRPr lang="ar-MA" sz="5400" b="1" dirty="0"/>
          </a:p>
        </p:txBody>
      </p:sp>
    </p:spTree>
    <p:extLst>
      <p:ext uri="{BB962C8B-B14F-4D97-AF65-F5344CB8AC3E}">
        <p14:creationId xmlns:p14="http://schemas.microsoft.com/office/powerpoint/2010/main" val="97510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1350497"/>
            <a:ext cx="11915335" cy="39703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742950" marR="0" lvl="0" indent="-7429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ar-MA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المعجم: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</a:t>
            </a:r>
          </a:p>
          <a:p>
            <a:pPr marL="742950" marR="0" lvl="0" indent="-7429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endParaRPr lang="ar-MA" sz="3600" b="1" dirty="0">
              <a:solidFill>
                <a:srgbClr val="00B050"/>
              </a:solidFill>
              <a:latin typeface="Century Gothic" panose="020B0502020202020204"/>
              <a:cs typeface="Arial" panose="020B0604020202020204" pitchFamily="34" charset="0"/>
            </a:endParaRPr>
          </a:p>
          <a:p>
            <a:pPr marL="742950" marR="0" lvl="0" indent="-7429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R="0" lvl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571500" lvl="0" indent="-571500" algn="r" rtl="1">
              <a:buFont typeface="Wingdings" panose="05000000000000000000" pitchFamily="2" charset="2"/>
              <a:buChar char="ü"/>
              <a:defRPr/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علاقة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ترابطية بين الحقلين فالطفل المتشرد مرتبط بفضاءات عمومية كالمقهى والمطعم. 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791068"/>
              </p:ext>
            </p:extLst>
          </p:nvPr>
        </p:nvGraphicFramePr>
        <p:xfrm>
          <a:off x="365760" y="2125476"/>
          <a:ext cx="11516801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716727">
                  <a:extLst>
                    <a:ext uri="{9D8B030D-6E8A-4147-A177-3AD203B41FA5}">
                      <a16:colId xmlns:a16="http://schemas.microsoft.com/office/drawing/2014/main" val="3416572406"/>
                    </a:ext>
                  </a:extLst>
                </a:gridCol>
                <a:gridCol w="5800074">
                  <a:extLst>
                    <a:ext uri="{9D8B030D-6E8A-4147-A177-3AD203B41FA5}">
                      <a16:colId xmlns:a16="http://schemas.microsoft.com/office/drawing/2014/main" val="1875058933"/>
                    </a:ext>
                  </a:extLst>
                </a:gridCol>
              </a:tblGrid>
              <a:tr h="16891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</a:rPr>
                        <a:t>ألفاظ دالة على الطفل المتشرد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</a:rPr>
                        <a:t>ألفاظ دالة على الفضاءات التي يرتادها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642383"/>
                  </a:ext>
                </a:extLst>
              </a:tr>
              <a:tr h="16827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  </a:t>
                      </a:r>
                      <a:r>
                        <a:rPr lang="ar-S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طفلا</a:t>
                      </a: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</a:rPr>
                        <a:t>، حلمي، أحن، طفل أسمر،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  </a:t>
                      </a:r>
                      <a:r>
                        <a:rPr lang="ar-S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ركله</a:t>
                      </a: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</a:rPr>
                        <a:t>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  </a:t>
                      </a:r>
                      <a:r>
                        <a:rPr lang="ar-S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المقهى </a:t>
                      </a: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</a:rPr>
                        <a:t>، المارة، الشارع...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659585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ثالثا: تحليل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1722469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506436"/>
            <a:ext cx="11915335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R="0" lvl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MA" sz="36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2. </a:t>
            </a:r>
            <a:r>
              <a:rPr kumimoji="0" lang="ar-MA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عناصر </a:t>
            </a:r>
            <a:r>
              <a:rPr kumimoji="0" lang="ar-MA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السرد ومقوماته:</a:t>
            </a:r>
            <a:endParaRPr kumimoji="0" lang="ar-MA" sz="3600" b="1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/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‌أ.	</a:t>
            </a:r>
            <a:r>
              <a:rPr lang="ar-MA" sz="3600" b="1" dirty="0" smtClean="0">
                <a:solidFill>
                  <a:srgbClr val="00B050"/>
                </a:solidFill>
              </a:rPr>
              <a:t>الخطاطة </a:t>
            </a:r>
            <a:r>
              <a:rPr lang="ar-MA" sz="3600" b="1" dirty="0">
                <a:solidFill>
                  <a:srgbClr val="00B050"/>
                </a:solidFill>
              </a:rPr>
              <a:t>السردية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0" algn="r" rtl="1"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          البداية                     </a:t>
            </a:r>
            <a:r>
              <a:rPr lang="ar-MA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الوسط                         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النهاية</a:t>
            </a: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514350" marR="0" lvl="0" indent="-5143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ب. شخصيات النص:</a:t>
            </a: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060788" y="2222695"/>
            <a:ext cx="3699803" cy="1386282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MA" sz="3200" b="1" dirty="0" smtClean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400854" y="2222695"/>
            <a:ext cx="3406716" cy="1386282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r" rtl="1"/>
            <a:r>
              <a:rPr lang="ar-MA" sz="3200" b="1" dirty="0" smtClean="0">
                <a:solidFill>
                  <a:prstClr val="black"/>
                </a:solidFill>
              </a:rPr>
              <a:t> </a:t>
            </a:r>
            <a:endParaRPr lang="ar-MA" sz="3200" b="1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22033" y="2222695"/>
            <a:ext cx="3697462" cy="1386282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 rtl="1"/>
            <a:r>
              <a:rPr lang="ar-MA" sz="3600" b="1" dirty="0" smtClean="0">
                <a:solidFill>
                  <a:prstClr val="black"/>
                </a:solidFill>
              </a:rPr>
              <a:t> </a:t>
            </a:r>
            <a:endParaRPr lang="ar-MA" sz="36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22530"/>
              </p:ext>
            </p:extLst>
          </p:nvPr>
        </p:nvGraphicFramePr>
        <p:xfrm>
          <a:off x="422034" y="4474786"/>
          <a:ext cx="11338558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937041">
                  <a:extLst>
                    <a:ext uri="{9D8B030D-6E8A-4147-A177-3AD203B41FA5}">
                      <a16:colId xmlns:a16="http://schemas.microsoft.com/office/drawing/2014/main" val="2163446157"/>
                    </a:ext>
                  </a:extLst>
                </a:gridCol>
                <a:gridCol w="3001194">
                  <a:extLst>
                    <a:ext uri="{9D8B030D-6E8A-4147-A177-3AD203B41FA5}">
                      <a16:colId xmlns:a16="http://schemas.microsoft.com/office/drawing/2014/main" val="3820972368"/>
                    </a:ext>
                  </a:extLst>
                </a:gridCol>
                <a:gridCol w="2175802">
                  <a:extLst>
                    <a:ext uri="{9D8B030D-6E8A-4147-A177-3AD203B41FA5}">
                      <a16:colId xmlns:a16="http://schemas.microsoft.com/office/drawing/2014/main" val="2763963643"/>
                    </a:ext>
                  </a:extLst>
                </a:gridCol>
                <a:gridCol w="4224521">
                  <a:extLst>
                    <a:ext uri="{9D8B030D-6E8A-4147-A177-3AD203B41FA5}">
                      <a16:colId xmlns:a16="http://schemas.microsoft.com/office/drawing/2014/main" val="3680820776"/>
                    </a:ext>
                  </a:extLst>
                </a:gridCol>
              </a:tblGrid>
              <a:tr h="11239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الشخصيات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الطفل المتشرد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النادل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الطفلة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150428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أوصافها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0339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4923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506436"/>
            <a:ext cx="11915335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R="0" lvl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MA" sz="36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2. </a:t>
            </a:r>
            <a:r>
              <a:rPr kumimoji="0" lang="ar-MA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عناصر </a:t>
            </a:r>
            <a:r>
              <a:rPr kumimoji="0" lang="ar-MA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السرد ومقوماته:</a:t>
            </a:r>
            <a:endParaRPr kumimoji="0" lang="ar-MA" sz="3600" b="1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/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‌أ.	</a:t>
            </a:r>
            <a:r>
              <a:rPr lang="ar-MA" sz="3600" b="1" dirty="0" smtClean="0">
                <a:solidFill>
                  <a:srgbClr val="00B050"/>
                </a:solidFill>
              </a:rPr>
              <a:t>الخطاطة </a:t>
            </a:r>
            <a:r>
              <a:rPr lang="ar-MA" sz="3600" b="1" dirty="0">
                <a:solidFill>
                  <a:srgbClr val="00B050"/>
                </a:solidFill>
              </a:rPr>
              <a:t>السردية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0" algn="r" rtl="1"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          البداية                     </a:t>
            </a:r>
            <a:r>
              <a:rPr lang="ar-MA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الوسط                         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النهاية</a:t>
            </a: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514350" marR="0" lvl="0" indent="-5143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ب. شخصيات النص:</a:t>
            </a: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060788" y="2222695"/>
            <a:ext cx="3699803" cy="1386282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r>
              <a:rPr lang="ar-MA" sz="3200" b="1" dirty="0" smtClean="0">
                <a:solidFill>
                  <a:schemeClr val="bg1"/>
                </a:solidFill>
              </a:rPr>
              <a:t>تمني المتشـــــــرد العودة إلى الطفولة.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400854" y="2222695"/>
            <a:ext cx="3406716" cy="1386282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r" rtl="1"/>
            <a:r>
              <a:rPr lang="ar-MA" sz="3200" b="1" dirty="0">
                <a:solidFill>
                  <a:prstClr val="black"/>
                </a:solidFill>
              </a:rPr>
              <a:t>عدم الاكتراث بالمتشرد والاهتمام بالكلـــــــــب.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2033" y="2222695"/>
            <a:ext cx="3697462" cy="1386282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 rtl="1"/>
            <a:r>
              <a:rPr lang="ar-MA" sz="3600" b="1" dirty="0">
                <a:solidFill>
                  <a:prstClr val="black"/>
                </a:solidFill>
              </a:rPr>
              <a:t>هروب المتشرد بعــــد تعرضه لركلات النادل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530527"/>
              </p:ext>
            </p:extLst>
          </p:nvPr>
        </p:nvGraphicFramePr>
        <p:xfrm>
          <a:off x="422034" y="4474786"/>
          <a:ext cx="11338558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937041">
                  <a:extLst>
                    <a:ext uri="{9D8B030D-6E8A-4147-A177-3AD203B41FA5}">
                      <a16:colId xmlns:a16="http://schemas.microsoft.com/office/drawing/2014/main" val="2163446157"/>
                    </a:ext>
                  </a:extLst>
                </a:gridCol>
                <a:gridCol w="3001194">
                  <a:extLst>
                    <a:ext uri="{9D8B030D-6E8A-4147-A177-3AD203B41FA5}">
                      <a16:colId xmlns:a16="http://schemas.microsoft.com/office/drawing/2014/main" val="3820972368"/>
                    </a:ext>
                  </a:extLst>
                </a:gridCol>
                <a:gridCol w="2175802">
                  <a:extLst>
                    <a:ext uri="{9D8B030D-6E8A-4147-A177-3AD203B41FA5}">
                      <a16:colId xmlns:a16="http://schemas.microsoft.com/office/drawing/2014/main" val="2763963643"/>
                    </a:ext>
                  </a:extLst>
                </a:gridCol>
                <a:gridCol w="4224521">
                  <a:extLst>
                    <a:ext uri="{9D8B030D-6E8A-4147-A177-3AD203B41FA5}">
                      <a16:colId xmlns:a16="http://schemas.microsoft.com/office/drawing/2014/main" val="3680820776"/>
                    </a:ext>
                  </a:extLst>
                </a:gridCol>
              </a:tblGrid>
              <a:tr h="11239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الشخصيات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الطفل المتشرد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النادل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الطفلة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150428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أوصافها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فقير، معدم، متشرد..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قاس، مادي...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غير مربية على الإحساس بالآخرين...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0339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28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607" y="562708"/>
            <a:ext cx="11915335" cy="39703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1" algn="r" rtl="1"/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‌ج.</a:t>
            </a:r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	</a:t>
            </a:r>
            <a:r>
              <a:rPr lang="ar-MA" sz="3600" b="1" dirty="0" smtClean="0">
                <a:solidFill>
                  <a:srgbClr val="00B050"/>
                </a:solidFill>
              </a:rPr>
              <a:t>فضاء </a:t>
            </a:r>
            <a:r>
              <a:rPr lang="ar-MA" sz="3600" b="1" dirty="0">
                <a:solidFill>
                  <a:srgbClr val="00B050"/>
                </a:solidFill>
              </a:rPr>
              <a:t>السرد: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lvl="1" algn="r" rtl="1"/>
            <a:r>
              <a:rPr lang="ar-MA" sz="3600" b="1" dirty="0">
                <a:solidFill>
                  <a:srgbClr val="FF0000"/>
                </a:solidFill>
              </a:rPr>
              <a:t>•	 الزمان: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</a:t>
            </a:r>
            <a:endParaRPr lang="ar-MA" sz="3600" b="1" dirty="0">
              <a:solidFill>
                <a:schemeClr val="bg1"/>
              </a:solidFill>
            </a:endParaRPr>
          </a:p>
          <a:p>
            <a:pPr lvl="1" algn="r" rtl="1"/>
            <a:r>
              <a:rPr lang="ar-MA" sz="3600" b="1" dirty="0">
                <a:solidFill>
                  <a:srgbClr val="FF0000"/>
                </a:solidFill>
              </a:rPr>
              <a:t>•	</a:t>
            </a:r>
            <a:r>
              <a:rPr lang="ar-MA" sz="3600" b="1" dirty="0" smtClean="0">
                <a:solidFill>
                  <a:srgbClr val="FF0000"/>
                </a:solidFill>
              </a:rPr>
              <a:t>المكــان</a:t>
            </a:r>
            <a:r>
              <a:rPr lang="ar-MA" sz="3600" b="1" dirty="0">
                <a:solidFill>
                  <a:srgbClr val="FF0000"/>
                </a:solidFill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</a:t>
            </a:r>
            <a:endParaRPr lang="ar-MA" sz="3600" b="1" dirty="0">
              <a:solidFill>
                <a:schemeClr val="bg1"/>
              </a:solidFill>
            </a:endParaRPr>
          </a:p>
          <a:p>
            <a:pPr lvl="1" algn="r" rtl="1"/>
            <a:r>
              <a:rPr lang="ar-MA" sz="3600" b="1" dirty="0">
                <a:solidFill>
                  <a:schemeClr val="bg1"/>
                </a:solidFill>
              </a:rPr>
              <a:t>  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</a:t>
            </a:r>
          </a:p>
          <a:p>
            <a:pPr lvl="1" algn="r" rtl="1"/>
            <a:endParaRPr lang="ar-MA" sz="3600" b="1" dirty="0">
              <a:solidFill>
                <a:schemeClr val="bg1"/>
              </a:solidFill>
            </a:endParaRPr>
          </a:p>
          <a:p>
            <a:pPr lvl="1" algn="ctr" rtl="1"/>
            <a:r>
              <a:rPr lang="ar-MA" sz="3600" b="1" u="sng" dirty="0" smtClean="0">
                <a:solidFill>
                  <a:srgbClr val="FF0000"/>
                </a:solidFill>
              </a:rPr>
              <a:t>رابعا: التركيب</a:t>
            </a:r>
          </a:p>
          <a:p>
            <a:pPr lvl="1" algn="r" rtl="1"/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.......................................................................................</a:t>
            </a:r>
            <a:endParaRPr lang="ar-MA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8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607" y="562708"/>
            <a:ext cx="11915335" cy="563231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1" algn="r" rtl="1"/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‌ج.</a:t>
            </a:r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	</a:t>
            </a:r>
            <a:r>
              <a:rPr lang="ar-MA" sz="3600" b="1" dirty="0" smtClean="0">
                <a:solidFill>
                  <a:srgbClr val="00B050"/>
                </a:solidFill>
              </a:rPr>
              <a:t>فضاء </a:t>
            </a:r>
            <a:r>
              <a:rPr lang="ar-MA" sz="3600" b="1" dirty="0">
                <a:solidFill>
                  <a:srgbClr val="00B050"/>
                </a:solidFill>
              </a:rPr>
              <a:t>السرد: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lvl="1" algn="r" rtl="1"/>
            <a:r>
              <a:rPr lang="ar-MA" sz="3600" b="1" dirty="0">
                <a:solidFill>
                  <a:srgbClr val="FF0000"/>
                </a:solidFill>
              </a:rPr>
              <a:t>•	 الزمان: </a:t>
            </a:r>
            <a:r>
              <a:rPr lang="ar-MA" sz="3600" b="1" dirty="0">
                <a:solidFill>
                  <a:schemeClr val="bg1"/>
                </a:solidFill>
              </a:rPr>
              <a:t>زمن الماضي</a:t>
            </a:r>
          </a:p>
          <a:p>
            <a:pPr lvl="1" algn="r" rtl="1"/>
            <a:r>
              <a:rPr lang="ar-MA" sz="3600" b="1" dirty="0">
                <a:solidFill>
                  <a:srgbClr val="FF0000"/>
                </a:solidFill>
              </a:rPr>
              <a:t>•	</a:t>
            </a:r>
            <a:r>
              <a:rPr lang="ar-MA" sz="3600" b="1" dirty="0" smtClean="0">
                <a:solidFill>
                  <a:srgbClr val="FF0000"/>
                </a:solidFill>
              </a:rPr>
              <a:t>المكــان</a:t>
            </a:r>
            <a:r>
              <a:rPr lang="ar-MA" sz="3600" b="1" dirty="0">
                <a:solidFill>
                  <a:srgbClr val="FF0000"/>
                </a:solidFill>
              </a:rPr>
              <a:t>: </a:t>
            </a:r>
            <a:r>
              <a:rPr lang="ar-MA" sz="3600" b="1" dirty="0">
                <a:solidFill>
                  <a:schemeClr val="bg1"/>
                </a:solidFill>
              </a:rPr>
              <a:t>المقهى، المطعم، الشارع.</a:t>
            </a:r>
          </a:p>
          <a:p>
            <a:pPr lvl="1" algn="r" rtl="1"/>
            <a:r>
              <a:rPr lang="ar-MA" sz="3600" b="1" dirty="0">
                <a:solidFill>
                  <a:schemeClr val="bg1"/>
                </a:solidFill>
              </a:rPr>
              <a:t>   يتميز المكان بالانفتاح</a:t>
            </a:r>
            <a:r>
              <a:rPr lang="ar-MA" sz="3600" b="1" dirty="0" smtClean="0">
                <a:solidFill>
                  <a:schemeClr val="bg1"/>
                </a:solidFill>
              </a:rPr>
              <a:t>.</a:t>
            </a:r>
          </a:p>
          <a:p>
            <a:pPr lvl="1" algn="r" rtl="1"/>
            <a:endParaRPr lang="ar-MA" sz="3600" b="1" dirty="0">
              <a:solidFill>
                <a:schemeClr val="bg1"/>
              </a:solidFill>
            </a:endParaRPr>
          </a:p>
          <a:p>
            <a:pPr lvl="1" algn="ctr" rtl="1"/>
            <a:r>
              <a:rPr lang="ar-MA" sz="3600" b="1" u="sng" dirty="0" smtClean="0">
                <a:solidFill>
                  <a:srgbClr val="FF0000"/>
                </a:solidFill>
              </a:rPr>
              <a:t>رابعا: التركيب</a:t>
            </a:r>
          </a:p>
          <a:p>
            <a:pPr lvl="1" algn="r" rtl="1"/>
            <a:r>
              <a:rPr lang="ar-MA" sz="3600" b="1" dirty="0">
                <a:solidFill>
                  <a:schemeClr val="bg1"/>
                </a:solidFill>
              </a:rPr>
              <a:t>نص سردي، يحكي فيه ادريس الخوري، قصة متشرد يرتاد فضاءات خاصة كالشوارع والمقاهي والمطاعم، ولا أحد يرأف لحاله، ووظفت في هذا النص السردي عدة تقنيات منها: الشخصيات، حركت الأحداث، وفضاءا سرديا اطر هذه الأحداث.</a:t>
            </a:r>
          </a:p>
        </p:txBody>
      </p:sp>
    </p:spTree>
    <p:extLst>
      <p:ext uri="{BB962C8B-B14F-4D97-AF65-F5344CB8AC3E}">
        <p14:creationId xmlns:p14="http://schemas.microsoft.com/office/powerpoint/2010/main" val="2875733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4320" y="878941"/>
            <a:ext cx="11310424" cy="33136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سردي، يحكي فيه ادريس الخوري، قصة متشرد يرتاد فضاءات خاصة كالشوارع والمقاهي والمطاعم، ولا أحد يرأف لحاله، ووظفت في هذا النص السردي عدة تقنيات منها: الشخصيات، حركت الأحداث، وفضاءا سرديا اطر هذه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الأحداث.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15730" y="162270"/>
            <a:ext cx="2827604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رابعا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التركيب</a:t>
            </a: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79963" y="815927"/>
            <a:ext cx="2518117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067952" y="1617784"/>
            <a:ext cx="9657470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تقديم الوحدة الرابعة صفحة 117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115" y="2646582"/>
            <a:ext cx="11078307" cy="707886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القضايا التي تعالجها هذه الوحدة؟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913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5987" y="809858"/>
            <a:ext cx="11929403" cy="48639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</a:t>
            </a:r>
          </a:p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دلالة العنوان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......................................................</a:t>
            </a:r>
          </a:p>
          <a:p>
            <a:pPr algn="r" rtl="1">
              <a:lnSpc>
                <a:spcPct val="200000"/>
              </a:lnSpc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الصورتان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.....................................................................</a:t>
            </a:r>
          </a:p>
          <a:p>
            <a:pPr marL="514350" indent="-514350" algn="r" rtl="1">
              <a:lnSpc>
                <a:spcPct val="200000"/>
              </a:lnSpc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89120" y="70340"/>
            <a:ext cx="3193365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475382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5987" y="809858"/>
            <a:ext cx="11929403" cy="5509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إدريس الخوري.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مقطع سردي.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دلالة العنوان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يشير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 إلى أن هناك شخصا  يعيش متشردا في الشارع بلا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مأوى.</a:t>
            </a:r>
          </a:p>
          <a:p>
            <a:pPr algn="r" rtl="1">
              <a:lnSpc>
                <a:spcPct val="150000"/>
              </a:lnSpc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الصورتان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نلاحظ في المشهد الأول مطعما مكتظا بالرواد حيث نشاهد مجموعة من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الزبناء، منهم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عائلة تتكون من ثلاثة أفراد تتناول الطعام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وبجانبها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كلب أسود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اللون. وفي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المشهد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الثاني، توجد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نفس العناصر مع إضافة طفل أسمر اللون تظهر  عليه علامات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التشرد، وقد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تعرض للطرد العنيف من طرف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النادل.</a:t>
            </a:r>
          </a:p>
          <a:p>
            <a:pPr marL="514350" indent="-514350" algn="r" rtl="1"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انطلاقا من أنشطة الملاحظة نفترض أن النص سيتحدث عن المعاملة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اللإنسانية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التي تلقاها طفل متشرد من قبل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النادل.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89120" y="70340"/>
            <a:ext cx="3193365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566338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4263" y="1014800"/>
            <a:ext cx="11859065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200" b="1" u="sng" dirty="0">
                <a:solidFill>
                  <a:srgbClr val="00B050"/>
                </a:solidFill>
              </a:rPr>
              <a:t>1-	</a:t>
            </a:r>
            <a:r>
              <a:rPr lang="ar-MA" sz="3200" b="1" u="sng" dirty="0" smtClean="0">
                <a:solidFill>
                  <a:srgbClr val="00B050"/>
                </a:solidFill>
              </a:rPr>
              <a:t>تقسيم </a:t>
            </a:r>
            <a:r>
              <a:rPr lang="ar-MA" sz="3200" b="1" u="sng" dirty="0">
                <a:solidFill>
                  <a:srgbClr val="00B050"/>
                </a:solidFill>
              </a:rPr>
              <a:t>النص وأقكاره الأساسية:</a:t>
            </a: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rgbClr val="FF0000"/>
                </a:solidFill>
              </a:rPr>
              <a:t>الفقرة الأولى: </a:t>
            </a:r>
            <a:r>
              <a:rPr lang="ar-MA" sz="3200" b="1" dirty="0" smtClean="0">
                <a:solidFill>
                  <a:schemeClr val="bg1"/>
                </a:solidFill>
              </a:rPr>
              <a:t>[خارج المقهى ... لا </a:t>
            </a:r>
            <a:r>
              <a:rPr lang="ar-MA" sz="3200" b="1" dirty="0">
                <a:solidFill>
                  <a:schemeClr val="bg1"/>
                </a:solidFill>
              </a:rPr>
              <a:t>يبتسمون]: </a:t>
            </a:r>
            <a:r>
              <a:rPr lang="ar-MA" sz="3200" b="1" dirty="0" smtClean="0">
                <a:solidFill>
                  <a:schemeClr val="bg1"/>
                </a:solidFill>
              </a:rPr>
              <a:t>............</a:t>
            </a:r>
            <a:endParaRPr lang="ar-MA" sz="3200" b="1" dirty="0">
              <a:solidFill>
                <a:schemeClr val="bg1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rgbClr val="FF0000"/>
                </a:solidFill>
              </a:rPr>
              <a:t>الفقرة الثانية: </a:t>
            </a:r>
            <a:r>
              <a:rPr lang="ar-MA" sz="3200" b="1" dirty="0" smtClean="0">
                <a:solidFill>
                  <a:schemeClr val="bg1"/>
                </a:solidFill>
              </a:rPr>
              <a:t>[وقد </a:t>
            </a:r>
            <a:r>
              <a:rPr lang="ar-MA" sz="3200" b="1" dirty="0">
                <a:solidFill>
                  <a:schemeClr val="bg1"/>
                </a:solidFill>
              </a:rPr>
              <a:t>تمنيت... </a:t>
            </a:r>
            <a:r>
              <a:rPr lang="ar-MA" sz="3200" b="1" dirty="0" smtClean="0">
                <a:solidFill>
                  <a:schemeClr val="bg1"/>
                </a:solidFill>
              </a:rPr>
              <a:t>دخان </a:t>
            </a:r>
            <a:r>
              <a:rPr lang="ar-MA" sz="3200" b="1" dirty="0">
                <a:solidFill>
                  <a:schemeClr val="bg1"/>
                </a:solidFill>
              </a:rPr>
              <a:t>الحافلات]: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.............................</a:t>
            </a:r>
            <a:endParaRPr lang="ar-MA" sz="3200" b="1" dirty="0">
              <a:solidFill>
                <a:schemeClr val="bg1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rgbClr val="FF0000"/>
                </a:solidFill>
              </a:rPr>
              <a:t>الفقرة الثالثة: </a:t>
            </a:r>
            <a:r>
              <a:rPr lang="ar-MA" sz="3200" b="1" dirty="0" smtClean="0">
                <a:solidFill>
                  <a:schemeClr val="bg1"/>
                </a:solidFill>
              </a:rPr>
              <a:t>[اليمين ... بعضها </a:t>
            </a:r>
            <a:r>
              <a:rPr lang="ar-MA" sz="3200" b="1" dirty="0">
                <a:solidFill>
                  <a:schemeClr val="bg1"/>
                </a:solidFill>
              </a:rPr>
              <a:t>بارتياح]: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...................................</a:t>
            </a:r>
            <a:endParaRPr lang="ar-MA" sz="3200" b="1" dirty="0">
              <a:solidFill>
                <a:schemeClr val="bg1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rgbClr val="FF0000"/>
                </a:solidFill>
              </a:rPr>
              <a:t>الفقرة الرابعة: </a:t>
            </a:r>
            <a:r>
              <a:rPr lang="ar-MA" sz="3200" b="1" dirty="0" smtClean="0">
                <a:solidFill>
                  <a:schemeClr val="bg1"/>
                </a:solidFill>
              </a:rPr>
              <a:t>[وكما </a:t>
            </a:r>
            <a:r>
              <a:rPr lang="ar-MA" sz="3200" b="1" dirty="0">
                <a:solidFill>
                  <a:schemeClr val="bg1"/>
                </a:solidFill>
              </a:rPr>
              <a:t>لو نزل</a:t>
            </a:r>
            <a:r>
              <a:rPr lang="ar-MA" sz="3200" b="1" dirty="0" smtClean="0">
                <a:solidFill>
                  <a:schemeClr val="bg1"/>
                </a:solidFill>
              </a:rPr>
              <a:t>... الناس </a:t>
            </a:r>
            <a:r>
              <a:rPr lang="ar-MA" sz="3200" b="1" dirty="0">
                <a:solidFill>
                  <a:schemeClr val="bg1"/>
                </a:solidFill>
              </a:rPr>
              <a:t>يأكلون]: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...............................</a:t>
            </a:r>
            <a:endParaRPr lang="ar-MA" sz="3200" b="1" dirty="0">
              <a:solidFill>
                <a:schemeClr val="bg1"/>
              </a:solidFill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rgbClr val="FF0000"/>
                </a:solidFill>
              </a:rPr>
              <a:t>الفقرة الخامسة: </a:t>
            </a:r>
            <a:r>
              <a:rPr lang="ar-MA" sz="3200" b="1" dirty="0" smtClean="0">
                <a:solidFill>
                  <a:schemeClr val="bg1"/>
                </a:solidFill>
              </a:rPr>
              <a:t>[تظهر </a:t>
            </a:r>
            <a:r>
              <a:rPr lang="ar-MA" sz="3200" b="1" dirty="0">
                <a:solidFill>
                  <a:schemeClr val="bg1"/>
                </a:solidFill>
              </a:rPr>
              <a:t>سيارة الشرطة </a:t>
            </a:r>
            <a:r>
              <a:rPr lang="ar-MA" sz="3200" b="1" dirty="0" smtClean="0">
                <a:solidFill>
                  <a:schemeClr val="bg1"/>
                </a:solidFill>
              </a:rPr>
              <a:t>... آخر </a:t>
            </a:r>
            <a:r>
              <a:rPr lang="ar-MA" sz="3200" b="1" dirty="0">
                <a:solidFill>
                  <a:schemeClr val="bg1"/>
                </a:solidFill>
              </a:rPr>
              <a:t>النص]: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13697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4263" y="1014800"/>
            <a:ext cx="11859065" cy="5509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u="sng" dirty="0">
                <a:solidFill>
                  <a:srgbClr val="00B050"/>
                </a:solidFill>
              </a:rPr>
              <a:t>1-	</a:t>
            </a:r>
            <a:r>
              <a:rPr lang="ar-MA" sz="3200" b="1" u="sng" dirty="0" smtClean="0">
                <a:solidFill>
                  <a:srgbClr val="00B050"/>
                </a:solidFill>
              </a:rPr>
              <a:t>تقسيم </a:t>
            </a:r>
            <a:r>
              <a:rPr lang="ar-MA" sz="3200" b="1" u="sng" dirty="0">
                <a:solidFill>
                  <a:srgbClr val="00B050"/>
                </a:solidFill>
              </a:rPr>
              <a:t>النص وأقكاره الأساسية:</a:t>
            </a:r>
          </a:p>
          <a:p>
            <a:pPr algn="r" rtl="1"/>
            <a:r>
              <a:rPr lang="ar-MA" sz="3200" b="1" dirty="0">
                <a:solidFill>
                  <a:srgbClr val="FF0000"/>
                </a:solidFill>
              </a:rPr>
              <a:t>الفقرة الأولى: </a:t>
            </a:r>
            <a:r>
              <a:rPr lang="ar-MA" sz="3200" b="1" dirty="0" smtClean="0">
                <a:solidFill>
                  <a:schemeClr val="bg1"/>
                </a:solidFill>
              </a:rPr>
              <a:t>[خارج </a:t>
            </a:r>
            <a:r>
              <a:rPr lang="ar-MA" sz="3200" b="1" dirty="0">
                <a:solidFill>
                  <a:schemeClr val="bg1"/>
                </a:solidFill>
              </a:rPr>
              <a:t>المقهى</a:t>
            </a:r>
            <a:r>
              <a:rPr lang="ar-MA" sz="3200" b="1" dirty="0" smtClean="0">
                <a:solidFill>
                  <a:schemeClr val="bg1"/>
                </a:solidFill>
              </a:rPr>
              <a:t>...لا </a:t>
            </a:r>
            <a:r>
              <a:rPr lang="ar-MA" sz="3200" b="1" dirty="0">
                <a:solidFill>
                  <a:schemeClr val="bg1"/>
                </a:solidFill>
              </a:rPr>
              <a:t>يبتسمون]: وصف الكاتب لمدار المقهى، والرصيف المقابل له، والمارة الذين كانوا يمرون بجانب المقهى.</a:t>
            </a:r>
          </a:p>
          <a:p>
            <a:pPr algn="r" rtl="1"/>
            <a:r>
              <a:rPr lang="ar-MA" sz="3200" b="1" dirty="0">
                <a:solidFill>
                  <a:srgbClr val="FF0000"/>
                </a:solidFill>
              </a:rPr>
              <a:t>الفقرة الثانية: </a:t>
            </a:r>
            <a:r>
              <a:rPr lang="ar-MA" sz="3200" b="1" dirty="0" smtClean="0">
                <a:solidFill>
                  <a:schemeClr val="bg1"/>
                </a:solidFill>
              </a:rPr>
              <a:t>[وقد </a:t>
            </a:r>
            <a:r>
              <a:rPr lang="ar-MA" sz="3200" b="1" dirty="0">
                <a:solidFill>
                  <a:schemeClr val="bg1"/>
                </a:solidFill>
              </a:rPr>
              <a:t>تمنيت</a:t>
            </a:r>
            <a:r>
              <a:rPr lang="ar-MA" sz="3200" b="1" dirty="0" smtClean="0">
                <a:solidFill>
                  <a:schemeClr val="bg1"/>
                </a:solidFill>
              </a:rPr>
              <a:t>...دخان </a:t>
            </a:r>
            <a:r>
              <a:rPr lang="ar-MA" sz="3200" b="1" dirty="0">
                <a:solidFill>
                  <a:schemeClr val="bg1"/>
                </a:solidFill>
              </a:rPr>
              <a:t>الحافلات]: حنين الكاتب لطفولته المليئة بحب الطبيعة، و أسفه عليها من كل ما تلقته من إهمال في الوقت الحاضر.</a:t>
            </a:r>
          </a:p>
          <a:p>
            <a:pPr algn="r" rtl="1"/>
            <a:r>
              <a:rPr lang="ar-MA" sz="3200" b="1" dirty="0">
                <a:solidFill>
                  <a:srgbClr val="FF0000"/>
                </a:solidFill>
              </a:rPr>
              <a:t>الفقرة الثالثة: </a:t>
            </a:r>
            <a:r>
              <a:rPr lang="ar-MA" sz="3200" b="1" dirty="0" smtClean="0">
                <a:solidFill>
                  <a:schemeClr val="bg1"/>
                </a:solidFill>
              </a:rPr>
              <a:t>[اليمين ... بعضها </a:t>
            </a:r>
            <a:r>
              <a:rPr lang="ar-MA" sz="3200" b="1" dirty="0">
                <a:solidFill>
                  <a:schemeClr val="bg1"/>
                </a:solidFill>
              </a:rPr>
              <a:t>بارتياح]: وصف الكاتب للحركة داخل المطعم، وبيانه اهتمام الطفلة بالكلب الأسود.</a:t>
            </a:r>
          </a:p>
          <a:p>
            <a:pPr algn="r" rtl="1"/>
            <a:r>
              <a:rPr lang="ar-MA" sz="3200" b="1" dirty="0">
                <a:solidFill>
                  <a:srgbClr val="FF0000"/>
                </a:solidFill>
              </a:rPr>
              <a:t>الفقرة الرابعة: </a:t>
            </a:r>
            <a:r>
              <a:rPr lang="ar-MA" sz="3200" b="1" dirty="0" smtClean="0">
                <a:solidFill>
                  <a:schemeClr val="bg1"/>
                </a:solidFill>
              </a:rPr>
              <a:t>[وكما </a:t>
            </a:r>
            <a:r>
              <a:rPr lang="ar-MA" sz="3200" b="1" dirty="0">
                <a:solidFill>
                  <a:schemeClr val="bg1"/>
                </a:solidFill>
              </a:rPr>
              <a:t>لو </a:t>
            </a:r>
            <a:r>
              <a:rPr lang="ar-MA" sz="3200" b="1" dirty="0" smtClean="0">
                <a:solidFill>
                  <a:schemeClr val="bg1"/>
                </a:solidFill>
              </a:rPr>
              <a:t>نزل...الناس </a:t>
            </a:r>
            <a:r>
              <a:rPr lang="ar-MA" sz="3200" b="1" dirty="0">
                <a:solidFill>
                  <a:schemeClr val="bg1"/>
                </a:solidFill>
              </a:rPr>
              <a:t>يأكلون]: بيان الكاتب عدم اهتمام الفتاة بالطفل المتشرد، مع إشارته كذلك إلى المعاملة القاسية التي تلقاها من قبل النادل.</a:t>
            </a:r>
          </a:p>
          <a:p>
            <a:pPr algn="r" rtl="1"/>
            <a:r>
              <a:rPr lang="ar-MA" sz="3200" b="1" dirty="0">
                <a:solidFill>
                  <a:srgbClr val="FF0000"/>
                </a:solidFill>
              </a:rPr>
              <a:t>الفقرة الخامسة: </a:t>
            </a:r>
            <a:r>
              <a:rPr lang="ar-MA" sz="3200" b="1" dirty="0" smtClean="0">
                <a:solidFill>
                  <a:schemeClr val="bg1"/>
                </a:solidFill>
              </a:rPr>
              <a:t>[تظهر </a:t>
            </a:r>
            <a:r>
              <a:rPr lang="ar-MA" sz="3200" b="1" dirty="0">
                <a:solidFill>
                  <a:schemeClr val="bg1"/>
                </a:solidFill>
              </a:rPr>
              <a:t>سيارة الشرطة </a:t>
            </a:r>
            <a:r>
              <a:rPr lang="ar-MA" sz="3200" b="1" dirty="0" smtClean="0">
                <a:solidFill>
                  <a:schemeClr val="bg1"/>
                </a:solidFill>
              </a:rPr>
              <a:t>... آخر </a:t>
            </a:r>
            <a:r>
              <a:rPr lang="ar-MA" sz="3200" b="1" dirty="0">
                <a:solidFill>
                  <a:schemeClr val="bg1"/>
                </a:solidFill>
              </a:rPr>
              <a:t>النص]: عودة الطفل إلى المطعم رغم مضايقة النادل له؛وهجومه على فضلات الطعام هجوم كلب شرس</a:t>
            </a:r>
            <a:r>
              <a:rPr lang="ar-MA" sz="3200" b="1" dirty="0" smtClean="0">
                <a:solidFill>
                  <a:schemeClr val="bg1"/>
                </a:solidFill>
              </a:rPr>
              <a:t>..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4231088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4263" y="1211749"/>
            <a:ext cx="11859065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u="sng" dirty="0" smtClean="0">
                <a:solidFill>
                  <a:srgbClr val="00B050"/>
                </a:solidFill>
              </a:rPr>
              <a:t>2</a:t>
            </a:r>
            <a:r>
              <a:rPr lang="ar-MA" sz="3600" b="1" u="sng" dirty="0">
                <a:solidFill>
                  <a:srgbClr val="00B050"/>
                </a:solidFill>
              </a:rPr>
              <a:t>. الفكرة العامة:</a:t>
            </a:r>
          </a:p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 </a:t>
            </a:r>
            <a:r>
              <a:rPr lang="ar-MA" sz="3600" b="1" dirty="0" smtClean="0">
                <a:solidFill>
                  <a:srgbClr val="00B050"/>
                </a:solidFill>
              </a:rPr>
              <a:t> 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...........................................................................</a:t>
            </a:r>
            <a:endParaRPr lang="ar-MA" sz="36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85472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4263" y="1211749"/>
            <a:ext cx="11859065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u="sng" dirty="0" smtClean="0">
                <a:solidFill>
                  <a:srgbClr val="00B050"/>
                </a:solidFill>
              </a:rPr>
              <a:t>2</a:t>
            </a:r>
            <a:r>
              <a:rPr lang="ar-MA" sz="3600" b="1" u="sng" dirty="0">
                <a:solidFill>
                  <a:srgbClr val="00B050"/>
                </a:solidFill>
              </a:rPr>
              <a:t>. الفكرة العامة:</a:t>
            </a:r>
          </a:p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 </a:t>
            </a:r>
            <a:r>
              <a:rPr lang="ar-MA" sz="3600" b="1" dirty="0" smtClean="0">
                <a:solidFill>
                  <a:srgbClr val="00B050"/>
                </a:solidFill>
              </a:rPr>
              <a:t> </a:t>
            </a:r>
            <a:r>
              <a:rPr lang="ar-MA" sz="3600" b="1" dirty="0" smtClean="0">
                <a:solidFill>
                  <a:schemeClr val="bg1"/>
                </a:solidFill>
              </a:rPr>
              <a:t>إبراز  </a:t>
            </a:r>
            <a:r>
              <a:rPr lang="ar-MA" sz="3600" b="1" dirty="0">
                <a:solidFill>
                  <a:schemeClr val="bg1"/>
                </a:solidFill>
              </a:rPr>
              <a:t>المعاملة اللا إنسانية التي تلقاها الطفل المتشرد من قبل النادل.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1844687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1350497"/>
            <a:ext cx="11915335" cy="34163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742950" marR="0" lvl="0" indent="-7429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ar-MA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المعجم: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</a:t>
            </a:r>
          </a:p>
          <a:p>
            <a:pPr marL="742950" marR="0" lvl="0" indent="-7429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endParaRPr lang="ar-MA" sz="3600" b="1" dirty="0">
              <a:solidFill>
                <a:srgbClr val="00B050"/>
              </a:solidFill>
              <a:latin typeface="Century Gothic" panose="020B0502020202020204"/>
              <a:cs typeface="Arial" panose="020B0604020202020204" pitchFamily="34" charset="0"/>
            </a:endParaRPr>
          </a:p>
          <a:p>
            <a:pPr marL="742950" marR="0" lvl="0" indent="-74295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R="0" lvl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571500" lvl="0" indent="-571500" algn="r" rtl="1">
              <a:buFont typeface="Wingdings" panose="05000000000000000000" pitchFamily="2" charset="2"/>
              <a:buChar char="ü"/>
              <a:defRPr/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علاقة .................... 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238992"/>
              </p:ext>
            </p:extLst>
          </p:nvPr>
        </p:nvGraphicFramePr>
        <p:xfrm>
          <a:off x="365760" y="2125476"/>
          <a:ext cx="11516801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716727">
                  <a:extLst>
                    <a:ext uri="{9D8B030D-6E8A-4147-A177-3AD203B41FA5}">
                      <a16:colId xmlns:a16="http://schemas.microsoft.com/office/drawing/2014/main" val="3416572406"/>
                    </a:ext>
                  </a:extLst>
                </a:gridCol>
                <a:gridCol w="5800074">
                  <a:extLst>
                    <a:ext uri="{9D8B030D-6E8A-4147-A177-3AD203B41FA5}">
                      <a16:colId xmlns:a16="http://schemas.microsoft.com/office/drawing/2014/main" val="1875058933"/>
                    </a:ext>
                  </a:extLst>
                </a:gridCol>
              </a:tblGrid>
              <a:tr h="16891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</a:rPr>
                        <a:t>ألفاظ دالة على الطفل المتشرد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bg1"/>
                          </a:solidFill>
                          <a:effectLst/>
                        </a:rPr>
                        <a:t>ألفاظ دالة على الفضاءات التي يرتادها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642383"/>
                  </a:ext>
                </a:extLst>
              </a:tr>
              <a:tr h="16827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   </a:t>
                      </a: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  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659585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ثالثا: تحليل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175639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422</TotalTime>
  <Words>709</Words>
  <Application>Microsoft Office PowerPoint</Application>
  <PresentationFormat>Widescreen</PresentationFormat>
  <Paragraphs>116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64</cp:revision>
  <dcterms:created xsi:type="dcterms:W3CDTF">2022-09-26T12:22:46Z</dcterms:created>
  <dcterms:modified xsi:type="dcterms:W3CDTF">2023-02-05T19:58:49Z</dcterms:modified>
</cp:coreProperties>
</file>