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00" r:id="rId3"/>
    <p:sldId id="304" r:id="rId4"/>
    <p:sldId id="274" r:id="rId5"/>
    <p:sldId id="305" r:id="rId6"/>
    <p:sldId id="286" r:id="rId7"/>
    <p:sldId id="307" r:id="rId8"/>
    <p:sldId id="296" r:id="rId9"/>
    <p:sldId id="308" r:id="rId10"/>
    <p:sldId id="309" r:id="rId11"/>
    <p:sldId id="31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56"/>
            <p14:sldId id="300"/>
            <p14:sldId id="304"/>
            <p14:sldId id="274"/>
            <p14:sldId id="305"/>
          </p14:sldIdLst>
        </p14:section>
        <p14:section name="الحصة الثانية" id="{2A91C92C-40D6-4917-917C-47E3B2CEE21D}">
          <p14:sldIdLst>
            <p14:sldId id="286"/>
            <p14:sldId id="307"/>
            <p14:sldId id="296"/>
            <p14:sldId id="308"/>
            <p14:sldId id="309"/>
            <p14:sldId id="31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12-08-1444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12-08-1444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12-08-1444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12-08-1444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12-08-1444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12-08-1444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12-08-1444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04049" y="1519312"/>
            <a:ext cx="8799343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المجال: </a:t>
            </a:r>
            <a:r>
              <a:rPr lang="ar-MA" sz="5400" b="1" dirty="0" smtClean="0">
                <a:solidFill>
                  <a:schemeClr val="bg1"/>
                </a:solidFill>
              </a:rPr>
              <a:t>الاجتماعي والاقتصادي</a:t>
            </a:r>
            <a:endParaRPr lang="ar-MA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59655" y="3854545"/>
            <a:ext cx="10543736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buFontTx/>
              <a:buChar char="-"/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المعذبون ص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146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04048" y="2703564"/>
            <a:ext cx="8799343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مكـــــون: </a:t>
            </a:r>
            <a:r>
              <a:rPr lang="ar-MA" sz="5400" b="1" dirty="0" smtClean="0">
                <a:solidFill>
                  <a:schemeClr val="bg1"/>
                </a:solidFill>
              </a:rPr>
              <a:t>القـــــراءة</a:t>
            </a:r>
            <a:r>
              <a:rPr lang="ar-MA" sz="5400" b="1" dirty="0" smtClean="0"/>
              <a:t> </a:t>
            </a:r>
            <a:endParaRPr lang="ar-MA" sz="5400" b="1" dirty="0"/>
          </a:p>
        </p:txBody>
      </p:sp>
    </p:spTree>
    <p:extLst>
      <p:ext uri="{BB962C8B-B14F-4D97-AF65-F5344CB8AC3E}">
        <p14:creationId xmlns:p14="http://schemas.microsoft.com/office/powerpoint/2010/main" val="97510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9065" y="133353"/>
            <a:ext cx="11310424" cy="28623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0" algn="r" rtl="1">
              <a:spcAft>
                <a:spcPts val="0"/>
              </a:spcAft>
            </a:pPr>
            <a:r>
              <a:rPr lang="ar-MA" sz="3600" b="1" u="sng" dirty="0" smtClean="0">
                <a:solidFill>
                  <a:srgbClr val="00B050"/>
                </a:solidFill>
                <a:cs typeface="MCS Erwah S_U normal."/>
              </a:rPr>
              <a:t>4. </a:t>
            </a:r>
            <a:r>
              <a:rPr lang="ar-SA" sz="3600" b="1" u="sng" dirty="0" smtClean="0">
                <a:solidFill>
                  <a:srgbClr val="00B050"/>
                </a:solidFill>
                <a:cs typeface="MCS Erwah S_U normal."/>
              </a:rPr>
              <a:t>رسالة </a:t>
            </a:r>
            <a:r>
              <a:rPr lang="ar-SA" sz="3600" b="1" u="sng" dirty="0">
                <a:solidFill>
                  <a:srgbClr val="00B050"/>
                </a:solidFill>
                <a:cs typeface="MCS Erwah S_U normal."/>
              </a:rPr>
              <a:t>النص وقيمه.</a:t>
            </a:r>
            <a:endParaRPr lang="en-US" sz="3600" dirty="0"/>
          </a:p>
          <a:p>
            <a:pPr lvl="1" algn="r" rtl="1"/>
            <a:r>
              <a:rPr lang="ar-MA" sz="3600" b="1" u="sng" dirty="0" smtClean="0">
                <a:solidFill>
                  <a:srgbClr val="00B050"/>
                </a:solidFill>
                <a:cs typeface="MCS Erwah S_U normal."/>
              </a:rPr>
              <a:t>- </a:t>
            </a:r>
            <a:r>
              <a:rPr lang="ar-SA" sz="3600" b="1" u="sng" dirty="0" smtClean="0">
                <a:solidFill>
                  <a:srgbClr val="00B050"/>
                </a:solidFill>
                <a:cs typeface="MCS Erwah S_U normal."/>
              </a:rPr>
              <a:t>رسالة </a:t>
            </a:r>
            <a:r>
              <a:rPr lang="ar-SA" sz="3600" b="1" u="sng" dirty="0">
                <a:solidFill>
                  <a:srgbClr val="00B050"/>
                </a:solidFill>
                <a:cs typeface="MCS Erwah S_U normal."/>
              </a:rPr>
              <a:t>النص:</a:t>
            </a:r>
            <a:endParaRPr lang="en-US" sz="3600" dirty="0"/>
          </a:p>
          <a:p>
            <a:pPr marL="428625" algn="r" rtl="1">
              <a:spcAft>
                <a:spcPts val="0"/>
              </a:spcAft>
            </a:pPr>
            <a:r>
              <a:rPr lang="ar-MA" sz="3600" b="1" dirty="0" smtClean="0">
                <a:solidFill>
                  <a:schemeClr val="bg1"/>
                </a:solidFill>
              </a:rPr>
              <a:t>.............................................</a:t>
            </a:r>
            <a:endParaRPr lang="en-US" sz="3600" dirty="0">
              <a:solidFill>
                <a:schemeClr val="bg1"/>
              </a:solidFill>
            </a:endParaRPr>
          </a:p>
          <a:p>
            <a:pPr lvl="1" algn="r" rtl="1"/>
            <a:r>
              <a:rPr lang="ar-MA" sz="3600" b="1" u="sng" dirty="0" smtClean="0">
                <a:solidFill>
                  <a:srgbClr val="00B050"/>
                </a:solidFill>
                <a:cs typeface="MCS Erwah S_U normal."/>
              </a:rPr>
              <a:t>- </a:t>
            </a:r>
            <a:r>
              <a:rPr lang="ar-SA" sz="3600" b="1" u="sng" dirty="0" smtClean="0">
                <a:solidFill>
                  <a:srgbClr val="00B050"/>
                </a:solidFill>
                <a:cs typeface="MCS Erwah S_U normal."/>
              </a:rPr>
              <a:t>قيم </a:t>
            </a:r>
            <a:r>
              <a:rPr lang="ar-SA" sz="3600" b="1" u="sng" dirty="0">
                <a:solidFill>
                  <a:srgbClr val="00B050"/>
                </a:solidFill>
                <a:cs typeface="MCS Erwah S_U normal."/>
              </a:rPr>
              <a:t>النص: </a:t>
            </a:r>
            <a:endParaRPr lang="en-US" sz="3600" dirty="0"/>
          </a:p>
          <a:p>
            <a:pPr lvl="1" algn="r" rtl="1"/>
            <a:r>
              <a:rPr lang="ar-MA" sz="3600" b="1" dirty="0" smtClean="0">
                <a:solidFill>
                  <a:schemeClr val="bg1"/>
                </a:solidFill>
                <a:ea typeface="Calibri" panose="020F0502020204030204" pitchFamily="34" charset="0"/>
              </a:rPr>
              <a:t>.............................................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36235" y="3102417"/>
            <a:ext cx="2827604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رابعا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التركيب</a:t>
            </a:r>
          </a:p>
        </p:txBody>
      </p:sp>
      <p:sp>
        <p:nvSpPr>
          <p:cNvPr id="2" name="Rectangle 1"/>
          <p:cNvSpPr/>
          <p:nvPr/>
        </p:nvSpPr>
        <p:spPr>
          <a:xfrm>
            <a:off x="429065" y="3815748"/>
            <a:ext cx="11310424" cy="206210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.........................................</a:t>
            </a:r>
          </a:p>
          <a:p>
            <a:pPr algn="r" rtl="1"/>
            <a:endParaRPr lang="ar-MA" sz="32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r" rtl="1"/>
            <a:endParaRPr lang="ar-MA" sz="32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r" rtl="1"/>
            <a:endParaRPr lang="ar-M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636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9065" y="133353"/>
            <a:ext cx="11310424" cy="28623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0" algn="r" rtl="1">
              <a:spcAft>
                <a:spcPts val="0"/>
              </a:spcAft>
            </a:pPr>
            <a:r>
              <a:rPr lang="ar-MA" sz="3600" b="1" u="sng" dirty="0" smtClean="0">
                <a:solidFill>
                  <a:srgbClr val="00B050"/>
                </a:solidFill>
                <a:cs typeface="MCS Erwah S_U normal."/>
              </a:rPr>
              <a:t>4. </a:t>
            </a:r>
            <a:r>
              <a:rPr lang="ar-SA" sz="3600" b="1" u="sng" dirty="0" smtClean="0">
                <a:solidFill>
                  <a:srgbClr val="00B050"/>
                </a:solidFill>
                <a:cs typeface="MCS Erwah S_U normal."/>
              </a:rPr>
              <a:t>رسالة </a:t>
            </a:r>
            <a:r>
              <a:rPr lang="ar-SA" sz="3600" b="1" u="sng" dirty="0">
                <a:solidFill>
                  <a:srgbClr val="00B050"/>
                </a:solidFill>
                <a:cs typeface="MCS Erwah S_U normal."/>
              </a:rPr>
              <a:t>النص وقيمه.</a:t>
            </a:r>
            <a:endParaRPr lang="en-US" sz="3600" dirty="0"/>
          </a:p>
          <a:p>
            <a:pPr lvl="1" algn="r" rtl="1"/>
            <a:r>
              <a:rPr lang="ar-MA" sz="3600" b="1" u="sng" dirty="0" smtClean="0">
                <a:solidFill>
                  <a:srgbClr val="00B050"/>
                </a:solidFill>
                <a:cs typeface="MCS Erwah S_U normal."/>
              </a:rPr>
              <a:t>- </a:t>
            </a:r>
            <a:r>
              <a:rPr lang="ar-SA" sz="3600" b="1" u="sng" dirty="0" smtClean="0">
                <a:solidFill>
                  <a:srgbClr val="00B050"/>
                </a:solidFill>
                <a:cs typeface="MCS Erwah S_U normal."/>
              </a:rPr>
              <a:t>رسالة </a:t>
            </a:r>
            <a:r>
              <a:rPr lang="ar-SA" sz="3600" b="1" u="sng" dirty="0">
                <a:solidFill>
                  <a:srgbClr val="00B050"/>
                </a:solidFill>
                <a:cs typeface="MCS Erwah S_U normal."/>
              </a:rPr>
              <a:t>النص:</a:t>
            </a:r>
            <a:endParaRPr lang="en-US" sz="3600" dirty="0"/>
          </a:p>
          <a:p>
            <a:pPr marL="428625" algn="r" rtl="1">
              <a:spcAft>
                <a:spcPts val="0"/>
              </a:spcAft>
            </a:pPr>
            <a:r>
              <a:rPr lang="ar-MA" sz="3600" b="1" dirty="0">
                <a:solidFill>
                  <a:schemeClr val="bg1"/>
                </a:solidFill>
              </a:rPr>
              <a:t>تصوير معاناة المتشردين  والمحرومين.</a:t>
            </a:r>
            <a:endParaRPr lang="en-US" sz="3600" dirty="0">
              <a:solidFill>
                <a:schemeClr val="bg1"/>
              </a:solidFill>
            </a:endParaRPr>
          </a:p>
          <a:p>
            <a:pPr lvl="1" algn="r" rtl="1"/>
            <a:r>
              <a:rPr lang="ar-MA" sz="3600" b="1" u="sng" dirty="0" smtClean="0">
                <a:solidFill>
                  <a:srgbClr val="00B050"/>
                </a:solidFill>
                <a:cs typeface="MCS Erwah S_U normal."/>
              </a:rPr>
              <a:t>- </a:t>
            </a:r>
            <a:r>
              <a:rPr lang="ar-SA" sz="3600" b="1" u="sng" dirty="0" smtClean="0">
                <a:solidFill>
                  <a:srgbClr val="00B050"/>
                </a:solidFill>
                <a:cs typeface="MCS Erwah S_U normal."/>
              </a:rPr>
              <a:t>قيم </a:t>
            </a:r>
            <a:r>
              <a:rPr lang="ar-SA" sz="3600" b="1" u="sng" dirty="0">
                <a:solidFill>
                  <a:srgbClr val="00B050"/>
                </a:solidFill>
                <a:cs typeface="MCS Erwah S_U normal."/>
              </a:rPr>
              <a:t>النص: </a:t>
            </a:r>
            <a:endParaRPr lang="en-US" sz="3600" dirty="0"/>
          </a:p>
          <a:p>
            <a:pPr lvl="1" algn="r" rtl="1"/>
            <a:r>
              <a:rPr lang="ar-MA" sz="3600" b="1" dirty="0">
                <a:solidFill>
                  <a:schemeClr val="bg1"/>
                </a:solidFill>
                <a:ea typeface="Calibri" panose="020F0502020204030204" pitchFamily="34" charset="0"/>
              </a:rPr>
              <a:t>قيمة الإحساس بالفئات الفقيرة و المحرومة.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36235" y="3102417"/>
            <a:ext cx="2827604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رابعا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التركيب</a:t>
            </a:r>
          </a:p>
        </p:txBody>
      </p:sp>
      <p:sp>
        <p:nvSpPr>
          <p:cNvPr id="2" name="Rectangle 1"/>
          <p:cNvSpPr/>
          <p:nvPr/>
        </p:nvSpPr>
        <p:spPr>
          <a:xfrm>
            <a:off x="429065" y="3815748"/>
            <a:ext cx="11310424" cy="206210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النص قصيدة شعرية 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عمودية؛ </a:t>
            </a:r>
            <a:r>
              <a:rPr lang="ar-MA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يصور الشاعر من خلالها حياة بعض المتشردين والمتسولين؛ وما يعانونه من جوع وعري 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يثير </a:t>
            </a:r>
            <a:r>
              <a:rPr lang="ar-MA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الشفقة والألم، كما ينتقد العلم 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الذي </a:t>
            </a:r>
            <a:r>
              <a:rPr lang="ar-MA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رغم أن له صولات وتقدما، فإنه لم يوجد حلا لمجموعة من المشاكل التي تتخبط فيها المجتمعات من فقر 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وأمراض وغيرها</a:t>
            </a:r>
            <a:endParaRPr lang="ar-M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086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5987" y="809858"/>
            <a:ext cx="11929403" cy="44330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العنوان: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تركيبيا: ................................................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دلاليـــا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lnSpc>
                <a:spcPct val="150000"/>
              </a:lnSpc>
              <a:buAutoNum type="arabicPeriod" startAt="5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89120" y="70340"/>
            <a:ext cx="3193365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710748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5987" y="809858"/>
            <a:ext cx="11929403" cy="427809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محمد الحلوي.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قصيدة  شعرية عمودية، ذات نظام الشطرين.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العنوان: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تركيبيا: المعذبون:خبر لمبتدأ محذوف تقديره هم أو هؤلاء.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دلاليـــا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البؤساء- الفقراء- المتشردون- المتسولون- المحرومون- الذين يعانون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 startAt="5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انطلاقا من أنشطة الملاحظة نفترض أن النص سيتحدث عن معاناة بعض الفئات المحرومة و المهمشة في المجتمع.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89120" y="70340"/>
            <a:ext cx="3193365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532419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4263" y="1014800"/>
            <a:ext cx="11859065" cy="48639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ar-MA" sz="3200" b="1" u="sng" dirty="0">
                <a:solidFill>
                  <a:srgbClr val="00B050"/>
                </a:solidFill>
              </a:rPr>
              <a:t>1-	</a:t>
            </a:r>
            <a:r>
              <a:rPr lang="ar-MA" sz="3200" b="1" u="sng" dirty="0" smtClean="0">
                <a:solidFill>
                  <a:srgbClr val="00B050"/>
                </a:solidFill>
              </a:rPr>
              <a:t>الشرح </a:t>
            </a:r>
            <a:r>
              <a:rPr lang="ar-MA" sz="3200" b="1" u="sng" dirty="0">
                <a:solidFill>
                  <a:srgbClr val="00B050"/>
                </a:solidFill>
              </a:rPr>
              <a:t>اللغوي</a:t>
            </a:r>
            <a:r>
              <a:rPr lang="ar-MA" sz="3200" b="1" u="sng" dirty="0" smtClean="0">
                <a:solidFill>
                  <a:srgbClr val="00B050"/>
                </a:solidFill>
              </a:rPr>
              <a:t>:</a:t>
            </a:r>
          </a:p>
          <a:p>
            <a:pPr marL="457200" indent="-457200" algn="r" rtl="1">
              <a:lnSpc>
                <a:spcPct val="200000"/>
              </a:lnSpc>
              <a:buFontTx/>
              <a:buChar char="-"/>
            </a:pPr>
            <a:r>
              <a:rPr lang="ar-MA" sz="3200" b="1" dirty="0" smtClean="0">
                <a:solidFill>
                  <a:schemeClr val="bg1"/>
                </a:solidFill>
              </a:rPr>
              <a:t>يلفهم</a:t>
            </a:r>
            <a:r>
              <a:rPr lang="ar-MA" sz="3200" b="1" dirty="0">
                <a:solidFill>
                  <a:schemeClr val="bg1"/>
                </a:solidFill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</a:rPr>
              <a:t>........                      – </a:t>
            </a:r>
            <a:r>
              <a:rPr lang="ar-MA" sz="3200" b="1" dirty="0">
                <a:solidFill>
                  <a:schemeClr val="bg1"/>
                </a:solidFill>
              </a:rPr>
              <a:t>وتئن: </a:t>
            </a:r>
            <a:r>
              <a:rPr lang="ar-MA" sz="3200" b="1" dirty="0" smtClean="0">
                <a:solidFill>
                  <a:schemeClr val="bg1"/>
                </a:solidFill>
              </a:rPr>
              <a:t>.....   </a:t>
            </a:r>
          </a:p>
          <a:p>
            <a:pPr marL="457200" indent="-457200" algn="r" rtl="1">
              <a:lnSpc>
                <a:spcPct val="200000"/>
              </a:lnSpc>
              <a:buFontTx/>
              <a:buChar char="-"/>
            </a:pPr>
            <a:r>
              <a:rPr lang="ar-MA" sz="3200" b="1" dirty="0" smtClean="0">
                <a:solidFill>
                  <a:schemeClr val="bg1"/>
                </a:solidFill>
              </a:rPr>
              <a:t>الدجى</a:t>
            </a:r>
            <a:r>
              <a:rPr lang="ar-MA" sz="3200" b="1" dirty="0">
                <a:solidFill>
                  <a:schemeClr val="bg1"/>
                </a:solidFill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</a:rPr>
              <a:t>.......                       </a:t>
            </a:r>
            <a:r>
              <a:rPr lang="ar-MA" sz="3200" b="1" dirty="0">
                <a:solidFill>
                  <a:schemeClr val="bg1"/>
                </a:solidFill>
              </a:rPr>
              <a:t>– فرط: </a:t>
            </a:r>
            <a:r>
              <a:rPr lang="ar-MA" sz="3200" b="1" dirty="0" smtClean="0">
                <a:solidFill>
                  <a:schemeClr val="bg1"/>
                </a:solidFill>
              </a:rPr>
              <a:t>......</a:t>
            </a:r>
            <a:endParaRPr lang="ar-MA" sz="3200" b="1" dirty="0" smtClean="0">
              <a:solidFill>
                <a:schemeClr val="bg1"/>
              </a:solidFill>
            </a:endParaRPr>
          </a:p>
          <a:p>
            <a:pPr algn="r" rtl="1">
              <a:lnSpc>
                <a:spcPct val="200000"/>
              </a:lnSpc>
            </a:pPr>
            <a:r>
              <a:rPr lang="ar-MA" sz="3200" b="1" u="sng" dirty="0" smtClean="0">
                <a:solidFill>
                  <a:srgbClr val="00B050"/>
                </a:solidFill>
              </a:rPr>
              <a:t>2</a:t>
            </a:r>
            <a:r>
              <a:rPr lang="ar-MA" sz="3200" b="1" u="sng" dirty="0">
                <a:solidFill>
                  <a:srgbClr val="00B050"/>
                </a:solidFill>
              </a:rPr>
              <a:t>. </a:t>
            </a:r>
            <a:r>
              <a:rPr lang="ar-MA" sz="3200" b="1" u="sng" dirty="0" smtClean="0">
                <a:solidFill>
                  <a:srgbClr val="00B050"/>
                </a:solidFill>
              </a:rPr>
              <a:t>المضمون </a:t>
            </a:r>
            <a:r>
              <a:rPr lang="ar-MA" sz="3200" b="1" u="sng" dirty="0">
                <a:solidFill>
                  <a:srgbClr val="00B050"/>
                </a:solidFill>
              </a:rPr>
              <a:t>العام للنص:</a:t>
            </a:r>
            <a:endParaRPr lang="ar-MA" sz="3200" b="1" u="sng" dirty="0" smtClean="0">
              <a:solidFill>
                <a:srgbClr val="00B050"/>
              </a:solidFill>
            </a:endParaRPr>
          </a:p>
          <a:p>
            <a:pPr algn="r" rtl="1">
              <a:lnSpc>
                <a:spcPct val="200000"/>
              </a:lnSpc>
            </a:pPr>
            <a:r>
              <a:rPr lang="ar-MA" sz="3200" b="1" dirty="0">
                <a:solidFill>
                  <a:schemeClr val="bg1"/>
                </a:solidFill>
              </a:rPr>
              <a:t>-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....................................................................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2173" y="211017"/>
            <a:ext cx="342899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136978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4263" y="1014800"/>
            <a:ext cx="11859065" cy="45243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200" b="1" u="sng" dirty="0">
                <a:solidFill>
                  <a:srgbClr val="00B050"/>
                </a:solidFill>
              </a:rPr>
              <a:t>1-	</a:t>
            </a:r>
            <a:r>
              <a:rPr lang="ar-MA" sz="3200" b="1" u="sng" dirty="0" smtClean="0">
                <a:solidFill>
                  <a:srgbClr val="00B050"/>
                </a:solidFill>
              </a:rPr>
              <a:t>الشرح </a:t>
            </a:r>
            <a:r>
              <a:rPr lang="ar-MA" sz="3200" b="1" u="sng" dirty="0">
                <a:solidFill>
                  <a:srgbClr val="00B050"/>
                </a:solidFill>
              </a:rPr>
              <a:t>اللغوي</a:t>
            </a:r>
            <a:r>
              <a:rPr lang="ar-MA" sz="3200" b="1" u="sng" dirty="0" smtClean="0">
                <a:solidFill>
                  <a:srgbClr val="00B050"/>
                </a:solidFill>
              </a:rPr>
              <a:t>:</a:t>
            </a:r>
          </a:p>
          <a:p>
            <a:pPr marL="457200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 smtClean="0">
                <a:solidFill>
                  <a:schemeClr val="bg1"/>
                </a:solidFill>
              </a:rPr>
              <a:t>يلفهم</a:t>
            </a:r>
            <a:r>
              <a:rPr lang="ar-MA" sz="3200" b="1" dirty="0">
                <a:solidFill>
                  <a:schemeClr val="bg1"/>
                </a:solidFill>
              </a:rPr>
              <a:t>: يغطيهم.   </a:t>
            </a:r>
            <a:r>
              <a:rPr lang="ar-MA" sz="3200" b="1" dirty="0" smtClean="0">
                <a:solidFill>
                  <a:schemeClr val="bg1"/>
                </a:solidFill>
              </a:rPr>
              <a:t>                   – </a:t>
            </a:r>
            <a:r>
              <a:rPr lang="ar-MA" sz="3200" b="1" dirty="0">
                <a:solidFill>
                  <a:schemeClr val="bg1"/>
                </a:solidFill>
              </a:rPr>
              <a:t>وتئن: تتألم.   </a:t>
            </a:r>
            <a:endParaRPr lang="ar-MA" sz="3200" b="1" dirty="0" smtClean="0">
              <a:solidFill>
                <a:schemeClr val="bg1"/>
              </a:solidFill>
            </a:endParaRPr>
          </a:p>
          <a:p>
            <a:pPr marL="457200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 smtClean="0">
                <a:solidFill>
                  <a:schemeClr val="bg1"/>
                </a:solidFill>
              </a:rPr>
              <a:t>الدجى</a:t>
            </a:r>
            <a:r>
              <a:rPr lang="ar-MA" sz="3200" b="1" dirty="0">
                <a:solidFill>
                  <a:schemeClr val="bg1"/>
                </a:solidFill>
              </a:rPr>
              <a:t>: الظلام.   </a:t>
            </a:r>
            <a:r>
              <a:rPr lang="ar-MA" sz="3200" b="1" dirty="0" smtClean="0">
                <a:solidFill>
                  <a:schemeClr val="bg1"/>
                </a:solidFill>
              </a:rPr>
              <a:t>                    </a:t>
            </a:r>
            <a:r>
              <a:rPr lang="ar-MA" sz="3200" b="1" dirty="0">
                <a:solidFill>
                  <a:schemeClr val="bg1"/>
                </a:solidFill>
              </a:rPr>
              <a:t>– فرط: </a:t>
            </a:r>
            <a:r>
              <a:rPr lang="ar-MA" sz="3200" b="1" dirty="0" smtClean="0">
                <a:solidFill>
                  <a:schemeClr val="bg1"/>
                </a:solidFill>
              </a:rPr>
              <a:t>كبر.</a:t>
            </a:r>
            <a:endParaRPr lang="ar-MA" sz="3200" b="1" dirty="0" smtClean="0">
              <a:solidFill>
                <a:schemeClr val="bg1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00B050"/>
                </a:solidFill>
              </a:rPr>
              <a:t>2</a:t>
            </a:r>
            <a:r>
              <a:rPr lang="ar-MA" sz="3200" b="1" u="sng" dirty="0">
                <a:solidFill>
                  <a:srgbClr val="00B050"/>
                </a:solidFill>
              </a:rPr>
              <a:t>. </a:t>
            </a:r>
            <a:r>
              <a:rPr lang="ar-MA" sz="3200" b="1" u="sng" dirty="0" smtClean="0">
                <a:solidFill>
                  <a:srgbClr val="00B050"/>
                </a:solidFill>
              </a:rPr>
              <a:t>المضمون </a:t>
            </a:r>
            <a:r>
              <a:rPr lang="ar-MA" sz="3200" b="1" u="sng" dirty="0">
                <a:solidFill>
                  <a:srgbClr val="00B050"/>
                </a:solidFill>
              </a:rPr>
              <a:t>العام للنص:</a:t>
            </a:r>
            <a:endParaRPr lang="ar-MA" sz="3200" b="1" u="sng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</a:rPr>
              <a:t>- </a:t>
            </a:r>
            <a:r>
              <a:rPr lang="ar-MA" sz="3200" b="1" dirty="0" smtClean="0">
                <a:solidFill>
                  <a:schemeClr val="bg1"/>
                </a:solidFill>
              </a:rPr>
              <a:t>يصور </a:t>
            </a:r>
            <a:r>
              <a:rPr lang="ar-MA" sz="3200" b="1" dirty="0">
                <a:solidFill>
                  <a:schemeClr val="bg1"/>
                </a:solidFill>
              </a:rPr>
              <a:t>الشاعر في هذه القصيدة ؛مظاهر معاناة بعض الفئات المحرومة و المهمشة في المجتمع.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2173" y="211017"/>
            <a:ext cx="342899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824318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5" y="1252021"/>
            <a:ext cx="11915335" cy="34163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742950" lvl="0" indent="-742950" algn="r" rtl="1">
              <a:buAutoNum type="arabicPeriod"/>
              <a:defRPr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المعجم:</a:t>
            </a:r>
          </a:p>
          <a:p>
            <a:pPr lvl="0" algn="r" rtl="1">
              <a:defRPr/>
            </a:pPr>
            <a:endParaRPr lang="ar-MA" sz="3600" dirty="0">
              <a:solidFill>
                <a:schemeClr val="bg1"/>
              </a:solidFill>
            </a:endParaRPr>
          </a:p>
          <a:p>
            <a:pPr lvl="0" algn="r" rtl="1">
              <a:defRPr/>
            </a:pPr>
            <a:endParaRPr kumimoji="0" lang="ar-MA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0" algn="r" rtl="1">
              <a:defRPr/>
            </a:pPr>
            <a:endParaRPr lang="ar-MA" sz="3600" b="1" dirty="0">
              <a:solidFill>
                <a:schemeClr val="bg1"/>
              </a:solidFill>
              <a:latin typeface="Century Gothic" panose="020B0502020202020204"/>
              <a:cs typeface="Arial" panose="020B0604020202020204" pitchFamily="34" charset="0"/>
            </a:endParaRPr>
          </a:p>
          <a:p>
            <a:pPr lvl="0" algn="r" rtl="1">
              <a:defRPr/>
            </a:pPr>
            <a:endParaRPr kumimoji="0" lang="ar-MA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0" algn="r" rtl="1">
              <a:defRPr/>
            </a:pPr>
            <a:r>
              <a:rPr lang="ar-MA" sz="3600" b="1" dirty="0">
                <a:solidFill>
                  <a:schemeClr val="bg1"/>
                </a:solidFill>
              </a:rPr>
              <a:t>- </a:t>
            </a:r>
            <a:r>
              <a:rPr lang="ar-MA" sz="3600" b="1" dirty="0" smtClean="0">
                <a:solidFill>
                  <a:schemeClr val="bg1"/>
                </a:solidFill>
              </a:rPr>
              <a:t>ما طبيعة العلاقة الموجودة بين الحقلين؟</a:t>
            </a:r>
            <a:endParaRPr lang="ar-MA" sz="3600" b="1" dirty="0">
              <a:solidFill>
                <a:schemeClr val="bg1"/>
              </a:solidFill>
              <a:latin typeface="Century Gothic" panose="020B0502020202020204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92173" y="211017"/>
            <a:ext cx="342899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ثالثا: تحليل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699590"/>
              </p:ext>
            </p:extLst>
          </p:nvPr>
        </p:nvGraphicFramePr>
        <p:xfrm>
          <a:off x="393895" y="1978116"/>
          <a:ext cx="11465243" cy="168249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784840">
                  <a:extLst>
                    <a:ext uri="{9D8B030D-6E8A-4147-A177-3AD203B41FA5}">
                      <a16:colId xmlns:a16="http://schemas.microsoft.com/office/drawing/2014/main" val="3689009289"/>
                    </a:ext>
                  </a:extLst>
                </a:gridCol>
                <a:gridCol w="5680403">
                  <a:extLst>
                    <a:ext uri="{9D8B030D-6E8A-4147-A177-3AD203B41FA5}">
                      <a16:colId xmlns:a16="http://schemas.microsoft.com/office/drawing/2014/main" val="753656545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الألفاظ و العبارات الدالة على </a:t>
                      </a:r>
                      <a:r>
                        <a:rPr lang="ar-MA" sz="3200" b="1" dirty="0">
                          <a:solidFill>
                            <a:srgbClr val="FF0000"/>
                          </a:solidFill>
                          <a:effectLst/>
                        </a:rPr>
                        <a:t>المعاناة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الألفاظ و العبارات الدالة على </a:t>
                      </a:r>
                      <a:r>
                        <a:rPr lang="ar-MA" sz="3200" b="1" dirty="0">
                          <a:solidFill>
                            <a:srgbClr val="FF0000"/>
                          </a:solidFill>
                          <a:effectLst/>
                        </a:rPr>
                        <a:t>الطبيعة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289565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387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639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5" y="1252021"/>
            <a:ext cx="11915335" cy="34163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742950" lvl="0" indent="-742950" algn="r" rtl="1">
              <a:buAutoNum type="arabicPeriod"/>
              <a:defRPr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المعجم:</a:t>
            </a:r>
          </a:p>
          <a:p>
            <a:pPr lvl="0" algn="r" rtl="1">
              <a:defRPr/>
            </a:pPr>
            <a:endParaRPr lang="ar-MA" sz="3600" dirty="0">
              <a:solidFill>
                <a:schemeClr val="bg1"/>
              </a:solidFill>
            </a:endParaRPr>
          </a:p>
          <a:p>
            <a:pPr lvl="0" algn="r" rtl="1">
              <a:defRPr/>
            </a:pPr>
            <a:endParaRPr kumimoji="0" lang="ar-MA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0" algn="r" rtl="1">
              <a:defRPr/>
            </a:pPr>
            <a:endParaRPr lang="ar-MA" sz="3600" b="1" dirty="0">
              <a:solidFill>
                <a:schemeClr val="bg1"/>
              </a:solidFill>
              <a:latin typeface="Century Gothic" panose="020B0502020202020204"/>
              <a:cs typeface="Arial" panose="020B0604020202020204" pitchFamily="34" charset="0"/>
            </a:endParaRPr>
          </a:p>
          <a:p>
            <a:pPr lvl="0" algn="r" rtl="1">
              <a:defRPr/>
            </a:pPr>
            <a:endParaRPr kumimoji="0" lang="ar-MA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0" algn="r" rtl="1">
              <a:defRPr/>
            </a:pPr>
            <a:r>
              <a:rPr lang="ar-MA" sz="3600" b="1" dirty="0">
                <a:solidFill>
                  <a:schemeClr val="bg1"/>
                </a:solidFill>
              </a:rPr>
              <a:t>- علاقة تضاد؛ لأن الطبيعة زادت من معاناة هؤلاء</a:t>
            </a:r>
            <a:endParaRPr lang="ar-MA" sz="3600" b="1" dirty="0">
              <a:solidFill>
                <a:schemeClr val="bg1"/>
              </a:solidFill>
              <a:latin typeface="Century Gothic" panose="020B0502020202020204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92173" y="211017"/>
            <a:ext cx="342899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ثالثا: تحليل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360990"/>
              </p:ext>
            </p:extLst>
          </p:nvPr>
        </p:nvGraphicFramePr>
        <p:xfrm>
          <a:off x="393895" y="1978116"/>
          <a:ext cx="11465243" cy="168249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784840">
                  <a:extLst>
                    <a:ext uri="{9D8B030D-6E8A-4147-A177-3AD203B41FA5}">
                      <a16:colId xmlns:a16="http://schemas.microsoft.com/office/drawing/2014/main" val="3689009289"/>
                    </a:ext>
                  </a:extLst>
                </a:gridCol>
                <a:gridCol w="5680403">
                  <a:extLst>
                    <a:ext uri="{9D8B030D-6E8A-4147-A177-3AD203B41FA5}">
                      <a16:colId xmlns:a16="http://schemas.microsoft.com/office/drawing/2014/main" val="753656545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الألفاظ و العبارات الدالة على </a:t>
                      </a:r>
                      <a:r>
                        <a:rPr lang="ar-MA" sz="3200" b="1" dirty="0">
                          <a:solidFill>
                            <a:srgbClr val="FF0000"/>
                          </a:solidFill>
                          <a:effectLst/>
                        </a:rPr>
                        <a:t>المعاناة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الألفاظ و العبارات الدالة على </a:t>
                      </a:r>
                      <a:r>
                        <a:rPr lang="ar-MA" sz="3200" b="1" dirty="0">
                          <a:solidFill>
                            <a:srgbClr val="FF0000"/>
                          </a:solidFill>
                          <a:effectLst/>
                        </a:rPr>
                        <a:t>الطبيعة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289565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bg1"/>
                          </a:solidFill>
                          <a:effectLst/>
                        </a:rPr>
                        <a:t>ـ غرثى – عرايا –جثتا – هزيلات -جائعات- الدروب –الجهل -الذنوب...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bg1"/>
                          </a:solidFill>
                          <a:effectLst/>
                        </a:rPr>
                        <a:t>- الثلج- البرد- الشتاء- نار- الدجى- زمهرير- الأرض... 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387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719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2539" y="112540"/>
            <a:ext cx="11915335" cy="38472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0" algn="just" rtl="1">
              <a:spcAft>
                <a:spcPts val="0"/>
              </a:spcAft>
            </a:pPr>
            <a:r>
              <a:rPr lang="ar-MA" sz="3600" b="1" u="sng" dirty="0" smtClean="0">
                <a:solidFill>
                  <a:srgbClr val="00B050"/>
                </a:solidFill>
                <a:cs typeface="MCS Erwah S_U normal."/>
              </a:rPr>
              <a:t>2. </a:t>
            </a:r>
            <a:r>
              <a:rPr lang="ar-SA" sz="3600" b="1" u="sng" dirty="0" smtClean="0">
                <a:solidFill>
                  <a:srgbClr val="00B050"/>
                </a:solidFill>
                <a:cs typeface="MCS Erwah S_U normal."/>
              </a:rPr>
              <a:t>الصيغ </a:t>
            </a:r>
            <a:r>
              <a:rPr lang="ar-SA" sz="3600" b="1" u="sng" dirty="0">
                <a:solidFill>
                  <a:srgbClr val="00B050"/>
                </a:solidFill>
                <a:cs typeface="MCS Erwah S_U normal."/>
              </a:rPr>
              <a:t>الفنية:</a:t>
            </a:r>
            <a:endParaRPr lang="en-US" sz="3600" dirty="0"/>
          </a:p>
          <a:p>
            <a:pPr marL="800100" lvl="1" indent="-342900" algn="just" rtl="1">
              <a:buFont typeface="Traditional Arabic" panose="02020603050405020304" pitchFamily="18" charset="-78"/>
              <a:buChar char="-"/>
            </a:pPr>
            <a:r>
              <a:rPr lang="ar-MA" sz="3200" b="1" dirty="0">
                <a:solidFill>
                  <a:srgbClr val="FF0000"/>
                </a:solidFill>
                <a:ea typeface="Times New Roman" panose="02020603050405020304" pitchFamily="18" charset="0"/>
              </a:rPr>
              <a:t>المجاز:</a:t>
            </a:r>
            <a:r>
              <a:rPr lang="ar-MA" sz="3200" b="1" dirty="0">
                <a:solidFill>
                  <a:srgbClr val="FF0000"/>
                </a:solidFill>
                <a:ea typeface="Times New Roman" panose="02020603050405020304" pitchFamily="18" charset="0"/>
                <a:cs typeface="MCS Erwah S_U normal."/>
              </a:rPr>
              <a:t> </a:t>
            </a:r>
            <a:r>
              <a:rPr lang="ar-MA" sz="3200" b="1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...................................</a:t>
            </a:r>
            <a:endParaRPr lang="en-US" sz="3600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marL="800100" lvl="1" indent="-342900" algn="just" rtl="1">
              <a:buFont typeface="Traditional Arabic" panose="02020603050405020304" pitchFamily="18" charset="-78"/>
              <a:buChar char="-"/>
            </a:pPr>
            <a:r>
              <a:rPr lang="ar-MA" sz="3200" b="1" dirty="0">
                <a:solidFill>
                  <a:srgbClr val="FF0000"/>
                </a:solidFill>
                <a:ea typeface="Times New Roman" panose="02020603050405020304" pitchFamily="18" charset="0"/>
              </a:rPr>
              <a:t>التشبيه: </a:t>
            </a:r>
            <a:r>
              <a:rPr lang="ar-MA" sz="32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...................................</a:t>
            </a:r>
            <a:endParaRPr lang="en-US" sz="3600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lvl="0" algn="just" rtl="1">
              <a:spcAft>
                <a:spcPts val="0"/>
              </a:spcAft>
            </a:pPr>
            <a:r>
              <a:rPr lang="ar-MA" sz="3600" b="1" u="sng" dirty="0" smtClean="0">
                <a:solidFill>
                  <a:srgbClr val="00B050"/>
                </a:solidFill>
                <a:cs typeface="MCS Erwah S_U normal."/>
              </a:rPr>
              <a:t>3. </a:t>
            </a:r>
            <a:r>
              <a:rPr lang="ar-SA" sz="3600" b="1" u="sng" dirty="0" smtClean="0">
                <a:solidFill>
                  <a:srgbClr val="00B050"/>
                </a:solidFill>
                <a:cs typeface="MCS Erwah S_U normal."/>
              </a:rPr>
              <a:t>الصيغ </a:t>
            </a:r>
            <a:r>
              <a:rPr lang="ar-SA" sz="3600" b="1" u="sng" dirty="0">
                <a:solidFill>
                  <a:srgbClr val="00B050"/>
                </a:solidFill>
                <a:cs typeface="MCS Erwah S_U normal."/>
              </a:rPr>
              <a:t>اللغوية:</a:t>
            </a:r>
            <a:endParaRPr lang="en-US" sz="3600" dirty="0"/>
          </a:p>
          <a:p>
            <a:pPr marL="800100" lvl="1" indent="-342900" algn="just" rtl="1">
              <a:buFont typeface="Traditional Arabic" panose="02020603050405020304" pitchFamily="18" charset="-78"/>
              <a:buChar char="-"/>
            </a:pPr>
            <a:r>
              <a:rPr lang="ar-MA" sz="3200" b="1" dirty="0">
                <a:solidFill>
                  <a:srgbClr val="FF0000"/>
                </a:solidFill>
                <a:ea typeface="Times New Roman" panose="02020603050405020304" pitchFamily="18" charset="0"/>
              </a:rPr>
              <a:t>الاستفهام: </a:t>
            </a:r>
            <a:r>
              <a:rPr lang="ar-MA" sz="3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................................</a:t>
            </a:r>
            <a:endParaRPr lang="en-US" sz="3600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marL="800100" lvl="1" indent="-342900" algn="just" rtl="1">
              <a:buFont typeface="Traditional Arabic" panose="02020603050405020304" pitchFamily="18" charset="-78"/>
              <a:buChar char="-"/>
            </a:pPr>
            <a:r>
              <a:rPr lang="ar-MA" sz="3200" b="1" dirty="0">
                <a:solidFill>
                  <a:srgbClr val="FF0000"/>
                </a:solidFill>
                <a:ea typeface="Times New Roman" panose="02020603050405020304" pitchFamily="18" charset="0"/>
              </a:rPr>
              <a:t>التعجب: </a:t>
            </a:r>
            <a:r>
              <a:rPr lang="ar-MA" sz="3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...................................</a:t>
            </a:r>
            <a:endParaRPr lang="en-US" sz="3600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marL="800100" lvl="1" indent="-342900" algn="just" rtl="1">
              <a:buFont typeface="Traditional Arabic" panose="02020603050405020304" pitchFamily="18" charset="-78"/>
              <a:buChar char="-"/>
            </a:pPr>
            <a:r>
              <a:rPr lang="ar-MA" sz="3200" b="1" dirty="0">
                <a:solidFill>
                  <a:srgbClr val="FF0000"/>
                </a:solidFill>
                <a:ea typeface="Times New Roman" panose="02020603050405020304" pitchFamily="18" charset="0"/>
              </a:rPr>
              <a:t>الجمل: </a:t>
            </a:r>
            <a:r>
              <a:rPr lang="ar-MA" sz="3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......................................</a:t>
            </a:r>
            <a:endParaRPr lang="en-US" sz="3600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923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2539" y="112540"/>
            <a:ext cx="11915335" cy="60016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0" algn="just" rtl="1">
              <a:spcAft>
                <a:spcPts val="0"/>
              </a:spcAft>
            </a:pPr>
            <a:r>
              <a:rPr lang="ar-MA" sz="3600" b="1" u="sng" dirty="0" smtClean="0">
                <a:solidFill>
                  <a:srgbClr val="00B050"/>
                </a:solidFill>
                <a:cs typeface="MCS Erwah S_U normal."/>
              </a:rPr>
              <a:t>2. </a:t>
            </a:r>
            <a:r>
              <a:rPr lang="ar-SA" sz="3600" b="1" u="sng" dirty="0" smtClean="0">
                <a:solidFill>
                  <a:srgbClr val="00B050"/>
                </a:solidFill>
                <a:cs typeface="MCS Erwah S_U normal."/>
              </a:rPr>
              <a:t>الصيغ </a:t>
            </a:r>
            <a:r>
              <a:rPr lang="ar-SA" sz="3600" b="1" u="sng" dirty="0">
                <a:solidFill>
                  <a:srgbClr val="00B050"/>
                </a:solidFill>
                <a:cs typeface="MCS Erwah S_U normal."/>
              </a:rPr>
              <a:t>الفنية:</a:t>
            </a:r>
            <a:endParaRPr lang="en-US" sz="3600" dirty="0"/>
          </a:p>
          <a:p>
            <a:pPr marL="800100" lvl="1" indent="-342900" algn="just" rtl="1">
              <a:buFont typeface="Traditional Arabic" panose="02020603050405020304" pitchFamily="18" charset="-78"/>
              <a:buChar char="-"/>
            </a:pPr>
            <a:r>
              <a:rPr lang="ar-MA" sz="3200" b="1" dirty="0">
                <a:solidFill>
                  <a:srgbClr val="FF0000"/>
                </a:solidFill>
                <a:ea typeface="Times New Roman" panose="02020603050405020304" pitchFamily="18" charset="0"/>
              </a:rPr>
              <a:t>المجاز:</a:t>
            </a:r>
            <a:r>
              <a:rPr lang="ar-MA" sz="3200" b="1" dirty="0">
                <a:solidFill>
                  <a:srgbClr val="FF0000"/>
                </a:solidFill>
                <a:ea typeface="Times New Roman" panose="02020603050405020304" pitchFamily="18" charset="0"/>
                <a:cs typeface="MCS Erwah S_U normal."/>
              </a:rPr>
              <a:t> </a:t>
            </a:r>
            <a:r>
              <a:rPr lang="ar-MA" sz="3200" b="1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ar-MA" sz="3200" b="1" dirty="0">
                <a:solidFill>
                  <a:schemeClr val="bg1"/>
                </a:solidFill>
                <a:ea typeface="Times New Roman" panose="02020603050405020304" pitchFamily="18" charset="0"/>
              </a:rPr>
              <a:t>التلج يلحفها غطاء / الأرض تفتك..</a:t>
            </a:r>
            <a:endParaRPr lang="en-US" sz="3600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marL="800100" lvl="1" indent="-342900" algn="just" rtl="1">
              <a:buFont typeface="Traditional Arabic" panose="02020603050405020304" pitchFamily="18" charset="-78"/>
              <a:buChar char="-"/>
            </a:pPr>
            <a:r>
              <a:rPr lang="ar-MA" sz="3200" b="1" dirty="0">
                <a:solidFill>
                  <a:srgbClr val="FF0000"/>
                </a:solidFill>
                <a:ea typeface="Times New Roman" panose="02020603050405020304" pitchFamily="18" charset="0"/>
              </a:rPr>
              <a:t>التشبيه: </a:t>
            </a:r>
            <a:r>
              <a:rPr lang="ar-MA" sz="3200" b="1" dirty="0">
                <a:solidFill>
                  <a:schemeClr val="bg1"/>
                </a:solidFill>
                <a:ea typeface="Times New Roman" panose="02020603050405020304" pitchFamily="18" charset="0"/>
              </a:rPr>
              <a:t>الجوع موت.</a:t>
            </a:r>
            <a:endParaRPr lang="en-US" sz="3600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marL="201930" algn="just" rtl="1">
              <a:spcAft>
                <a:spcPts val="0"/>
              </a:spcAft>
            </a:pPr>
            <a:r>
              <a:rPr lang="ar-MA" sz="3200" b="1" dirty="0" smtClean="0">
                <a:solidFill>
                  <a:schemeClr val="bg1"/>
                </a:solidFill>
              </a:rPr>
              <a:t>وهو </a:t>
            </a:r>
            <a:r>
              <a:rPr lang="ar-MA" sz="3200" b="1" dirty="0">
                <a:solidFill>
                  <a:schemeClr val="bg1"/>
                </a:solidFill>
              </a:rPr>
              <a:t>ما أضفى على  القصيدة جمالية.</a:t>
            </a:r>
            <a:endParaRPr lang="en-US" sz="3600" dirty="0">
              <a:solidFill>
                <a:schemeClr val="bg1"/>
              </a:solidFill>
            </a:endParaRPr>
          </a:p>
          <a:p>
            <a:pPr lvl="0" algn="just" rtl="1">
              <a:spcAft>
                <a:spcPts val="0"/>
              </a:spcAft>
            </a:pPr>
            <a:r>
              <a:rPr lang="ar-MA" sz="3600" b="1" u="sng" dirty="0" smtClean="0">
                <a:solidFill>
                  <a:srgbClr val="00B050"/>
                </a:solidFill>
                <a:cs typeface="MCS Erwah S_U normal."/>
              </a:rPr>
              <a:t>3. </a:t>
            </a:r>
            <a:r>
              <a:rPr lang="ar-SA" sz="3600" b="1" u="sng" dirty="0" smtClean="0">
                <a:solidFill>
                  <a:srgbClr val="00B050"/>
                </a:solidFill>
                <a:cs typeface="MCS Erwah S_U normal."/>
              </a:rPr>
              <a:t>الصيغ </a:t>
            </a:r>
            <a:r>
              <a:rPr lang="ar-SA" sz="3600" b="1" u="sng" dirty="0">
                <a:solidFill>
                  <a:srgbClr val="00B050"/>
                </a:solidFill>
                <a:cs typeface="MCS Erwah S_U normal."/>
              </a:rPr>
              <a:t>اللغوية:</a:t>
            </a:r>
            <a:endParaRPr lang="en-US" sz="3600" dirty="0"/>
          </a:p>
          <a:p>
            <a:pPr marL="800100" lvl="1" indent="-342900" algn="just" rtl="1">
              <a:buFont typeface="Traditional Arabic" panose="02020603050405020304" pitchFamily="18" charset="-78"/>
              <a:buChar char="-"/>
            </a:pPr>
            <a:r>
              <a:rPr lang="ar-MA" sz="3200" b="1" dirty="0">
                <a:solidFill>
                  <a:srgbClr val="FF0000"/>
                </a:solidFill>
                <a:ea typeface="Times New Roman" panose="02020603050405020304" pitchFamily="18" charset="0"/>
              </a:rPr>
              <a:t>الاستفهام: </a:t>
            </a:r>
            <a:r>
              <a:rPr lang="ar-MA" sz="3600" b="1" dirty="0">
                <a:solidFill>
                  <a:schemeClr val="bg1"/>
                </a:solidFill>
                <a:ea typeface="Times New Roman" panose="02020603050405020304" pitchFamily="18" charset="0"/>
              </a:rPr>
              <a:t>ماذا جنت...؟ ماذا أفاد العلم...؟</a:t>
            </a:r>
            <a:endParaRPr lang="en-US" sz="3600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marL="800100" lvl="1" indent="-342900" algn="just" rtl="1">
              <a:buFont typeface="Traditional Arabic" panose="02020603050405020304" pitchFamily="18" charset="-78"/>
              <a:buChar char="-"/>
            </a:pPr>
            <a:r>
              <a:rPr lang="ar-MA" sz="3200" b="1" dirty="0">
                <a:solidFill>
                  <a:srgbClr val="FF0000"/>
                </a:solidFill>
                <a:ea typeface="Times New Roman" panose="02020603050405020304" pitchFamily="18" charset="0"/>
              </a:rPr>
              <a:t>التعجب: </a:t>
            </a:r>
            <a:r>
              <a:rPr lang="ar-MA" sz="3600" b="1" dirty="0">
                <a:solidFill>
                  <a:schemeClr val="bg1"/>
                </a:solidFill>
                <a:ea typeface="Times New Roman" panose="02020603050405020304" pitchFamily="18" charset="0"/>
              </a:rPr>
              <a:t>من هؤلاء ...؟</a:t>
            </a:r>
            <a:endParaRPr lang="en-US" sz="3600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pPr marL="800100" lvl="1" indent="-342900" algn="just" rtl="1">
              <a:buFont typeface="Traditional Arabic" panose="02020603050405020304" pitchFamily="18" charset="-78"/>
              <a:buChar char="-"/>
            </a:pPr>
            <a:r>
              <a:rPr lang="ar-MA" sz="3200" b="1" dirty="0">
                <a:solidFill>
                  <a:srgbClr val="FF0000"/>
                </a:solidFill>
                <a:ea typeface="Times New Roman" panose="02020603050405020304" pitchFamily="18" charset="0"/>
              </a:rPr>
              <a:t>الجمل: </a:t>
            </a:r>
            <a:r>
              <a:rPr lang="ar-MA" sz="3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توظيف الجمل </a:t>
            </a:r>
            <a:r>
              <a:rPr lang="ar-MA" sz="3600" b="1" dirty="0">
                <a:solidFill>
                  <a:schemeClr val="bg1"/>
                </a:solidFill>
                <a:ea typeface="Times New Roman" panose="02020603050405020304" pitchFamily="18" charset="0"/>
              </a:rPr>
              <a:t>الاسمية </a:t>
            </a:r>
            <a:r>
              <a:rPr lang="ar-MA" sz="3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وخاصة </a:t>
            </a:r>
            <a:r>
              <a:rPr lang="ar-MA" sz="3600" b="1" dirty="0">
                <a:solidFill>
                  <a:schemeClr val="bg1"/>
                </a:solidFill>
                <a:ea typeface="Times New Roman" panose="02020603050405020304" pitchFamily="18" charset="0"/>
              </a:rPr>
              <a:t>الجمل الخبرية مثل:(الثلج يلحفها غطاء مرعشا؛ و الجوع موت </a:t>
            </a:r>
            <a:r>
              <a:rPr lang="ar-MA" sz="3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مبطئ؛ الجهل </a:t>
            </a:r>
            <a:r>
              <a:rPr lang="ar-MA" sz="3600" b="1" dirty="0">
                <a:solidFill>
                  <a:schemeClr val="bg1"/>
                </a:solidFill>
                <a:ea typeface="Times New Roman" panose="02020603050405020304" pitchFamily="18" charset="0"/>
              </a:rPr>
              <a:t>فوق الأرض ينشر ظله...) كدليل على صدق الشاعر في مشاعره نحو فئة المعذبين و البؤساء و المحرومين</a:t>
            </a:r>
            <a:r>
              <a:rPr lang="ar-MA" sz="3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.</a:t>
            </a:r>
            <a:endParaRPr lang="en-US" sz="3600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764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465</TotalTime>
  <Words>474</Words>
  <Application>Microsoft Office PowerPoint</Application>
  <PresentationFormat>Widescreen</PresentationFormat>
  <Paragraphs>81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Century Gothic</vt:lpstr>
      <vt:lpstr>MCS Erwah S_U normal.</vt:lpstr>
      <vt:lpstr>Times New Roman</vt:lpstr>
      <vt:lpstr>Traditional Arabic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72</cp:revision>
  <dcterms:created xsi:type="dcterms:W3CDTF">2022-09-26T12:22:46Z</dcterms:created>
  <dcterms:modified xsi:type="dcterms:W3CDTF">2023-03-04T21:33:38Z</dcterms:modified>
</cp:coreProperties>
</file>