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96" r:id="rId5"/>
    <p:sldId id="259" r:id="rId6"/>
    <p:sldId id="301" r:id="rId7"/>
    <p:sldId id="261" r:id="rId8"/>
    <p:sldId id="303" r:id="rId9"/>
    <p:sldId id="302" r:id="rId10"/>
    <p:sldId id="304" r:id="rId11"/>
    <p:sldId id="269" r:id="rId12"/>
    <p:sldId id="305" r:id="rId13"/>
    <p:sldId id="28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96"/>
            <p14:sldId id="259"/>
            <p14:sldId id="301"/>
          </p14:sldIdLst>
        </p14:section>
        <p14:section name="الحصة الثانية" id="{2A91C92C-40D6-4917-917C-47E3B2CEE21D}">
          <p14:sldIdLst>
            <p14:sldId id="261"/>
            <p14:sldId id="303"/>
            <p14:sldId id="302"/>
            <p14:sldId id="304"/>
            <p14:sldId id="269"/>
            <p14:sldId id="305"/>
            <p14:sldId id="28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19-04-1445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19-04-1445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19-04-1445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19-04-1445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19-04-1445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19-04-1445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19-04-1445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19-04-1445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19-04-1445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19-04-1445</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19-04-1445</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19-04-1445</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19-04-1445</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19-04-1445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19-04-1445</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مــــــــــــــــجال: </a:t>
            </a:r>
            <a:r>
              <a:rPr lang="ar-MA" sz="5400" b="1" dirty="0" smtClean="0">
                <a:solidFill>
                  <a:schemeClr val="bg1"/>
                </a:solidFill>
                <a:effectLst>
                  <a:outerShdw blurRad="38100" dist="38100" dir="2700000" algn="tl">
                    <a:srgbClr val="000000">
                      <a:alpha val="43137"/>
                    </a:srgbClr>
                  </a:outerShdw>
                </a:effectLst>
              </a:rPr>
              <a:t>القيم الوطنية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الوطن والوطنية ص</a:t>
            </a:r>
            <a:r>
              <a:rPr lang="ar-MA" sz="5400" b="1" dirty="0">
                <a:solidFill>
                  <a:schemeClr val="bg1"/>
                </a:solidFill>
                <a:effectLst>
                  <a:outerShdw blurRad="38100" dist="38100" dir="2700000" algn="tl">
                    <a:srgbClr val="000000">
                      <a:alpha val="43137"/>
                    </a:srgbClr>
                  </a:outerShdw>
                </a:effectLst>
              </a:rPr>
              <a:t>: </a:t>
            </a:r>
            <a:r>
              <a:rPr lang="ar-MA" sz="5400" b="1" dirty="0" smtClean="0">
                <a:solidFill>
                  <a:srgbClr val="FF0000"/>
                </a:solidFill>
                <a:effectLst>
                  <a:outerShdw blurRad="38100" dist="38100" dir="2700000" algn="tl">
                    <a:srgbClr val="000000">
                      <a:alpha val="43137"/>
                    </a:srgbClr>
                  </a:outerShdw>
                </a:effectLst>
              </a:rPr>
              <a:t>56</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5083" y="520496"/>
            <a:ext cx="11854375" cy="4401205"/>
          </a:xfrm>
          <a:prstGeom prst="rect">
            <a:avLst/>
          </a:prstGeom>
          <a:solidFill>
            <a:schemeClr val="accent2">
              <a:lumMod val="40000"/>
              <a:lumOff val="60000"/>
            </a:schemeClr>
          </a:solidFill>
        </p:spPr>
        <p:txBody>
          <a:bodyPr wrap="square" rtlCol="1">
            <a:spAutoFit/>
          </a:bodyPr>
          <a:lstStyle/>
          <a:p>
            <a:pPr algn="r" rtl="1"/>
            <a:r>
              <a:rPr lang="ar-MA" sz="4000" b="1" dirty="0">
                <a:solidFill>
                  <a:schemeClr val="bg1"/>
                </a:solidFill>
                <a:effectLst>
                  <a:outerShdw blurRad="38100" dist="38100" dir="2700000" algn="tl">
                    <a:srgbClr val="000000">
                      <a:alpha val="43137"/>
                    </a:srgbClr>
                  </a:outerShdw>
                </a:effectLst>
              </a:rPr>
              <a:t>ب- أقسام الناس إزاء نظرتهم للوطن: </a:t>
            </a: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3544242873"/>
              </p:ext>
            </p:extLst>
          </p:nvPr>
        </p:nvGraphicFramePr>
        <p:xfrm>
          <a:off x="422031" y="1359841"/>
          <a:ext cx="11460433" cy="2804160"/>
        </p:xfrm>
        <a:graphic>
          <a:graphicData uri="http://schemas.openxmlformats.org/drawingml/2006/table">
            <a:tbl>
              <a:tblPr rtl="1" firstRow="1" firstCol="1" bandRow="1">
                <a:tableStyleId>{5C22544A-7EE6-4342-B048-85BDC9FD1C3A}</a:tableStyleId>
              </a:tblPr>
              <a:tblGrid>
                <a:gridCol w="1828692">
                  <a:extLst>
                    <a:ext uri="{9D8B030D-6E8A-4147-A177-3AD203B41FA5}">
                      <a16:colId xmlns:a16="http://schemas.microsoft.com/office/drawing/2014/main" val="2357317542"/>
                    </a:ext>
                  </a:extLst>
                </a:gridCol>
                <a:gridCol w="1650151">
                  <a:extLst>
                    <a:ext uri="{9D8B030D-6E8A-4147-A177-3AD203B41FA5}">
                      <a16:colId xmlns:a16="http://schemas.microsoft.com/office/drawing/2014/main" val="4153974987"/>
                    </a:ext>
                  </a:extLst>
                </a:gridCol>
                <a:gridCol w="2592901">
                  <a:extLst>
                    <a:ext uri="{9D8B030D-6E8A-4147-A177-3AD203B41FA5}">
                      <a16:colId xmlns:a16="http://schemas.microsoft.com/office/drawing/2014/main" val="2937234358"/>
                    </a:ext>
                  </a:extLst>
                </a:gridCol>
                <a:gridCol w="2358904">
                  <a:extLst>
                    <a:ext uri="{9D8B030D-6E8A-4147-A177-3AD203B41FA5}">
                      <a16:colId xmlns:a16="http://schemas.microsoft.com/office/drawing/2014/main" val="2690863066"/>
                    </a:ext>
                  </a:extLst>
                </a:gridCol>
                <a:gridCol w="3029785">
                  <a:extLst>
                    <a:ext uri="{9D8B030D-6E8A-4147-A177-3AD203B41FA5}">
                      <a16:colId xmlns:a16="http://schemas.microsoft.com/office/drawing/2014/main" val="3514245921"/>
                    </a:ext>
                  </a:extLst>
                </a:gridCol>
              </a:tblGrid>
              <a:tr h="116205">
                <a:tc>
                  <a:txBody>
                    <a:bodyPr/>
                    <a:lstStyle/>
                    <a:p>
                      <a:pPr algn="ctr" rtl="1">
                        <a:lnSpc>
                          <a:spcPct val="115000"/>
                        </a:lnSpc>
                        <a:spcAft>
                          <a:spcPts val="0"/>
                        </a:spcAft>
                      </a:pPr>
                      <a:r>
                        <a:rPr lang="ar-MA" sz="3200" b="1">
                          <a:solidFill>
                            <a:srgbClr val="FF0000"/>
                          </a:solidFill>
                          <a:effectLst/>
                        </a:rPr>
                        <a:t>أقسام الناس</a:t>
                      </a:r>
                      <a:endParaRPr lang="en-US" sz="3200" b="1">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rgbClr val="FF0000"/>
                          </a:solidFill>
                          <a:effectLst/>
                        </a:rPr>
                        <a:t>الأنانيون</a:t>
                      </a:r>
                      <a:endParaRPr lang="en-US" sz="3200" b="1">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rgbClr val="FF0000"/>
                          </a:solidFill>
                          <a:effectLst/>
                        </a:rPr>
                        <a:t>الجشعون</a:t>
                      </a:r>
                      <a:endParaRPr lang="en-US" sz="3200" b="1">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rgbClr val="FF0000"/>
                          </a:solidFill>
                          <a:effectLst/>
                        </a:rPr>
                        <a:t>العبثيون</a:t>
                      </a:r>
                      <a:endParaRPr lang="en-US" sz="3200" b="1">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a:solidFill>
                            <a:srgbClr val="FF0000"/>
                          </a:solidFill>
                          <a:effectLst/>
                        </a:rPr>
                        <a:t>التوفيقيون / العادلون</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653454346"/>
                  </a:ext>
                </a:extLst>
              </a:tr>
              <a:tr h="234950">
                <a:tc>
                  <a:txBody>
                    <a:bodyPr/>
                    <a:lstStyle/>
                    <a:p>
                      <a:pPr algn="ctr" rtl="1">
                        <a:lnSpc>
                          <a:spcPct val="115000"/>
                        </a:lnSpc>
                        <a:spcAft>
                          <a:spcPts val="0"/>
                        </a:spcAft>
                      </a:pPr>
                      <a:endParaRPr lang="ar-MA" sz="3200" b="1" dirty="0" smtClean="0">
                        <a:solidFill>
                          <a:schemeClr val="bg1"/>
                        </a:solidFill>
                        <a:effectLst/>
                      </a:endParaRPr>
                    </a:p>
                    <a:p>
                      <a:pPr algn="ctr" rtl="1">
                        <a:lnSpc>
                          <a:spcPct val="115000"/>
                        </a:lnSpc>
                        <a:spcAft>
                          <a:spcPts val="0"/>
                        </a:spcAft>
                      </a:pPr>
                      <a:r>
                        <a:rPr lang="ar-MA" sz="3200" b="1" dirty="0" smtClean="0">
                          <a:solidFill>
                            <a:schemeClr val="bg1"/>
                          </a:solidFill>
                          <a:effectLst/>
                        </a:rPr>
                        <a:t>نظرتهم </a:t>
                      </a:r>
                      <a:r>
                        <a:rPr lang="ar-MA" sz="3200" b="1" dirty="0">
                          <a:solidFill>
                            <a:schemeClr val="bg1"/>
                          </a:solidFill>
                          <a:effectLst/>
                        </a:rPr>
                        <a:t>للوطن</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chemeClr val="bg1"/>
                          </a:solidFill>
                          <a:effectLst/>
                        </a:rPr>
                        <a:t>لا يعترفون إلا بأوطانهم</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chemeClr val="bg1"/>
                          </a:solidFill>
                          <a:effectLst/>
                        </a:rPr>
                        <a:t>لا  يهمهم إلا التوسع في الملك ولو على حساب الأوطان الأخرى</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chemeClr val="bg1"/>
                          </a:solidFill>
                          <a:effectLst/>
                        </a:rPr>
                        <a:t>وهم المخالفون لسنن الطبيعة في تعاملهم مع أوطانهم</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a:solidFill>
                            <a:schemeClr val="bg1"/>
                          </a:solidFill>
                          <a:effectLst/>
                        </a:rPr>
                        <a:t>هم يعترفون بأوطانهم الصغيرة دون نسيان غيرهم من الأوطان الأخرى.</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047279169"/>
                  </a:ext>
                </a:extLst>
              </a:tr>
            </a:tbl>
          </a:graphicData>
        </a:graphic>
      </p:graphicFrame>
    </p:spTree>
    <p:extLst>
      <p:ext uri="{BB962C8B-B14F-4D97-AF65-F5344CB8AC3E}">
        <p14:creationId xmlns:p14="http://schemas.microsoft.com/office/powerpoint/2010/main" val="277946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590842"/>
            <a:ext cx="11811597" cy="4496616"/>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a:solidFill>
                  <a:srgbClr val="FF0000"/>
                </a:solidFill>
                <a:effectLst>
                  <a:outerShdw blurRad="38100" dist="38100" dir="2700000" algn="tl">
                    <a:srgbClr val="000000">
                      <a:alpha val="43137"/>
                    </a:srgbClr>
                  </a:outerShdw>
                </a:effectLst>
              </a:rPr>
              <a:t>مكونات الخطاب:</a:t>
            </a:r>
            <a:endParaRPr lang="ar-MA" sz="3600" b="1" dirty="0" smtClean="0">
              <a:solidFill>
                <a:srgbClr val="FF0000"/>
              </a:solidFill>
              <a:effectLst>
                <a:outerShdw blurRad="38100" dist="38100" dir="2700000" algn="tl">
                  <a:srgbClr val="000000">
                    <a:alpha val="43137"/>
                  </a:srgbClr>
                </a:outerShdw>
              </a:effectLst>
            </a:endParaRPr>
          </a:p>
          <a:p>
            <a:pPr lvl="1" algn="r" rtl="1">
              <a:lnSpc>
                <a:spcPct val="115000"/>
              </a:lnSpc>
            </a:pPr>
            <a:r>
              <a:rPr lang="ar-SA" sz="3600" b="1" dirty="0">
                <a:latin typeface="Calibri" panose="020F0502020204030204" pitchFamily="34" charset="0"/>
                <a:ea typeface="Times New Roman" panose="02020603050405020304" pitchFamily="18" charset="0"/>
              </a:rPr>
              <a:t> </a:t>
            </a:r>
            <a:r>
              <a:rPr lang="ar-SA" sz="3600" b="1" dirty="0">
                <a:solidFill>
                  <a:schemeClr val="bg1"/>
                </a:solidFill>
                <a:latin typeface="Calibri" panose="020F0502020204030204" pitchFamily="34" charset="0"/>
                <a:ea typeface="Times New Roman" panose="02020603050405020304" pitchFamily="18" charset="0"/>
              </a:rPr>
              <a:t>- المخاطب: </a:t>
            </a:r>
            <a:r>
              <a:rPr lang="ar-MA" sz="3600" b="1" dirty="0" smtClean="0">
                <a:solidFill>
                  <a:schemeClr val="bg1"/>
                </a:solidFill>
                <a:latin typeface="Calibri" panose="020F0502020204030204" pitchFamily="34" charset="0"/>
                <a:ea typeface="Times New Roman" panose="02020603050405020304" pitchFamily="18" charset="0"/>
              </a:rPr>
              <a:t>............</a:t>
            </a:r>
            <a:r>
              <a:rPr lang="ar-SA" sz="3600" b="1" dirty="0" smtClean="0">
                <a:solidFill>
                  <a:schemeClr val="bg1"/>
                </a:solidFill>
                <a:latin typeface="Calibri" panose="020F0502020204030204" pitchFamily="34" charset="0"/>
                <a:ea typeface="Times New Roman" panose="02020603050405020304" pitchFamily="18"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lvl="1" algn="r" rtl="1">
              <a:lnSpc>
                <a:spcPct val="115000"/>
              </a:lnSpc>
            </a:pPr>
            <a:r>
              <a:rPr lang="ar-SA" sz="3600" b="1" dirty="0">
                <a:solidFill>
                  <a:schemeClr val="bg1"/>
                </a:solidFill>
                <a:latin typeface="Calibri" panose="020F0502020204030204" pitchFamily="34" charset="0"/>
                <a:ea typeface="Times New Roman" panose="02020603050405020304" pitchFamily="18" charset="0"/>
              </a:rPr>
              <a:t> </a:t>
            </a:r>
            <a:r>
              <a:rPr lang="ar-SA" sz="3600" b="1" dirty="0" smtClean="0">
                <a:solidFill>
                  <a:schemeClr val="bg1"/>
                </a:solidFill>
                <a:latin typeface="Calibri" panose="020F0502020204030204" pitchFamily="34" charset="0"/>
                <a:ea typeface="Times New Roman" panose="02020603050405020304" pitchFamily="18" charset="0"/>
              </a:rPr>
              <a:t>- </a:t>
            </a:r>
            <a:r>
              <a:rPr lang="ar-SA" sz="3600" b="1" dirty="0">
                <a:solidFill>
                  <a:schemeClr val="bg1"/>
                </a:solidFill>
                <a:latin typeface="Calibri" panose="020F0502020204030204" pitchFamily="34" charset="0"/>
                <a:ea typeface="Times New Roman" panose="02020603050405020304" pitchFamily="18" charset="0"/>
              </a:rPr>
              <a:t>المخاطب: </a:t>
            </a:r>
            <a:r>
              <a:rPr lang="ar-MA" sz="3600" b="1" dirty="0" smtClean="0">
                <a:solidFill>
                  <a:schemeClr val="bg1"/>
                </a:solidFill>
                <a:latin typeface="Calibri" panose="020F0502020204030204" pitchFamily="34" charset="0"/>
                <a:ea typeface="Times New Roman" panose="02020603050405020304" pitchFamily="18" charset="0"/>
              </a:rPr>
              <a:t>.........</a:t>
            </a:r>
            <a:r>
              <a:rPr lang="ar-SA" sz="3600" b="1" dirty="0" smtClean="0">
                <a:solidFill>
                  <a:schemeClr val="bg1"/>
                </a:solidFill>
                <a:latin typeface="Calibri" panose="020F0502020204030204" pitchFamily="34" charset="0"/>
                <a:ea typeface="Times New Roman" panose="02020603050405020304" pitchFamily="18" charset="0"/>
              </a:rPr>
              <a:t>.</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lvl="1" algn="r" rtl="1">
              <a:lnSpc>
                <a:spcPct val="115000"/>
              </a:lnSpc>
            </a:pPr>
            <a:r>
              <a:rPr lang="ar-SA" sz="3600" b="1" dirty="0">
                <a:solidFill>
                  <a:schemeClr val="bg1"/>
                </a:solidFill>
                <a:latin typeface="Calibri" panose="020F0502020204030204" pitchFamily="34" charset="0"/>
                <a:ea typeface="Times New Roman" panose="02020603050405020304" pitchFamily="18" charset="0"/>
              </a:rPr>
              <a:t> </a:t>
            </a:r>
            <a:r>
              <a:rPr lang="ar-SA" sz="3600" b="1" dirty="0" smtClean="0">
                <a:solidFill>
                  <a:schemeClr val="bg1"/>
                </a:solidFill>
                <a:latin typeface="Calibri" panose="020F0502020204030204" pitchFamily="34" charset="0"/>
                <a:ea typeface="Times New Roman" panose="02020603050405020304" pitchFamily="18" charset="0"/>
              </a:rPr>
              <a:t>- </a:t>
            </a:r>
            <a:r>
              <a:rPr lang="ar-SA" sz="3600" b="1" dirty="0">
                <a:solidFill>
                  <a:schemeClr val="bg1"/>
                </a:solidFill>
                <a:latin typeface="Calibri" panose="020F0502020204030204" pitchFamily="34" charset="0"/>
                <a:ea typeface="Times New Roman" panose="02020603050405020304" pitchFamily="18" charset="0"/>
              </a:rPr>
              <a:t>المقصدية: </a:t>
            </a:r>
            <a:r>
              <a:rPr lang="ar-MA" sz="3600" b="1" dirty="0" smtClean="0">
                <a:solidFill>
                  <a:schemeClr val="bg1"/>
                </a:solidFill>
                <a:latin typeface="Calibri" panose="020F0502020204030204" pitchFamily="34" charset="0"/>
                <a:ea typeface="Times New Roman" panose="02020603050405020304" pitchFamily="18" charset="0"/>
              </a:rPr>
              <a:t>...............</a:t>
            </a:r>
            <a:r>
              <a:rPr lang="ar-SA" sz="3600" b="1" dirty="0" smtClean="0">
                <a:solidFill>
                  <a:schemeClr val="bg1"/>
                </a:solidFill>
                <a:latin typeface="Calibri" panose="020F0502020204030204" pitchFamily="34" charset="0"/>
                <a:ea typeface="Times New Roman" panose="02020603050405020304" pitchFamily="18" charset="0"/>
              </a:rPr>
              <a:t>.</a:t>
            </a:r>
            <a:endParaRPr lang="ar-MA" sz="3600" b="1" dirty="0" smtClean="0">
              <a:solidFill>
                <a:schemeClr val="bg1"/>
              </a:solidFill>
              <a:effectLst>
                <a:outerShdw blurRad="38100" dist="38100" dir="2700000" algn="tl">
                  <a:srgbClr val="000000">
                    <a:alpha val="43137"/>
                  </a:srgbClr>
                </a:outerShdw>
              </a:effectLst>
            </a:endParaRPr>
          </a:p>
          <a:p>
            <a:pPr algn="r" rtl="1">
              <a:lnSpc>
                <a:spcPct val="200000"/>
              </a:lnSpc>
            </a:pPr>
            <a:r>
              <a:rPr lang="ar-MA" sz="3600" b="1" dirty="0">
                <a:solidFill>
                  <a:srgbClr val="FF0000"/>
                </a:solidFill>
                <a:effectLst>
                  <a:outerShdw blurRad="38100" dist="38100" dir="2700000" algn="tl">
                    <a:srgbClr val="000000">
                      <a:alpha val="43137"/>
                    </a:srgbClr>
                  </a:outerShdw>
                </a:effectLst>
              </a:rPr>
              <a:t>3- قيم النص</a:t>
            </a:r>
            <a:r>
              <a:rPr lang="ar-MA" sz="3600" b="1" dirty="0" smtClean="0">
                <a:solidFill>
                  <a:srgbClr val="FF0000"/>
                </a:solidFill>
                <a:effectLst>
                  <a:outerShdw blurRad="38100" dist="38100" dir="2700000" algn="tl">
                    <a:srgbClr val="000000">
                      <a:alpha val="43137"/>
                    </a:srgbClr>
                  </a:outerShdw>
                </a:effectLst>
              </a:rPr>
              <a:t>:</a:t>
            </a:r>
          </a:p>
          <a:p>
            <a:pPr algn="r" rtl="1">
              <a:lnSpc>
                <a:spcPct val="150000"/>
              </a:lnSpc>
            </a:pPr>
            <a:r>
              <a:rPr lang="ar-MA" sz="3600" b="1" dirty="0" smtClean="0">
                <a:solidFill>
                  <a:schemeClr val="bg1"/>
                </a:solidFill>
                <a:latin typeface="Calibri" panose="020F0502020204030204" pitchFamily="34" charset="0"/>
                <a:ea typeface="Times New Roman" panose="02020603050405020304" pitchFamily="18" charset="0"/>
              </a:rPr>
              <a:t>...................................</a:t>
            </a:r>
            <a:endParaRPr lang="ar-MA" sz="3600" b="1" dirty="0">
              <a:solidFill>
                <a:schemeClr val="bg1"/>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1" y="590842"/>
            <a:ext cx="11811597" cy="5327612"/>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a:solidFill>
                  <a:srgbClr val="FF0000"/>
                </a:solidFill>
                <a:effectLst>
                  <a:outerShdw blurRad="38100" dist="38100" dir="2700000" algn="tl">
                    <a:srgbClr val="000000">
                      <a:alpha val="43137"/>
                    </a:srgbClr>
                  </a:outerShdw>
                </a:effectLst>
              </a:rPr>
              <a:t>مكونات الخطاب:</a:t>
            </a:r>
            <a:endParaRPr lang="ar-MA" sz="3600" b="1" dirty="0" smtClean="0">
              <a:solidFill>
                <a:srgbClr val="FF0000"/>
              </a:solidFill>
              <a:effectLst>
                <a:outerShdw blurRad="38100" dist="38100" dir="2700000" algn="tl">
                  <a:srgbClr val="000000">
                    <a:alpha val="43137"/>
                  </a:srgbClr>
                </a:outerShdw>
              </a:effectLst>
            </a:endParaRPr>
          </a:p>
          <a:p>
            <a:pPr lvl="1" algn="r" rtl="1">
              <a:lnSpc>
                <a:spcPct val="115000"/>
              </a:lnSpc>
            </a:pPr>
            <a:r>
              <a:rPr lang="ar-SA" sz="3600" b="1" dirty="0">
                <a:latin typeface="Calibri" panose="020F0502020204030204" pitchFamily="34" charset="0"/>
                <a:ea typeface="Times New Roman" panose="02020603050405020304" pitchFamily="18" charset="0"/>
              </a:rPr>
              <a:t> </a:t>
            </a:r>
            <a:r>
              <a:rPr lang="ar-SA" sz="3600" b="1" dirty="0">
                <a:solidFill>
                  <a:schemeClr val="bg1"/>
                </a:solidFill>
                <a:latin typeface="Calibri" panose="020F0502020204030204" pitchFamily="34" charset="0"/>
                <a:ea typeface="Times New Roman" panose="02020603050405020304" pitchFamily="18" charset="0"/>
              </a:rPr>
              <a:t>- المخاطب: الكاتب عبد الحميد بن باديس.</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lvl="1" algn="r" rtl="1">
              <a:lnSpc>
                <a:spcPct val="115000"/>
              </a:lnSpc>
            </a:pPr>
            <a:r>
              <a:rPr lang="ar-SA" sz="3600" b="1" dirty="0">
                <a:solidFill>
                  <a:schemeClr val="bg1"/>
                </a:solidFill>
                <a:latin typeface="Calibri" panose="020F0502020204030204" pitchFamily="34" charset="0"/>
                <a:ea typeface="Times New Roman" panose="02020603050405020304" pitchFamily="18" charset="0"/>
              </a:rPr>
              <a:t> </a:t>
            </a:r>
            <a:r>
              <a:rPr lang="ar-SA" sz="3600" b="1" dirty="0" smtClean="0">
                <a:solidFill>
                  <a:schemeClr val="bg1"/>
                </a:solidFill>
                <a:latin typeface="Calibri" panose="020F0502020204030204" pitchFamily="34" charset="0"/>
                <a:ea typeface="Times New Roman" panose="02020603050405020304" pitchFamily="18" charset="0"/>
              </a:rPr>
              <a:t>- </a:t>
            </a:r>
            <a:r>
              <a:rPr lang="ar-SA" sz="3600" b="1" dirty="0">
                <a:solidFill>
                  <a:schemeClr val="bg1"/>
                </a:solidFill>
                <a:latin typeface="Calibri" panose="020F0502020204030204" pitchFamily="34" charset="0"/>
                <a:ea typeface="Times New Roman" panose="02020603050405020304" pitchFamily="18" charset="0"/>
              </a:rPr>
              <a:t>المخاطب: القارئ.</a:t>
            </a:r>
            <a:endParaRPr lang="en-US" sz="32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lvl="1" algn="r" rtl="1">
              <a:lnSpc>
                <a:spcPct val="115000"/>
              </a:lnSpc>
            </a:pPr>
            <a:r>
              <a:rPr lang="ar-SA" sz="3600" b="1" dirty="0">
                <a:solidFill>
                  <a:schemeClr val="bg1"/>
                </a:solidFill>
                <a:latin typeface="Calibri" panose="020F0502020204030204" pitchFamily="34" charset="0"/>
                <a:ea typeface="Times New Roman" panose="02020603050405020304" pitchFamily="18" charset="0"/>
              </a:rPr>
              <a:t> </a:t>
            </a:r>
            <a:r>
              <a:rPr lang="ar-SA" sz="3600" b="1" dirty="0" smtClean="0">
                <a:solidFill>
                  <a:schemeClr val="bg1"/>
                </a:solidFill>
                <a:latin typeface="Calibri" panose="020F0502020204030204" pitchFamily="34" charset="0"/>
                <a:ea typeface="Times New Roman" panose="02020603050405020304" pitchFamily="18" charset="0"/>
              </a:rPr>
              <a:t>- </a:t>
            </a:r>
            <a:r>
              <a:rPr lang="ar-SA" sz="3600" b="1" dirty="0">
                <a:solidFill>
                  <a:schemeClr val="bg1"/>
                </a:solidFill>
                <a:latin typeface="Calibri" panose="020F0502020204030204" pitchFamily="34" charset="0"/>
                <a:ea typeface="Times New Roman" panose="02020603050405020304" pitchFamily="18" charset="0"/>
              </a:rPr>
              <a:t>المقصدية: إبراز أهمية الوطن وعلاقة الناس به.</a:t>
            </a:r>
            <a:endParaRPr lang="ar-MA" sz="3600" b="1" dirty="0" smtClean="0">
              <a:solidFill>
                <a:schemeClr val="bg1"/>
              </a:solidFill>
              <a:effectLst>
                <a:outerShdw blurRad="38100" dist="38100" dir="2700000" algn="tl">
                  <a:srgbClr val="000000">
                    <a:alpha val="43137"/>
                  </a:srgbClr>
                </a:outerShdw>
              </a:effectLst>
            </a:endParaRPr>
          </a:p>
          <a:p>
            <a:pPr algn="r" rtl="1">
              <a:lnSpc>
                <a:spcPct val="200000"/>
              </a:lnSpc>
            </a:pPr>
            <a:r>
              <a:rPr lang="ar-MA" sz="3600" b="1" dirty="0">
                <a:solidFill>
                  <a:srgbClr val="FF0000"/>
                </a:solidFill>
                <a:effectLst>
                  <a:outerShdw blurRad="38100" dist="38100" dir="2700000" algn="tl">
                    <a:srgbClr val="000000">
                      <a:alpha val="43137"/>
                    </a:srgbClr>
                  </a:outerShdw>
                </a:effectLst>
              </a:rPr>
              <a:t>3- قيم النص</a:t>
            </a:r>
            <a:r>
              <a:rPr lang="ar-MA" sz="3600" b="1" dirty="0" smtClean="0">
                <a:solidFill>
                  <a:srgbClr val="FF0000"/>
                </a:solidFill>
                <a:effectLst>
                  <a:outerShdw blurRad="38100" dist="38100" dir="2700000" algn="tl">
                    <a:srgbClr val="000000">
                      <a:alpha val="43137"/>
                    </a:srgbClr>
                  </a:outerShdw>
                </a:effectLst>
              </a:rPr>
              <a:t>:</a:t>
            </a:r>
          </a:p>
          <a:p>
            <a:pPr algn="r" rtl="1">
              <a:lnSpc>
                <a:spcPct val="150000"/>
              </a:lnSpc>
            </a:pPr>
            <a:r>
              <a:rPr lang="ar-MA" sz="3600" b="1" dirty="0">
                <a:solidFill>
                  <a:schemeClr val="bg1"/>
                </a:solidFill>
                <a:latin typeface="Calibri" panose="020F0502020204030204" pitchFamily="34" charset="0"/>
                <a:ea typeface="Times New Roman" panose="02020603050405020304" pitchFamily="18" charset="0"/>
              </a:rPr>
              <a:t>يتضمن النص قيمة وطنية تتجلى في إبراز أهمية الوطن بمفهومه الشمولي، وعدم الاقتصار على النظرة التجزيئية التي لا تعترف إلا بالوطن الصغير</a:t>
            </a:r>
            <a:r>
              <a:rPr lang="ar-MA" sz="3600" b="1" dirty="0" smtClean="0">
                <a:solidFill>
                  <a:schemeClr val="bg1"/>
                </a:solidFill>
                <a:latin typeface="Calibri" panose="020F0502020204030204" pitchFamily="34" charset="0"/>
                <a:ea typeface="Times New Roman" panose="02020603050405020304" pitchFamily="18" charset="0"/>
              </a:rPr>
              <a:t>.</a:t>
            </a:r>
            <a:endParaRPr lang="ar-MA" sz="3600" b="1" dirty="0">
              <a:solidFill>
                <a:schemeClr val="bg1"/>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5866336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36120" y="140675"/>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6" name="TextBox 5"/>
          <p:cNvSpPr txBox="1"/>
          <p:nvPr/>
        </p:nvSpPr>
        <p:spPr>
          <a:xfrm>
            <a:off x="93782" y="806006"/>
            <a:ext cx="11985674" cy="3046988"/>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يؤكد الكاتب أن الوطن مفهوم يتغير حسب درجة وعي الشخص وثقافته، وأن الوطنية صفة نابعة من علاقة الإنسان بهذا الوطن تزداد بحبه لوطنه وتنقص بعبثيته وعدم مبالاته بوطنه. وقد ترتب عن هذه العلاقة اختلاف في الرؤى ووجهات النظر تجاه الوطن بين الأنانيين المحبين لأوطانهم دون سواها، والجشعين ذوي التفكير الاستعماري، والعبثيين المخالفين لسنن الطبيعة، والتوفيقيين المعتزين بأوطانهم وسائر الأوطان الأخرى. وهذا الصنف الأخير هو الذي يمثله ديننا الحنيف ويدعو إليه.</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1683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39151" y="1353210"/>
            <a:ext cx="11535507" cy="2554545"/>
          </a:xfrm>
          <a:prstGeom prst="rect">
            <a:avLst/>
          </a:prstGeom>
          <a:solidFill>
            <a:schemeClr val="accent2">
              <a:lumMod val="40000"/>
              <a:lumOff val="60000"/>
            </a:schemeClr>
          </a:solidFill>
        </p:spPr>
        <p:txBody>
          <a:bodyPr wrap="square" rtlCol="1">
            <a:spAutoFit/>
          </a:bodyPr>
          <a:lstStyle/>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ماذا </a:t>
            </a:r>
            <a:r>
              <a:rPr lang="ar-MA" sz="4000" b="1" dirty="0">
                <a:solidFill>
                  <a:schemeClr val="bg1"/>
                </a:solidFill>
                <a:effectLst>
                  <a:outerShdw blurRad="38100" dist="38100" dir="2700000" algn="tl">
                    <a:srgbClr val="000000">
                      <a:alpha val="43137"/>
                    </a:srgbClr>
                  </a:outerShdw>
                </a:effectLst>
              </a:rPr>
              <a:t>تعني المواطَنة الحقة</a:t>
            </a:r>
            <a:r>
              <a:rPr lang="ar-MA" sz="4000" b="1" dirty="0" smtClean="0">
                <a:solidFill>
                  <a:schemeClr val="bg1"/>
                </a:solidFill>
                <a:effectLst>
                  <a:outerShdw blurRad="38100" dist="38100" dir="2700000" algn="tl">
                    <a:srgbClr val="000000">
                      <a:alpha val="43137"/>
                    </a:srgbClr>
                  </a:outerShdw>
                </a:effectLst>
              </a:rPr>
              <a:t>؟</a:t>
            </a:r>
          </a:p>
          <a:p>
            <a:pPr marL="571500" indent="-571500" algn="r" rtl="1">
              <a:buFontTx/>
              <a:buChar char="-"/>
            </a:pPr>
            <a:endParaRPr lang="ar-MA" sz="4000" b="1" dirty="0">
              <a:solidFill>
                <a:schemeClr val="bg1"/>
              </a:solidFill>
              <a:effectLst>
                <a:outerShdw blurRad="38100" dist="38100" dir="2700000" algn="tl">
                  <a:srgbClr val="000000">
                    <a:alpha val="43137"/>
                  </a:srgbClr>
                </a:outerShdw>
              </a:effectLst>
            </a:endParaRPr>
          </a:p>
          <a:p>
            <a:pPr marL="571500" indent="-571500" algn="r" rtl="1">
              <a:buFontTx/>
              <a:buChar char="-"/>
            </a:pPr>
            <a:endParaRPr lang="ar-MA" sz="4000" b="1" dirty="0">
              <a:solidFill>
                <a:schemeClr val="bg1"/>
              </a:solidFill>
              <a:effectLst>
                <a:outerShdw blurRad="38100" dist="38100" dir="2700000" algn="tl">
                  <a:srgbClr val="000000">
                    <a:alpha val="43137"/>
                  </a:srgbClr>
                </a:outerShdw>
              </a:effectLst>
            </a:endParaRPr>
          </a:p>
          <a:p>
            <a:pPr marL="571500" indent="-571500" algn="r" rtl="1">
              <a:buFontTx/>
              <a:buChar char="-"/>
            </a:pPr>
            <a:r>
              <a:rPr lang="ar-MA" sz="4000" b="1" dirty="0">
                <a:solidFill>
                  <a:schemeClr val="bg1"/>
                </a:solidFill>
                <a:effectLst>
                  <a:outerShdw blurRad="38100" dist="38100" dir="2700000" algn="tl">
                    <a:srgbClr val="000000">
                      <a:alpha val="43137"/>
                    </a:srgbClr>
                  </a:outerShdw>
                </a:effectLst>
              </a:rPr>
              <a:t>بم يمكنك أن تخدم وطنك؟</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5078313"/>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r>
              <a:rPr lang="ar-MA" sz="3600" b="1" dirty="0" smtClean="0">
                <a:solidFill>
                  <a:schemeClr val="bg1"/>
                </a:solidFill>
                <a:effectLst>
                  <a:outerShdw blurRad="38100" dist="38100" dir="2700000" algn="tl">
                    <a:srgbClr val="000000">
                      <a:alpha val="43137"/>
                    </a:srgbClr>
                  </a:outerShdw>
                </a:effectLst>
              </a:rPr>
              <a:t>؟</a:t>
            </a:r>
          </a:p>
          <a:p>
            <a:pPr marL="571500" indent="-57150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اقرأ </a:t>
            </a:r>
            <a:r>
              <a:rPr lang="ar-MA" sz="3600" b="1" dirty="0">
                <a:solidFill>
                  <a:schemeClr val="bg1"/>
                </a:solidFill>
                <a:effectLst>
                  <a:outerShdw blurRad="38100" dist="38100" dir="2700000" algn="tl">
                    <a:srgbClr val="000000">
                      <a:alpha val="43137"/>
                    </a:srgbClr>
                  </a:outerShdw>
                </a:effectLst>
              </a:rPr>
              <a:t>بداية النص ونهايته وسجل </a:t>
            </a:r>
            <a:r>
              <a:rPr lang="ar-MA" sz="3600" b="1" dirty="0" smtClean="0">
                <a:solidFill>
                  <a:schemeClr val="bg1"/>
                </a:solidFill>
                <a:effectLst>
                  <a:outerShdw blurRad="38100" dist="38100" dir="2700000" algn="tl">
                    <a:srgbClr val="000000">
                      <a:alpha val="43137"/>
                    </a:srgbClr>
                  </a:outerShdw>
                </a:effectLst>
              </a:rPr>
              <a:t>استنتاجك</a:t>
            </a:r>
          </a:p>
          <a:p>
            <a:pPr marL="571500" indent="-57150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ماذا </a:t>
            </a:r>
            <a:r>
              <a:rPr lang="ar-MA" sz="3600" b="1" dirty="0" smtClean="0">
                <a:solidFill>
                  <a:schemeClr val="bg1"/>
                </a:solidFill>
                <a:effectLst>
                  <a:outerShdw blurRad="38100" dist="38100" dir="2700000" algn="tl">
                    <a:srgbClr val="000000">
                      <a:alpha val="43137"/>
                    </a:srgbClr>
                  </a:outerShdw>
                </a:effectLst>
              </a:rPr>
              <a:t>تمثل </a:t>
            </a:r>
            <a:r>
              <a:rPr lang="ar-MA" sz="3600" b="1" dirty="0" smtClean="0">
                <a:solidFill>
                  <a:schemeClr val="bg1"/>
                </a:solidFill>
                <a:effectLst>
                  <a:outerShdw blurRad="38100" dist="38100" dir="2700000" algn="tl">
                    <a:srgbClr val="000000">
                      <a:alpha val="43137"/>
                    </a:srgbClr>
                  </a:outerShdw>
                </a:effectLst>
              </a:rPr>
              <a:t>الصورة المرفقة بالنص؟</a:t>
            </a:r>
            <a:endParaRPr lang="ar-MA" sz="3600" b="1" dirty="0">
              <a:solidFill>
                <a:schemeClr val="bg1"/>
              </a:solidFill>
              <a:effectLst>
                <a:outerShdw blurRad="38100" dist="38100" dir="2700000" algn="tl">
                  <a:srgbClr val="000000">
                    <a:alpha val="43137"/>
                  </a:srgbClr>
                </a:outerShdw>
              </a:effectLst>
            </a:endParaRP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0341" y="759644"/>
            <a:ext cx="12070080" cy="5189113"/>
          </a:xfrm>
          <a:prstGeom prst="rect">
            <a:avLst/>
          </a:prstGeom>
          <a:solidFill>
            <a:schemeClr val="accent2">
              <a:lumMod val="40000"/>
              <a:lumOff val="60000"/>
            </a:schemeClr>
          </a:solidFill>
        </p:spPr>
        <p:txBody>
          <a:bodyPr wrap="square" rtlCol="1">
            <a:spAutoFit/>
          </a:bodyPr>
          <a:lstStyle/>
          <a:p>
            <a:pPr indent="-457200" algn="r" rtl="1">
              <a:lnSpc>
                <a:spcPct val="115000"/>
              </a:lnSpc>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صاحب النص ومصدره:</a:t>
            </a:r>
            <a:r>
              <a:rPr lang="ar-MA" sz="3200" b="1" dirty="0" smtClean="0">
                <a:solidFill>
                  <a:srgbClr val="00B050"/>
                </a:solidFill>
                <a:effectLst>
                  <a:outerShdw blurRad="38100" dist="38100" dir="2700000" algn="tl">
                    <a:srgbClr val="000000">
                      <a:alpha val="43137"/>
                    </a:srgbClr>
                  </a:outerShdw>
                </a:effectLst>
              </a:rPr>
              <a:t> </a:t>
            </a:r>
            <a:r>
              <a:rPr lang="ar-MA" sz="3200" b="1" dirty="0">
                <a:solidFill>
                  <a:schemeClr val="bg1"/>
                </a:solidFill>
                <a:latin typeface="Calibri" panose="020F0502020204030204" pitchFamily="34" charset="0"/>
                <a:ea typeface="Times New Roman" panose="02020603050405020304" pitchFamily="18" charset="0"/>
              </a:rPr>
              <a:t>عبد الحميد بن باديس، مجلة الشهاب، الجزء السابع، بتصرف.</a:t>
            </a:r>
            <a:endParaRPr lang="ar-MA" sz="3200" b="1" dirty="0">
              <a:solidFill>
                <a:schemeClr val="bg1"/>
              </a:solidFill>
              <a:latin typeface="Calibri" panose="020F0502020204030204" pitchFamily="34" charset="0"/>
              <a:ea typeface="Times New Roman" panose="02020603050405020304" pitchFamily="18" charset="0"/>
            </a:endParaRPr>
          </a:p>
          <a:p>
            <a:pPr indent="-457200" algn="r" rtl="1">
              <a:lnSpc>
                <a:spcPct val="115000"/>
              </a:lnSpc>
              <a:buFont typeface="+mj-lt"/>
              <a:buAutoNum type="arabicPeriod"/>
            </a:pPr>
            <a:r>
              <a:rPr lang="ar-MA" sz="3200" b="1" u="sng" dirty="0">
                <a:solidFill>
                  <a:srgbClr val="00B050"/>
                </a:solidFill>
                <a:effectLst>
                  <a:outerShdw blurRad="38100" dist="38100" dir="2700000" algn="tl">
                    <a:srgbClr val="000000">
                      <a:alpha val="43137"/>
                    </a:srgbClr>
                  </a:outerShdw>
                </a:effectLst>
              </a:rPr>
              <a:t>نوعية النص</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latin typeface="Calibri" panose="020F0502020204030204" pitchFamily="34" charset="0"/>
                <a:ea typeface="Times New Roman" panose="02020603050405020304" pitchFamily="18" charset="0"/>
              </a:rPr>
              <a:t>مقالة تفسيرية ذات بعد وطني.</a:t>
            </a:r>
            <a:endParaRPr lang="ar-MA" sz="3200" b="1" dirty="0">
              <a:solidFill>
                <a:schemeClr val="bg1"/>
              </a:solidFill>
              <a:latin typeface="Calibri" panose="020F0502020204030204" pitchFamily="34" charset="0"/>
              <a:ea typeface="Times New Roman" panose="02020603050405020304" pitchFamily="18" charset="0"/>
            </a:endParaRPr>
          </a:p>
          <a:p>
            <a:pPr algn="r" rtl="1">
              <a:lnSpc>
                <a:spcPct val="115000"/>
              </a:lnSpc>
            </a:pPr>
            <a:r>
              <a:rPr lang="ar-MA" sz="3200" b="1" dirty="0" smtClean="0">
                <a:solidFill>
                  <a:srgbClr val="00B050"/>
                </a:solidFill>
                <a:effectLst>
                  <a:outerShdw blurRad="38100" dist="38100" dir="2700000" algn="tl">
                    <a:srgbClr val="000000">
                      <a:alpha val="43137"/>
                    </a:srgbClr>
                  </a:outerShdw>
                </a:effectLst>
              </a:rPr>
              <a:t>3. </a:t>
            </a:r>
            <a:r>
              <a:rPr lang="ar-MA" sz="3200" b="1" u="sng" dirty="0">
                <a:solidFill>
                  <a:srgbClr val="00B050"/>
                </a:solidFill>
                <a:effectLst>
                  <a:outerShdw blurRad="38100" dist="38100" dir="2700000" algn="tl">
                    <a:srgbClr val="000000">
                      <a:alpha val="43137"/>
                    </a:srgbClr>
                  </a:outerShdw>
                </a:effectLst>
              </a:rPr>
              <a:t>دراسة العنوان:</a:t>
            </a:r>
            <a:r>
              <a:rPr lang="ar-MA" sz="3200" b="1" dirty="0" smtClean="0">
                <a:solidFill>
                  <a:srgbClr val="00B050"/>
                </a:solidFill>
                <a:effectLst>
                  <a:outerShdw blurRad="38100" dist="38100" dir="2700000" algn="tl">
                    <a:srgbClr val="000000">
                      <a:alpha val="43137"/>
                    </a:srgbClr>
                  </a:outerShdw>
                </a:effectLst>
              </a:rPr>
              <a:t>  </a:t>
            </a:r>
          </a:p>
          <a:p>
            <a:pPr marL="457200" indent="-457200" algn="r" rtl="1">
              <a:lnSpc>
                <a:spcPct val="115000"/>
              </a:lnSpc>
              <a:spcAft>
                <a:spcPts val="0"/>
              </a:spcAft>
              <a:buFont typeface="Wingdings" panose="05000000000000000000" pitchFamily="2" charset="2"/>
              <a:buChar char="ü"/>
            </a:pPr>
            <a:r>
              <a:rPr lang="ar-SA" sz="3200" b="1" dirty="0" smtClean="0">
                <a:solidFill>
                  <a:srgbClr val="C00000"/>
                </a:solidFill>
                <a:latin typeface="Calibri" panose="020F0502020204030204" pitchFamily="34" charset="0"/>
                <a:ea typeface="Times New Roman" panose="02020603050405020304" pitchFamily="18" charset="0"/>
                <a:cs typeface="Times New Roman" panose="02020603050405020304" pitchFamily="18" charset="0"/>
              </a:rPr>
              <a:t>تركيبيا</a:t>
            </a:r>
            <a:r>
              <a:rPr lang="ar-SA" sz="3200" b="1" dirty="0" smtClean="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ar-SA" sz="32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 </a:t>
            </a:r>
            <a:r>
              <a:rPr lang="ar-SA" sz="3200" b="1" dirty="0">
                <a:latin typeface="Calibri" panose="020F0502020204030204" pitchFamily="34" charset="0"/>
                <a:ea typeface="Times New Roman" panose="02020603050405020304" pitchFamily="18" charset="0"/>
              </a:rPr>
              <a:t> </a:t>
            </a:r>
            <a:r>
              <a:rPr lang="ar-SA" sz="3200" b="1" dirty="0">
                <a:solidFill>
                  <a:schemeClr val="bg1"/>
                </a:solidFill>
                <a:latin typeface="Calibri" panose="020F0502020204030204" pitchFamily="34" charset="0"/>
                <a:ea typeface="Times New Roman" panose="02020603050405020304" pitchFamily="18" charset="0"/>
              </a:rPr>
              <a:t>عنوان النص مركب عطفي يتألف من ثلاث كلمات .</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457200" indent="-457200" algn="r" rtl="1">
              <a:lnSpc>
                <a:spcPct val="115000"/>
              </a:lnSpc>
              <a:spcAft>
                <a:spcPts val="0"/>
              </a:spcAft>
              <a:buFont typeface="Wingdings" panose="05000000000000000000" pitchFamily="2" charset="2"/>
              <a:buChar char="ü"/>
            </a:pPr>
            <a:r>
              <a:rPr lang="ar-SA" sz="3200" b="1" dirty="0">
                <a:solidFill>
                  <a:srgbClr val="111111"/>
                </a:solidFill>
                <a:latin typeface="Calibri" panose="020F0502020204030204" pitchFamily="34" charset="0"/>
                <a:ea typeface="Times New Roman" panose="02020603050405020304" pitchFamily="18" charset="0"/>
              </a:rPr>
              <a:t> </a:t>
            </a:r>
            <a:r>
              <a:rPr lang="ar-SA" sz="3200" b="1" dirty="0" smtClean="0">
                <a:solidFill>
                  <a:srgbClr val="C00000"/>
                </a:solidFill>
                <a:latin typeface="Calibri" panose="020F0502020204030204" pitchFamily="34" charset="0"/>
                <a:ea typeface="Times New Roman" panose="02020603050405020304" pitchFamily="18" charset="0"/>
              </a:rPr>
              <a:t>دلاليا</a:t>
            </a:r>
            <a:r>
              <a:rPr lang="ar-SA" sz="3200" b="1" dirty="0" smtClean="0">
                <a:solidFill>
                  <a:srgbClr val="111111"/>
                </a:solidFill>
                <a:latin typeface="Calibri" panose="020F0502020204030204" pitchFamily="34" charset="0"/>
                <a:ea typeface="Times New Roman" panose="02020603050405020304" pitchFamily="18" charset="0"/>
              </a:rPr>
              <a:t> </a:t>
            </a:r>
            <a:r>
              <a:rPr lang="ar-SA" sz="3200" b="1" dirty="0">
                <a:solidFill>
                  <a:srgbClr val="111111"/>
                </a:solidFill>
                <a:latin typeface="Calibri" panose="020F0502020204030204" pitchFamily="34" charset="0"/>
                <a:ea typeface="Times New Roman" panose="02020603050405020304" pitchFamily="18" charset="0"/>
              </a:rPr>
              <a:t>:  </a:t>
            </a:r>
            <a:r>
              <a:rPr lang="ar-SA" sz="3200" b="1" dirty="0">
                <a:latin typeface="Calibri" panose="020F0502020204030204" pitchFamily="34" charset="0"/>
                <a:ea typeface="Times New Roman" panose="02020603050405020304" pitchFamily="18" charset="0"/>
              </a:rPr>
              <a:t>  </a:t>
            </a:r>
            <a:endParaRPr lang="en-US" sz="2800" dirty="0">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SA" sz="3200" b="1" dirty="0">
                <a:solidFill>
                  <a:schemeClr val="bg1"/>
                </a:solidFill>
                <a:latin typeface="Calibri" panose="020F0502020204030204" pitchFamily="34" charset="0"/>
                <a:ea typeface="Times New Roman" panose="02020603050405020304" pitchFamily="18" charset="0"/>
              </a:rPr>
              <a:t>- الوطن</a:t>
            </a:r>
            <a:r>
              <a:rPr lang="fr-FR" sz="3200" b="1" dirty="0">
                <a:solidFill>
                  <a:schemeClr val="bg1"/>
                </a:solidFill>
                <a:latin typeface="Calibri" panose="020F0502020204030204" pitchFamily="34" charset="0"/>
                <a:ea typeface="Times New Roman" panose="02020603050405020304" pitchFamily="18" charset="0"/>
                <a:cs typeface="Arial" panose="020B0604020202020204" pitchFamily="34" charset="0"/>
              </a:rPr>
              <a:t> : </a:t>
            </a:r>
            <a:r>
              <a:rPr lang="ar-SA" sz="3200" b="1" dirty="0">
                <a:solidFill>
                  <a:schemeClr val="bg1"/>
                </a:solidFill>
                <a:latin typeface="Calibri" panose="020F0502020204030204" pitchFamily="34" charset="0"/>
                <a:ea typeface="Times New Roman" panose="02020603050405020304" pitchFamily="18" charset="0"/>
              </a:rPr>
              <a:t>وهو اسم لمكان إقامة الإنسان.</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MA" sz="3200" b="1" dirty="0" smtClean="0">
                <a:solidFill>
                  <a:schemeClr val="bg1"/>
                </a:solidFill>
                <a:latin typeface="Calibri" panose="020F0502020204030204" pitchFamily="34" charset="0"/>
                <a:ea typeface="Times New Roman" panose="02020603050405020304" pitchFamily="18" charset="0"/>
              </a:rPr>
              <a:t>- </a:t>
            </a:r>
            <a:r>
              <a:rPr lang="ar-SA" sz="3200" b="1" dirty="0" smtClean="0">
                <a:solidFill>
                  <a:schemeClr val="bg1"/>
                </a:solidFill>
                <a:latin typeface="Calibri" panose="020F0502020204030204" pitchFamily="34" charset="0"/>
                <a:ea typeface="Times New Roman" panose="02020603050405020304" pitchFamily="18" charset="0"/>
              </a:rPr>
              <a:t>الواو</a:t>
            </a:r>
            <a:r>
              <a:rPr lang="fr-FR" sz="3200" b="1" dirty="0" smtClean="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fr-FR" sz="3200" b="1"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ar-SA" sz="3200" b="1" dirty="0">
                <a:solidFill>
                  <a:schemeClr val="bg1"/>
                </a:solidFill>
                <a:latin typeface="Calibri" panose="020F0502020204030204" pitchFamily="34" charset="0"/>
                <a:ea typeface="Times New Roman" panose="02020603050405020304" pitchFamily="18" charset="0"/>
              </a:rPr>
              <a:t>حرف عطف يدل على علاقة بين المعطوف والمعطوف عليه</a:t>
            </a:r>
            <a:r>
              <a:rPr lang="ar-SA" sz="3200" b="1" dirty="0" smtClean="0">
                <a:solidFill>
                  <a:schemeClr val="bg1"/>
                </a:solidFill>
                <a:latin typeface="Calibri" panose="020F0502020204030204" pitchFamily="34" charset="0"/>
                <a:ea typeface="Times New Roman" panose="02020603050405020304" pitchFamily="18" charset="0"/>
              </a:rPr>
              <a:t>.</a:t>
            </a:r>
            <a:endParaRPr lang="en-US" sz="2800" dirty="0" smtClean="0">
              <a:solidFill>
                <a:schemeClr val="bg1"/>
              </a:solidFill>
              <a:latin typeface="Calibri" panose="020F0502020204030204" pitchFamily="34" charset="0"/>
              <a:ea typeface="Times New Roman" panose="02020603050405020304" pitchFamily="18" charset="0"/>
              <a:cs typeface="Arial" panose="020B0604020202020204" pitchFamily="34" charset="0"/>
            </a:endParaRPr>
          </a:p>
          <a:p>
            <a:pPr algn="r" rtl="1">
              <a:lnSpc>
                <a:spcPct val="115000"/>
              </a:lnSpc>
              <a:spcAft>
                <a:spcPts val="0"/>
              </a:spcAft>
            </a:pPr>
            <a:r>
              <a:rPr lang="ar-MA" sz="2800" b="1" dirty="0">
                <a:solidFill>
                  <a:schemeClr val="bg1"/>
                </a:solidFill>
                <a:latin typeface="Calibri" panose="020F0502020204030204" pitchFamily="34" charset="0"/>
                <a:ea typeface="Times New Roman" panose="02020603050405020304" pitchFamily="18" charset="0"/>
                <a:cs typeface="Arial" panose="020B0604020202020204" pitchFamily="34" charset="0"/>
              </a:rPr>
              <a:t>-</a:t>
            </a:r>
            <a:r>
              <a:rPr lang="fr-FR" sz="3200" b="1" dirty="0" smtClean="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ar-SA" sz="3200" b="1" dirty="0" smtClean="0">
                <a:solidFill>
                  <a:schemeClr val="bg1"/>
                </a:solidFill>
                <a:latin typeface="Calibri" panose="020F0502020204030204" pitchFamily="34" charset="0"/>
                <a:ea typeface="Times New Roman" panose="02020603050405020304" pitchFamily="18" charset="0"/>
              </a:rPr>
              <a:t>الوطنية</a:t>
            </a:r>
            <a:r>
              <a:rPr lang="fr-FR" sz="3200" b="1" dirty="0" smtClean="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fr-FR" sz="3200" b="1" dirty="0">
                <a:solidFill>
                  <a:schemeClr val="bg1"/>
                </a:solidFill>
                <a:latin typeface="Calibri" panose="020F0502020204030204" pitchFamily="34" charset="0"/>
                <a:ea typeface="Times New Roman" panose="02020603050405020304" pitchFamily="18" charset="0"/>
                <a:cs typeface="Arial" panose="020B0604020202020204" pitchFamily="34" charset="0"/>
              </a:rPr>
              <a:t>: </a:t>
            </a:r>
            <a:r>
              <a:rPr lang="ar-SA" sz="3200" b="1" dirty="0">
                <a:solidFill>
                  <a:schemeClr val="bg1"/>
                </a:solidFill>
                <a:latin typeface="Calibri" panose="020F0502020204030204" pitchFamily="34" charset="0"/>
                <a:ea typeface="Times New Roman" panose="02020603050405020304" pitchFamily="18" charset="0"/>
              </a:rPr>
              <a:t>وهي مجموع الصفات التي تجعل الإنسان مواطنا متمسكا بوطنه ومحبا لبلاده</a:t>
            </a:r>
            <a:r>
              <a:rPr lang="ar-MA" sz="3200" b="1" dirty="0" smtClean="0">
                <a:solidFill>
                  <a:schemeClr val="bg1"/>
                </a:solidFill>
                <a:latin typeface="Calibri" panose="020F0502020204030204" pitchFamily="34" charset="0"/>
                <a:ea typeface="Times New Roman" panose="02020603050405020304" pitchFamily="18" charset="0"/>
              </a:rPr>
              <a:t>.</a:t>
            </a:r>
            <a:endParaRPr lang="ar-MA" sz="3200" b="1" dirty="0" smtClean="0">
              <a:solidFill>
                <a:schemeClr val="bg1"/>
              </a:solidFill>
              <a:effectLst>
                <a:outerShdw blurRad="38100" dist="38100" dir="2700000" algn="tl">
                  <a:srgbClr val="000000">
                    <a:alpha val="43137"/>
                  </a:srgbClr>
                </a:outerShdw>
              </a:effectLst>
            </a:endParaRPr>
          </a:p>
          <a:p>
            <a:pPr algn="r" rtl="1">
              <a:lnSpc>
                <a:spcPct val="115000"/>
              </a:lnSpc>
            </a:pPr>
            <a:r>
              <a:rPr lang="ar-MA" sz="3200" b="1" dirty="0" smtClean="0">
                <a:solidFill>
                  <a:srgbClr val="00B050"/>
                </a:solidFill>
                <a:latin typeface="Calibri" panose="020F0502020204030204" pitchFamily="34" charset="0"/>
                <a:ea typeface="Times New Roman" panose="02020603050405020304" pitchFamily="18" charset="0"/>
              </a:rPr>
              <a:t>5</a:t>
            </a:r>
            <a:r>
              <a:rPr lang="ar-MA" sz="3200" b="1" dirty="0" smtClean="0">
                <a:solidFill>
                  <a:srgbClr val="00B050"/>
                </a:solidFill>
                <a:latin typeface="Calibri" panose="020F0502020204030204" pitchFamily="34" charset="0"/>
                <a:ea typeface="Times New Roman" panose="02020603050405020304" pitchFamily="18" charset="0"/>
              </a:rPr>
              <a:t>. </a:t>
            </a:r>
            <a:r>
              <a:rPr lang="ar-MA" sz="3200" b="1" u="sng" dirty="0">
                <a:solidFill>
                  <a:srgbClr val="00B050"/>
                </a:solidFill>
                <a:effectLst>
                  <a:outerShdw blurRad="38100" dist="38100" dir="2700000" algn="tl">
                    <a:srgbClr val="000000">
                      <a:alpha val="43137"/>
                    </a:srgbClr>
                  </a:outerShdw>
                </a:effectLst>
              </a:rPr>
              <a:t>الفرضية</a:t>
            </a:r>
            <a:r>
              <a:rPr lang="ar-MA" sz="3200" b="1" dirty="0" smtClean="0">
                <a:solidFill>
                  <a:schemeClr val="bg1"/>
                </a:solidFill>
                <a:latin typeface="Calibri" panose="020F0502020204030204" pitchFamily="34" charset="0"/>
                <a:ea typeface="Times New Roman" panose="02020603050405020304" pitchFamily="18" charset="0"/>
              </a:rPr>
              <a:t>: </a:t>
            </a:r>
            <a:r>
              <a:rPr lang="ar-MA" sz="3200" b="1" dirty="0">
                <a:solidFill>
                  <a:schemeClr val="bg1"/>
                </a:solidFill>
                <a:latin typeface="Calibri" panose="020F0502020204030204" pitchFamily="34" charset="0"/>
                <a:ea typeface="Times New Roman" panose="02020603050405020304" pitchFamily="18" charset="0"/>
              </a:rPr>
              <a:t>انطلاقا من المؤشرات السابقة، يفترض أن يتحدث النص عن ................</a:t>
            </a:r>
            <a:endParaRPr lang="en-US" sz="3200" b="1" dirty="0">
              <a:solidFill>
                <a:schemeClr val="bg1"/>
              </a:solidFill>
              <a:latin typeface="Calibri" panose="020F0502020204030204" pitchFamily="34" charset="0"/>
              <a:ea typeface="Times New Roman" panose="02020603050405020304" pitchFamily="18" charset="0"/>
            </a:endParaRPr>
          </a:p>
        </p:txBody>
      </p:sp>
      <p:sp>
        <p:nvSpPr>
          <p:cNvPr id="4" name="TextBox 3"/>
          <p:cNvSpPr txBox="1"/>
          <p:nvPr/>
        </p:nvSpPr>
        <p:spPr>
          <a:xfrm>
            <a:off x="4775982" y="70336"/>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37479210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316758" y="4803072"/>
            <a:ext cx="11633981" cy="646331"/>
          </a:xfrm>
          <a:prstGeom prst="rect">
            <a:avLst/>
          </a:prstGeom>
          <a:solidFill>
            <a:schemeClr val="accent2">
              <a:lumMod val="40000"/>
              <a:lumOff val="60000"/>
            </a:schemeClr>
          </a:solidFill>
        </p:spPr>
        <p:txBody>
          <a:bodyPr wrap="square">
            <a:spAutoFit/>
          </a:bodyPr>
          <a:lstStyle/>
          <a:p>
            <a:pPr algn="r" rtl="1"/>
            <a:r>
              <a:rPr lang="ar-MA" sz="36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ar-MA" sz="3600" b="1" dirty="0">
              <a:solidFill>
                <a:schemeClr val="bg1"/>
              </a:solidFill>
              <a:latin typeface="Calibri" panose="020F0502020204030204" pitchFamily="34" charset="0"/>
              <a:ea typeface="Calibri" panose="020F0502020204030204" pitchFamily="34" charset="0"/>
              <a:cs typeface="Arabic Transparent" panose="020B0604020202020204" pitchFamily="34" charset="0"/>
            </a:endParaRPr>
          </a:p>
        </p:txBody>
      </p:sp>
      <p:sp>
        <p:nvSpPr>
          <p:cNvPr id="3" name="Rectangle 2"/>
          <p:cNvSpPr/>
          <p:nvPr/>
        </p:nvSpPr>
        <p:spPr>
          <a:xfrm>
            <a:off x="8902738" y="916457"/>
            <a:ext cx="2714206" cy="622222"/>
          </a:xfrm>
          <a:prstGeom prst="rect">
            <a:avLst/>
          </a:prstGeom>
          <a:solidFill>
            <a:schemeClr val="accent3">
              <a:lumMod val="20000"/>
              <a:lumOff val="80000"/>
            </a:schemeClr>
          </a:solidFill>
        </p:spPr>
        <p:txBody>
          <a:bodyPr wrap="none">
            <a:spAutoFit/>
          </a:bodyPr>
          <a:lstStyle/>
          <a:p>
            <a:pPr marL="342900" lvl="0" indent="-342900" algn="r" rtl="1">
              <a:lnSpc>
                <a:spcPct val="115000"/>
              </a:lnSpc>
              <a:spcAft>
                <a:spcPts val="0"/>
              </a:spcAft>
              <a:buFont typeface="+mj-lt"/>
              <a:buAutoNum type="arabicPeriod"/>
            </a:pP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الإيضاح اللغوي: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168813" y="1628131"/>
            <a:ext cx="11781926" cy="2357568"/>
          </a:xfrm>
          <a:prstGeom prst="rect">
            <a:avLst/>
          </a:prstGeom>
          <a:solidFill>
            <a:schemeClr val="accent2">
              <a:lumMod val="40000"/>
              <a:lumOff val="60000"/>
            </a:schemeClr>
          </a:solidFill>
        </p:spPr>
        <p:txBody>
          <a:bodyPr wrap="square">
            <a:spAutoFit/>
          </a:bodyPr>
          <a:lstStyle/>
          <a:p>
            <a:pPr algn="r" rtl="1">
              <a:lnSpc>
                <a:spcPct val="115000"/>
              </a:lnSpc>
              <a:spcAft>
                <a:spcPts val="0"/>
              </a:spcAft>
            </a:pP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نواميس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ar-MA"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طفرة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p>
          <a:p>
            <a:pPr marL="457200" indent="-457200" algn="r" rtl="1">
              <a:lnSpc>
                <a:spcPct val="115000"/>
              </a:lnSpc>
              <a:spcAft>
                <a:spcPts val="0"/>
              </a:spcAft>
              <a:buFontTx/>
              <a:buChar char="-"/>
            </a:pPr>
            <a:r>
              <a:rPr lang="ar-SA" sz="3200" b="1" dirty="0" smtClean="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نوازعه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p>
          <a:p>
            <a:pPr marL="457200" indent="-457200" algn="r" rtl="1">
              <a:lnSpc>
                <a:spcPct val="115000"/>
              </a:lnSpc>
              <a:spcAft>
                <a:spcPts val="0"/>
              </a:spcAft>
              <a:buFontTx/>
              <a:buChar char="-"/>
            </a:pPr>
            <a:r>
              <a:rPr lang="ar-M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طفيليات</a:t>
            </a:r>
            <a:r>
              <a:rPr lang="ar-MA" sz="2800" dirty="0" smtClean="0">
                <a:solidFill>
                  <a:schemeClr val="bg1"/>
                </a:solidFill>
                <a:latin typeface="Calibri" panose="020F0502020204030204" pitchFamily="34" charset="0"/>
                <a:ea typeface="Calibri" panose="020F0502020204030204" pitchFamily="34" charset="0"/>
              </a:rPr>
              <a:t>: </a:t>
            </a:r>
            <a:r>
              <a:rPr lang="ar-M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en-US"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endParaRPr>
          </a:p>
        </p:txBody>
      </p:sp>
      <p:sp>
        <p:nvSpPr>
          <p:cNvPr id="7" name="Rectangle 6"/>
          <p:cNvSpPr/>
          <p:nvPr/>
        </p:nvSpPr>
        <p:spPr>
          <a:xfrm>
            <a:off x="7751299" y="4079136"/>
            <a:ext cx="3946218" cy="658642"/>
          </a:xfrm>
          <a:prstGeom prst="rect">
            <a:avLst/>
          </a:prstGeom>
          <a:solidFill>
            <a:schemeClr val="accent3">
              <a:lumMod val="20000"/>
              <a:lumOff val="80000"/>
            </a:schemeClr>
          </a:solidFill>
        </p:spPr>
        <p:txBody>
          <a:bodyPr wrap="square">
            <a:spAutoFit/>
          </a:bodyPr>
          <a:lstStyle/>
          <a:p>
            <a:pPr lvl="0" algn="r" rtl="1">
              <a:lnSpc>
                <a:spcPct val="115000"/>
              </a:lnSpc>
              <a:spcAft>
                <a:spcPts val="0"/>
              </a:spcAft>
            </a:pPr>
            <a:r>
              <a:rPr lang="ar-M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2. </a:t>
            </a: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الأفكار الأساسية للنص:</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316758" y="4803072"/>
            <a:ext cx="11633981" cy="1200329"/>
          </a:xfrm>
          <a:prstGeom prst="rect">
            <a:avLst/>
          </a:prstGeom>
          <a:solidFill>
            <a:schemeClr val="accent2">
              <a:lumMod val="40000"/>
              <a:lumOff val="60000"/>
            </a:schemeClr>
          </a:solidFill>
        </p:spPr>
        <p:txBody>
          <a:bodyPr wrap="square">
            <a:spAutoFit/>
          </a:bodyPr>
          <a:lstStyle/>
          <a:p>
            <a:pPr algn="r" rtl="1"/>
            <a:r>
              <a:rPr lang="ar-MA" sz="36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أ- </a:t>
            </a:r>
            <a:r>
              <a:rPr lang="ar-MA" sz="36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تغير مفهوم الوطن بالنسبة للإنسان بحسب مراحل حياته.</a:t>
            </a:r>
          </a:p>
          <a:p>
            <a:pPr algn="r" rtl="1"/>
            <a:r>
              <a:rPr lang="ar-MA" sz="36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ب- أقسام الناس إزاء نظرتهم للوطن</a:t>
            </a:r>
            <a:r>
              <a:rPr lang="ar-MA" sz="36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ar-MA" sz="3600" b="1" dirty="0">
              <a:solidFill>
                <a:schemeClr val="bg1"/>
              </a:solidFill>
              <a:latin typeface="Calibri" panose="020F0502020204030204" pitchFamily="34" charset="0"/>
              <a:ea typeface="Calibri" panose="020F0502020204030204" pitchFamily="34" charset="0"/>
              <a:cs typeface="Arabic Transparent" panose="020B0604020202020204" pitchFamily="34" charset="0"/>
            </a:endParaRPr>
          </a:p>
        </p:txBody>
      </p:sp>
      <p:sp>
        <p:nvSpPr>
          <p:cNvPr id="3" name="Rectangle 2"/>
          <p:cNvSpPr/>
          <p:nvPr/>
        </p:nvSpPr>
        <p:spPr>
          <a:xfrm>
            <a:off x="8902738" y="916457"/>
            <a:ext cx="2714206" cy="622222"/>
          </a:xfrm>
          <a:prstGeom prst="rect">
            <a:avLst/>
          </a:prstGeom>
          <a:solidFill>
            <a:schemeClr val="accent3">
              <a:lumMod val="20000"/>
              <a:lumOff val="80000"/>
            </a:schemeClr>
          </a:solidFill>
        </p:spPr>
        <p:txBody>
          <a:bodyPr wrap="none">
            <a:spAutoFit/>
          </a:bodyPr>
          <a:lstStyle/>
          <a:p>
            <a:pPr marL="342900" lvl="0" indent="-342900" algn="r" rtl="1">
              <a:lnSpc>
                <a:spcPct val="115000"/>
              </a:lnSpc>
              <a:spcAft>
                <a:spcPts val="0"/>
              </a:spcAft>
              <a:buFont typeface="+mj-lt"/>
              <a:buAutoNum type="arabicPeriod"/>
            </a:pP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الإيضاح اللغوي: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168813" y="1628131"/>
            <a:ext cx="11781926" cy="2357568"/>
          </a:xfrm>
          <a:prstGeom prst="rect">
            <a:avLst/>
          </a:prstGeom>
          <a:solidFill>
            <a:schemeClr val="accent2">
              <a:lumMod val="40000"/>
              <a:lumOff val="60000"/>
            </a:schemeClr>
          </a:solidFill>
        </p:spPr>
        <p:txBody>
          <a:bodyPr wrap="square">
            <a:spAutoFit/>
          </a:bodyPr>
          <a:lstStyle/>
          <a:p>
            <a:pPr algn="r" rtl="1">
              <a:lnSpc>
                <a:spcPct val="115000"/>
              </a:lnSpc>
              <a:spcAft>
                <a:spcPts val="0"/>
              </a:spcAft>
            </a:pP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نواميس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مفردها ناموس : قانون أو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شريعة.</a:t>
            </a:r>
            <a:endParaRPr lang="ar-MA"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fr-FR"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 </a:t>
            </a:r>
            <a:r>
              <a:rPr lang="ar-S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طفرة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انتقال وتغير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سريعان.</a:t>
            </a:r>
            <a:endPar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endParaRPr>
          </a:p>
          <a:p>
            <a:pPr marL="457200" indent="-457200" algn="r" rtl="1">
              <a:lnSpc>
                <a:spcPct val="115000"/>
              </a:lnSpc>
              <a:spcAft>
                <a:spcPts val="0"/>
              </a:spcAft>
              <a:buFontTx/>
              <a:buChar char="-"/>
            </a:pPr>
            <a:r>
              <a:rPr lang="ar-SA" sz="3200" b="1" dirty="0" smtClean="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نوازعه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S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 </a:t>
            </a:r>
            <a:r>
              <a:rPr lang="ar-M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رغباته التي تقوده إلى عمل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شيء.</a:t>
            </a:r>
            <a:endPar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endParaRPr>
          </a:p>
          <a:p>
            <a:pPr marL="457200" indent="-457200" algn="r" rtl="1">
              <a:lnSpc>
                <a:spcPct val="115000"/>
              </a:lnSpc>
              <a:spcAft>
                <a:spcPts val="0"/>
              </a:spcAft>
              <a:buFontTx/>
              <a:buChar char="-"/>
            </a:pPr>
            <a:r>
              <a:rPr lang="ar-MA" sz="3200" b="1" dirty="0">
                <a:solidFill>
                  <a:schemeClr val="bg1"/>
                </a:solidFill>
                <a:highlight>
                  <a:srgbClr val="FFFF00"/>
                </a:highlight>
                <a:latin typeface="Calibri" panose="020F0502020204030204" pitchFamily="34" charset="0"/>
                <a:ea typeface="Calibri" panose="020F0502020204030204" pitchFamily="34" charset="0"/>
                <a:cs typeface="Arabic Transparent" panose="020B0604020202020204" pitchFamily="34" charset="0"/>
              </a:rPr>
              <a:t>طفيليات</a:t>
            </a:r>
            <a:r>
              <a:rPr lang="ar-MA" sz="2800" dirty="0" smtClean="0">
                <a:solidFill>
                  <a:schemeClr val="bg1"/>
                </a:solidFill>
                <a:latin typeface="Calibri" panose="020F0502020204030204" pitchFamily="34" charset="0"/>
                <a:ea typeface="Calibri" panose="020F0502020204030204" pitchFamily="34" charset="0"/>
              </a:rPr>
              <a:t>: </a:t>
            </a:r>
            <a:r>
              <a:rPr lang="ar-MA"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الطفيلي : من يتدخل في شؤون </a:t>
            </a:r>
            <a:r>
              <a:rPr lang="ar-MA" sz="32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الغير.</a:t>
            </a:r>
            <a:endParaRPr lang="en-US" sz="3200" b="1" dirty="0">
              <a:solidFill>
                <a:schemeClr val="bg1"/>
              </a:solidFill>
              <a:latin typeface="Calibri" panose="020F0502020204030204" pitchFamily="34" charset="0"/>
              <a:ea typeface="Calibri" panose="020F0502020204030204" pitchFamily="34" charset="0"/>
              <a:cs typeface="Arabic Transparent" panose="020B0604020202020204" pitchFamily="34" charset="0"/>
            </a:endParaRPr>
          </a:p>
        </p:txBody>
      </p:sp>
      <p:sp>
        <p:nvSpPr>
          <p:cNvPr id="7" name="Rectangle 6"/>
          <p:cNvSpPr/>
          <p:nvPr/>
        </p:nvSpPr>
        <p:spPr>
          <a:xfrm>
            <a:off x="7751299" y="4079136"/>
            <a:ext cx="3946218" cy="658642"/>
          </a:xfrm>
          <a:prstGeom prst="rect">
            <a:avLst/>
          </a:prstGeom>
          <a:solidFill>
            <a:schemeClr val="accent3">
              <a:lumMod val="20000"/>
              <a:lumOff val="80000"/>
            </a:schemeClr>
          </a:solidFill>
        </p:spPr>
        <p:txBody>
          <a:bodyPr wrap="square">
            <a:spAutoFit/>
          </a:bodyPr>
          <a:lstStyle/>
          <a:p>
            <a:pPr lvl="0" algn="r" rtl="1">
              <a:lnSpc>
                <a:spcPct val="115000"/>
              </a:lnSpc>
              <a:spcAft>
                <a:spcPts val="0"/>
              </a:spcAft>
            </a:pPr>
            <a:r>
              <a:rPr lang="ar-M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2. </a:t>
            </a: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الأفكار الأساسية للنص:</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742009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84399"/>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801849"/>
            <a:ext cx="11854375" cy="5016758"/>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4000" b="1" dirty="0">
                <a:solidFill>
                  <a:srgbClr val="FF0000"/>
                </a:solidFill>
                <a:effectLst>
                  <a:outerShdw blurRad="38100" dist="38100" dir="2700000" algn="tl">
                    <a:srgbClr val="000000">
                      <a:alpha val="43137"/>
                    </a:srgbClr>
                  </a:outerShdw>
                </a:effectLst>
              </a:rPr>
              <a:t>بنية النص:</a:t>
            </a: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r>
              <a:rPr lang="ar-MA" sz="4000" b="1" dirty="0" smtClean="0">
                <a:solidFill>
                  <a:schemeClr val="bg1"/>
                </a:solidFill>
                <a:effectLst>
                  <a:outerShdw blurRad="38100" dist="38100" dir="2700000" algn="tl">
                    <a:srgbClr val="000000">
                      <a:alpha val="43137"/>
                    </a:srgbClr>
                  </a:outerShdw>
                </a:effectLst>
              </a:rPr>
              <a:t>مفهوم </a:t>
            </a:r>
            <a:r>
              <a:rPr lang="ar-MA" sz="4000" b="1" dirty="0">
                <a:solidFill>
                  <a:schemeClr val="bg1"/>
                </a:solidFill>
                <a:effectLst>
                  <a:outerShdw blurRad="38100" dist="38100" dir="2700000" algn="tl">
                    <a:srgbClr val="000000">
                      <a:alpha val="43137"/>
                    </a:srgbClr>
                  </a:outerShdw>
                </a:effectLst>
              </a:rPr>
              <a:t>الوطن بالنسبة للإنسان حسب مراحل حياته</a:t>
            </a:r>
            <a:r>
              <a:rPr lang="ar-MA" sz="4000" b="1" dirty="0" smtClean="0">
                <a:solidFill>
                  <a:schemeClr val="bg1"/>
                </a:solidFill>
                <a:effectLst>
                  <a:outerShdw blurRad="38100" dist="38100" dir="2700000" algn="tl">
                    <a:srgbClr val="000000">
                      <a:alpha val="43137"/>
                    </a:srgbClr>
                  </a:outerShdw>
                </a:effectLst>
              </a:rPr>
              <a:t>:</a:t>
            </a: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033464917"/>
              </p:ext>
            </p:extLst>
          </p:nvPr>
        </p:nvGraphicFramePr>
        <p:xfrm>
          <a:off x="450166" y="2309058"/>
          <a:ext cx="11341005" cy="2804160"/>
        </p:xfrm>
        <a:graphic>
          <a:graphicData uri="http://schemas.openxmlformats.org/drawingml/2006/table">
            <a:tbl>
              <a:tblPr rtl="1" firstRow="1" firstCol="1" bandRow="1">
                <a:tableStyleId>{5C22544A-7EE6-4342-B048-85BDC9FD1C3A}</a:tableStyleId>
              </a:tblPr>
              <a:tblGrid>
                <a:gridCol w="2741159">
                  <a:extLst>
                    <a:ext uri="{9D8B030D-6E8A-4147-A177-3AD203B41FA5}">
                      <a16:colId xmlns:a16="http://schemas.microsoft.com/office/drawing/2014/main" val="2642072326"/>
                    </a:ext>
                  </a:extLst>
                </a:gridCol>
                <a:gridCol w="2269384">
                  <a:extLst>
                    <a:ext uri="{9D8B030D-6E8A-4147-A177-3AD203B41FA5}">
                      <a16:colId xmlns:a16="http://schemas.microsoft.com/office/drawing/2014/main" val="63257828"/>
                    </a:ext>
                  </a:extLst>
                </a:gridCol>
                <a:gridCol w="3094893">
                  <a:extLst>
                    <a:ext uri="{9D8B030D-6E8A-4147-A177-3AD203B41FA5}">
                      <a16:colId xmlns:a16="http://schemas.microsoft.com/office/drawing/2014/main" val="3426755392"/>
                    </a:ext>
                  </a:extLst>
                </a:gridCol>
                <a:gridCol w="3235569">
                  <a:extLst>
                    <a:ext uri="{9D8B030D-6E8A-4147-A177-3AD203B41FA5}">
                      <a16:colId xmlns:a16="http://schemas.microsoft.com/office/drawing/2014/main" val="2791000691"/>
                    </a:ext>
                  </a:extLst>
                </a:gridCol>
              </a:tblGrid>
              <a:tr h="126365">
                <a:tc>
                  <a:txBody>
                    <a:bodyPr/>
                    <a:lstStyle/>
                    <a:p>
                      <a:pPr algn="ctr" rtl="1">
                        <a:lnSpc>
                          <a:spcPct val="115000"/>
                        </a:lnSpc>
                        <a:spcAft>
                          <a:spcPts val="0"/>
                        </a:spcAft>
                      </a:pPr>
                      <a:r>
                        <a:rPr lang="ar-MA" sz="3200" b="1">
                          <a:solidFill>
                            <a:schemeClr val="bg1"/>
                          </a:solidFill>
                          <a:effectLst/>
                        </a:rPr>
                        <a:t>مراحل حياة الإنسان</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chemeClr val="bg1"/>
                          </a:solidFill>
                          <a:effectLst/>
                        </a:rPr>
                        <a:t>في الطفولة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chemeClr val="bg1"/>
                          </a:solidFill>
                          <a:effectLst/>
                        </a:rPr>
                        <a:t>إذا دخل ميدان الحياة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a:solidFill>
                            <a:schemeClr val="bg1"/>
                          </a:solidFill>
                          <a:effectLst/>
                        </a:rPr>
                        <a:t>إذا غذي بالعلم الصحيح</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893725155"/>
                  </a:ext>
                </a:extLst>
              </a:tr>
              <a:tr h="294005">
                <a:tc>
                  <a:txBody>
                    <a:bodyPr/>
                    <a:lstStyle/>
                    <a:p>
                      <a:pPr algn="ctr" rtl="1">
                        <a:lnSpc>
                          <a:spcPct val="115000"/>
                        </a:lnSpc>
                        <a:spcAft>
                          <a:spcPts val="0"/>
                        </a:spcAft>
                      </a:pPr>
                      <a:endParaRPr lang="ar-MA" sz="3200" b="1" dirty="0" smtClean="0">
                        <a:solidFill>
                          <a:schemeClr val="bg1"/>
                        </a:solidFill>
                        <a:effectLst/>
                      </a:endParaRPr>
                    </a:p>
                    <a:p>
                      <a:pPr algn="ctr" rtl="1">
                        <a:lnSpc>
                          <a:spcPct val="115000"/>
                        </a:lnSpc>
                        <a:spcAft>
                          <a:spcPts val="0"/>
                        </a:spcAft>
                      </a:pPr>
                      <a:r>
                        <a:rPr lang="ar-MA" sz="3200" b="1" dirty="0" smtClean="0">
                          <a:solidFill>
                            <a:schemeClr val="bg1"/>
                          </a:solidFill>
                          <a:effectLst/>
                        </a:rPr>
                        <a:t>مفهوم </a:t>
                      </a:r>
                      <a:r>
                        <a:rPr lang="ar-MA" sz="3200" b="1" dirty="0">
                          <a:solidFill>
                            <a:schemeClr val="bg1"/>
                          </a:solidFill>
                          <a:effectLst/>
                        </a:rPr>
                        <a:t>الوطنية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a:solidFill>
                            <a:schemeClr val="bg1"/>
                          </a:solidFill>
                          <a:effectLst/>
                        </a:rPr>
                        <a:t>الوطن = </a:t>
                      </a:r>
                      <a:r>
                        <a:rPr lang="ar-MA" sz="3200" b="1" dirty="0" smtClean="0">
                          <a:solidFill>
                            <a:schemeClr val="bg1"/>
                          </a:solidFill>
                          <a:effectLst/>
                        </a:rPr>
                        <a:t>...</a:t>
                      </a:r>
                    </a:p>
                    <a:p>
                      <a:pPr algn="ctr" rtl="1">
                        <a:lnSpc>
                          <a:spcPct val="115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spcAft>
                          <a:spcPts val="0"/>
                        </a:spcAf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a:solidFill>
                            <a:schemeClr val="bg1"/>
                          </a:solidFill>
                          <a:effectLst/>
                        </a:rPr>
                        <a:t>الوطن = </a:t>
                      </a:r>
                      <a:r>
                        <a:rPr lang="ar-MA" sz="3200" b="1" dirty="0" smtClean="0">
                          <a:solidFill>
                            <a:schemeClr val="bg1"/>
                          </a:solidFill>
                          <a:effectLst/>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a:solidFill>
                            <a:schemeClr val="bg1"/>
                          </a:solidFill>
                          <a:effectLst/>
                        </a:rPr>
                        <a:t>الوطن = </a:t>
                      </a:r>
                      <a:r>
                        <a:rPr lang="ar-MA" sz="3200" b="1" dirty="0" smtClean="0">
                          <a:solidFill>
                            <a:schemeClr val="bg1"/>
                          </a:solidFill>
                          <a:effectLst/>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09313888"/>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84399"/>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801849"/>
            <a:ext cx="11854375" cy="5016758"/>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4000" b="1" dirty="0">
                <a:solidFill>
                  <a:srgbClr val="FF0000"/>
                </a:solidFill>
                <a:effectLst>
                  <a:outerShdw blurRad="38100" dist="38100" dir="2700000" algn="tl">
                    <a:srgbClr val="000000">
                      <a:alpha val="43137"/>
                    </a:srgbClr>
                  </a:outerShdw>
                </a:effectLst>
              </a:rPr>
              <a:t>بنية النص:</a:t>
            </a: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r>
              <a:rPr lang="ar-MA" sz="4000" b="1" dirty="0" smtClean="0">
                <a:solidFill>
                  <a:schemeClr val="bg1"/>
                </a:solidFill>
                <a:effectLst>
                  <a:outerShdw blurRad="38100" dist="38100" dir="2700000" algn="tl">
                    <a:srgbClr val="000000">
                      <a:alpha val="43137"/>
                    </a:srgbClr>
                  </a:outerShdw>
                </a:effectLst>
              </a:rPr>
              <a:t>مفهوم </a:t>
            </a:r>
            <a:r>
              <a:rPr lang="ar-MA" sz="4000" b="1" dirty="0">
                <a:solidFill>
                  <a:schemeClr val="bg1"/>
                </a:solidFill>
                <a:effectLst>
                  <a:outerShdw blurRad="38100" dist="38100" dir="2700000" algn="tl">
                    <a:srgbClr val="000000">
                      <a:alpha val="43137"/>
                    </a:srgbClr>
                  </a:outerShdw>
                </a:effectLst>
              </a:rPr>
              <a:t>الوطن بالنسبة للإنسان حسب مراحل حياته</a:t>
            </a:r>
            <a:r>
              <a:rPr lang="ar-MA" sz="4000" b="1" dirty="0" smtClean="0">
                <a:solidFill>
                  <a:schemeClr val="bg1"/>
                </a:solidFill>
                <a:effectLst>
                  <a:outerShdw blurRad="38100" dist="38100" dir="2700000" algn="tl">
                    <a:srgbClr val="000000">
                      <a:alpha val="43137"/>
                    </a:srgbClr>
                  </a:outerShdw>
                </a:effectLst>
              </a:rPr>
              <a:t>:</a:t>
            </a: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64482251"/>
              </p:ext>
            </p:extLst>
          </p:nvPr>
        </p:nvGraphicFramePr>
        <p:xfrm>
          <a:off x="450166" y="2309058"/>
          <a:ext cx="11341005" cy="2804160"/>
        </p:xfrm>
        <a:graphic>
          <a:graphicData uri="http://schemas.openxmlformats.org/drawingml/2006/table">
            <a:tbl>
              <a:tblPr rtl="1" firstRow="1" firstCol="1" bandRow="1">
                <a:tableStyleId>{5C22544A-7EE6-4342-B048-85BDC9FD1C3A}</a:tableStyleId>
              </a:tblPr>
              <a:tblGrid>
                <a:gridCol w="2741159">
                  <a:extLst>
                    <a:ext uri="{9D8B030D-6E8A-4147-A177-3AD203B41FA5}">
                      <a16:colId xmlns:a16="http://schemas.microsoft.com/office/drawing/2014/main" val="2642072326"/>
                    </a:ext>
                  </a:extLst>
                </a:gridCol>
                <a:gridCol w="2269384">
                  <a:extLst>
                    <a:ext uri="{9D8B030D-6E8A-4147-A177-3AD203B41FA5}">
                      <a16:colId xmlns:a16="http://schemas.microsoft.com/office/drawing/2014/main" val="63257828"/>
                    </a:ext>
                  </a:extLst>
                </a:gridCol>
                <a:gridCol w="3094893">
                  <a:extLst>
                    <a:ext uri="{9D8B030D-6E8A-4147-A177-3AD203B41FA5}">
                      <a16:colId xmlns:a16="http://schemas.microsoft.com/office/drawing/2014/main" val="3426755392"/>
                    </a:ext>
                  </a:extLst>
                </a:gridCol>
                <a:gridCol w="3235569">
                  <a:extLst>
                    <a:ext uri="{9D8B030D-6E8A-4147-A177-3AD203B41FA5}">
                      <a16:colId xmlns:a16="http://schemas.microsoft.com/office/drawing/2014/main" val="2791000691"/>
                    </a:ext>
                  </a:extLst>
                </a:gridCol>
              </a:tblGrid>
              <a:tr h="126365">
                <a:tc>
                  <a:txBody>
                    <a:bodyPr/>
                    <a:lstStyle/>
                    <a:p>
                      <a:pPr algn="ctr" rtl="1">
                        <a:lnSpc>
                          <a:spcPct val="115000"/>
                        </a:lnSpc>
                        <a:spcAft>
                          <a:spcPts val="0"/>
                        </a:spcAft>
                      </a:pPr>
                      <a:r>
                        <a:rPr lang="ar-MA" sz="3200" b="1">
                          <a:solidFill>
                            <a:schemeClr val="bg1"/>
                          </a:solidFill>
                          <a:effectLst/>
                        </a:rPr>
                        <a:t>مراحل حياة الإنسان</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chemeClr val="bg1"/>
                          </a:solidFill>
                          <a:effectLst/>
                        </a:rPr>
                        <a:t>في الطفولة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chemeClr val="bg1"/>
                          </a:solidFill>
                          <a:effectLst/>
                        </a:rPr>
                        <a:t>إذا دخل ميدان الحياة</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a:solidFill>
                            <a:schemeClr val="bg1"/>
                          </a:solidFill>
                          <a:effectLst/>
                        </a:rPr>
                        <a:t>إذا غذي بالعلم الصحيح</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893725155"/>
                  </a:ext>
                </a:extLst>
              </a:tr>
              <a:tr h="294005">
                <a:tc>
                  <a:txBody>
                    <a:bodyPr/>
                    <a:lstStyle/>
                    <a:p>
                      <a:pPr algn="ctr" rtl="1">
                        <a:lnSpc>
                          <a:spcPct val="115000"/>
                        </a:lnSpc>
                        <a:spcAft>
                          <a:spcPts val="0"/>
                        </a:spcAft>
                      </a:pPr>
                      <a:endParaRPr lang="ar-MA" sz="3200" b="1" dirty="0" smtClean="0">
                        <a:solidFill>
                          <a:schemeClr val="bg1"/>
                        </a:solidFill>
                        <a:effectLst/>
                      </a:endParaRPr>
                    </a:p>
                    <a:p>
                      <a:pPr algn="ctr" rtl="1">
                        <a:lnSpc>
                          <a:spcPct val="115000"/>
                        </a:lnSpc>
                        <a:spcAft>
                          <a:spcPts val="0"/>
                        </a:spcAft>
                      </a:pPr>
                      <a:r>
                        <a:rPr lang="ar-MA" sz="3200" b="1" dirty="0" smtClean="0">
                          <a:solidFill>
                            <a:schemeClr val="bg1"/>
                          </a:solidFill>
                          <a:effectLst/>
                        </a:rPr>
                        <a:t>مفهوم </a:t>
                      </a:r>
                      <a:r>
                        <a:rPr lang="ar-MA" sz="3200" b="1" dirty="0">
                          <a:solidFill>
                            <a:schemeClr val="bg1"/>
                          </a:solidFill>
                          <a:effectLst/>
                        </a:rPr>
                        <a:t>الوطنية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chemeClr val="bg1"/>
                          </a:solidFill>
                          <a:effectLst/>
                        </a:rPr>
                        <a:t>الوطن = البيت والأهل </a:t>
                      </a:r>
                      <a:r>
                        <a:rPr lang="fr-FR" sz="3200" b="1">
                          <a:solidFill>
                            <a:schemeClr val="bg1"/>
                          </a:solidFill>
                          <a:effectLst/>
                        </a:rPr>
                        <a:t/>
                      </a:r>
                      <a:br>
                        <a:rPr lang="fr-FR" sz="3200" b="1">
                          <a:solidFill>
                            <a:schemeClr val="bg1"/>
                          </a:solidFill>
                          <a:effectLst/>
                        </a:rPr>
                      </a:br>
                      <a:r>
                        <a:rPr lang="ar-MA" sz="3200" b="1">
                          <a:solidFill>
                            <a:schemeClr val="bg1"/>
                          </a:solidFill>
                          <a:effectLst/>
                        </a:rPr>
                        <a:t>(الوطن الصغير)</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chemeClr val="bg1"/>
                          </a:solidFill>
                          <a:effectLst/>
                        </a:rPr>
                        <a:t>الوطن = مكان المشتركين في نفس التاريخ والمصير واللغة  (الوطن الكبير)</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a:solidFill>
                            <a:schemeClr val="bg1"/>
                          </a:solidFill>
                          <a:effectLst/>
                        </a:rPr>
                        <a:t>الوطن = الإنسانية جمعاء</a:t>
                      </a:r>
                      <a:endParaRPr lang="en-US" sz="3200" b="1" dirty="0">
                        <a:solidFill>
                          <a:schemeClr val="bg1"/>
                        </a:solidFill>
                        <a:effectLst/>
                      </a:endParaRPr>
                    </a:p>
                    <a:p>
                      <a:pPr algn="ctr" rtl="1">
                        <a:lnSpc>
                          <a:spcPct val="115000"/>
                        </a:lnSpc>
                        <a:spcAft>
                          <a:spcPts val="0"/>
                        </a:spcAft>
                      </a:pPr>
                      <a:r>
                        <a:rPr lang="ar-MA" sz="3200" b="1" dirty="0">
                          <a:solidFill>
                            <a:schemeClr val="bg1"/>
                          </a:solidFill>
                          <a:effectLst/>
                        </a:rPr>
                        <a:t>(الوطن الأكبر)</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09313888"/>
                  </a:ext>
                </a:extLst>
              </a:tr>
            </a:tbl>
          </a:graphicData>
        </a:graphic>
      </p:graphicFrame>
    </p:spTree>
    <p:extLst>
      <p:ext uri="{BB962C8B-B14F-4D97-AF65-F5344CB8AC3E}">
        <p14:creationId xmlns:p14="http://schemas.microsoft.com/office/powerpoint/2010/main" val="920416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5083" y="520496"/>
            <a:ext cx="11854375" cy="4401205"/>
          </a:xfrm>
          <a:prstGeom prst="rect">
            <a:avLst/>
          </a:prstGeom>
          <a:solidFill>
            <a:schemeClr val="accent2">
              <a:lumMod val="40000"/>
              <a:lumOff val="60000"/>
            </a:schemeClr>
          </a:solidFill>
        </p:spPr>
        <p:txBody>
          <a:bodyPr wrap="square" rtlCol="1">
            <a:spAutoFit/>
          </a:bodyPr>
          <a:lstStyle/>
          <a:p>
            <a:pPr algn="r" rtl="1"/>
            <a:r>
              <a:rPr lang="ar-MA" sz="4000" b="1" dirty="0">
                <a:solidFill>
                  <a:schemeClr val="bg1"/>
                </a:solidFill>
                <a:effectLst>
                  <a:outerShdw blurRad="38100" dist="38100" dir="2700000" algn="tl">
                    <a:srgbClr val="000000">
                      <a:alpha val="43137"/>
                    </a:srgbClr>
                  </a:outerShdw>
                </a:effectLst>
              </a:rPr>
              <a:t>ب- أقسام الناس إزاء نظرتهم للوطن: </a:t>
            </a: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1448002407"/>
              </p:ext>
            </p:extLst>
          </p:nvPr>
        </p:nvGraphicFramePr>
        <p:xfrm>
          <a:off x="422031" y="1359841"/>
          <a:ext cx="11460433" cy="2804160"/>
        </p:xfrm>
        <a:graphic>
          <a:graphicData uri="http://schemas.openxmlformats.org/drawingml/2006/table">
            <a:tbl>
              <a:tblPr rtl="1" firstRow="1" firstCol="1" bandRow="1">
                <a:tableStyleId>{5C22544A-7EE6-4342-B048-85BDC9FD1C3A}</a:tableStyleId>
              </a:tblPr>
              <a:tblGrid>
                <a:gridCol w="1828692">
                  <a:extLst>
                    <a:ext uri="{9D8B030D-6E8A-4147-A177-3AD203B41FA5}">
                      <a16:colId xmlns:a16="http://schemas.microsoft.com/office/drawing/2014/main" val="2357317542"/>
                    </a:ext>
                  </a:extLst>
                </a:gridCol>
                <a:gridCol w="1650151">
                  <a:extLst>
                    <a:ext uri="{9D8B030D-6E8A-4147-A177-3AD203B41FA5}">
                      <a16:colId xmlns:a16="http://schemas.microsoft.com/office/drawing/2014/main" val="4153974987"/>
                    </a:ext>
                  </a:extLst>
                </a:gridCol>
                <a:gridCol w="2592901">
                  <a:extLst>
                    <a:ext uri="{9D8B030D-6E8A-4147-A177-3AD203B41FA5}">
                      <a16:colId xmlns:a16="http://schemas.microsoft.com/office/drawing/2014/main" val="2937234358"/>
                    </a:ext>
                  </a:extLst>
                </a:gridCol>
                <a:gridCol w="2358904">
                  <a:extLst>
                    <a:ext uri="{9D8B030D-6E8A-4147-A177-3AD203B41FA5}">
                      <a16:colId xmlns:a16="http://schemas.microsoft.com/office/drawing/2014/main" val="2690863066"/>
                    </a:ext>
                  </a:extLst>
                </a:gridCol>
                <a:gridCol w="3029785">
                  <a:extLst>
                    <a:ext uri="{9D8B030D-6E8A-4147-A177-3AD203B41FA5}">
                      <a16:colId xmlns:a16="http://schemas.microsoft.com/office/drawing/2014/main" val="3514245921"/>
                    </a:ext>
                  </a:extLst>
                </a:gridCol>
              </a:tblGrid>
              <a:tr h="116205">
                <a:tc>
                  <a:txBody>
                    <a:bodyPr/>
                    <a:lstStyle/>
                    <a:p>
                      <a:pPr algn="ctr" rtl="1">
                        <a:lnSpc>
                          <a:spcPct val="115000"/>
                        </a:lnSpc>
                        <a:spcAft>
                          <a:spcPts val="0"/>
                        </a:spcAft>
                      </a:pPr>
                      <a:r>
                        <a:rPr lang="ar-MA" sz="3200" b="1">
                          <a:solidFill>
                            <a:srgbClr val="FF0000"/>
                          </a:solidFill>
                          <a:effectLst/>
                        </a:rPr>
                        <a:t>أقسام الناس</a:t>
                      </a:r>
                      <a:endParaRPr lang="en-US" sz="3200" b="1">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rgbClr val="FF0000"/>
                          </a:solidFill>
                          <a:effectLst/>
                        </a:rPr>
                        <a:t>الأنانيون</a:t>
                      </a:r>
                      <a:endParaRPr lang="en-US" sz="3200" b="1">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rgbClr val="FF0000"/>
                          </a:solidFill>
                          <a:effectLst/>
                        </a:rPr>
                        <a:t>الجشعون</a:t>
                      </a:r>
                      <a:endParaRPr lang="en-US" sz="3200" b="1">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a:solidFill>
                            <a:srgbClr val="FF0000"/>
                          </a:solidFill>
                          <a:effectLst/>
                        </a:rPr>
                        <a:t>العبثيون</a:t>
                      </a:r>
                      <a:endParaRPr lang="en-US" sz="3200" b="1">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a:solidFill>
                            <a:srgbClr val="FF0000"/>
                          </a:solidFill>
                          <a:effectLst/>
                        </a:rPr>
                        <a:t>التوفيقيون / العادلون</a:t>
                      </a:r>
                      <a:endParaRPr lang="en-US"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653454346"/>
                  </a:ext>
                </a:extLst>
              </a:tr>
              <a:tr h="234950">
                <a:tc>
                  <a:txBody>
                    <a:bodyPr/>
                    <a:lstStyle/>
                    <a:p>
                      <a:pPr algn="ctr" rtl="1">
                        <a:lnSpc>
                          <a:spcPct val="115000"/>
                        </a:lnSpc>
                        <a:spcAft>
                          <a:spcPts val="0"/>
                        </a:spcAft>
                      </a:pPr>
                      <a:endParaRPr lang="ar-MA" sz="3200" b="1" dirty="0" smtClean="0">
                        <a:solidFill>
                          <a:schemeClr val="bg1"/>
                        </a:solidFill>
                        <a:effectLst/>
                      </a:endParaRPr>
                    </a:p>
                    <a:p>
                      <a:pPr algn="ctr" rtl="1">
                        <a:lnSpc>
                          <a:spcPct val="115000"/>
                        </a:lnSpc>
                        <a:spcAft>
                          <a:spcPts val="0"/>
                        </a:spcAft>
                      </a:pPr>
                      <a:r>
                        <a:rPr lang="ar-MA" sz="3200" b="1" dirty="0" smtClean="0">
                          <a:solidFill>
                            <a:schemeClr val="bg1"/>
                          </a:solidFill>
                          <a:effectLst/>
                        </a:rPr>
                        <a:t>نظرتهم للوطن</a:t>
                      </a:r>
                    </a:p>
                    <a:p>
                      <a:pPr algn="ctr" rtl="1">
                        <a:lnSpc>
                          <a:spcPct val="115000"/>
                        </a:lnSpc>
                        <a:spcAft>
                          <a:spcPts val="0"/>
                        </a:spcAf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smtClean="0">
                          <a:solidFill>
                            <a:schemeClr val="bg1"/>
                          </a:solidFill>
                          <a:effectLst/>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smtClean="0">
                          <a:solidFill>
                            <a:schemeClr val="bg1"/>
                          </a:solidFill>
                          <a:effectLst/>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smtClean="0">
                          <a:solidFill>
                            <a:schemeClr val="bg1"/>
                          </a:solidFill>
                          <a:effectLst/>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200" b="1" dirty="0" smtClean="0">
                          <a:solidFill>
                            <a:schemeClr val="bg1"/>
                          </a:solidFill>
                          <a:effectLst/>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047279169"/>
                  </a:ext>
                </a:extLst>
              </a:tr>
            </a:tbl>
          </a:graphicData>
        </a:graphic>
      </p:graphicFrame>
    </p:spTree>
    <p:extLst>
      <p:ext uri="{BB962C8B-B14F-4D97-AF65-F5344CB8AC3E}">
        <p14:creationId xmlns:p14="http://schemas.microsoft.com/office/powerpoint/2010/main" val="10434025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659</TotalTime>
  <Words>607</Words>
  <Application>Microsoft Office PowerPoint</Application>
  <PresentationFormat>Widescreen</PresentationFormat>
  <Paragraphs>121</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Arabic Transparent</vt:lpstr>
      <vt:lpstr>Arial</vt:lpstr>
      <vt:lpstr>Calibri</vt:lpstr>
      <vt:lpstr>Century Gothic</vt:lpstr>
      <vt:lpstr>Times New Roman</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71</cp:revision>
  <dcterms:created xsi:type="dcterms:W3CDTF">2022-09-26T12:22:46Z</dcterms:created>
  <dcterms:modified xsi:type="dcterms:W3CDTF">2023-11-02T15:33:55Z</dcterms:modified>
</cp:coreProperties>
</file>