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58" r:id="rId4"/>
    <p:sldId id="283" r:id="rId5"/>
    <p:sldId id="274" r:id="rId6"/>
    <p:sldId id="284" r:id="rId7"/>
    <p:sldId id="265" r:id="rId8"/>
    <p:sldId id="285" r:id="rId9"/>
    <p:sldId id="286" r:id="rId10"/>
    <p:sldId id="288" r:id="rId11"/>
    <p:sldId id="287" r:id="rId12"/>
    <p:sldId id="289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272"/>
            <p14:sldId id="258"/>
            <p14:sldId id="283"/>
            <p14:sldId id="274"/>
            <p14:sldId id="284"/>
          </p14:sldIdLst>
        </p14:section>
        <p14:section name="الحصة الثانية" id="{2A91C92C-40D6-4917-917C-47E3B2CEE21D}">
          <p14:sldIdLst>
            <p14:sldId id="265"/>
            <p14:sldId id="285"/>
            <p14:sldId id="286"/>
            <p14:sldId id="288"/>
            <p14:sldId id="287"/>
            <p14:sldId id="289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05-04-1444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4049" y="1519312"/>
            <a:ext cx="8799343" cy="92333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القـــــراءة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04049" y="2897944"/>
            <a:ext cx="8799342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اليتيم. ص 44</a:t>
            </a:r>
            <a:endParaRPr lang="ar-MA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506436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  العقدة                         الحل</a:t>
            </a: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النص:</a:t>
            </a: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60788" y="2222695"/>
            <a:ext cx="3348111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MA" sz="3200" b="1" dirty="0">
                <a:solidFill>
                  <a:schemeClr val="bg1"/>
                </a:solidFill>
              </a:rPr>
              <a:t>بهجة أهل </a:t>
            </a:r>
            <a:r>
              <a:rPr lang="ar-MA" sz="3200" b="1" dirty="0" smtClean="0">
                <a:solidFill>
                  <a:schemeClr val="bg1"/>
                </a:solidFill>
              </a:rPr>
              <a:t>مكة بانهزام جيش الحبشة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86068" y="2222695"/>
            <a:ext cx="3221501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MA" sz="3200" b="1" dirty="0">
                <a:solidFill>
                  <a:prstClr val="black"/>
                </a:solidFill>
              </a:rPr>
              <a:t>وفاة عبد </a:t>
            </a:r>
            <a:r>
              <a:rPr lang="ar-MA" sz="3200" b="1" dirty="0" smtClean="0">
                <a:solidFill>
                  <a:prstClr val="black"/>
                </a:solidFill>
              </a:rPr>
              <a:t>الله وحزن آمنة وعبد </a:t>
            </a:r>
            <a:r>
              <a:rPr lang="ar-MA" sz="3200" b="1" dirty="0">
                <a:solidFill>
                  <a:prstClr val="black"/>
                </a:solidFill>
              </a:rPr>
              <a:t>المطلب 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22033" y="2222695"/>
            <a:ext cx="3697462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 rtl="1"/>
            <a:r>
              <a:rPr lang="ar-MA" sz="3600" b="1" dirty="0" smtClean="0">
                <a:solidFill>
                  <a:prstClr val="black"/>
                </a:solidFill>
              </a:rPr>
              <a:t>ولادة الرسول صلى </a:t>
            </a:r>
            <a:r>
              <a:rPr lang="ar-MA" sz="3600" b="1" dirty="0">
                <a:solidFill>
                  <a:prstClr val="black"/>
                </a:solidFill>
              </a:rPr>
              <a:t>الله عليه </a:t>
            </a:r>
            <a:r>
              <a:rPr lang="ar-MA" sz="3600" b="1" dirty="0" smtClean="0">
                <a:solidFill>
                  <a:prstClr val="black"/>
                </a:solidFill>
              </a:rPr>
              <a:t>و </a:t>
            </a:r>
            <a:r>
              <a:rPr lang="ar-MA" sz="3600" b="1" dirty="0">
                <a:solidFill>
                  <a:prstClr val="black"/>
                </a:solidFill>
              </a:rPr>
              <a:t>سلم</a:t>
            </a:r>
            <a:endParaRPr lang="ar-MA" sz="36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825664"/>
              </p:ext>
            </p:extLst>
          </p:nvPr>
        </p:nvGraphicFramePr>
        <p:xfrm>
          <a:off x="182879" y="3895419"/>
          <a:ext cx="11830927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16254">
                  <a:extLst>
                    <a:ext uri="{9D8B030D-6E8A-4147-A177-3AD203B41FA5}">
                      <a16:colId xmlns:a16="http://schemas.microsoft.com/office/drawing/2014/main" val="848546447"/>
                    </a:ext>
                  </a:extLst>
                </a:gridCol>
                <a:gridCol w="2996419">
                  <a:extLst>
                    <a:ext uri="{9D8B030D-6E8A-4147-A177-3AD203B41FA5}">
                      <a16:colId xmlns:a16="http://schemas.microsoft.com/office/drawing/2014/main" val="1628572433"/>
                    </a:ext>
                  </a:extLst>
                </a:gridCol>
                <a:gridCol w="2222695">
                  <a:extLst>
                    <a:ext uri="{9D8B030D-6E8A-4147-A177-3AD203B41FA5}">
                      <a16:colId xmlns:a16="http://schemas.microsoft.com/office/drawing/2014/main" val="1501996130"/>
                    </a:ext>
                  </a:extLst>
                </a:gridCol>
                <a:gridCol w="3221502">
                  <a:extLst>
                    <a:ext uri="{9D8B030D-6E8A-4147-A177-3AD203B41FA5}">
                      <a16:colId xmlns:a16="http://schemas.microsoft.com/office/drawing/2014/main" val="1788225881"/>
                    </a:ext>
                  </a:extLst>
                </a:gridCol>
                <a:gridCol w="1674057">
                  <a:extLst>
                    <a:ext uri="{9D8B030D-6E8A-4147-A177-3AD203B41FA5}">
                      <a16:colId xmlns:a16="http://schemas.microsoft.com/office/drawing/2014/main" val="3521895614"/>
                    </a:ext>
                  </a:extLst>
                </a:gridCol>
              </a:tblGrid>
              <a:tr h="2374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عبد المطلب بن هاشم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آمنة بنت وهب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عبد الله بن عبد المطلب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محمد (ص)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11388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أوصافها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شيخ، حزين بعد وفاة ابنه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حزينة</a:t>
                      </a:r>
                      <a:r>
                        <a:rPr lang="ar-MA" sz="32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لوفاة </a:t>
                      </a: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زوجها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شاب ـ تاجر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يتيم الأب ـ صبي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12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46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7" y="1153551"/>
            <a:ext cx="11915335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1" algn="r" rtl="1"/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‌ج.</a:t>
            </a:r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	</a:t>
            </a:r>
            <a:r>
              <a:rPr lang="ar-MA" sz="3600" b="1" dirty="0" smtClean="0">
                <a:solidFill>
                  <a:srgbClr val="00B050"/>
                </a:solidFill>
              </a:rPr>
              <a:t>فضاء </a:t>
            </a:r>
            <a:r>
              <a:rPr lang="ar-MA" sz="3600" b="1" dirty="0">
                <a:solidFill>
                  <a:srgbClr val="00B050"/>
                </a:solidFill>
              </a:rPr>
              <a:t>السرد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1" algn="r" rtl="1"/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71500" lvl="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الزمان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ـ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</a:t>
            </a:r>
          </a:p>
          <a:p>
            <a:pPr marL="571500" lvl="0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المكان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0" algn="r" rtl="1"/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lvl="0" indent="-571500" algn="r" rtl="1">
              <a:buFont typeface="Wingdings" panose="05000000000000000000" pitchFamily="2" charset="2"/>
              <a:buChar char="Ø"/>
            </a:pPr>
            <a:endParaRPr lang="ar-MA" sz="36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endParaRPr lang="ar-MA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699543"/>
              </p:ext>
            </p:extLst>
          </p:nvPr>
        </p:nvGraphicFramePr>
        <p:xfrm>
          <a:off x="520503" y="3692707"/>
          <a:ext cx="9343756" cy="20047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623968">
                  <a:extLst>
                    <a:ext uri="{9D8B030D-6E8A-4147-A177-3AD203B41FA5}">
                      <a16:colId xmlns:a16="http://schemas.microsoft.com/office/drawing/2014/main" val="44311598"/>
                    </a:ext>
                  </a:extLst>
                </a:gridCol>
                <a:gridCol w="5719788">
                  <a:extLst>
                    <a:ext uri="{9D8B030D-6E8A-4147-A177-3AD203B41FA5}">
                      <a16:colId xmlns:a16="http://schemas.microsoft.com/office/drawing/2014/main" val="689746326"/>
                    </a:ext>
                  </a:extLst>
                </a:gridCol>
              </a:tblGrid>
              <a:tr h="81248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خصائصه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659170"/>
                  </a:ext>
                </a:extLst>
              </a:tr>
              <a:tr h="397409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13243"/>
                  </a:ext>
                </a:extLst>
              </a:tr>
              <a:tr h="397409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009396"/>
                  </a:ext>
                </a:extLst>
              </a:tr>
              <a:tr h="397409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172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8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7" y="1153551"/>
            <a:ext cx="11915335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1" algn="r" rtl="1"/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‌ج.</a:t>
            </a:r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	</a:t>
            </a:r>
            <a:r>
              <a:rPr lang="ar-MA" sz="3600" b="1" dirty="0" smtClean="0">
                <a:solidFill>
                  <a:srgbClr val="00B050"/>
                </a:solidFill>
              </a:rPr>
              <a:t>فضاء </a:t>
            </a:r>
            <a:r>
              <a:rPr lang="ar-MA" sz="3600" b="1" dirty="0">
                <a:solidFill>
                  <a:srgbClr val="00B050"/>
                </a:solidFill>
              </a:rPr>
              <a:t>السرد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1" algn="r" rtl="1"/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71500" lvl="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الزمان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ـ أحداث متسلسلة زمنيا.(بداية – وسط - نهاية). + استعمال الزمن الماضي.( عام الفيل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....).</a:t>
            </a:r>
          </a:p>
          <a:p>
            <a:pPr marL="571500" lvl="0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المكان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71500" lvl="0" indent="-571500" algn="r" rtl="1">
              <a:buFont typeface="Wingdings" panose="05000000000000000000" pitchFamily="2" charset="2"/>
              <a:buChar char="Ø"/>
            </a:pPr>
            <a:endParaRPr lang="ar-MA" sz="36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endParaRPr lang="ar-MA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554578"/>
              </p:ext>
            </p:extLst>
          </p:nvPr>
        </p:nvGraphicFramePr>
        <p:xfrm>
          <a:off x="520503" y="3692707"/>
          <a:ext cx="9343756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623968">
                  <a:extLst>
                    <a:ext uri="{9D8B030D-6E8A-4147-A177-3AD203B41FA5}">
                      <a16:colId xmlns:a16="http://schemas.microsoft.com/office/drawing/2014/main" val="44311598"/>
                    </a:ext>
                  </a:extLst>
                </a:gridCol>
                <a:gridCol w="5719788">
                  <a:extLst>
                    <a:ext uri="{9D8B030D-6E8A-4147-A177-3AD203B41FA5}">
                      <a16:colId xmlns:a16="http://schemas.microsoft.com/office/drawing/2014/main" val="689746326"/>
                    </a:ext>
                  </a:extLst>
                </a:gridCol>
              </a:tblGrid>
              <a:tr h="21399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خصائصه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659170"/>
                  </a:ext>
                </a:extLst>
              </a:tr>
              <a:tr h="21399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مكة المكرمة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عام ـ منفتح 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13243"/>
                  </a:ext>
                </a:extLst>
              </a:tr>
              <a:tr h="21399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يثرب( المدينة) 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عام ـ منفتح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009396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بيت آمنة 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 خاص ـ منغلق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172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157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541" y="780467"/>
            <a:ext cx="11955193" cy="3313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سيرة غيرية، تحكي عن حدث ولادة خير البشر محمد صلى الله عليه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وسلم، والعلامات والمعجزات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التي صاحبت ذلك. وقد حاول السارد تقديمها في قالب سردي ممتع، متسلسل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الأحداث،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كما توسل كذلك بأسلوب الحكي و الوصف رسم معالم الشخصيات و تحديد الفضاء الزمكاني.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5730" y="56268"/>
            <a:ext cx="2827604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رابعا</a:t>
            </a:r>
            <a:r>
              <a:rPr lang="ar-MA" sz="36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36805" y="5026177"/>
            <a:ext cx="11830929" cy="82067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ابحث عن نسب الرسول صلى الله عليه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وسلم، انطلاقا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النص.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515730" y="4281282"/>
            <a:ext cx="2827604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خامسا: </a:t>
            </a:r>
            <a:r>
              <a:rPr lang="ar-MA" sz="3600" b="1" dirty="0">
                <a:solidFill>
                  <a:srgbClr val="FF0000"/>
                </a:solidFill>
              </a:rPr>
              <a:t>الاستثمار</a:t>
            </a:r>
            <a:r>
              <a:rPr lang="ar-MA" sz="3600" b="1" dirty="0" smtClean="0">
                <a:solidFill>
                  <a:srgbClr val="FF0000"/>
                </a:solidFill>
              </a:rPr>
              <a:t> </a:t>
            </a:r>
            <a:endParaRPr lang="ar-M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9963" y="815927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067952" y="1617784"/>
            <a:ext cx="9657470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اسم أم وأب الرسول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محمد صلى الله عليه وسلم؟</a:t>
            </a:r>
          </a:p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كانت حالة قريش والجزيرة العربية قبل البعثة؟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113" y="3096749"/>
            <a:ext cx="11078307" cy="1323439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آمنة بنت وهب، عبد الله بن عبد المطلب</a:t>
            </a:r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الجهل - الضلالة  - الشرك...</a:t>
            </a:r>
          </a:p>
        </p:txBody>
      </p:sp>
    </p:spTree>
    <p:extLst>
      <p:ext uri="{BB962C8B-B14F-4D97-AF65-F5344CB8AC3E}">
        <p14:creationId xmlns:p14="http://schemas.microsoft.com/office/powerpoint/2010/main" val="29291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753587"/>
            <a:ext cx="11929403" cy="60016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مصدر 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الصورة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0" y="56272"/>
            <a:ext cx="3193365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13674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753587"/>
            <a:ext cx="11929403" cy="60016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طه حسين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مصدر النص: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على هامش السيرة.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سردي(جزء  من سيرة غيرية ذو بعد ديني). 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يشير العنوان إلى أن هناك شخصا قد فقد أحد أبويه أو كلاهما ليصير يتيما.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الصورة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تظهر الصورة الكعبة المشرفة، وهي قبلة المسلمين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حدث ولادة خير البشر محمد صلى الله عليه و سلم، والعلامات والمعجزات التي صاحبت هذه الولادة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0" y="56272"/>
            <a:ext cx="3193365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966932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719379"/>
            <a:ext cx="12192000" cy="60016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1-</a:t>
            </a:r>
            <a:r>
              <a:rPr lang="ar-MA" sz="3200" b="1" u="sng" dirty="0">
                <a:solidFill>
                  <a:srgbClr val="FF0000"/>
                </a:solidFill>
              </a:rPr>
              <a:t>	المقاطع السردية وأحداثها:</a:t>
            </a:r>
          </a:p>
          <a:p>
            <a:pPr marL="914400" lvl="1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00B050"/>
                </a:solidFill>
              </a:rPr>
              <a:t>المقطع السردي الأول: [</a:t>
            </a:r>
            <a:r>
              <a:rPr lang="ar-MA" sz="3200" b="1" dirty="0">
                <a:solidFill>
                  <a:schemeClr val="bg2"/>
                </a:solidFill>
              </a:rPr>
              <a:t>من بداية النص...إلى ..من طغيان الطاغية</a:t>
            </a:r>
            <a:r>
              <a:rPr lang="ar-MA" sz="3200" b="1" dirty="0" smtClean="0">
                <a:solidFill>
                  <a:srgbClr val="00B050"/>
                </a:solidFill>
              </a:rPr>
              <a:t>]: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</a:t>
            </a:r>
            <a:endParaRPr lang="ar-MA" sz="3200" b="1" dirty="0">
              <a:solidFill>
                <a:schemeClr val="bg1"/>
              </a:solidFill>
            </a:endParaRPr>
          </a:p>
          <a:p>
            <a:pPr marL="914400" lvl="1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00B050"/>
                </a:solidFill>
              </a:rPr>
              <a:t>المقطع السردي الثاني: [</a:t>
            </a:r>
            <a:r>
              <a:rPr lang="ar-MA" sz="3200" b="1" dirty="0">
                <a:solidFill>
                  <a:schemeClr val="bg2"/>
                </a:solidFill>
              </a:rPr>
              <a:t>هذه القوة ...تستأثر من </a:t>
            </a:r>
            <a:r>
              <a:rPr lang="ar-MA" sz="3200" b="1" dirty="0" smtClean="0">
                <a:solidFill>
                  <a:schemeClr val="bg2"/>
                </a:solidFill>
              </a:rPr>
              <a:t>دونه بالخير</a:t>
            </a:r>
            <a:r>
              <a:rPr lang="ar-MA" sz="3200" b="1" dirty="0" smtClean="0">
                <a:solidFill>
                  <a:srgbClr val="00B050"/>
                </a:solidFill>
              </a:rPr>
              <a:t>]: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</a:t>
            </a:r>
            <a:endParaRPr lang="ar-MA" sz="3200" b="1" dirty="0">
              <a:solidFill>
                <a:schemeClr val="bg1"/>
              </a:solidFill>
            </a:endParaRPr>
          </a:p>
          <a:p>
            <a:pPr marL="914400" lvl="1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00B050"/>
                </a:solidFill>
              </a:rPr>
              <a:t>المقطع السردي الثالث: [</a:t>
            </a:r>
            <a:r>
              <a:rPr lang="ar-MA" sz="3200" b="1" dirty="0">
                <a:solidFill>
                  <a:schemeClr val="bg2"/>
                </a:solidFill>
              </a:rPr>
              <a:t>وكانت تنفق نهارها.. إلى وليدا لا كالولدان</a:t>
            </a:r>
            <a:r>
              <a:rPr lang="ar-MA" sz="3200" b="1" dirty="0" smtClean="0">
                <a:solidFill>
                  <a:srgbClr val="00B050"/>
                </a:solidFill>
              </a:rPr>
              <a:t>]: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</a:t>
            </a:r>
            <a:endParaRPr lang="ar-MA" sz="3200" b="1" dirty="0">
              <a:solidFill>
                <a:schemeClr val="bg1"/>
              </a:solidFill>
            </a:endParaRPr>
          </a:p>
          <a:p>
            <a:pPr marL="914400" lvl="1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00B050"/>
                </a:solidFill>
              </a:rPr>
              <a:t>المقطع السردي الرابع: [</a:t>
            </a:r>
            <a:r>
              <a:rPr lang="ar-MA" sz="3200" b="1" dirty="0">
                <a:solidFill>
                  <a:schemeClr val="bg2"/>
                </a:solidFill>
              </a:rPr>
              <a:t>من: ثم يشرق الفجر إلى:آخر النص </a:t>
            </a:r>
            <a:r>
              <a:rPr lang="ar-MA" sz="3200" b="1" dirty="0" smtClean="0">
                <a:solidFill>
                  <a:srgbClr val="00B050"/>
                </a:solidFill>
              </a:rPr>
              <a:t>]: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</a:t>
            </a:r>
            <a:endParaRPr lang="ar-MA" sz="3200" b="1" dirty="0">
              <a:solidFill>
                <a:schemeClr val="bg1"/>
              </a:solidFill>
            </a:endParaRPr>
          </a:p>
          <a:p>
            <a:pPr algn="r" rtl="1">
              <a:lnSpc>
                <a:spcPct val="20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2-</a:t>
            </a:r>
            <a:r>
              <a:rPr lang="ar-MA" sz="3200" b="1" u="sng" dirty="0">
                <a:solidFill>
                  <a:srgbClr val="FF0000"/>
                </a:solidFill>
              </a:rPr>
              <a:t>	الحدث الرئيس</a:t>
            </a:r>
            <a:r>
              <a:rPr lang="ar-MA" sz="3200" b="1" dirty="0" smtClean="0">
                <a:solidFill>
                  <a:srgbClr val="FF0000"/>
                </a:solidFill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........................................................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13031" y="70340"/>
            <a:ext cx="2797125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13697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719379"/>
            <a:ext cx="12192000" cy="60016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u="sng" dirty="0" smtClean="0">
                <a:solidFill>
                  <a:srgbClr val="FF0000"/>
                </a:solidFill>
              </a:rPr>
              <a:t>1-</a:t>
            </a:r>
            <a:r>
              <a:rPr lang="ar-MA" sz="3200" b="1" u="sng" dirty="0">
                <a:solidFill>
                  <a:srgbClr val="FF0000"/>
                </a:solidFill>
              </a:rPr>
              <a:t>	المقاطع السردية وأحداثها: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00B050"/>
                </a:solidFill>
              </a:rPr>
              <a:t>المقطع السردي الأول: [من بداية النص...إلى ..من طغيان الطاغية</a:t>
            </a:r>
            <a:r>
              <a:rPr lang="ar-MA" sz="3200" b="1" dirty="0" smtClean="0">
                <a:solidFill>
                  <a:srgbClr val="00B050"/>
                </a:solidFill>
              </a:rPr>
              <a:t>]: </a:t>
            </a:r>
            <a:r>
              <a:rPr lang="ar-MA" sz="3200" b="1" dirty="0" smtClean="0">
                <a:solidFill>
                  <a:schemeClr val="bg1"/>
                </a:solidFill>
              </a:rPr>
              <a:t>حادثة </a:t>
            </a:r>
            <a:r>
              <a:rPr lang="ar-MA" sz="3200" b="1" dirty="0">
                <a:solidFill>
                  <a:schemeClr val="bg1"/>
                </a:solidFill>
              </a:rPr>
              <a:t>الفيل، و ما تعرض له أبرهة و جنوده من هزيمة؛ حين أراد هدم الكعبة الشريفة.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00B050"/>
                </a:solidFill>
              </a:rPr>
              <a:t>المقطع السردي الثاني: [هذه القوة ...تستأثر من دونه بالخير]: </a:t>
            </a:r>
            <a:r>
              <a:rPr lang="ar-MA" sz="3200" b="1" dirty="0" smtClean="0">
                <a:solidFill>
                  <a:schemeClr val="bg1"/>
                </a:solidFill>
              </a:rPr>
              <a:t>زواج </a:t>
            </a:r>
            <a:r>
              <a:rPr lang="ar-MA" sz="3200" b="1" dirty="0">
                <a:solidFill>
                  <a:schemeClr val="bg1"/>
                </a:solidFill>
              </a:rPr>
              <a:t>عبد الله بن عبد المطلب من آمنة بنت وهب، ووفاته بعدما حملت منه برسول الله صلى الله عليه و سلم، وقلق عبد المطلب و آمنة على وفاته.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00B050"/>
                </a:solidFill>
              </a:rPr>
              <a:t>المقطع السردي الثالث: [وكانت تنفق نهارها.. إلى وليدا لا كالولدان</a:t>
            </a:r>
            <a:r>
              <a:rPr lang="ar-MA" sz="3200" b="1" dirty="0" smtClean="0">
                <a:solidFill>
                  <a:srgbClr val="00B050"/>
                </a:solidFill>
              </a:rPr>
              <a:t>]:</a:t>
            </a:r>
            <a:r>
              <a:rPr lang="ar-MA" sz="3200" b="1" dirty="0" smtClean="0">
                <a:solidFill>
                  <a:schemeClr val="bg1"/>
                </a:solidFill>
              </a:rPr>
              <a:t>حدث </a:t>
            </a:r>
            <a:r>
              <a:rPr lang="ar-MA" sz="3200" b="1" dirty="0">
                <a:solidFill>
                  <a:schemeClr val="bg1"/>
                </a:solidFill>
              </a:rPr>
              <a:t>ولادة الرسول صلى الله عليه وسلم، وما صاحبه من معجزات</a:t>
            </a: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00B050"/>
                </a:solidFill>
              </a:rPr>
              <a:t>المقطع السردي الرابع: [من: ثم يشرق الفجر إلى:آخر النص </a:t>
            </a:r>
            <a:r>
              <a:rPr lang="ar-MA" sz="3200" b="1" dirty="0" smtClean="0">
                <a:solidFill>
                  <a:srgbClr val="00B050"/>
                </a:solidFill>
              </a:rPr>
              <a:t>]: </a:t>
            </a:r>
            <a:r>
              <a:rPr lang="ar-MA" sz="3200" b="1" dirty="0" smtClean="0">
                <a:solidFill>
                  <a:schemeClr val="bg1"/>
                </a:solidFill>
              </a:rPr>
              <a:t>فرحة </a:t>
            </a:r>
            <a:r>
              <a:rPr lang="ar-MA" sz="3200" b="1" dirty="0">
                <a:solidFill>
                  <a:schemeClr val="bg1"/>
                </a:solidFill>
              </a:rPr>
              <a:t>عبد المطلب بمولد الرسول (ص)، و تسميته محمد، باعتباره خلفا لابنه عبد الله</a:t>
            </a:r>
          </a:p>
          <a:p>
            <a:pPr algn="r" rtl="1"/>
            <a:r>
              <a:rPr lang="ar-MA" sz="3200" b="1" u="sng" dirty="0" smtClean="0">
                <a:solidFill>
                  <a:srgbClr val="FF0000"/>
                </a:solidFill>
              </a:rPr>
              <a:t>2-</a:t>
            </a:r>
            <a:r>
              <a:rPr lang="ar-MA" sz="3200" b="1" u="sng" dirty="0">
                <a:solidFill>
                  <a:srgbClr val="FF0000"/>
                </a:solidFill>
              </a:rPr>
              <a:t>	الحدث الرئيس:</a:t>
            </a:r>
          </a:p>
          <a:p>
            <a:pPr lvl="1" algn="r" rtl="1"/>
            <a:r>
              <a:rPr lang="ar-MA" sz="3200" b="1" dirty="0">
                <a:solidFill>
                  <a:schemeClr val="bg1"/>
                </a:solidFill>
              </a:rPr>
              <a:t> حدث ولادة خير البشر محمد (ص)، و العلامات و المعجزات التي صاحبت ذلك.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13031" y="70340"/>
            <a:ext cx="2797125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83255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2172" y="225084"/>
            <a:ext cx="3151163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dirty="0" smtClean="0"/>
              <a:t>ثالثا</a:t>
            </a:r>
            <a:r>
              <a:rPr lang="ar-MA" sz="3600" dirty="0"/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746" y="1237957"/>
            <a:ext cx="11887200" cy="40318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algn="r" rtl="1"/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149714"/>
              </p:ext>
            </p:extLst>
          </p:nvPr>
        </p:nvGraphicFramePr>
        <p:xfrm>
          <a:off x="323562" y="2122367"/>
          <a:ext cx="11549578" cy="2680235"/>
        </p:xfrm>
        <a:graphic>
          <a:graphicData uri="http://schemas.openxmlformats.org/drawingml/2006/table">
            <a:tbl>
              <a:tblPr rtl="1" firstRow="1" firstCol="1" bandRow="1"/>
              <a:tblGrid>
                <a:gridCol w="5914329">
                  <a:extLst>
                    <a:ext uri="{9D8B030D-6E8A-4147-A177-3AD203B41FA5}">
                      <a16:colId xmlns:a16="http://schemas.microsoft.com/office/drawing/2014/main" val="1112069956"/>
                    </a:ext>
                  </a:extLst>
                </a:gridCol>
                <a:gridCol w="5635249">
                  <a:extLst>
                    <a:ext uri="{9D8B030D-6E8A-4147-A177-3AD203B41FA5}">
                      <a16:colId xmlns:a16="http://schemas.microsoft.com/office/drawing/2014/main" val="2187823951"/>
                    </a:ext>
                  </a:extLst>
                </a:gridCol>
              </a:tblGrid>
              <a:tr h="70918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والعبارات 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ولادة الرسول (ص). 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والعبارات الدالة على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مكة قبل ولادة الرسول (ص).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11549"/>
                  </a:ext>
                </a:extLst>
              </a:tr>
              <a:tr h="1418363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.....................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............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01426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4746" y="5430129"/>
            <a:ext cx="11887200" cy="646331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</a:rPr>
              <a:t>هناك علاقة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</a:t>
            </a:r>
            <a:endParaRPr lang="ar-MA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17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2172" y="225084"/>
            <a:ext cx="3151163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dirty="0" smtClean="0"/>
              <a:t>ثالثا</a:t>
            </a:r>
            <a:r>
              <a:rPr lang="ar-MA" sz="3600" dirty="0"/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746" y="1237957"/>
            <a:ext cx="11887200" cy="40318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algn="r" rtl="1"/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638198"/>
              </p:ext>
            </p:extLst>
          </p:nvPr>
        </p:nvGraphicFramePr>
        <p:xfrm>
          <a:off x="323562" y="2122367"/>
          <a:ext cx="11549578" cy="2680235"/>
        </p:xfrm>
        <a:graphic>
          <a:graphicData uri="http://schemas.openxmlformats.org/drawingml/2006/table">
            <a:tbl>
              <a:tblPr rtl="1" firstRow="1" firstCol="1" bandRow="1"/>
              <a:tblGrid>
                <a:gridCol w="5914329">
                  <a:extLst>
                    <a:ext uri="{9D8B030D-6E8A-4147-A177-3AD203B41FA5}">
                      <a16:colId xmlns:a16="http://schemas.microsoft.com/office/drawing/2014/main" val="1112069956"/>
                    </a:ext>
                  </a:extLst>
                </a:gridCol>
                <a:gridCol w="5635249">
                  <a:extLst>
                    <a:ext uri="{9D8B030D-6E8A-4147-A177-3AD203B41FA5}">
                      <a16:colId xmlns:a16="http://schemas.microsoft.com/office/drawing/2014/main" val="2187823951"/>
                    </a:ext>
                  </a:extLst>
                </a:gridCol>
              </a:tblGrid>
              <a:tr h="70918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والعبارات 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ولادة الرسول (ص). 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والعبارات الدالة على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مكة قبل ولادة الرسول (ص).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11549"/>
                  </a:ext>
                </a:extLst>
              </a:tr>
              <a:tr h="1418363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المخاض ـ الأعاجيب ـ نورا يبهر ـ رافعا رأسه....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حديث الفيل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</a:t>
                      </a:r>
                      <a:r>
                        <a:rPr lang="ar-MA" sz="3600" b="1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انهزام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الحبشة ـ المغيرين ـ المعتدي....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01426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4746" y="5430129"/>
            <a:ext cx="11887200" cy="1200329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>
                <a:solidFill>
                  <a:schemeClr val="bg1"/>
                </a:solidFill>
              </a:rPr>
              <a:t>هناك علاقة تكامل بين الحقلين المعجميين، لأن ولادة الرسول ص صاحبتها مجموعة من المعجزات.</a:t>
            </a:r>
            <a:endParaRPr lang="ar-MA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67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506436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  العقدة                         الحل</a:t>
            </a: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النص:</a:t>
            </a: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60788" y="2222695"/>
            <a:ext cx="3348111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86068" y="2222695"/>
            <a:ext cx="3221501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22033" y="2222695"/>
            <a:ext cx="3697462" cy="101287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 rtl="1"/>
            <a:endParaRPr lang="ar-MA" sz="36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187745"/>
              </p:ext>
            </p:extLst>
          </p:nvPr>
        </p:nvGraphicFramePr>
        <p:xfrm>
          <a:off x="182879" y="3895419"/>
          <a:ext cx="11830927" cy="165811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16254">
                  <a:extLst>
                    <a:ext uri="{9D8B030D-6E8A-4147-A177-3AD203B41FA5}">
                      <a16:colId xmlns:a16="http://schemas.microsoft.com/office/drawing/2014/main" val="848546447"/>
                    </a:ext>
                  </a:extLst>
                </a:gridCol>
                <a:gridCol w="2996419">
                  <a:extLst>
                    <a:ext uri="{9D8B030D-6E8A-4147-A177-3AD203B41FA5}">
                      <a16:colId xmlns:a16="http://schemas.microsoft.com/office/drawing/2014/main" val="1628572433"/>
                    </a:ext>
                  </a:extLst>
                </a:gridCol>
                <a:gridCol w="2222695">
                  <a:extLst>
                    <a:ext uri="{9D8B030D-6E8A-4147-A177-3AD203B41FA5}">
                      <a16:colId xmlns:a16="http://schemas.microsoft.com/office/drawing/2014/main" val="1501996130"/>
                    </a:ext>
                  </a:extLst>
                </a:gridCol>
                <a:gridCol w="3221502">
                  <a:extLst>
                    <a:ext uri="{9D8B030D-6E8A-4147-A177-3AD203B41FA5}">
                      <a16:colId xmlns:a16="http://schemas.microsoft.com/office/drawing/2014/main" val="1788225881"/>
                    </a:ext>
                  </a:extLst>
                </a:gridCol>
                <a:gridCol w="1674057">
                  <a:extLst>
                    <a:ext uri="{9D8B030D-6E8A-4147-A177-3AD203B41FA5}">
                      <a16:colId xmlns:a16="http://schemas.microsoft.com/office/drawing/2014/main" val="3521895614"/>
                    </a:ext>
                  </a:extLst>
                </a:gridCol>
              </a:tblGrid>
              <a:tr h="2374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عبد المطلب بن هاشم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آمنة بنت وهب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عبد الله بن عبد المطلب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محمد (ص)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11388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أوصافها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12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39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369</TotalTime>
  <Words>737</Words>
  <Application>Microsoft Office PowerPoint</Application>
  <PresentationFormat>Widescreen</PresentationFormat>
  <Paragraphs>128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52</cp:revision>
  <dcterms:created xsi:type="dcterms:W3CDTF">2022-09-26T12:22:46Z</dcterms:created>
  <dcterms:modified xsi:type="dcterms:W3CDTF">2022-10-30T19:25:01Z</dcterms:modified>
</cp:coreProperties>
</file>