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73" r:id="rId4"/>
    <p:sldId id="288" r:id="rId5"/>
    <p:sldId id="280" r:id="rId6"/>
    <p:sldId id="289" r:id="rId7"/>
    <p:sldId id="290" r:id="rId8"/>
    <p:sldId id="265" r:id="rId9"/>
    <p:sldId id="267" r:id="rId10"/>
    <p:sldId id="291" r:id="rId11"/>
    <p:sldId id="262" r:id="rId12"/>
    <p:sldId id="29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73"/>
            <p14:sldId id="288"/>
            <p14:sldId id="280"/>
            <p14:sldId id="289"/>
          </p14:sldIdLst>
        </p14:section>
        <p14:section name="الحصة الثانية" id="{2A91C92C-40D6-4917-917C-47E3B2CEE21D}">
          <p14:sldIdLst>
            <p14:sldId id="290"/>
            <p14:sldId id="265"/>
            <p14:sldId id="267"/>
            <p14:sldId id="291"/>
            <p14:sldId id="262"/>
            <p14:sldId id="292"/>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11-06-1444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11-06-1444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11-06-1444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11-06-1444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11-06-1444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11-06-1444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2897946"/>
            <a:ext cx="8799343"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2349305" y="4276578"/>
            <a:ext cx="8799342"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تاج محل ص </a:t>
            </a:r>
            <a:r>
              <a:rPr lang="ar-MA" sz="5400" b="1" dirty="0">
                <a:solidFill>
                  <a:srgbClr val="FF0000"/>
                </a:solidFill>
                <a:effectLst>
                  <a:outerShdw blurRad="38100" dist="38100" dir="2700000" algn="tl">
                    <a:srgbClr val="000000">
                      <a:alpha val="43137"/>
                    </a:srgbClr>
                  </a:outerShdw>
                </a:effectLst>
              </a:rPr>
              <a:t>94</a:t>
            </a:r>
          </a:p>
        </p:txBody>
      </p:sp>
      <p:sp>
        <p:nvSpPr>
          <p:cNvPr id="6" name="TextBox 5"/>
          <p:cNvSpPr txBox="1"/>
          <p:nvPr/>
        </p:nvSpPr>
        <p:spPr>
          <a:xfrm>
            <a:off x="2349305" y="1519314"/>
            <a:ext cx="8799343"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المجـــــال: </a:t>
            </a:r>
            <a:r>
              <a:rPr lang="ar-MA" sz="5400" b="1" dirty="0" smtClean="0">
                <a:solidFill>
                  <a:schemeClr val="bg1"/>
                </a:solidFill>
              </a:rPr>
              <a:t>الحضاري</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1154" y="984737"/>
            <a:ext cx="11904858"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smtClean="0">
                <a:solidFill>
                  <a:srgbClr val="FF0000"/>
                </a:solidFill>
                <a:effectLst>
                  <a:outerShdw blurRad="38100" dist="38100" dir="2700000" algn="tl">
                    <a:srgbClr val="000000">
                      <a:alpha val="43137"/>
                    </a:srgbClr>
                  </a:outerShdw>
                </a:effectLst>
              </a:rPr>
              <a:t>طرق </a:t>
            </a:r>
            <a:r>
              <a:rPr lang="ar-MA" sz="3600" b="1" u="sng" dirty="0">
                <a:solidFill>
                  <a:srgbClr val="FF0000"/>
                </a:solidFill>
                <a:effectLst>
                  <a:outerShdw blurRad="38100" dist="38100" dir="2700000" algn="tl">
                    <a:srgbClr val="000000">
                      <a:alpha val="43137"/>
                    </a:srgbClr>
                  </a:outerShdw>
                </a:effectLst>
              </a:rPr>
              <a:t>الإخبار في النص:</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rgbClr val="00B050"/>
                </a:solidFill>
                <a:latin typeface="Calibri" panose="020F0502020204030204" pitchFamily="34" charset="0"/>
                <a:ea typeface="Calibri" panose="020F0502020204030204" pitchFamily="34" charset="0"/>
              </a:rPr>
              <a:t>التدرج</a:t>
            </a:r>
            <a:r>
              <a:rPr lang="ar-MA" sz="3600" b="1" dirty="0">
                <a:solidFill>
                  <a:srgbClr val="00B050"/>
                </a:solidFill>
                <a:latin typeface="Calibri" panose="020F0502020204030204" pitchFamily="34" charset="0"/>
                <a:ea typeface="Calibri" panose="020F0502020204030204" pitchFamily="34" charset="0"/>
              </a:rPr>
              <a:t>: </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التعريف </a:t>
            </a:r>
            <a:r>
              <a:rPr lang="ar-MA" sz="3600" b="1" dirty="0">
                <a:solidFill>
                  <a:schemeClr val="bg1"/>
                </a:solidFill>
                <a:latin typeface="Calibri" panose="020F0502020204030204" pitchFamily="34" charset="0"/>
                <a:ea typeface="Calibri" panose="020F0502020204030204" pitchFamily="34" charset="0"/>
              </a:rPr>
              <a:t>بالظروف التي دخل فيها الإسلام إلى </a:t>
            </a:r>
            <a:r>
              <a:rPr lang="ar-MA" sz="3600" b="1" dirty="0" smtClean="0">
                <a:solidFill>
                  <a:schemeClr val="bg1"/>
                </a:solidFill>
                <a:latin typeface="Calibri" panose="020F0502020204030204" pitchFamily="34" charset="0"/>
                <a:ea typeface="Calibri" panose="020F0502020204030204" pitchFamily="34" charset="0"/>
              </a:rPr>
              <a:t>الهند.</a:t>
            </a:r>
          </a:p>
          <a:p>
            <a:pPr marL="2857500" lvl="5" indent="-571500" algn="r" rtl="1">
              <a:buFontTx/>
              <a:buChar char="-"/>
            </a:pPr>
            <a:r>
              <a:rPr lang="ar-MA" sz="3600" b="1" dirty="0" smtClean="0">
                <a:solidFill>
                  <a:schemeClr val="bg1"/>
                </a:solidFill>
                <a:latin typeface="Calibri" panose="020F0502020204030204" pitchFamily="34" charset="0"/>
                <a:ea typeface="Calibri" panose="020F0502020204030204" pitchFamily="34" charset="0"/>
              </a:rPr>
              <a:t>تحديد </a:t>
            </a:r>
            <a:r>
              <a:rPr lang="ar-MA" sz="3600" b="1" dirty="0">
                <a:solidFill>
                  <a:schemeClr val="bg1"/>
                </a:solidFill>
                <a:latin typeface="Calibri" panose="020F0502020204030204" pitchFamily="34" charset="0"/>
                <a:ea typeface="Calibri" panose="020F0502020204030204" pitchFamily="34" charset="0"/>
              </a:rPr>
              <a:t>الدافع من وراء بناء تاج </a:t>
            </a:r>
            <a:r>
              <a:rPr lang="ar-MA" sz="3600" b="1" dirty="0" smtClean="0">
                <a:solidFill>
                  <a:schemeClr val="bg1"/>
                </a:solidFill>
                <a:latin typeface="Calibri" panose="020F0502020204030204" pitchFamily="34" charset="0"/>
                <a:ea typeface="Calibri" panose="020F0502020204030204" pitchFamily="34" charset="0"/>
              </a:rPr>
              <a:t>محل.</a:t>
            </a:r>
          </a:p>
          <a:p>
            <a:pPr marL="2857500" lvl="5" indent="-571500" algn="r" rtl="1">
              <a:buFontTx/>
              <a:buChar char="-"/>
            </a:pPr>
            <a:r>
              <a:rPr lang="ar-MA" sz="3600" b="1" dirty="0" smtClean="0">
                <a:solidFill>
                  <a:schemeClr val="bg1"/>
                </a:solidFill>
                <a:latin typeface="Calibri" panose="020F0502020204030204" pitchFamily="34" charset="0"/>
                <a:ea typeface="Calibri" panose="020F0502020204030204" pitchFamily="34" charset="0"/>
              </a:rPr>
              <a:t>الخاتمة</a:t>
            </a:r>
            <a:r>
              <a:rPr lang="ar-MA" sz="3600" b="1" dirty="0">
                <a:solidFill>
                  <a:schemeClr val="bg1"/>
                </a:solidFill>
                <a:latin typeface="Calibri" panose="020F0502020204030204" pitchFamily="34" charset="0"/>
                <a:ea typeface="Calibri" panose="020F0502020204030204" pitchFamily="34" charset="0"/>
              </a:rPr>
              <a:t>: التأكيد على ازدهار الفن المعماري </a:t>
            </a:r>
            <a:r>
              <a:rPr lang="ar-MA" sz="3600" b="1" dirty="0" smtClean="0">
                <a:solidFill>
                  <a:schemeClr val="bg1"/>
                </a:solidFill>
                <a:latin typeface="Calibri" panose="020F0502020204030204" pitchFamily="34" charset="0"/>
                <a:ea typeface="Calibri" panose="020F0502020204030204" pitchFamily="34" charset="0"/>
              </a:rPr>
              <a:t>الإسلامي</a:t>
            </a:r>
          </a:p>
          <a:p>
            <a:pPr marL="571500" indent="-571500" algn="r" rtl="1">
              <a:buFont typeface="Wingdings" panose="05000000000000000000" pitchFamily="2" charset="2"/>
              <a:buChar char="ü"/>
            </a:pPr>
            <a:r>
              <a:rPr lang="ar-MA" sz="3600" b="1" dirty="0">
                <a:solidFill>
                  <a:srgbClr val="00B050"/>
                </a:solidFill>
                <a:latin typeface="Calibri" panose="020F0502020204030204" pitchFamily="34" charset="0"/>
                <a:ea typeface="Calibri" panose="020F0502020204030204" pitchFamily="34" charset="0"/>
              </a:rPr>
              <a:t>علامات التفسير: </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 نقطتا التفسير؛ </a:t>
            </a:r>
            <a:r>
              <a:rPr lang="ar-MA" sz="3600" b="1" dirty="0">
                <a:solidFill>
                  <a:schemeClr val="bg1"/>
                </a:solidFill>
                <a:latin typeface="Calibri" panose="020F0502020204030204" pitchFamily="34" charset="0"/>
                <a:ea typeface="Calibri" panose="020F0502020204030204" pitchFamily="34" charset="0"/>
              </a:rPr>
              <a:t>في قول الكاتب: (القارة الهندية: أشهد أن لا إله إلا الله/ قبل الزواج ألا: يشرب الخمر). </a:t>
            </a:r>
            <a:endParaRPr lang="ar-MA" sz="3600" b="1" dirty="0" smtClean="0">
              <a:solidFill>
                <a:schemeClr val="bg1"/>
              </a:solidFill>
              <a:latin typeface="Calibri" panose="020F0502020204030204" pitchFamily="34" charset="0"/>
              <a:ea typeface="Calibri" panose="020F0502020204030204" pitchFamily="34" charset="0"/>
            </a:endParaRPr>
          </a:p>
          <a:p>
            <a:pPr lvl="4" algn="r" rtl="1"/>
            <a:r>
              <a:rPr lang="ar-MA" sz="3600" b="1" dirty="0" smtClean="0">
                <a:solidFill>
                  <a:schemeClr val="bg1"/>
                </a:solidFill>
                <a:latin typeface="Calibri" panose="020F0502020204030204" pitchFamily="34" charset="0"/>
                <a:ea typeface="Calibri" panose="020F0502020204030204" pitchFamily="34" charset="0"/>
              </a:rPr>
              <a:t>- القوسين</a:t>
            </a:r>
            <a:r>
              <a:rPr lang="ar-MA" sz="3600" b="1" dirty="0">
                <a:solidFill>
                  <a:schemeClr val="bg1"/>
                </a:solidFill>
                <a:latin typeface="Calibri" panose="020F0502020204030204" pitchFamily="34" charset="0"/>
                <a:ea typeface="Calibri" panose="020F0502020204030204" pitchFamily="34" charset="0"/>
              </a:rPr>
              <a:t>: (( تاج محل))- (( شاه جهان </a:t>
            </a:r>
            <a:r>
              <a:rPr lang="ar-MA" sz="3600" b="1" dirty="0" smtClean="0">
                <a:solidFill>
                  <a:schemeClr val="bg1"/>
                </a:solidFill>
                <a:latin typeface="Calibri" panose="020F0502020204030204" pitchFamily="34" charset="0"/>
                <a:ea typeface="Calibri" panose="020F0502020204030204" pitchFamily="34" charset="0"/>
              </a:rPr>
              <a:t>)) - </a:t>
            </a:r>
            <a:r>
              <a:rPr lang="ar-MA" sz="3600" b="1" dirty="0">
                <a:solidFill>
                  <a:schemeClr val="bg1"/>
                </a:solidFill>
                <a:latin typeface="Calibri" panose="020F0502020204030204" pitchFamily="34" charset="0"/>
                <a:ea typeface="Calibri" panose="020F0502020204030204" pitchFamily="34" charset="0"/>
              </a:rPr>
              <a:t>(( ممتاز محل))....</a:t>
            </a:r>
          </a:p>
          <a:p>
            <a:pPr lvl="4" algn="r" rtl="1"/>
            <a:r>
              <a:rPr lang="ar-MA" sz="3600" b="1" dirty="0" smtClean="0">
                <a:solidFill>
                  <a:schemeClr val="bg1"/>
                </a:solidFill>
                <a:latin typeface="Calibri" panose="020F0502020204030204" pitchFamily="34" charset="0"/>
                <a:ea typeface="Calibri" panose="020F0502020204030204" pitchFamily="34" charset="0"/>
              </a:rPr>
              <a:t>- الروابط</a:t>
            </a:r>
            <a:r>
              <a:rPr lang="ar-MA" sz="3600" b="1" dirty="0">
                <a:solidFill>
                  <a:schemeClr val="bg1"/>
                </a:solidFill>
                <a:latin typeface="Calibri" panose="020F0502020204030204" pitchFamily="34" charset="0"/>
                <a:ea typeface="Calibri" panose="020F0502020204030204" pitchFamily="34" charset="0"/>
              </a:rPr>
              <a:t>: حرف </a:t>
            </a:r>
            <a:r>
              <a:rPr lang="ar-MA" sz="3600" b="1" dirty="0" smtClean="0">
                <a:solidFill>
                  <a:schemeClr val="bg1"/>
                </a:solidFill>
                <a:latin typeface="Calibri" panose="020F0502020204030204" pitchFamily="34" charset="0"/>
                <a:ea typeface="Calibri" panose="020F0502020204030204" pitchFamily="34" charset="0"/>
              </a:rPr>
              <a:t>الواو </a:t>
            </a:r>
            <a:r>
              <a:rPr lang="ar-MA" sz="3600" b="1" dirty="0">
                <a:solidFill>
                  <a:schemeClr val="bg1"/>
                </a:solidFill>
                <a:latin typeface="Calibri" panose="020F0502020204030204" pitchFamily="34" charset="0"/>
                <a:ea typeface="Calibri" panose="020F0502020204030204" pitchFamily="34" charset="0"/>
              </a:rPr>
              <a:t>والفاء</a:t>
            </a:r>
            <a:r>
              <a:rPr lang="ar-MA" sz="3600" b="1" dirty="0" smtClean="0">
                <a:solidFill>
                  <a:schemeClr val="bg1"/>
                </a:solidFill>
                <a:latin typeface="Calibri" panose="020F0502020204030204" pitchFamily="34" charset="0"/>
                <a:ea typeface="Calibri" panose="020F0502020204030204" pitchFamily="34" charset="0"/>
              </a:rPr>
              <a:t>، ذلك - </a:t>
            </a:r>
            <a:r>
              <a:rPr lang="ar-MA" sz="3600" b="1" dirty="0">
                <a:solidFill>
                  <a:schemeClr val="bg1"/>
                </a:solidFill>
                <a:latin typeface="Calibri" panose="020F0502020204030204" pitchFamily="34" charset="0"/>
                <a:ea typeface="Calibri" panose="020F0502020204030204" pitchFamily="34" charset="0"/>
              </a:rPr>
              <a:t>الذي... </a:t>
            </a:r>
          </a:p>
        </p:txBody>
      </p:sp>
    </p:spTree>
    <p:extLst>
      <p:ext uri="{BB962C8B-B14F-4D97-AF65-F5344CB8AC3E}">
        <p14:creationId xmlns:p14="http://schemas.microsoft.com/office/powerpoint/2010/main" val="3767327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268" y="590835"/>
            <a:ext cx="12065391"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وقيم الرسالة:</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إليه: </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مضمون الرسالة: </a:t>
            </a:r>
            <a:r>
              <a:rPr lang="ar-MA" sz="36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r>
              <a:rPr lang="ar-MA" sz="3600" b="1" dirty="0" smtClean="0">
                <a:solidFill>
                  <a:schemeClr val="bg1"/>
                </a:solidFill>
                <a:effectLst>
                  <a:outerShdw blurRad="38100" dist="38100" dir="2700000" algn="tl">
                    <a:srgbClr val="000000">
                      <a:alpha val="43137"/>
                    </a:srgbClr>
                  </a:outerShdw>
                </a:effectLst>
              </a:rPr>
              <a:t> </a:t>
            </a: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268" y="590835"/>
            <a:ext cx="12065391"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وقيم الرسالة:</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a:t>
            </a:r>
            <a:r>
              <a:rPr lang="ar-MA" sz="3600" b="1" dirty="0">
                <a:solidFill>
                  <a:schemeClr val="bg1"/>
                </a:solidFill>
                <a:effectLst>
                  <a:outerShdw blurRad="38100" dist="38100" dir="2700000" algn="tl">
                    <a:srgbClr val="000000">
                      <a:alpha val="43137"/>
                    </a:srgbClr>
                  </a:outerShdw>
                </a:effectLst>
              </a:rPr>
              <a:t>علي الطنطاوي</a:t>
            </a:r>
            <a:endParaRPr lang="ar-MA" sz="3600" b="1" dirty="0" smtClean="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إليه: </a:t>
            </a:r>
            <a:r>
              <a:rPr lang="ar-MA" sz="3600" b="1" dirty="0" smtClean="0">
                <a:solidFill>
                  <a:schemeClr val="bg1"/>
                </a:solidFill>
                <a:effectLst>
                  <a:outerShdw blurRad="38100" dist="38100" dir="2700000" algn="tl">
                    <a:srgbClr val="000000">
                      <a:alpha val="43137"/>
                    </a:srgbClr>
                  </a:outerShdw>
                </a:effectLst>
              </a:rPr>
              <a:t>القارئ</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مضمون الرسالة: </a:t>
            </a:r>
            <a:r>
              <a:rPr lang="ar-MA" sz="3600" b="1" dirty="0">
                <a:solidFill>
                  <a:schemeClr val="bg1"/>
                </a:solidFill>
                <a:effectLst>
                  <a:outerShdw blurRad="38100" dist="38100" dir="2700000" algn="tl">
                    <a:srgbClr val="000000">
                      <a:alpha val="43137"/>
                    </a:srgbClr>
                  </a:outerShdw>
                </a:effectLst>
              </a:rPr>
              <a:t>التعريف بالمعلمة الحضارية تاج محل</a:t>
            </a:r>
            <a:endParaRPr lang="ar-MA" sz="36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r>
              <a:rPr lang="ar-MA" sz="3600" b="1" dirty="0" smtClean="0">
                <a:solidFill>
                  <a:schemeClr val="bg1"/>
                </a:solidFill>
                <a:effectLst>
                  <a:outerShdw blurRad="38100" dist="38100" dir="2700000" algn="tl">
                    <a:srgbClr val="000000">
                      <a:alpha val="43137"/>
                    </a:srgbClr>
                  </a:outerShdw>
                </a:effectLst>
              </a:rPr>
              <a:t> </a:t>
            </a:r>
          </a:p>
          <a:p>
            <a:pPr marL="571500" indent="-571500" algn="r" rtl="1">
              <a:lnSpc>
                <a:spcPct val="150000"/>
              </a:lnSpc>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الاعتراف بفضل الإسلام  في بناء الحضارة الهندية</a:t>
            </a:r>
          </a:p>
        </p:txBody>
      </p:sp>
    </p:spTree>
    <p:extLst>
      <p:ext uri="{BB962C8B-B14F-4D97-AF65-F5344CB8AC3E}">
        <p14:creationId xmlns:p14="http://schemas.microsoft.com/office/powerpoint/2010/main" val="23911804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2738" y="795994"/>
            <a:ext cx="11784037" cy="2955746"/>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smtClean="0">
                <a:solidFill>
                  <a:schemeClr val="bg1"/>
                </a:solidFill>
                <a:effectLst>
                  <a:outerShdw blurRad="38100" dist="38100" dir="2700000" algn="tl">
                    <a:srgbClr val="000000">
                      <a:alpha val="43137"/>
                    </a:srgbClr>
                  </a:outerShdw>
                </a:effectLst>
              </a:rPr>
              <a:t>افتخر الكاتب في النص، </a:t>
            </a:r>
            <a:r>
              <a:rPr lang="ar-MA" sz="3200" b="1" dirty="0">
                <a:solidFill>
                  <a:schemeClr val="bg1"/>
                </a:solidFill>
                <a:effectLst>
                  <a:outerShdw blurRad="38100" dist="38100" dir="2700000" algn="tl">
                    <a:srgbClr val="000000">
                      <a:alpha val="43137"/>
                    </a:srgbClr>
                  </a:outerShdw>
                </a:effectLst>
              </a:rPr>
              <a:t>بالدور الإيجابي لانتشار الإسلام في الهند، وهو ما ساهم في بناء المعلمة الجميلة تاج محل، وقد استعان في عرض ذلك بمعجم يتكون من حقلين، الأول دال على الإسلام والثاني على تاج محل، لنستنتج من خلالهما العلاقة السببية الرابطة بينهما. واعتمد على التفسير قصد تقريب الموضوع إلى القارئ.</a:t>
            </a:r>
          </a:p>
        </p:txBody>
      </p:sp>
      <p:sp>
        <p:nvSpPr>
          <p:cNvPr id="7" name="TextBox 6"/>
          <p:cNvSpPr txBox="1"/>
          <p:nvPr/>
        </p:nvSpPr>
        <p:spPr>
          <a:xfrm>
            <a:off x="4515730" y="126608"/>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647113" y="2067950"/>
            <a:ext cx="11078307" cy="707886"/>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ما هي أبرز المعالم الدينية بالهند؟</a:t>
            </a:r>
            <a:endParaRPr lang="ar-MA" sz="4000" b="1" dirty="0">
              <a:solidFill>
                <a:schemeClr val="bg1"/>
              </a:solidFill>
              <a:effectLst>
                <a:outerShdw blurRad="38100" dist="38100" dir="2700000" algn="tl">
                  <a:srgbClr val="000000">
                    <a:alpha val="43137"/>
                  </a:srgbClr>
                </a:outerShdw>
              </a:effectLst>
            </a:endParaRPr>
          </a:p>
        </p:txBody>
      </p:sp>
      <p:sp>
        <p:nvSpPr>
          <p:cNvPr id="8" name="TextBox 7"/>
          <p:cNvSpPr txBox="1"/>
          <p:nvPr/>
        </p:nvSpPr>
        <p:spPr>
          <a:xfrm>
            <a:off x="647113" y="3096749"/>
            <a:ext cx="11078307" cy="707886"/>
          </a:xfrm>
          <a:prstGeom prst="rect">
            <a:avLst/>
          </a:prstGeom>
          <a:solidFill>
            <a:schemeClr val="tx1">
              <a:lumMod val="85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4408" y="866131"/>
            <a:ext cx="12013809" cy="5910401"/>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النص: </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3. </a:t>
            </a:r>
            <a:r>
              <a:rPr lang="ar-MA" sz="3200" b="1" u="sng" dirty="0">
                <a:solidFill>
                  <a:srgbClr val="FF0000"/>
                </a:solidFill>
                <a:effectLst>
                  <a:outerShdw blurRad="38100" dist="38100" dir="2700000" algn="tl">
                    <a:srgbClr val="000000">
                      <a:alpha val="43137"/>
                    </a:srgbClr>
                  </a:outerShdw>
                </a:effectLst>
              </a:rPr>
              <a:t>مصدر النص:</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 ................................................................... </a:t>
            </a: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5. </a:t>
            </a: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الصورة:</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prstClr val="black"/>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6. </a:t>
            </a: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140678"/>
            <a:ext cx="3052688" cy="646331"/>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759928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4408" y="866131"/>
            <a:ext cx="12013809" cy="5632311"/>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600" b="1" u="sng" dirty="0">
                <a:solidFill>
                  <a:srgbClr val="FF0000"/>
                </a:solidFill>
                <a:effectLst>
                  <a:outerShdw blurRad="38100" dist="38100" dir="2700000" algn="tl">
                    <a:srgbClr val="000000">
                      <a:alpha val="43137"/>
                    </a:srgbClr>
                  </a:outerShdw>
                </a:effectLst>
              </a:rPr>
              <a:t>صاحب النص: </a:t>
            </a:r>
            <a:r>
              <a:rPr lang="ar-MA" sz="3600" b="1" dirty="0">
                <a:solidFill>
                  <a:schemeClr val="bg1"/>
                </a:solidFill>
                <a:effectLst>
                  <a:outerShdw blurRad="38100" dist="38100" dir="2700000" algn="tl">
                    <a:srgbClr val="000000">
                      <a:alpha val="43137"/>
                    </a:srgbClr>
                  </a:outerShdw>
                </a:effectLst>
              </a:rPr>
              <a:t>المفكر الإسلامي علي الطنطاوي.</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FF0000"/>
                </a:solidFill>
                <a:effectLst>
                  <a:outerShdw blurRad="38100" dist="38100" dir="2700000" algn="tl">
                    <a:srgbClr val="000000">
                      <a:alpha val="43137"/>
                    </a:srgbClr>
                  </a:outerShdw>
                </a:effectLst>
              </a:rPr>
              <a:t>نوعية </a:t>
            </a:r>
            <a:r>
              <a:rPr lang="ar-MA" sz="3600" b="1" u="sng" dirty="0">
                <a:solidFill>
                  <a:srgbClr val="FF0000"/>
                </a:solidFill>
                <a:effectLst>
                  <a:outerShdw blurRad="38100" dist="38100" dir="2700000" algn="tl">
                    <a:srgbClr val="000000">
                      <a:alpha val="43137"/>
                    </a:srgbClr>
                  </a:outerShdw>
                </a:effectLst>
              </a:rPr>
              <a:t>النص </a:t>
            </a:r>
            <a:r>
              <a:rPr lang="ar-MA" sz="3600" b="1" dirty="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نص إخباري </a:t>
            </a:r>
            <a:r>
              <a:rPr lang="ar-MA" sz="3600" b="1" dirty="0" smtClean="0">
                <a:solidFill>
                  <a:schemeClr val="bg1"/>
                </a:solidFill>
                <a:effectLst>
                  <a:outerShdw blurRad="38100" dist="38100" dir="2700000" algn="tl">
                    <a:srgbClr val="000000">
                      <a:alpha val="43137"/>
                    </a:srgbClr>
                  </a:outerShdw>
                </a:effectLst>
              </a:rPr>
              <a:t>تفسيري. </a:t>
            </a:r>
          </a:p>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a:solidFill>
                  <a:srgbClr val="FF0000"/>
                </a:solidFill>
                <a:effectLst>
                  <a:outerShdw blurRad="38100" dist="38100" dir="2700000" algn="tl">
                    <a:srgbClr val="000000">
                      <a:alpha val="43137"/>
                    </a:srgbClr>
                  </a:outerShdw>
                </a:effectLst>
              </a:rPr>
              <a:t>مصدر النص:</a:t>
            </a:r>
            <a:r>
              <a:rPr lang="ar-MA" sz="3600" b="1" dirty="0">
                <a:solidFill>
                  <a:schemeClr val="bg1"/>
                </a:solidFill>
                <a:effectLst>
                  <a:outerShdw blurRad="38100" dist="38100" dir="2700000" algn="tl">
                    <a:srgbClr val="000000">
                      <a:alpha val="43137"/>
                    </a:srgbClr>
                  </a:outerShdw>
                </a:effectLst>
              </a:rPr>
              <a:t> مجلة الهلال، </a:t>
            </a:r>
            <a:r>
              <a:rPr lang="ar-MA" sz="3600" b="1" dirty="0" smtClean="0">
                <a:solidFill>
                  <a:schemeClr val="bg1"/>
                </a:solidFill>
                <a:effectLst>
                  <a:outerShdw blurRad="38100" dist="38100" dir="2700000" algn="tl">
                    <a:srgbClr val="000000">
                      <a:alpha val="43137"/>
                    </a:srgbClr>
                  </a:outerShdw>
                </a:effectLst>
              </a:rPr>
              <a:t>بتصرف.</a:t>
            </a:r>
            <a:endParaRPr lang="ar-S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ملاحظة </a:t>
            </a:r>
            <a:r>
              <a:rPr lang="ar-MA" sz="3600" b="1" u="sng" dirty="0">
                <a:solidFill>
                  <a:srgbClr val="FF0000"/>
                </a:solidFill>
                <a:effectLst>
                  <a:outerShdw blurRad="38100" dist="38100" dir="2700000" algn="tl">
                    <a:srgbClr val="000000">
                      <a:alpha val="43137"/>
                    </a:srgbClr>
                  </a:outerShdw>
                </a:effectLst>
              </a:rPr>
              <a:t>العنوان</a:t>
            </a:r>
            <a:r>
              <a:rPr lang="ar-MA" sz="3600" b="1" u="sng" dirty="0" smtClean="0">
                <a:solidFill>
                  <a:srgbClr val="FF0000"/>
                </a:solidFill>
                <a:effectLst>
                  <a:outerShdw blurRad="38100" dist="38100" dir="2700000" algn="tl">
                    <a:srgbClr val="000000">
                      <a:alpha val="43137"/>
                    </a:srgbClr>
                  </a:outerShdw>
                </a:effectLst>
              </a:rPr>
              <a:t>:</a:t>
            </a:r>
          </a:p>
          <a:p>
            <a:pPr marL="342900" indent="-342900" algn="r" rtl="1">
              <a:buFont typeface="Wingdings" panose="05000000000000000000" pitchFamily="2" charset="2"/>
              <a:buChar char="q"/>
            </a:pPr>
            <a:r>
              <a:rPr lang="ar-MA" sz="3600" b="1" dirty="0" smtClean="0">
                <a:solidFill>
                  <a:schemeClr val="bg1"/>
                </a:solidFill>
                <a:effectLst>
                  <a:outerShdw blurRad="38100" dist="38100" dir="2700000" algn="tl">
                    <a:srgbClr val="000000">
                      <a:alpha val="43137"/>
                    </a:srgbClr>
                  </a:outerShdw>
                </a:effectLst>
              </a:rPr>
              <a:t>تركيبيا</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تاج؛ خبر </a:t>
            </a:r>
            <a:r>
              <a:rPr lang="ar-MA" sz="3600" b="1" dirty="0">
                <a:solidFill>
                  <a:schemeClr val="bg1"/>
                </a:solidFill>
                <a:effectLst>
                  <a:outerShdw blurRad="38100" dist="38100" dir="2700000" algn="tl">
                    <a:srgbClr val="000000">
                      <a:alpha val="43137"/>
                    </a:srgbClr>
                  </a:outerShdw>
                </a:effectLst>
              </a:rPr>
              <a:t>لمبتدأ محذوف </a:t>
            </a:r>
            <a:r>
              <a:rPr lang="ar-MA" sz="3600" b="1" dirty="0" smtClean="0">
                <a:solidFill>
                  <a:schemeClr val="bg1"/>
                </a:solidFill>
                <a:effectLst>
                  <a:outerShdw blurRad="38100" dist="38100" dir="2700000" algn="tl">
                    <a:srgbClr val="000000">
                      <a:alpha val="43137"/>
                    </a:srgbClr>
                  </a:outerShdw>
                </a:effectLst>
              </a:rPr>
              <a:t>تقديره هذا، وهو </a:t>
            </a:r>
            <a:r>
              <a:rPr lang="ar-MA" sz="3600" b="1" dirty="0">
                <a:solidFill>
                  <a:schemeClr val="bg1"/>
                </a:solidFill>
                <a:effectLst>
                  <a:outerShdw blurRad="38100" dist="38100" dir="2700000" algn="tl">
                    <a:srgbClr val="000000">
                      <a:alpha val="43137"/>
                    </a:srgbClr>
                  </a:outerShdw>
                </a:effectLst>
              </a:rPr>
              <a:t>مضاف، محل مضاف </a:t>
            </a:r>
            <a:r>
              <a:rPr lang="ar-MA" sz="3600" b="1" dirty="0" smtClean="0">
                <a:solidFill>
                  <a:schemeClr val="bg1"/>
                </a:solidFill>
                <a:effectLst>
                  <a:outerShdw blurRad="38100" dist="38100" dir="2700000" algn="tl">
                    <a:srgbClr val="000000">
                      <a:alpha val="43137"/>
                    </a:srgbClr>
                  </a:outerShdw>
                </a:effectLst>
              </a:rPr>
              <a:t>إليه. </a:t>
            </a:r>
          </a:p>
          <a:p>
            <a:pPr marL="342900" indent="-342900" algn="r" rtl="1">
              <a:buFont typeface="Wingdings" panose="05000000000000000000" pitchFamily="2" charset="2"/>
              <a:buChar char="q"/>
            </a:pPr>
            <a:r>
              <a:rPr lang="ar-MA" sz="3600" b="1" dirty="0" smtClean="0">
                <a:solidFill>
                  <a:schemeClr val="bg1"/>
                </a:solidFill>
                <a:effectLst>
                  <a:outerShdw blurRad="38100" dist="38100" dir="2700000" algn="tl">
                    <a:srgbClr val="000000">
                      <a:alpha val="43137"/>
                    </a:srgbClr>
                  </a:outerShdw>
                </a:effectLst>
              </a:rPr>
              <a:t>دلاليا: ضريح رائع الصنع، أنيق العمارة، يعتبر من أجمل نماذج العمارة الإسلامية بالهند. </a:t>
            </a:r>
          </a:p>
          <a:p>
            <a:pPr algn="r" rtl="1"/>
            <a:r>
              <a:rPr lang="ar-MA" sz="3600" b="1" dirty="0" smtClean="0">
                <a:solidFill>
                  <a:srgbClr val="FF0000"/>
                </a:solidFill>
                <a:effectLst>
                  <a:outerShdw blurRad="38100" dist="38100" dir="2700000" algn="tl">
                    <a:srgbClr val="000000">
                      <a:alpha val="43137"/>
                    </a:srgbClr>
                  </a:outerShdw>
                </a:effectLst>
              </a:rPr>
              <a:t>5. </a:t>
            </a:r>
            <a:r>
              <a:rPr lang="ar-MA" sz="3600" b="1" u="sng" dirty="0" smtClean="0">
                <a:solidFill>
                  <a:srgbClr val="FF0000"/>
                </a:solidFill>
                <a:effectLst>
                  <a:outerShdw blurRad="38100" dist="38100" dir="2700000" algn="tl">
                    <a:srgbClr val="000000">
                      <a:alpha val="43137"/>
                    </a:srgbClr>
                  </a:outerShdw>
                </a:effectLst>
              </a:rPr>
              <a:t>دلالة </a:t>
            </a:r>
            <a:r>
              <a:rPr lang="ar-MA" sz="3600" b="1" u="sng" dirty="0">
                <a:solidFill>
                  <a:srgbClr val="FF0000"/>
                </a:solidFill>
                <a:effectLst>
                  <a:outerShdw blurRad="38100" dist="38100" dir="2700000" algn="tl">
                    <a:srgbClr val="000000">
                      <a:alpha val="43137"/>
                    </a:srgbClr>
                  </a:outerShdw>
                </a:effectLst>
              </a:rPr>
              <a:t>الصورة:</a:t>
            </a:r>
            <a:r>
              <a:rPr lang="ar-MA" sz="3600" b="1" dirty="0">
                <a:solidFill>
                  <a:srgbClr val="FF0000"/>
                </a:solidFill>
                <a:effectLst>
                  <a:outerShdw blurRad="38100" dist="38100" dir="2700000" algn="tl">
                    <a:srgbClr val="000000">
                      <a:alpha val="43137"/>
                    </a:srgbClr>
                  </a:outerShdw>
                </a:effectLst>
              </a:rPr>
              <a:t> </a:t>
            </a:r>
            <a:r>
              <a:rPr lang="ar-MA" sz="3600" b="1" dirty="0">
                <a:solidFill>
                  <a:prstClr val="black"/>
                </a:solidFill>
                <a:effectLst>
                  <a:outerShdw blurRad="38100" dist="38100" dir="2700000" algn="tl">
                    <a:srgbClr val="000000">
                      <a:alpha val="43137"/>
                    </a:srgbClr>
                  </a:outerShdw>
                </a:effectLst>
              </a:rPr>
              <a:t>إبراز جمالية الفن المعماري الإسلامي بالهند</a:t>
            </a:r>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FF0000"/>
                </a:solidFill>
                <a:effectLst>
                  <a:outerShdw blurRad="38100" dist="38100" dir="2700000" algn="tl">
                    <a:srgbClr val="000000">
                      <a:alpha val="43137"/>
                    </a:srgbClr>
                  </a:outerShdw>
                </a:effectLst>
              </a:rPr>
              <a:t>6. </a:t>
            </a:r>
            <a:r>
              <a:rPr lang="ar-MA" sz="3600" b="1" u="sng" dirty="0" smtClean="0">
                <a:solidFill>
                  <a:srgbClr val="FF0000"/>
                </a:solidFill>
                <a:effectLst>
                  <a:outerShdw blurRad="38100" dist="38100" dir="2700000" algn="tl">
                    <a:srgbClr val="000000">
                      <a:alpha val="43137"/>
                    </a:srgbClr>
                  </a:outerShdw>
                </a:effectLst>
              </a:rPr>
              <a:t>الفرضية:</a:t>
            </a:r>
            <a:r>
              <a:rPr lang="ar-MA" sz="3600" b="1" dirty="0" smtClean="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استنادا الى معطيات الملاحظة نفترض أن الكاتب سيتحدث عن ظروف تأسيس ضريح تاج محل</a:t>
            </a:r>
          </a:p>
        </p:txBody>
      </p:sp>
      <p:sp>
        <p:nvSpPr>
          <p:cNvPr id="4" name="TextBox 3"/>
          <p:cNvSpPr txBox="1"/>
          <p:nvPr/>
        </p:nvSpPr>
        <p:spPr>
          <a:xfrm>
            <a:off x="4445392" y="140678"/>
            <a:ext cx="3052688" cy="646331"/>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3543918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5078313"/>
          </a:xfrm>
          <a:prstGeom prst="rect">
            <a:avLst/>
          </a:prstGeom>
          <a:solidFill>
            <a:schemeClr val="accent2">
              <a:lumMod val="40000"/>
              <a:lumOff val="60000"/>
            </a:schemeClr>
          </a:solidFill>
        </p:spPr>
        <p:txBody>
          <a:bodyPr wrap="square" rtlCol="1">
            <a:spAutoFit/>
          </a:bodyPr>
          <a:lstStyle/>
          <a:p>
            <a:pPr algn="just" rtl="1">
              <a:lnSpc>
                <a:spcPct val="150000"/>
              </a:lnSpc>
            </a:pPr>
            <a:r>
              <a:rPr lang="ar-SA" sz="3600" b="1" u="sng" dirty="0">
                <a:solidFill>
                  <a:srgbClr val="00B050"/>
                </a:solidFill>
                <a:latin typeface="Calibri" panose="020F0502020204030204" pitchFamily="34" charset="0"/>
              </a:rPr>
              <a:t>1. تقسيم النص:</a:t>
            </a:r>
            <a:endParaRPr lang="en-US" sz="3600" dirty="0"/>
          </a:p>
          <a:p>
            <a:pPr marL="449580" algn="just" rtl="1">
              <a:lnSpc>
                <a:spcPct val="150000"/>
              </a:lnSpc>
            </a:pPr>
            <a:r>
              <a:rPr lang="ar-MA" sz="3600" b="1" dirty="0">
                <a:solidFill>
                  <a:schemeClr val="bg1"/>
                </a:solidFill>
                <a:highlight>
                  <a:srgbClr val="FFFF00"/>
                </a:highlight>
                <a:latin typeface="Calibri" panose="020F0502020204030204" pitchFamily="34" charset="0"/>
              </a:rPr>
              <a:t>- الفقرة الأولى:</a:t>
            </a:r>
            <a:r>
              <a:rPr lang="ar-MA" sz="3600" b="1" dirty="0">
                <a:solidFill>
                  <a:schemeClr val="bg1"/>
                </a:solidFill>
                <a:latin typeface="Calibri" panose="020F0502020204030204" pitchFamily="34" charset="0"/>
              </a:rPr>
              <a:t> [ من: بداية النص...إلى: ..رسول الله</a:t>
            </a:r>
            <a:r>
              <a:rPr lang="ar-MA" sz="3600" b="1" dirty="0" smtClean="0">
                <a:solidFill>
                  <a:schemeClr val="bg1"/>
                </a:solidFill>
                <a:latin typeface="Calibri" panose="020F0502020204030204" pitchFamily="34" charset="0"/>
              </a:rPr>
              <a:t>]:...................</a:t>
            </a:r>
            <a:endParaRPr lang="en-US" sz="3600" dirty="0">
              <a:solidFill>
                <a:schemeClr val="bg1"/>
              </a:solidFill>
            </a:endParaRPr>
          </a:p>
          <a:p>
            <a:pPr marL="449580" algn="just" rtl="1">
              <a:lnSpc>
                <a:spcPct val="150000"/>
              </a:lnSpc>
            </a:pPr>
            <a:r>
              <a:rPr lang="ar-MA" sz="3600" b="1" dirty="0">
                <a:solidFill>
                  <a:schemeClr val="bg1"/>
                </a:solidFill>
                <a:highlight>
                  <a:srgbClr val="FFFF00"/>
                </a:highlight>
                <a:latin typeface="Calibri" panose="020F0502020204030204" pitchFamily="34" charset="0"/>
              </a:rPr>
              <a:t>- الفقرة الثانية:</a:t>
            </a:r>
            <a:r>
              <a:rPr lang="ar-MA" sz="3600" b="1" dirty="0">
                <a:solidFill>
                  <a:schemeClr val="bg1"/>
                </a:solidFill>
                <a:latin typeface="Calibri" panose="020F0502020204030204" pitchFamily="34" charset="0"/>
              </a:rPr>
              <a:t> [ من: ومن الأثار... إلى:  الإسلامي.</a:t>
            </a:r>
            <a:r>
              <a:rPr lang="fr-FR" sz="3600" b="1" dirty="0">
                <a:solidFill>
                  <a:schemeClr val="bg1"/>
                </a:solidFill>
              </a:rPr>
              <a:t>.</a:t>
            </a:r>
            <a:r>
              <a:rPr lang="ar-MA" sz="3600" b="1" dirty="0">
                <a:solidFill>
                  <a:schemeClr val="bg1"/>
                </a:solidFill>
                <a:latin typeface="Calibri" panose="020F0502020204030204" pitchFamily="34" charset="0"/>
              </a:rPr>
              <a:t>  ]: </a:t>
            </a:r>
            <a:r>
              <a:rPr lang="ar-MA" sz="3600" b="1" dirty="0" smtClean="0">
                <a:solidFill>
                  <a:schemeClr val="bg1"/>
                </a:solidFill>
                <a:latin typeface="Calibri" panose="020F0502020204030204" pitchFamily="34" charset="0"/>
              </a:rPr>
              <a:t>...............</a:t>
            </a:r>
            <a:endParaRPr lang="en-US" sz="3600" dirty="0">
              <a:solidFill>
                <a:schemeClr val="bg1"/>
              </a:solidFill>
            </a:endParaRPr>
          </a:p>
          <a:p>
            <a:pPr marL="449580" algn="just" rtl="1">
              <a:lnSpc>
                <a:spcPct val="150000"/>
              </a:lnSpc>
            </a:pPr>
            <a:r>
              <a:rPr lang="ar-MA" sz="3600" b="1" dirty="0">
                <a:solidFill>
                  <a:schemeClr val="bg1"/>
                </a:solidFill>
                <a:highlight>
                  <a:srgbClr val="FFFF00"/>
                </a:highlight>
                <a:latin typeface="Calibri" panose="020F0502020204030204" pitchFamily="34" charset="0"/>
              </a:rPr>
              <a:t>- الفقرة الثالثة:</a:t>
            </a:r>
            <a:r>
              <a:rPr lang="ar-MA" sz="3600" b="1" dirty="0">
                <a:solidFill>
                  <a:schemeClr val="bg1"/>
                </a:solidFill>
                <a:latin typeface="Calibri" panose="020F0502020204030204" pitchFamily="34" charset="0"/>
              </a:rPr>
              <a:t> [من: لقد صنعت،... إلى: نهاية النص.]: </a:t>
            </a:r>
            <a:r>
              <a:rPr lang="ar-MA" sz="3600" b="1" dirty="0" smtClean="0">
                <a:solidFill>
                  <a:schemeClr val="bg1"/>
                </a:solidFill>
                <a:latin typeface="Calibri" panose="020F0502020204030204" pitchFamily="34" charset="0"/>
              </a:rPr>
              <a:t>...................</a:t>
            </a:r>
            <a:endParaRPr lang="en-US" sz="3600" dirty="0">
              <a:solidFill>
                <a:schemeClr val="bg1"/>
              </a:solidFill>
            </a:endParaRPr>
          </a:p>
          <a:p>
            <a:pPr algn="just" rtl="1">
              <a:lnSpc>
                <a:spcPct val="150000"/>
              </a:lnSpc>
            </a:pPr>
            <a:r>
              <a:rPr lang="ar-SA" sz="3600" b="1" u="sng" dirty="0">
                <a:solidFill>
                  <a:srgbClr val="00B050"/>
                </a:solidFill>
                <a:latin typeface="Calibri" panose="020F0502020204030204" pitchFamily="34" charset="0"/>
              </a:rPr>
              <a:t>2. الفكرة العامة</a:t>
            </a:r>
            <a:r>
              <a:rPr lang="ar-SA" sz="3600" b="1" u="sng" dirty="0" smtClean="0">
                <a:solidFill>
                  <a:srgbClr val="00B050"/>
                </a:solidFill>
                <a:latin typeface="Calibri" panose="020F0502020204030204" pitchFamily="34" charset="0"/>
              </a:rPr>
              <a:t>:</a:t>
            </a:r>
            <a:endParaRPr lang="en-US" sz="3600" dirty="0" smtClean="0"/>
          </a:p>
          <a:p>
            <a:pPr algn="just" rtl="1">
              <a:lnSpc>
                <a:spcPct val="150000"/>
              </a:lnSpc>
            </a:pPr>
            <a:r>
              <a:rPr lang="ar-MA" sz="3600" b="1" dirty="0" smtClean="0">
                <a:latin typeface="Calibri" panose="020F0502020204030204" pitchFamily="34" charset="0"/>
              </a:rPr>
              <a:t>  </a:t>
            </a:r>
            <a:r>
              <a:rPr lang="ar-MA" sz="3600" b="1" dirty="0" smtClean="0">
                <a:solidFill>
                  <a:schemeClr val="bg1"/>
                </a:solidFill>
                <a:latin typeface="Calibri" panose="020F0502020204030204" pitchFamily="34" charset="0"/>
              </a:rPr>
              <a:t>.....................................................................................</a:t>
            </a:r>
            <a:endParaRPr lang="en-US" sz="3600" dirty="0">
              <a:solidFill>
                <a:schemeClr val="bg1"/>
              </a:solidFill>
              <a:effectLst/>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171981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5016758"/>
          </a:xfrm>
          <a:prstGeom prst="rect">
            <a:avLst/>
          </a:prstGeom>
          <a:solidFill>
            <a:schemeClr val="accent2">
              <a:lumMod val="40000"/>
              <a:lumOff val="60000"/>
            </a:schemeClr>
          </a:solidFill>
        </p:spPr>
        <p:txBody>
          <a:bodyPr wrap="square" rtlCol="1">
            <a:spAutoFit/>
          </a:bodyPr>
          <a:lstStyle/>
          <a:p>
            <a:pPr algn="just" rtl="1"/>
            <a:r>
              <a:rPr lang="ar-SA" sz="3200" b="1" u="sng" dirty="0">
                <a:solidFill>
                  <a:srgbClr val="00B050"/>
                </a:solidFill>
                <a:latin typeface="Calibri" panose="020F0502020204030204" pitchFamily="34" charset="0"/>
              </a:rPr>
              <a:t>1. تقسيم النص:</a:t>
            </a:r>
            <a:endParaRPr lang="en-US" sz="3200" dirty="0"/>
          </a:p>
          <a:p>
            <a:pPr marL="449580" algn="just" rtl="1"/>
            <a:r>
              <a:rPr lang="ar-MA" sz="3200" b="1" dirty="0">
                <a:solidFill>
                  <a:schemeClr val="bg1"/>
                </a:solidFill>
                <a:highlight>
                  <a:srgbClr val="FFFF00"/>
                </a:highlight>
                <a:latin typeface="Calibri" panose="020F0502020204030204" pitchFamily="34" charset="0"/>
              </a:rPr>
              <a:t>- الفقرة الأولى:</a:t>
            </a:r>
            <a:r>
              <a:rPr lang="ar-MA" sz="3200" b="1" dirty="0">
                <a:solidFill>
                  <a:schemeClr val="bg1"/>
                </a:solidFill>
                <a:latin typeface="Calibri" panose="020F0502020204030204" pitchFamily="34" charset="0"/>
              </a:rPr>
              <a:t> [ من: بداية النص...إلى: ..رسول الله]: يعد تاج محل من المآثر التي خلفها المسلمون في الهند، بعد انتشار الإسلام فيها.</a:t>
            </a:r>
            <a:endParaRPr lang="en-US" sz="3200" dirty="0">
              <a:solidFill>
                <a:schemeClr val="bg1"/>
              </a:solidFill>
            </a:endParaRPr>
          </a:p>
          <a:p>
            <a:pPr marL="449580" algn="just" rtl="1"/>
            <a:r>
              <a:rPr lang="ar-MA" sz="3200" b="1" dirty="0">
                <a:solidFill>
                  <a:schemeClr val="bg1"/>
                </a:solidFill>
                <a:highlight>
                  <a:srgbClr val="FFFF00"/>
                </a:highlight>
                <a:latin typeface="Calibri" panose="020F0502020204030204" pitchFamily="34" charset="0"/>
              </a:rPr>
              <a:t>- الفقرة الثانية:</a:t>
            </a:r>
            <a:r>
              <a:rPr lang="ar-MA" sz="3200" b="1" dirty="0">
                <a:solidFill>
                  <a:schemeClr val="bg1"/>
                </a:solidFill>
                <a:latin typeface="Calibri" panose="020F0502020204030204" pitchFamily="34" charset="0"/>
              </a:rPr>
              <a:t> [ من: ومن الأثار... إلى:  الإسلامي.</a:t>
            </a:r>
            <a:r>
              <a:rPr lang="fr-FR" sz="3200" b="1" dirty="0">
                <a:solidFill>
                  <a:schemeClr val="bg1"/>
                </a:solidFill>
              </a:rPr>
              <a:t>.</a:t>
            </a:r>
            <a:r>
              <a:rPr lang="ar-MA" sz="3200" b="1" dirty="0">
                <a:solidFill>
                  <a:schemeClr val="bg1"/>
                </a:solidFill>
                <a:latin typeface="Calibri" panose="020F0502020204030204" pitchFamily="34" charset="0"/>
              </a:rPr>
              <a:t>  ]: ذكر الكاتب قصة بناء تاج محل، والتي تتلخص في الحب والوفاء لإنسانة مؤمنة وصالحة </a:t>
            </a:r>
            <a:r>
              <a:rPr lang="ar-MA" sz="3200" b="1">
                <a:solidFill>
                  <a:schemeClr val="bg1"/>
                </a:solidFill>
                <a:latin typeface="Calibri" panose="020F0502020204030204" pitchFamily="34" charset="0"/>
              </a:rPr>
              <a:t>تهتم </a:t>
            </a:r>
            <a:r>
              <a:rPr lang="ar-MA" sz="3200" b="1" smtClean="0">
                <a:solidFill>
                  <a:schemeClr val="bg1"/>
                </a:solidFill>
                <a:latin typeface="Calibri" panose="020F0502020204030204" pitchFamily="34" charset="0"/>
              </a:rPr>
              <a:t>بشؤون </a:t>
            </a:r>
            <a:r>
              <a:rPr lang="ar-MA" sz="3200" b="1" dirty="0">
                <a:solidFill>
                  <a:schemeClr val="bg1"/>
                </a:solidFill>
                <a:latin typeface="Calibri" panose="020F0502020204030204" pitchFamily="34" charset="0"/>
              </a:rPr>
              <a:t>شعبها.</a:t>
            </a:r>
            <a:endParaRPr lang="en-US" sz="3200" dirty="0">
              <a:solidFill>
                <a:schemeClr val="bg1"/>
              </a:solidFill>
            </a:endParaRPr>
          </a:p>
          <a:p>
            <a:pPr marL="449580" algn="just" rtl="1"/>
            <a:r>
              <a:rPr lang="ar-MA" sz="3200" b="1" dirty="0">
                <a:solidFill>
                  <a:schemeClr val="bg1"/>
                </a:solidFill>
                <a:highlight>
                  <a:srgbClr val="FFFF00"/>
                </a:highlight>
                <a:latin typeface="Calibri" panose="020F0502020204030204" pitchFamily="34" charset="0"/>
              </a:rPr>
              <a:t>- الفقرة الثالثة:</a:t>
            </a:r>
            <a:r>
              <a:rPr lang="ar-MA" sz="3200" b="1" dirty="0">
                <a:solidFill>
                  <a:schemeClr val="bg1"/>
                </a:solidFill>
                <a:latin typeface="Calibri" panose="020F0502020204030204" pitchFamily="34" charset="0"/>
              </a:rPr>
              <a:t> [من: لقد صنعت،... إلى: نهاية النص.]: تأكيد الكاتب للمكانة التي يمتاز بها تاج محل، لاعتباره معلمة تخلد الحضارة الإسلامية</a:t>
            </a:r>
            <a:r>
              <a:rPr lang="en-US" sz="3200" b="1" dirty="0">
                <a:solidFill>
                  <a:schemeClr val="bg1"/>
                </a:solidFill>
              </a:rPr>
              <a:t>.</a:t>
            </a:r>
            <a:endParaRPr lang="en-US" sz="3200" dirty="0">
              <a:solidFill>
                <a:schemeClr val="bg1"/>
              </a:solidFill>
            </a:endParaRPr>
          </a:p>
          <a:p>
            <a:pPr algn="just" rtl="1"/>
            <a:r>
              <a:rPr lang="ar-SA" sz="3200" b="1" u="sng" dirty="0">
                <a:solidFill>
                  <a:srgbClr val="00B050"/>
                </a:solidFill>
                <a:latin typeface="Calibri" panose="020F0502020204030204" pitchFamily="34" charset="0"/>
              </a:rPr>
              <a:t>2. الفكرة العامة:</a:t>
            </a:r>
            <a:endParaRPr lang="en-US" sz="3200" dirty="0"/>
          </a:p>
          <a:p>
            <a:pPr algn="just" rtl="1"/>
            <a:r>
              <a:rPr lang="ar-MA" sz="3200" b="1" dirty="0">
                <a:latin typeface="Calibri" panose="020F0502020204030204" pitchFamily="34" charset="0"/>
              </a:rPr>
              <a:t>  </a:t>
            </a:r>
            <a:r>
              <a:rPr lang="ar-MA" sz="3200" b="1" dirty="0">
                <a:solidFill>
                  <a:schemeClr val="bg1"/>
                </a:solidFill>
                <a:latin typeface="Calibri" panose="020F0502020204030204" pitchFamily="34" charset="0"/>
              </a:rPr>
              <a:t>إخبار الكاتب علي الطنطاوي، عن الظروف التاريخية، والأسباب التي كانت وراء بناء المعلمة العمرانية؛ تاج محل والتي كانت تعتبر من المآثر الاسلامية في الهند</a:t>
            </a:r>
            <a:r>
              <a:rPr lang="en-US" sz="3200" b="1" dirty="0">
                <a:solidFill>
                  <a:schemeClr val="bg1"/>
                </a:solidFill>
              </a:rPr>
              <a:t>.</a:t>
            </a:r>
            <a:endParaRPr lang="en-US" sz="3200" dirty="0">
              <a:solidFill>
                <a:schemeClr val="bg1"/>
              </a:solidFill>
              <a:effectLst/>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8865299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ماذا تستنتج؟</a:t>
            </a:r>
          </a:p>
        </p:txBody>
      </p:sp>
      <p:graphicFrame>
        <p:nvGraphicFramePr>
          <p:cNvPr id="2" name="Table 1"/>
          <p:cNvGraphicFramePr>
            <a:graphicFrameLocks noGrp="1"/>
          </p:cNvGraphicFramePr>
          <p:nvPr>
            <p:extLst>
              <p:ext uri="{D42A27DB-BD31-4B8C-83A1-F6EECF244321}">
                <p14:modId xmlns:p14="http://schemas.microsoft.com/office/powerpoint/2010/main" val="3177825386"/>
              </p:ext>
            </p:extLst>
          </p:nvPr>
        </p:nvGraphicFramePr>
        <p:xfrm>
          <a:off x="407963" y="1795940"/>
          <a:ext cx="11422967" cy="2804160"/>
        </p:xfrm>
        <a:graphic>
          <a:graphicData uri="http://schemas.openxmlformats.org/drawingml/2006/table">
            <a:tbl>
              <a:tblPr rtl="1" firstRow="1" firstCol="1" bandRow="1">
                <a:tableStyleId>{5C22544A-7EE6-4342-B048-85BDC9FD1C3A}</a:tableStyleId>
              </a:tblPr>
              <a:tblGrid>
                <a:gridCol w="5021706">
                  <a:extLst>
                    <a:ext uri="{9D8B030D-6E8A-4147-A177-3AD203B41FA5}">
                      <a16:colId xmlns:a16="http://schemas.microsoft.com/office/drawing/2014/main" val="1639217181"/>
                    </a:ext>
                  </a:extLst>
                </a:gridCol>
                <a:gridCol w="6401261">
                  <a:extLst>
                    <a:ext uri="{9D8B030D-6E8A-4147-A177-3AD203B41FA5}">
                      <a16:colId xmlns:a16="http://schemas.microsoft.com/office/drawing/2014/main" val="2985007874"/>
                    </a:ext>
                  </a:extLst>
                </a:gridCol>
              </a:tblGrid>
              <a:tr h="206375">
                <a:tc>
                  <a:txBody>
                    <a:bodyPr/>
                    <a:lstStyle/>
                    <a:p>
                      <a:pPr algn="ctr" rtl="1">
                        <a:lnSpc>
                          <a:spcPct val="115000"/>
                        </a:lnSpc>
                        <a:spcAft>
                          <a:spcPts val="0"/>
                        </a:spcAft>
                      </a:pPr>
                      <a:r>
                        <a:rPr lang="ar-MA" sz="3200" b="1" dirty="0">
                          <a:solidFill>
                            <a:schemeClr val="bg1"/>
                          </a:solidFill>
                          <a:effectLst/>
                        </a:rPr>
                        <a:t>الألفاظ </a:t>
                      </a:r>
                      <a:r>
                        <a:rPr lang="ar-MA" sz="3200" b="1" dirty="0" smtClean="0">
                          <a:solidFill>
                            <a:schemeClr val="bg1"/>
                          </a:solidFill>
                          <a:effectLst/>
                        </a:rPr>
                        <a:t>والعبارات </a:t>
                      </a:r>
                      <a:r>
                        <a:rPr lang="ar-MA" sz="3200" b="1" dirty="0">
                          <a:solidFill>
                            <a:schemeClr val="bg1"/>
                          </a:solidFill>
                          <a:effectLst/>
                        </a:rPr>
                        <a:t>الدالة على الإسلام</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15000"/>
                        </a:lnSpc>
                        <a:spcAft>
                          <a:spcPts val="0"/>
                        </a:spcAft>
                      </a:pPr>
                      <a:r>
                        <a:rPr lang="ar-MA" sz="3200" b="1" dirty="0">
                          <a:solidFill>
                            <a:schemeClr val="bg1"/>
                          </a:solidFill>
                          <a:effectLst/>
                        </a:rPr>
                        <a:t>الألفاظ والعبارات الدالة على تاج محل</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032994567"/>
                  </a:ext>
                </a:extLst>
              </a:tr>
              <a:tr h="509905">
                <a:tc>
                  <a:txBody>
                    <a:bodyPr/>
                    <a:lstStyle/>
                    <a:p>
                      <a:pPr marL="457200" algn="ctr" rtl="1">
                        <a:lnSpc>
                          <a:spcPct val="115000"/>
                        </a:lnSpc>
                        <a:spcAft>
                          <a:spcPts val="0"/>
                        </a:spcAf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marL="20955" algn="ctr" rtl="1">
                        <a:lnSpc>
                          <a:spcPct val="115000"/>
                        </a:lnSpc>
                        <a:spcAft>
                          <a:spcPts val="0"/>
                        </a:spcAft>
                      </a:pPr>
                      <a:r>
                        <a:rPr lang="ar-MA" sz="3200" b="1" dirty="0" smtClean="0">
                          <a:solidFill>
                            <a:schemeClr val="bg1"/>
                          </a:solidFill>
                          <a:effectLst/>
                        </a:rPr>
                        <a:t> </a:t>
                      </a:r>
                    </a:p>
                    <a:p>
                      <a:pPr marL="20955" algn="ct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20955" algn="ct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20955" algn="ctr"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2394769554"/>
                  </a:ext>
                </a:extLst>
              </a:tr>
            </a:tbl>
          </a:graphicData>
        </a:graphic>
      </p:graphicFrame>
    </p:spTree>
    <p:extLst>
      <p:ext uri="{BB962C8B-B14F-4D97-AF65-F5344CB8AC3E}">
        <p14:creationId xmlns:p14="http://schemas.microsoft.com/office/powerpoint/2010/main" val="18551148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نستنتج </a:t>
            </a:r>
            <a:r>
              <a:rPr lang="ar-MA" sz="3600" b="1" dirty="0">
                <a:solidFill>
                  <a:schemeClr val="bg1"/>
                </a:solidFill>
                <a:effectLst>
                  <a:outerShdw blurRad="38100" dist="38100" dir="2700000" algn="tl">
                    <a:srgbClr val="000000">
                      <a:alpha val="43137"/>
                    </a:srgbClr>
                  </a:outerShdw>
                </a:effectLst>
              </a:rPr>
              <a:t>من خلال معطيات الجدول أن العلاقة الرابطة بين الحقلين هي علاقة سببية، فانتشار الإسلام في الهند ساهم في بناء تاج محل</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819081832"/>
              </p:ext>
            </p:extLst>
          </p:nvPr>
        </p:nvGraphicFramePr>
        <p:xfrm>
          <a:off x="407963" y="1795940"/>
          <a:ext cx="11422967" cy="2804160"/>
        </p:xfrm>
        <a:graphic>
          <a:graphicData uri="http://schemas.openxmlformats.org/drawingml/2006/table">
            <a:tbl>
              <a:tblPr rtl="1" firstRow="1" firstCol="1" bandRow="1">
                <a:tableStyleId>{5C22544A-7EE6-4342-B048-85BDC9FD1C3A}</a:tableStyleId>
              </a:tblPr>
              <a:tblGrid>
                <a:gridCol w="5021706">
                  <a:extLst>
                    <a:ext uri="{9D8B030D-6E8A-4147-A177-3AD203B41FA5}">
                      <a16:colId xmlns:a16="http://schemas.microsoft.com/office/drawing/2014/main" val="1639217181"/>
                    </a:ext>
                  </a:extLst>
                </a:gridCol>
                <a:gridCol w="6401261">
                  <a:extLst>
                    <a:ext uri="{9D8B030D-6E8A-4147-A177-3AD203B41FA5}">
                      <a16:colId xmlns:a16="http://schemas.microsoft.com/office/drawing/2014/main" val="2985007874"/>
                    </a:ext>
                  </a:extLst>
                </a:gridCol>
              </a:tblGrid>
              <a:tr h="206375">
                <a:tc>
                  <a:txBody>
                    <a:bodyPr/>
                    <a:lstStyle/>
                    <a:p>
                      <a:pPr algn="ctr" rtl="1">
                        <a:lnSpc>
                          <a:spcPct val="115000"/>
                        </a:lnSpc>
                        <a:spcAft>
                          <a:spcPts val="0"/>
                        </a:spcAft>
                      </a:pPr>
                      <a:r>
                        <a:rPr lang="ar-MA" sz="3200" b="1">
                          <a:solidFill>
                            <a:schemeClr val="bg1"/>
                          </a:solidFill>
                          <a:effectLst/>
                        </a:rPr>
                        <a:t>الألفاظ </a:t>
                      </a:r>
                      <a:r>
                        <a:rPr lang="ar-MA" sz="3200" b="1" smtClean="0">
                          <a:solidFill>
                            <a:schemeClr val="bg1"/>
                          </a:solidFill>
                          <a:effectLst/>
                        </a:rPr>
                        <a:t>والعبارات </a:t>
                      </a:r>
                      <a:r>
                        <a:rPr lang="ar-MA" sz="3200" b="1" dirty="0">
                          <a:solidFill>
                            <a:schemeClr val="bg1"/>
                          </a:solidFill>
                          <a:effectLst/>
                        </a:rPr>
                        <a:t>الدالة على </a:t>
                      </a:r>
                      <a:r>
                        <a:rPr lang="ar-MA" sz="3200" b="1" dirty="0">
                          <a:solidFill>
                            <a:srgbClr val="00B050"/>
                          </a:solidFill>
                          <a:effectLst/>
                        </a:rPr>
                        <a:t>الإسلام</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15000"/>
                        </a:lnSpc>
                        <a:spcAft>
                          <a:spcPts val="0"/>
                        </a:spcAft>
                      </a:pPr>
                      <a:r>
                        <a:rPr lang="ar-MA" sz="3200" b="1" dirty="0">
                          <a:solidFill>
                            <a:schemeClr val="bg1"/>
                          </a:solidFill>
                          <a:effectLst/>
                        </a:rPr>
                        <a:t>الألفاظ والعبارات الدالة على </a:t>
                      </a:r>
                      <a:r>
                        <a:rPr lang="ar-MA" sz="3200" b="1" dirty="0">
                          <a:solidFill>
                            <a:srgbClr val="00B050"/>
                          </a:solidFill>
                          <a:effectLst/>
                        </a:rPr>
                        <a:t>تاج محل</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032994567"/>
                  </a:ext>
                </a:extLst>
              </a:tr>
              <a:tr h="509905">
                <a:tc>
                  <a:txBody>
                    <a:bodyPr/>
                    <a:lstStyle/>
                    <a:p>
                      <a:pPr marL="457200" algn="ctr" rtl="1">
                        <a:lnSpc>
                          <a:spcPct val="115000"/>
                        </a:lnSpc>
                        <a:spcAft>
                          <a:spcPts val="0"/>
                        </a:spcAft>
                      </a:pPr>
                      <a:r>
                        <a:rPr lang="ar-MA" sz="3200" b="1" dirty="0">
                          <a:solidFill>
                            <a:schemeClr val="bg1"/>
                          </a:solidFill>
                          <a:effectLst/>
                        </a:rPr>
                        <a:t>- </a:t>
                      </a:r>
                      <a:r>
                        <a:rPr lang="ar-MA" sz="3200" b="1" dirty="0" smtClean="0">
                          <a:solidFill>
                            <a:schemeClr val="bg1"/>
                          </a:solidFill>
                          <a:effectLst/>
                        </a:rPr>
                        <a:t>الإسلام - الهجري - </a:t>
                      </a:r>
                      <a:r>
                        <a:rPr lang="ar-MA" sz="3200" b="1" dirty="0">
                          <a:solidFill>
                            <a:schemeClr val="bg1"/>
                          </a:solidFill>
                          <a:effectLst/>
                        </a:rPr>
                        <a:t>المسلمون- لواء </a:t>
                      </a:r>
                      <a:r>
                        <a:rPr lang="ar-MA" sz="3200" b="1" dirty="0" smtClean="0">
                          <a:solidFill>
                            <a:schemeClr val="bg1"/>
                          </a:solidFill>
                          <a:effectLst/>
                        </a:rPr>
                        <a:t>الإسلام - </a:t>
                      </a:r>
                      <a:r>
                        <a:rPr lang="ar-MA" sz="3200" b="1" dirty="0">
                          <a:solidFill>
                            <a:schemeClr val="bg1"/>
                          </a:solidFill>
                          <a:effectLst/>
                        </a:rPr>
                        <a:t>نور الإسلام- </a:t>
                      </a:r>
                      <a:r>
                        <a:rPr lang="ar-MA" sz="3200" b="1" dirty="0" smtClean="0">
                          <a:solidFill>
                            <a:schemeClr val="bg1"/>
                          </a:solidFill>
                          <a:effectLst/>
                        </a:rPr>
                        <a:t>المؤذن - </a:t>
                      </a:r>
                      <a:r>
                        <a:rPr lang="ar-MA" sz="3200" b="1" dirty="0">
                          <a:solidFill>
                            <a:schemeClr val="bg1"/>
                          </a:solidFill>
                          <a:effectLst/>
                        </a:rPr>
                        <a:t>أشهد أن لا اله الا </a:t>
                      </a:r>
                      <a:r>
                        <a:rPr lang="ar-MA" sz="3200" b="1" dirty="0" smtClean="0">
                          <a:solidFill>
                            <a:schemeClr val="bg1"/>
                          </a:solidFill>
                          <a:effectLst/>
                        </a:rPr>
                        <a:t>الله</a:t>
                      </a:r>
                      <a:r>
                        <a:rPr lang="ar-MA" sz="3200" b="1" baseline="0" dirty="0" smtClean="0">
                          <a:solidFill>
                            <a:schemeClr val="bg1"/>
                          </a:solidFill>
                          <a:effectLst/>
                        </a:rPr>
                        <a:t> </a:t>
                      </a:r>
                      <a:r>
                        <a:rPr lang="ar-MA" sz="3200" b="1" dirty="0" smtClean="0">
                          <a:solidFill>
                            <a:schemeClr val="bg1"/>
                          </a:solidFill>
                          <a:effectLst/>
                        </a:rPr>
                        <a:t> مؤمنة - الصلاة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marL="20955" algn="ctr" rtl="1">
                        <a:lnSpc>
                          <a:spcPct val="115000"/>
                        </a:lnSpc>
                        <a:spcAft>
                          <a:spcPts val="0"/>
                        </a:spcAft>
                      </a:pPr>
                      <a:r>
                        <a:rPr lang="ar-MA" sz="3200" b="1" dirty="0">
                          <a:solidFill>
                            <a:schemeClr val="bg1"/>
                          </a:solidFill>
                          <a:effectLst/>
                        </a:rPr>
                        <a:t>تاج </a:t>
                      </a:r>
                      <a:r>
                        <a:rPr lang="ar-MA" sz="3200" b="1" dirty="0" smtClean="0">
                          <a:solidFill>
                            <a:schemeClr val="bg1"/>
                          </a:solidFill>
                          <a:effectLst/>
                        </a:rPr>
                        <a:t>محل - </a:t>
                      </a:r>
                      <a:r>
                        <a:rPr lang="ar-MA" sz="3200" b="1" dirty="0">
                          <a:solidFill>
                            <a:schemeClr val="bg1"/>
                          </a:solidFill>
                          <a:effectLst/>
                        </a:rPr>
                        <a:t>أثار </a:t>
                      </a:r>
                      <a:r>
                        <a:rPr lang="ar-MA" sz="3200" b="1" dirty="0" smtClean="0">
                          <a:solidFill>
                            <a:schemeClr val="bg1"/>
                          </a:solidFill>
                          <a:effectLst/>
                        </a:rPr>
                        <a:t>حضارية – صمم - </a:t>
                      </a:r>
                      <a:r>
                        <a:rPr lang="ar-MA" sz="3200" b="1" dirty="0">
                          <a:solidFill>
                            <a:schemeClr val="bg1"/>
                          </a:solidFill>
                          <a:effectLst/>
                        </a:rPr>
                        <a:t>قطعة </a:t>
                      </a:r>
                      <a:r>
                        <a:rPr lang="ar-MA" sz="3200" b="1" dirty="0" smtClean="0">
                          <a:solidFill>
                            <a:schemeClr val="bg1"/>
                          </a:solidFill>
                          <a:effectLst/>
                        </a:rPr>
                        <a:t>فنية - </a:t>
                      </a:r>
                      <a:r>
                        <a:rPr lang="ar-MA" sz="3200" b="1" dirty="0">
                          <a:solidFill>
                            <a:schemeClr val="bg1"/>
                          </a:solidFill>
                          <a:effectLst/>
                        </a:rPr>
                        <a:t>الرخام </a:t>
                      </a:r>
                      <a:r>
                        <a:rPr lang="ar-MA" sz="3200" b="1" dirty="0" smtClean="0">
                          <a:solidFill>
                            <a:schemeClr val="bg1"/>
                          </a:solidFill>
                          <a:effectLst/>
                        </a:rPr>
                        <a:t>الابيض - </a:t>
                      </a:r>
                      <a:r>
                        <a:rPr lang="ar-MA" sz="3200" b="1" dirty="0">
                          <a:solidFill>
                            <a:schemeClr val="bg1"/>
                          </a:solidFill>
                          <a:effectLst/>
                        </a:rPr>
                        <a:t>قبر تاج </a:t>
                      </a:r>
                      <a:r>
                        <a:rPr lang="ar-MA" sz="3200" b="1" dirty="0" smtClean="0">
                          <a:solidFill>
                            <a:schemeClr val="bg1"/>
                          </a:solidFill>
                          <a:effectLst/>
                        </a:rPr>
                        <a:t>محل - </a:t>
                      </a:r>
                      <a:r>
                        <a:rPr lang="ar-MA" sz="3200" b="1" dirty="0">
                          <a:solidFill>
                            <a:schemeClr val="bg1"/>
                          </a:solidFill>
                          <a:effectLst/>
                        </a:rPr>
                        <a:t>جماله </a:t>
                      </a:r>
                      <a:r>
                        <a:rPr lang="ar-MA" sz="3200" b="1" dirty="0" smtClean="0">
                          <a:solidFill>
                            <a:schemeClr val="bg1"/>
                          </a:solidFill>
                          <a:effectLst/>
                        </a:rPr>
                        <a:t>الفني - </a:t>
                      </a:r>
                      <a:r>
                        <a:rPr lang="ar-MA" sz="3200" b="1" dirty="0">
                          <a:solidFill>
                            <a:schemeClr val="bg1"/>
                          </a:solidFill>
                          <a:effectLst/>
                        </a:rPr>
                        <a:t>نظام الفن </a:t>
                      </a:r>
                      <a:r>
                        <a:rPr lang="ar-MA" sz="3200" b="1" dirty="0" smtClean="0">
                          <a:solidFill>
                            <a:schemeClr val="bg1"/>
                          </a:solidFill>
                          <a:effectLst/>
                        </a:rPr>
                        <a:t>الهندي – نقشت - </a:t>
                      </a:r>
                      <a:r>
                        <a:rPr lang="ar-MA" sz="3200" b="1" dirty="0">
                          <a:solidFill>
                            <a:schemeClr val="bg1"/>
                          </a:solidFill>
                          <a:effectLst/>
                        </a:rPr>
                        <a:t>الرسوم </a:t>
                      </a:r>
                      <a:r>
                        <a:rPr lang="ar-MA" sz="3200" b="1" dirty="0" smtClean="0">
                          <a:solidFill>
                            <a:schemeClr val="bg1"/>
                          </a:solidFill>
                          <a:effectLst/>
                        </a:rPr>
                        <a:t>البديعة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2394769554"/>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1154" y="225081"/>
            <a:ext cx="11904858" cy="5806654"/>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u="sng" dirty="0" smtClean="0">
                <a:solidFill>
                  <a:srgbClr val="FF0000"/>
                </a:solidFill>
                <a:effectLst>
                  <a:outerShdw blurRad="38100" dist="38100" dir="2700000" algn="tl">
                    <a:srgbClr val="000000">
                      <a:alpha val="43137"/>
                    </a:srgbClr>
                  </a:outerShdw>
                </a:effectLst>
              </a:rPr>
              <a:t>طرق </a:t>
            </a:r>
            <a:r>
              <a:rPr lang="ar-MA" sz="3600" b="1" u="sng" dirty="0">
                <a:solidFill>
                  <a:srgbClr val="FF0000"/>
                </a:solidFill>
                <a:effectLst>
                  <a:outerShdw blurRad="38100" dist="38100" dir="2700000" algn="tl">
                    <a:srgbClr val="000000">
                      <a:alpha val="43137"/>
                    </a:srgbClr>
                  </a:outerShdw>
                </a:effectLst>
              </a:rPr>
              <a:t>الإخبار في النص:</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ü"/>
            </a:pPr>
            <a:r>
              <a:rPr lang="ar-MA" sz="3600" b="1" dirty="0" smtClean="0">
                <a:solidFill>
                  <a:srgbClr val="00B050"/>
                </a:solidFill>
                <a:latin typeface="Calibri" panose="020F0502020204030204" pitchFamily="34" charset="0"/>
                <a:ea typeface="Calibri" panose="020F0502020204030204" pitchFamily="34" charset="0"/>
              </a:rPr>
              <a:t>التدرج</a:t>
            </a:r>
            <a:r>
              <a:rPr lang="ar-MA" sz="3600" b="1" dirty="0">
                <a:solidFill>
                  <a:srgbClr val="00B050"/>
                </a:solidFill>
                <a:latin typeface="Calibri" panose="020F0502020204030204" pitchFamily="34" charset="0"/>
                <a:ea typeface="Calibri" panose="020F0502020204030204" pitchFamily="34" charset="0"/>
              </a:rPr>
              <a:t>: </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p>
          <a:p>
            <a:pPr marL="2857500" lvl="5" indent="-571500" algn="r" rtl="1">
              <a:lnSpc>
                <a:spcPct val="150000"/>
              </a:lnSpc>
              <a:buFontTx/>
              <a:buChar char="-"/>
            </a:pPr>
            <a:r>
              <a:rPr lang="ar-MA" sz="3600" b="1" dirty="0" smtClean="0">
                <a:solidFill>
                  <a:schemeClr val="bg1"/>
                </a:solidFill>
                <a:latin typeface="Calibri" panose="020F0502020204030204" pitchFamily="34" charset="0"/>
                <a:ea typeface="Calibri" panose="020F0502020204030204" pitchFamily="34" charset="0"/>
              </a:rPr>
              <a:t>......................................</a:t>
            </a:r>
          </a:p>
          <a:p>
            <a:pPr marL="2857500" lvl="5" indent="-571500" algn="r" rtl="1">
              <a:lnSpc>
                <a:spcPct val="150000"/>
              </a:lnSpc>
              <a:buFontTx/>
              <a:buChar char="-"/>
            </a:pPr>
            <a:r>
              <a:rPr lang="ar-MA" sz="3600" b="1" dirty="0" smtClean="0">
                <a:solidFill>
                  <a:schemeClr val="bg1"/>
                </a:solidFill>
                <a:latin typeface="Calibri" panose="020F0502020204030204" pitchFamily="34" charset="0"/>
                <a:ea typeface="Calibri" panose="020F0502020204030204" pitchFamily="34" charset="0"/>
              </a:rPr>
              <a:t>الخاتمة</a:t>
            </a:r>
            <a:r>
              <a:rPr lang="ar-MA" sz="3600" b="1" dirty="0">
                <a:solidFill>
                  <a:schemeClr val="bg1"/>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p>
          <a:p>
            <a:pPr marL="571500" indent="-571500" algn="r" rtl="1">
              <a:lnSpc>
                <a:spcPct val="150000"/>
              </a:lnSpc>
              <a:buFont typeface="Wingdings" panose="05000000000000000000" pitchFamily="2" charset="2"/>
              <a:buChar char="ü"/>
            </a:pPr>
            <a:r>
              <a:rPr lang="ar-MA" sz="3600" b="1" dirty="0">
                <a:solidFill>
                  <a:srgbClr val="00B050"/>
                </a:solidFill>
                <a:latin typeface="Calibri" panose="020F0502020204030204" pitchFamily="34" charset="0"/>
                <a:ea typeface="Calibri" panose="020F0502020204030204" pitchFamily="34" charset="0"/>
              </a:rPr>
              <a:t>علامات التفسير: </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 نقطتا التفسير......................</a:t>
            </a:r>
          </a:p>
          <a:p>
            <a:pPr lvl="4" algn="r" rtl="1">
              <a:lnSpc>
                <a:spcPct val="150000"/>
              </a:lnSpc>
            </a:pPr>
            <a:r>
              <a:rPr lang="ar-MA" sz="3600" b="1" dirty="0" smtClean="0">
                <a:solidFill>
                  <a:schemeClr val="bg1"/>
                </a:solidFill>
                <a:latin typeface="Calibri" panose="020F0502020204030204" pitchFamily="34" charset="0"/>
                <a:ea typeface="Calibri" panose="020F0502020204030204" pitchFamily="34" charset="0"/>
              </a:rPr>
              <a:t>- القوسين</a:t>
            </a:r>
            <a:r>
              <a:rPr lang="ar-MA" sz="3600" b="1" dirty="0">
                <a:solidFill>
                  <a:schemeClr val="bg1"/>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a:p>
            <a:pPr lvl="4" algn="r" rtl="1">
              <a:lnSpc>
                <a:spcPct val="150000"/>
              </a:lnSpc>
            </a:pPr>
            <a:r>
              <a:rPr lang="ar-MA" sz="3600" b="1" dirty="0" smtClean="0">
                <a:solidFill>
                  <a:schemeClr val="bg1"/>
                </a:solidFill>
                <a:latin typeface="Calibri" panose="020F0502020204030204" pitchFamily="34" charset="0"/>
                <a:ea typeface="Calibri" panose="020F0502020204030204" pitchFamily="34" charset="0"/>
              </a:rPr>
              <a:t>- الروابط</a:t>
            </a:r>
            <a:r>
              <a:rPr lang="ar-MA" sz="3600" b="1" dirty="0">
                <a:solidFill>
                  <a:schemeClr val="bg1"/>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411</TotalTime>
  <Words>718</Words>
  <Application>Microsoft Office PowerPoint</Application>
  <PresentationFormat>Widescreen</PresentationFormat>
  <Paragraphs>93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59</cp:revision>
  <dcterms:created xsi:type="dcterms:W3CDTF">2022-09-26T12:22:46Z</dcterms:created>
  <dcterms:modified xsi:type="dcterms:W3CDTF">2023-01-03T18:48:08Z</dcterms:modified>
</cp:coreProperties>
</file>