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73" r:id="rId4"/>
    <p:sldId id="279" r:id="rId5"/>
    <p:sldId id="280" r:id="rId6"/>
    <p:sldId id="284" r:id="rId7"/>
    <p:sldId id="265" r:id="rId8"/>
    <p:sldId id="287" r:id="rId9"/>
    <p:sldId id="267" r:id="rId10"/>
    <p:sldId id="285" r:id="rId11"/>
    <p:sldId id="262" r:id="rId12"/>
    <p:sldId id="286"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73"/>
            <p14:sldId id="279"/>
            <p14:sldId id="280"/>
            <p14:sldId id="284"/>
          </p14:sldIdLst>
        </p14:section>
        <p14:section name="الحصة الثانية" id="{2A91C92C-40D6-4917-917C-47E3B2CEE21D}">
          <p14:sldIdLst>
            <p14:sldId id="265"/>
            <p14:sldId id="287"/>
            <p14:sldId id="267"/>
            <p14:sldId id="285"/>
            <p14:sldId id="262"/>
            <p14:sldId id="286"/>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26-05-1444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26-05-1444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26-05-1444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26-05-1444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26-05-1444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26-05-1444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2897946"/>
            <a:ext cx="8799343"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2349305" y="4276578"/>
            <a:ext cx="8799342"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جامعة </a:t>
            </a:r>
            <a:r>
              <a:rPr lang="ar-MA" sz="5400" b="1" dirty="0" smtClean="0">
                <a:solidFill>
                  <a:schemeClr val="bg1"/>
                </a:solidFill>
                <a:effectLst>
                  <a:outerShdw blurRad="38100" dist="38100" dir="2700000" algn="tl">
                    <a:srgbClr val="000000">
                      <a:alpha val="43137"/>
                    </a:srgbClr>
                  </a:outerShdw>
                </a:effectLst>
              </a:rPr>
              <a:t>القرويين. </a:t>
            </a:r>
            <a:r>
              <a:rPr lang="ar-MA" sz="5400" b="1" dirty="0">
                <a:solidFill>
                  <a:schemeClr val="bg1"/>
                </a:solidFill>
                <a:effectLst>
                  <a:outerShdw blurRad="38100" dist="38100" dir="2700000" algn="tl">
                    <a:srgbClr val="000000">
                      <a:alpha val="43137"/>
                    </a:srgbClr>
                  </a:outerShdw>
                </a:effectLst>
              </a:rPr>
              <a:t>ص </a:t>
            </a:r>
            <a:r>
              <a:rPr lang="ar-MA" sz="5400" b="1" dirty="0" smtClean="0">
                <a:solidFill>
                  <a:schemeClr val="bg1"/>
                </a:solidFill>
                <a:effectLst>
                  <a:outerShdw blurRad="38100" dist="38100" dir="2700000" algn="tl">
                    <a:srgbClr val="000000">
                      <a:alpha val="43137"/>
                    </a:srgbClr>
                  </a:outerShdw>
                </a:effectLst>
              </a:rPr>
              <a:t>84</a:t>
            </a:r>
            <a:endParaRPr lang="ar-MA" sz="54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2349305" y="1519314"/>
            <a:ext cx="8799343"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a:t>
            </a:r>
            <a:r>
              <a:rPr lang="ar-MA" sz="5400" b="1" dirty="0" smtClean="0">
                <a:solidFill>
                  <a:srgbClr val="FF0000"/>
                </a:solidFill>
              </a:rPr>
              <a:t>المجـــــال</a:t>
            </a:r>
            <a:r>
              <a:rPr lang="ar-MA" sz="5400" b="1" dirty="0" smtClean="0">
                <a:solidFill>
                  <a:srgbClr val="FF0000"/>
                </a:solidFill>
              </a:rPr>
              <a:t>: </a:t>
            </a:r>
            <a:r>
              <a:rPr lang="ar-MA" sz="5400" b="1" dirty="0" smtClean="0">
                <a:solidFill>
                  <a:schemeClr val="bg1"/>
                </a:solidFill>
              </a:rPr>
              <a:t>الحضاري</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57431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smtClean="0">
                <a:solidFill>
                  <a:srgbClr val="FF0000"/>
                </a:solidFill>
                <a:effectLst>
                  <a:outerShdw blurRad="38100" dist="38100" dir="2700000" algn="tl">
                    <a:srgbClr val="000000">
                      <a:alpha val="43137"/>
                    </a:srgbClr>
                  </a:outerShdw>
                </a:effectLst>
              </a:rPr>
              <a:t>طرق </a:t>
            </a:r>
            <a:r>
              <a:rPr lang="ar-MA" sz="3600" b="1" u="sng" dirty="0">
                <a:solidFill>
                  <a:srgbClr val="FF0000"/>
                </a:solidFill>
                <a:effectLst>
                  <a:outerShdw blurRad="38100" dist="38100" dir="2700000" algn="tl">
                    <a:srgbClr val="000000">
                      <a:alpha val="43137"/>
                    </a:srgbClr>
                  </a:outerShdw>
                </a:effectLst>
              </a:rPr>
              <a:t>الإخبار في النص:</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15000"/>
              </a:lnSpc>
              <a:buFont typeface="Wingdings" panose="05000000000000000000" pitchFamily="2" charset="2"/>
              <a:buChar char="ü"/>
            </a:pPr>
            <a:r>
              <a:rPr lang="ar-MA" sz="3600" b="1" dirty="0" smtClean="0">
                <a:solidFill>
                  <a:srgbClr val="00B050"/>
                </a:solidFill>
                <a:latin typeface="Calibri" panose="020F0502020204030204" pitchFamily="34" charset="0"/>
                <a:ea typeface="Calibri" panose="020F0502020204030204" pitchFamily="34" charset="0"/>
              </a:rPr>
              <a:t>التدرج</a:t>
            </a:r>
            <a:r>
              <a:rPr lang="ar-MA" sz="3600" b="1" dirty="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التعريف </a:t>
            </a:r>
            <a:r>
              <a:rPr lang="ar-MA" sz="3600" b="1" dirty="0">
                <a:solidFill>
                  <a:schemeClr val="bg1"/>
                </a:solidFill>
                <a:latin typeface="Calibri" panose="020F0502020204030204" pitchFamily="34" charset="0"/>
                <a:ea typeface="Calibri" panose="020F0502020204030204" pitchFamily="34" charset="0"/>
              </a:rPr>
              <a:t>بمكانة جامعة القرويين</a:t>
            </a:r>
            <a:r>
              <a:rPr lang="ar-MA" sz="3600" b="1" dirty="0" smtClean="0">
                <a:solidFill>
                  <a:schemeClr val="bg1"/>
                </a:solidFill>
                <a:latin typeface="Calibri" panose="020F0502020204030204" pitchFamily="34" charset="0"/>
                <a:ea typeface="Calibri" panose="020F0502020204030204" pitchFamily="34" charset="0"/>
              </a:rPr>
              <a:t>... - التفصيل </a:t>
            </a:r>
            <a:r>
              <a:rPr lang="ar-MA" sz="3600" b="1" dirty="0">
                <a:solidFill>
                  <a:schemeClr val="bg1"/>
                </a:solidFill>
                <a:latin typeface="Calibri" panose="020F0502020204030204" pitchFamily="34" charset="0"/>
                <a:ea typeface="Calibri" panose="020F0502020204030204" pitchFamily="34" charset="0"/>
              </a:rPr>
              <a:t>في الأدوار التي أداها جامع القرويين (حفظ العقيدة- نشر العلم- التقدم وازدهار المجتمع</a:t>
            </a:r>
            <a:r>
              <a:rPr lang="ar-MA" sz="3600" b="1" dirty="0" smtClean="0">
                <a:solidFill>
                  <a:schemeClr val="bg1"/>
                </a:solidFill>
                <a:latin typeface="Calibri" panose="020F0502020204030204" pitchFamily="34" charset="0"/>
                <a:ea typeface="Calibri" panose="020F0502020204030204" pitchFamily="34" charset="0"/>
              </a:rPr>
              <a:t>)</a:t>
            </a:r>
          </a:p>
          <a:p>
            <a:pPr algn="r" rtl="1">
              <a:lnSpc>
                <a:spcPct val="115000"/>
              </a:lnSpc>
            </a:pPr>
            <a:r>
              <a:rPr lang="ar-MA" sz="3600" b="1" dirty="0" smtClean="0">
                <a:solidFill>
                  <a:schemeClr val="bg1"/>
                </a:solidFill>
                <a:latin typeface="Calibri" panose="020F0502020204030204" pitchFamily="34" charset="0"/>
                <a:ea typeface="Calibri" panose="020F0502020204030204" pitchFamily="34" charset="0"/>
              </a:rPr>
              <a:t>    -  </a:t>
            </a:r>
            <a:r>
              <a:rPr lang="ar-MA" sz="3600" b="1" dirty="0">
                <a:solidFill>
                  <a:schemeClr val="bg1"/>
                </a:solidFill>
                <a:latin typeface="Calibri" panose="020F0502020204030204" pitchFamily="34" charset="0"/>
                <a:ea typeface="Calibri" panose="020F0502020204030204" pitchFamily="34" charset="0"/>
              </a:rPr>
              <a:t>الخاتمة: التأكيد على إسهام الجامع في ظهور شخصيات مرموقة.</a:t>
            </a:r>
          </a:p>
          <a:p>
            <a:pPr marL="571500" indent="-571500" algn="r" rtl="1">
              <a:lnSpc>
                <a:spcPct val="115000"/>
              </a:lnSpc>
              <a:buFont typeface="Wingdings" panose="05000000000000000000" pitchFamily="2" charset="2"/>
              <a:buChar char="ü"/>
            </a:pPr>
            <a:r>
              <a:rPr lang="ar-MA" sz="3600" b="1" dirty="0" smtClean="0">
                <a:solidFill>
                  <a:srgbClr val="00B050"/>
                </a:solidFill>
                <a:latin typeface="Calibri" panose="020F0502020204030204" pitchFamily="34" charset="0"/>
                <a:ea typeface="Calibri" panose="020F0502020204030204" pitchFamily="34" charset="0"/>
              </a:rPr>
              <a:t>طبيعة </a:t>
            </a:r>
            <a:r>
              <a:rPr lang="ar-MA" sz="3600" b="1" dirty="0">
                <a:solidFill>
                  <a:srgbClr val="00B050"/>
                </a:solidFill>
                <a:latin typeface="Calibri" panose="020F0502020204030204" pitchFamily="34" charset="0"/>
                <a:ea typeface="Calibri" panose="020F0502020204030204" pitchFamily="34" charset="0"/>
              </a:rPr>
              <a:t>الأفعال: </a:t>
            </a:r>
            <a:endParaRPr lang="ar-MA" sz="3600" b="1" dirty="0" smtClean="0">
              <a:solidFill>
                <a:srgbClr val="00B050"/>
              </a:solidFill>
              <a:latin typeface="Calibri" panose="020F0502020204030204" pitchFamily="34" charset="0"/>
              <a:ea typeface="Calibri" panose="020F0502020204030204" pitchFamily="34" charset="0"/>
            </a:endParaRPr>
          </a:p>
          <a:p>
            <a:pPr algn="r" rtl="1">
              <a:lnSpc>
                <a:spcPct val="115000"/>
              </a:lnSpc>
            </a:pPr>
            <a:r>
              <a:rPr lang="ar-MA" sz="3600" b="1" dirty="0">
                <a:solidFill>
                  <a:srgbClr val="00B050"/>
                </a:solidFill>
                <a:latin typeface="Calibri" panose="020F0502020204030204" pitchFamily="34" charset="0"/>
                <a:ea typeface="Calibri" panose="020F0502020204030204" pitchFamily="34" charset="0"/>
              </a:rPr>
              <a:t> </a:t>
            </a:r>
            <a:r>
              <a:rPr lang="ar-MA" sz="3600" b="1" dirty="0" smtClean="0">
                <a:solidFill>
                  <a:srgbClr val="00B050"/>
                </a:solidFill>
                <a:latin typeface="Calibri" panose="020F0502020204030204" pitchFamily="34" charset="0"/>
                <a:ea typeface="Calibri" panose="020F0502020204030204" pitchFamily="34" charset="0"/>
              </a:rPr>
              <a:t>    - </a:t>
            </a:r>
            <a:r>
              <a:rPr lang="ar-MA" sz="3600" b="1" dirty="0" smtClean="0">
                <a:solidFill>
                  <a:schemeClr val="bg1"/>
                </a:solidFill>
                <a:latin typeface="Calibri" panose="020F0502020204030204" pitchFamily="34" charset="0"/>
                <a:ea typeface="Calibri" panose="020F0502020204030204" pitchFamily="34" charset="0"/>
              </a:rPr>
              <a:t>هيمنة </a:t>
            </a:r>
            <a:r>
              <a:rPr lang="ar-MA" sz="3600" b="1" dirty="0">
                <a:solidFill>
                  <a:schemeClr val="bg1"/>
                </a:solidFill>
                <a:latin typeface="Calibri" panose="020F0502020204030204" pitchFamily="34" charset="0"/>
                <a:ea typeface="Calibri" panose="020F0502020204030204" pitchFamily="34" charset="0"/>
              </a:rPr>
              <a:t>الأفعال الماضية ( كان..  ضمت.. ازدهرت.. شيدت </a:t>
            </a:r>
            <a:r>
              <a:rPr lang="ar-MA" sz="3600" b="1" dirty="0" smtClean="0">
                <a:solidFill>
                  <a:schemeClr val="bg1"/>
                </a:solidFill>
                <a:latin typeface="Calibri" panose="020F0502020204030204" pitchFamily="34" charset="0"/>
                <a:ea typeface="Calibri" panose="020F0502020204030204" pitchFamily="34" charset="0"/>
              </a:rPr>
              <a:t>..)، </a:t>
            </a:r>
            <a:r>
              <a:rPr lang="ar-MA" sz="3600" b="1" dirty="0">
                <a:solidFill>
                  <a:schemeClr val="bg1"/>
                </a:solidFill>
                <a:latin typeface="Calibri" panose="020F0502020204030204" pitchFamily="34" charset="0"/>
                <a:ea typeface="Calibri" panose="020F0502020204030204" pitchFamily="34" charset="0"/>
              </a:rPr>
              <a:t>التأكيد على امتداد دور جامعة القروين عمرانيا ومعرفيا في التاريخ</a:t>
            </a:r>
            <a:r>
              <a:rPr lang="ar-MA" sz="3600" b="1" dirty="0" smtClean="0">
                <a:solidFill>
                  <a:schemeClr val="bg1"/>
                </a:solidFill>
                <a:latin typeface="Calibri" panose="020F0502020204030204" pitchFamily="34" charset="0"/>
                <a:ea typeface="Calibri" panose="020F0502020204030204" pitchFamily="34" charset="0"/>
              </a:rPr>
              <a:t>.</a:t>
            </a:r>
          </a:p>
          <a:p>
            <a:pPr algn="r" rtl="1">
              <a:lnSpc>
                <a:spcPct val="115000"/>
              </a:lnSpc>
            </a:pPr>
            <a:r>
              <a:rPr lang="ar-MA" sz="3600" b="1" dirty="0" smtClean="0">
                <a:solidFill>
                  <a:schemeClr val="bg1"/>
                </a:solidFill>
                <a:latin typeface="Calibri" panose="020F0502020204030204" pitchFamily="34" charset="0"/>
                <a:ea typeface="Calibri" panose="020F0502020204030204" pitchFamily="34" charset="0"/>
              </a:rPr>
              <a:t>     </a:t>
            </a:r>
            <a:r>
              <a:rPr lang="ar-MA" sz="3600" b="1" dirty="0" smtClean="0">
                <a:solidFill>
                  <a:srgbClr val="00B050"/>
                </a:solidFill>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  </a:t>
            </a:r>
            <a:r>
              <a:rPr lang="ar-MA" sz="3600" b="1" dirty="0">
                <a:solidFill>
                  <a:schemeClr val="bg1"/>
                </a:solidFill>
                <a:latin typeface="Calibri" panose="020F0502020204030204" pitchFamily="34" charset="0"/>
                <a:ea typeface="Calibri" panose="020F0502020204030204" pitchFamily="34" charset="0"/>
              </a:rPr>
              <a:t>استعمال حرف قد مع الفعل الماضي (قد ضمت- قد ازدهرت- قد شيدت- قد كان</a:t>
            </a:r>
            <a:r>
              <a:rPr lang="ar-MA" sz="3600" b="1" dirty="0" smtClean="0">
                <a:solidFill>
                  <a:schemeClr val="bg1"/>
                </a:solidFill>
                <a:latin typeface="Calibri" panose="020F0502020204030204" pitchFamily="34" charset="0"/>
                <a:ea typeface="Calibri" panose="020F0502020204030204" pitchFamily="34" charset="0"/>
              </a:rPr>
              <a:t>..)، لإفادة </a:t>
            </a:r>
            <a:r>
              <a:rPr lang="ar-MA" sz="3600" b="1" dirty="0">
                <a:solidFill>
                  <a:schemeClr val="bg1"/>
                </a:solidFill>
                <a:latin typeface="Calibri" panose="020F0502020204030204" pitchFamily="34" charset="0"/>
                <a:ea typeface="Calibri" panose="020F0502020204030204" pitchFamily="34" charset="0"/>
              </a:rPr>
              <a:t>التحقيق والتأكيد عن المعلومات المقدمة</a:t>
            </a:r>
            <a:r>
              <a:rPr lang="ar-MA" sz="3600" b="1" dirty="0" smtClean="0">
                <a:solidFill>
                  <a:schemeClr val="bg1"/>
                </a:solidFill>
                <a:latin typeface="Calibri" panose="020F0502020204030204" pitchFamily="34" charset="0"/>
                <a:ea typeface="Calibri" panose="020F0502020204030204" pitchFamily="34" charset="0"/>
              </a:rPr>
              <a:t>.</a:t>
            </a:r>
            <a:endParaRPr lang="en-US" sz="3600" b="1"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73708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268" y="590835"/>
            <a:ext cx="12065391"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وقيم الرسالة:</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إليه: </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مضمون الرسالة: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r>
              <a:rPr lang="ar-MA" sz="3600" b="1" dirty="0" smtClean="0">
                <a:solidFill>
                  <a:schemeClr val="bg1"/>
                </a:solidFill>
                <a:effectLst>
                  <a:outerShdw blurRad="38100" dist="38100" dir="2700000" algn="tl">
                    <a:srgbClr val="000000">
                      <a:alpha val="43137"/>
                    </a:srgbClr>
                  </a:outerShdw>
                </a:effectLst>
              </a:rPr>
              <a:t> </a:t>
            </a:r>
          </a:p>
          <a:p>
            <a:pPr marL="571500" indent="-571500" algn="r" rtl="1">
              <a:lnSpc>
                <a:spcPct val="150000"/>
              </a:lnSpc>
              <a:buFont typeface="Wingdings" panose="05000000000000000000" pitchFamily="2" charset="2"/>
              <a:buChar char="ü"/>
            </a:pPr>
            <a:r>
              <a:rPr lang="ar-MA" sz="3600" b="1" dirty="0" smtClean="0">
                <a:solidFill>
                  <a:schemeClr val="bg1"/>
                </a:solidFill>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268" y="590835"/>
            <a:ext cx="12065391" cy="5909310"/>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وقيم الرسالة:</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a:t>
            </a:r>
            <a:r>
              <a:rPr lang="ar-MA" sz="3600" b="1" dirty="0">
                <a:solidFill>
                  <a:schemeClr val="bg1"/>
                </a:solidFill>
                <a:effectLst>
                  <a:outerShdw blurRad="38100" dist="38100" dir="2700000" algn="tl">
                    <a:srgbClr val="000000">
                      <a:alpha val="43137"/>
                    </a:srgbClr>
                  </a:outerShdw>
                </a:effectLst>
              </a:rPr>
              <a:t>عبد الهادي </a:t>
            </a:r>
            <a:r>
              <a:rPr lang="ar-MA" sz="3600" b="1" dirty="0" smtClean="0">
                <a:solidFill>
                  <a:schemeClr val="bg1"/>
                </a:solidFill>
                <a:effectLst>
                  <a:outerShdw blurRad="38100" dist="38100" dir="2700000" algn="tl">
                    <a:srgbClr val="000000">
                      <a:alpha val="43137"/>
                    </a:srgbClr>
                  </a:outerShdw>
                </a:effectLst>
              </a:rPr>
              <a:t>التازي</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المرسل إليه: </a:t>
            </a:r>
            <a:r>
              <a:rPr lang="ar-MA" sz="3600" b="1" dirty="0" smtClean="0">
                <a:solidFill>
                  <a:schemeClr val="bg1"/>
                </a:solidFill>
                <a:effectLst>
                  <a:outerShdw blurRad="38100" dist="38100" dir="2700000" algn="tl">
                    <a:srgbClr val="000000">
                      <a:alpha val="43137"/>
                    </a:srgbClr>
                  </a:outerShdw>
                </a:effectLst>
              </a:rPr>
              <a:t>القارئ</a:t>
            </a:r>
          </a:p>
          <a:p>
            <a:pPr marL="571500" indent="-571500" algn="r" rtl="1">
              <a:lnSpc>
                <a:spcPct val="150000"/>
              </a:lnSpc>
              <a:buFont typeface="Wingdings" panose="05000000000000000000" pitchFamily="2" charset="2"/>
              <a:buChar char="Ø"/>
            </a:pPr>
            <a:r>
              <a:rPr lang="ar-MA" sz="3600" b="1" dirty="0">
                <a:solidFill>
                  <a:srgbClr val="00B050"/>
                </a:solidFill>
                <a:effectLst>
                  <a:outerShdw blurRad="38100" dist="38100" dir="2700000" algn="tl">
                    <a:srgbClr val="000000">
                      <a:alpha val="43137"/>
                    </a:srgbClr>
                  </a:outerShdw>
                </a:effectLst>
              </a:rPr>
              <a:t>مضمون الرسالة: </a:t>
            </a:r>
            <a:r>
              <a:rPr lang="ar-MA" sz="3600" b="1" dirty="0">
                <a:solidFill>
                  <a:schemeClr val="bg1"/>
                </a:solidFill>
                <a:effectLst>
                  <a:outerShdw blurRad="38100" dist="38100" dir="2700000" algn="tl">
                    <a:srgbClr val="000000">
                      <a:alpha val="43137"/>
                    </a:srgbClr>
                  </a:outerShdw>
                </a:effectLst>
              </a:rPr>
              <a:t>التعريف بالمعلمة الحضارية جامعة القرويين، وإبراز </a:t>
            </a:r>
            <a:r>
              <a:rPr lang="ar-MA" sz="3600" b="1" dirty="0" smtClean="0">
                <a:solidFill>
                  <a:schemeClr val="bg1"/>
                </a:solidFill>
                <a:effectLst>
                  <a:outerShdw blurRad="38100" dist="38100" dir="2700000" algn="tl">
                    <a:srgbClr val="000000">
                      <a:alpha val="43137"/>
                    </a:srgbClr>
                  </a:outerShdw>
                </a:effectLst>
              </a:rPr>
              <a:t>دورها.</a:t>
            </a:r>
            <a:endParaRPr lang="ar-MA" sz="36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r>
              <a:rPr lang="ar-MA" sz="3600" b="1" dirty="0" smtClean="0">
                <a:solidFill>
                  <a:schemeClr val="bg1"/>
                </a:solidFill>
                <a:effectLst>
                  <a:outerShdw blurRad="38100" dist="38100" dir="2700000" algn="tl">
                    <a:srgbClr val="000000">
                      <a:alpha val="43137"/>
                    </a:srgbClr>
                  </a:outerShdw>
                </a:effectLst>
              </a:rPr>
              <a:t> </a:t>
            </a:r>
          </a:p>
          <a:p>
            <a:pPr marL="571500" indent="-571500" algn="r" rtl="1">
              <a:lnSpc>
                <a:spcPct val="150000"/>
              </a:lnSpc>
              <a:buFont typeface="Wingdings" panose="05000000000000000000" pitchFamily="2" charset="2"/>
              <a:buChar char="ü"/>
            </a:pPr>
            <a:r>
              <a:rPr lang="ar-MA" sz="3600" b="1" dirty="0">
                <a:solidFill>
                  <a:schemeClr val="bg1"/>
                </a:solidFill>
              </a:rPr>
              <a:t>الاعتراف والافتخار بالمعالم الحضارية المغربية.</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224231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2738" y="795994"/>
            <a:ext cx="11784037" cy="2955746"/>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a:solidFill>
                  <a:schemeClr val="bg1"/>
                </a:solidFill>
                <a:effectLst>
                  <a:outerShdw blurRad="38100" dist="38100" dir="2700000" algn="tl">
                    <a:srgbClr val="000000">
                      <a:alpha val="43137"/>
                    </a:srgbClr>
                  </a:outerShdw>
                </a:effectLst>
              </a:rPr>
              <a:t>اهتم الدكتور عبد الهادي التازي، من خلال النص بتعريف جامعة القرويين، والإخبار عن دورها في بناء الحضارة المغربية، ولتقريب ذلك من القارئ اعتمد  التدرج، والجمل الخبرية قصد التفسير، كما وظف معجما توزع إلى حقل دال على المظاهر العمرانية للجامعة، وآخر على المظاهر المعرفية، مبرزا بذلك مكانتها.</a:t>
            </a:r>
            <a:endParaRPr lang="ar-MA" sz="32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126608"/>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4" name="TextBox 4"/>
          <p:cNvSpPr txBox="1"/>
          <p:nvPr/>
        </p:nvSpPr>
        <p:spPr>
          <a:xfrm>
            <a:off x="222738" y="4595314"/>
            <a:ext cx="11830929" cy="739754"/>
          </a:xfrm>
          <a:prstGeom prst="rect">
            <a:avLst/>
          </a:prstGeom>
          <a:solidFill>
            <a:schemeClr val="accent2">
              <a:lumMod val="40000"/>
              <a:lumOff val="60000"/>
            </a:schemeClr>
          </a:solidFill>
        </p:spPr>
        <p:txBody>
          <a:bodyPr wrap="square" rtlCol="1">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lnSpc>
                <a:spcPct val="150000"/>
              </a:lnSpc>
            </a:pPr>
            <a:r>
              <a:rPr lang="ar-MA" sz="3200" b="1" dirty="0">
                <a:solidFill>
                  <a:schemeClr val="bg1"/>
                </a:solidFill>
                <a:effectLst>
                  <a:outerShdw blurRad="38100" dist="38100" dir="2700000" algn="tl">
                    <a:srgbClr val="000000">
                      <a:alpha val="43137"/>
                    </a:srgbClr>
                  </a:outerShdw>
                </a:effectLst>
              </a:rPr>
              <a:t>عرف ببعض المآثر العمرانية التي يزخر بها بلادنا المغرب.</a:t>
            </a:r>
            <a:endParaRPr lang="ar-MA" sz="3200" b="1" dirty="0">
              <a:solidFill>
                <a:schemeClr val="bg1"/>
              </a:solidFill>
              <a:effectLst>
                <a:outerShdw blurRad="38100" dist="38100" dir="2700000" algn="tl">
                  <a:srgbClr val="000000">
                    <a:alpha val="43137"/>
                  </a:srgbClr>
                </a:outerShdw>
              </a:effectLst>
            </a:endParaRPr>
          </a:p>
        </p:txBody>
      </p:sp>
      <p:sp>
        <p:nvSpPr>
          <p:cNvPr id="6" name="TextBox 6"/>
          <p:cNvSpPr txBox="1"/>
          <p:nvPr/>
        </p:nvSpPr>
        <p:spPr>
          <a:xfrm>
            <a:off x="4543867" y="3906691"/>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ar-MA" sz="3200" b="1" dirty="0" smtClean="0">
                <a:solidFill>
                  <a:srgbClr val="FF0000"/>
                </a:solidFill>
              </a:rPr>
              <a:t>خامسا: </a:t>
            </a:r>
            <a:r>
              <a:rPr lang="ar-MA" sz="3200" b="1" dirty="0">
                <a:solidFill>
                  <a:srgbClr val="FF0000"/>
                </a:solidFill>
              </a:rPr>
              <a:t>الاستثمار</a:t>
            </a:r>
            <a:r>
              <a:rPr lang="ar-MA" sz="3200" b="1" dirty="0" smtClean="0">
                <a:solidFill>
                  <a:srgbClr val="FF0000"/>
                </a:solidFill>
              </a:rPr>
              <a:t> </a:t>
            </a:r>
            <a:endParaRPr lang="ar-MA" sz="3200" b="1" dirty="0">
              <a:solidFill>
                <a:srgbClr val="FF0000"/>
              </a:solidFill>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647113" y="2067950"/>
            <a:ext cx="11078307" cy="707886"/>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تقديم الوحدة الثالثة: ما الجوانب التي تستهدفها هذه الوحدة؟</a:t>
            </a:r>
            <a:endParaRPr lang="ar-MA" sz="4000" b="1" dirty="0">
              <a:solidFill>
                <a:schemeClr val="bg1"/>
              </a:solidFill>
              <a:effectLst>
                <a:outerShdw blurRad="38100" dist="38100" dir="2700000" algn="tl">
                  <a:srgbClr val="000000">
                    <a:alpha val="43137"/>
                  </a:srgbClr>
                </a:outerShdw>
              </a:effectLst>
            </a:endParaRPr>
          </a:p>
        </p:txBody>
      </p:sp>
      <p:sp>
        <p:nvSpPr>
          <p:cNvPr id="8" name="TextBox 7"/>
          <p:cNvSpPr txBox="1"/>
          <p:nvPr/>
        </p:nvSpPr>
        <p:spPr>
          <a:xfrm>
            <a:off x="647113" y="3096749"/>
            <a:ext cx="11078307" cy="707886"/>
          </a:xfrm>
          <a:prstGeom prst="rect">
            <a:avLst/>
          </a:prstGeom>
          <a:solidFill>
            <a:schemeClr val="tx1">
              <a:lumMod val="85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الحضارة المغربية الإسلامية...</a:t>
            </a:r>
            <a:endParaRPr lang="ar-MA" sz="40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6001643"/>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النص: </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الصورة:</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prstClr val="black"/>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من أنشطة الملاحظة نفترض أن النص سيتحدث عن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759928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55111"/>
            <a:ext cx="12192000" cy="6186309"/>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457200" indent="-457200" algn="r" rtl="1">
              <a:buFont typeface="+mj-lt"/>
              <a:buAutoNum type="arabicPeriod"/>
            </a:pPr>
            <a:r>
              <a:rPr lang="ar-MA" sz="3600" b="1" u="sng" dirty="0">
                <a:solidFill>
                  <a:srgbClr val="FF0000"/>
                </a:solidFill>
                <a:effectLst>
                  <a:outerShdw blurRad="38100" dist="38100" dir="2700000" algn="tl">
                    <a:srgbClr val="000000">
                      <a:alpha val="43137"/>
                    </a:srgbClr>
                  </a:outerShdw>
                </a:effectLst>
              </a:rPr>
              <a:t>صاحب النص: </a:t>
            </a:r>
            <a:r>
              <a:rPr lang="ar-MA" sz="3600" b="1" dirty="0">
                <a:solidFill>
                  <a:schemeClr val="bg1"/>
                </a:solidFill>
                <a:effectLst>
                  <a:outerShdw blurRad="38100" dist="38100" dir="2700000" algn="tl">
                    <a:srgbClr val="000000">
                      <a:alpha val="43137"/>
                    </a:srgbClr>
                  </a:outerShdw>
                </a:effectLst>
              </a:rPr>
              <a:t>الكاتب والمؤرخ المغربي، الدكتور عبد </a:t>
            </a:r>
            <a:r>
              <a:rPr lang="ar-MA" sz="3600" b="1" dirty="0" smtClean="0">
                <a:solidFill>
                  <a:schemeClr val="bg1"/>
                </a:solidFill>
                <a:effectLst>
                  <a:outerShdw blurRad="38100" dist="38100" dir="2700000" algn="tl">
                    <a:srgbClr val="000000">
                      <a:alpha val="43137"/>
                    </a:srgbClr>
                  </a:outerShdw>
                </a:effectLst>
              </a:rPr>
              <a:t>الهادي</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FF0000"/>
                </a:solidFill>
                <a:effectLst>
                  <a:outerShdw blurRad="38100" dist="38100" dir="2700000" algn="tl">
                    <a:srgbClr val="000000">
                      <a:alpha val="43137"/>
                    </a:srgbClr>
                  </a:outerShdw>
                </a:effectLst>
              </a:rPr>
              <a:t>نوعية </a:t>
            </a:r>
            <a:r>
              <a:rPr lang="ar-MA" sz="3600" b="1" u="sng" dirty="0">
                <a:solidFill>
                  <a:srgbClr val="FF0000"/>
                </a:solidFill>
                <a:effectLst>
                  <a:outerShdw blurRad="38100" dist="38100" dir="2700000" algn="tl">
                    <a:srgbClr val="000000">
                      <a:alpha val="43137"/>
                    </a:srgbClr>
                  </a:outerShdw>
                </a:effectLst>
              </a:rPr>
              <a:t>النص </a:t>
            </a:r>
            <a:r>
              <a:rPr lang="ar-MA" sz="3600" b="1" dirty="0">
                <a:solidFill>
                  <a:srgbClr val="FF0000"/>
                </a:solidFill>
                <a:effectLst>
                  <a:outerShdw blurRad="38100" dist="38100" dir="2700000" algn="tl">
                    <a:srgbClr val="000000">
                      <a:alpha val="43137"/>
                    </a:srgbClr>
                  </a:outerShdw>
                </a:effectLst>
              </a:rPr>
              <a:t>: </a:t>
            </a:r>
            <a:r>
              <a:rPr lang="ar-MA" sz="3600" b="1" dirty="0" smtClean="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نص إخباري تفسيري. </a:t>
            </a:r>
            <a:endParaRPr lang="ar-S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FF0000"/>
                </a:solidFill>
                <a:effectLst>
                  <a:outerShdw blurRad="38100" dist="38100" dir="2700000" algn="tl">
                    <a:srgbClr val="000000">
                      <a:alpha val="43137"/>
                    </a:srgbClr>
                  </a:outerShdw>
                </a:effectLst>
              </a:rPr>
              <a:t>ملاحظة </a:t>
            </a:r>
            <a:r>
              <a:rPr lang="ar-MA" sz="3600" b="1" u="sng" dirty="0">
                <a:solidFill>
                  <a:srgbClr val="FF0000"/>
                </a:solidFill>
                <a:effectLst>
                  <a:outerShdw blurRad="38100" dist="38100" dir="2700000" algn="tl">
                    <a:srgbClr val="000000">
                      <a:alpha val="43137"/>
                    </a:srgbClr>
                  </a:outerShdw>
                </a:effectLst>
              </a:rPr>
              <a:t>العنوان</a:t>
            </a:r>
            <a:r>
              <a:rPr lang="ar-MA" sz="3600" b="1" u="sng" dirty="0" smtClean="0">
                <a:solidFill>
                  <a:srgbClr val="FF0000"/>
                </a:solidFill>
                <a:effectLst>
                  <a:outerShdw blurRad="38100" dist="38100" dir="2700000" algn="tl">
                    <a:srgbClr val="000000">
                      <a:alpha val="43137"/>
                    </a:srgbClr>
                  </a:outerShdw>
                </a:effectLst>
              </a:rPr>
              <a:t>:</a:t>
            </a:r>
          </a:p>
          <a:p>
            <a:pPr marL="342900" indent="-342900" algn="r" rtl="1">
              <a:buFont typeface="Wingdings" panose="05000000000000000000" pitchFamily="2" charset="2"/>
              <a:buChar char="q"/>
            </a:pPr>
            <a:r>
              <a:rPr lang="ar-MA" sz="3600" b="1" dirty="0" smtClean="0">
                <a:solidFill>
                  <a:schemeClr val="bg1"/>
                </a:solidFill>
                <a:effectLst>
                  <a:outerShdw blurRad="38100" dist="38100" dir="2700000" algn="tl">
                    <a:srgbClr val="000000">
                      <a:alpha val="43137"/>
                    </a:srgbClr>
                  </a:outerShdw>
                </a:effectLst>
              </a:rPr>
              <a:t>تركيبيا</a:t>
            </a:r>
            <a:r>
              <a:rPr lang="ar-MA" sz="3600" b="1" dirty="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جامعةٌ ( خبر لمبتدأ محذوف تقديره ( هذه ) وهو مضاف، القرويين مضاف </a:t>
            </a:r>
            <a:r>
              <a:rPr lang="ar-MA" sz="3600" b="1" dirty="0" smtClean="0">
                <a:solidFill>
                  <a:schemeClr val="bg1"/>
                </a:solidFill>
                <a:effectLst>
                  <a:outerShdw blurRad="38100" dist="38100" dir="2700000" algn="tl">
                    <a:srgbClr val="000000">
                      <a:alpha val="43137"/>
                    </a:srgbClr>
                  </a:outerShdw>
                </a:effectLst>
              </a:rPr>
              <a:t>إليه.</a:t>
            </a:r>
            <a:endParaRPr lang="ar-SA" sz="3600" b="1" dirty="0" smtClean="0">
              <a:solidFill>
                <a:schemeClr val="bg1"/>
              </a:solidFill>
              <a:effectLst>
                <a:outerShdw blurRad="38100" dist="38100" dir="2700000" algn="tl">
                  <a:srgbClr val="000000">
                    <a:alpha val="43137"/>
                  </a:srgbClr>
                </a:outerShdw>
              </a:effectLst>
            </a:endParaRPr>
          </a:p>
          <a:p>
            <a:pPr marL="342900" indent="-342900" algn="r" rtl="1">
              <a:buFont typeface="Wingdings" panose="05000000000000000000" pitchFamily="2" charset="2"/>
              <a:buChar char="q"/>
            </a:pPr>
            <a:r>
              <a:rPr lang="ar-MA" sz="3600" b="1" dirty="0" smtClean="0">
                <a:solidFill>
                  <a:schemeClr val="bg1"/>
                </a:solidFill>
                <a:effectLst>
                  <a:outerShdw blurRad="38100" dist="38100" dir="2700000" algn="tl">
                    <a:srgbClr val="000000">
                      <a:alpha val="43137"/>
                    </a:srgbClr>
                  </a:outerShdw>
                </a:effectLst>
              </a:rPr>
              <a:t>دلاليا</a:t>
            </a:r>
            <a:r>
              <a:rPr lang="ar-MA" sz="3600" b="1" dirty="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هي: جامعة القرويين بمدينة فاس أقدم جامعة أنشئت في التاريخ، بنيت الجامعة كمؤسسة تعليمية لجامع القرويين الذي قامت ببنائه فاطمة </a:t>
            </a:r>
            <a:r>
              <a:rPr lang="ar-MA" sz="3600" b="1" dirty="0" smtClean="0">
                <a:solidFill>
                  <a:schemeClr val="bg1"/>
                </a:solidFill>
                <a:effectLst>
                  <a:outerShdw blurRad="38100" dist="38100" dir="2700000" algn="tl">
                    <a:srgbClr val="000000">
                      <a:alpha val="43137"/>
                    </a:srgbClr>
                  </a:outerShdw>
                </a:effectLst>
              </a:rPr>
              <a:t>الفهرية...</a:t>
            </a:r>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ملاحظة </a:t>
            </a:r>
            <a:r>
              <a:rPr lang="ar-MA" sz="3600" b="1" u="sng" dirty="0">
                <a:solidFill>
                  <a:srgbClr val="FF0000"/>
                </a:solidFill>
                <a:effectLst>
                  <a:outerShdw blurRad="38100" dist="38100" dir="2700000" algn="tl">
                    <a:srgbClr val="000000">
                      <a:alpha val="43137"/>
                    </a:srgbClr>
                  </a:outerShdw>
                </a:effectLst>
              </a:rPr>
              <a:t>الصورة:</a:t>
            </a:r>
            <a:r>
              <a:rPr lang="ar-MA" sz="3600" b="1" dirty="0">
                <a:solidFill>
                  <a:srgbClr val="FF0000"/>
                </a:solidFill>
                <a:effectLst>
                  <a:outerShdw blurRad="38100" dist="38100" dir="2700000" algn="tl">
                    <a:srgbClr val="000000">
                      <a:alpha val="43137"/>
                    </a:srgbClr>
                  </a:outerShdw>
                </a:effectLst>
              </a:rPr>
              <a:t> </a:t>
            </a:r>
            <a:r>
              <a:rPr lang="ar-MA" sz="3600" b="1" dirty="0">
                <a:solidFill>
                  <a:prstClr val="black"/>
                </a:solidFill>
                <a:effectLst>
                  <a:outerShdw blurRad="38100" dist="38100" dir="2700000" algn="tl">
                    <a:srgbClr val="000000">
                      <a:alpha val="43137"/>
                    </a:srgbClr>
                  </a:outerShdw>
                </a:effectLst>
              </a:rPr>
              <a:t>مسجد القرويين بفاس، مزين بأشكال هندسية مغربية، وهو ما يبرز جمالية معمار المسجد.</a:t>
            </a: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startAt="5"/>
            </a:pPr>
            <a:r>
              <a:rPr lang="ar-MA" sz="3600" b="1" u="sng" dirty="0" smtClean="0">
                <a:solidFill>
                  <a:srgbClr val="FF0000"/>
                </a:solidFill>
                <a:effectLst>
                  <a:outerShdw blurRad="38100" dist="38100" dir="2700000" algn="tl">
                    <a:srgbClr val="000000">
                      <a:alpha val="43137"/>
                    </a:srgbClr>
                  </a:outerShdw>
                </a:effectLst>
              </a:rPr>
              <a:t>الفرضية:</a:t>
            </a:r>
            <a:r>
              <a:rPr lang="ar-MA" sz="3600" b="1" dirty="0" smtClean="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انطلاقا من أنشطة الملاحظة نفترض أن الكاتب سيتحدث </a:t>
            </a:r>
            <a:r>
              <a:rPr lang="ar-MA" sz="3600" b="1" dirty="0" smtClean="0">
                <a:solidFill>
                  <a:schemeClr val="bg1"/>
                </a:solidFill>
                <a:effectLst>
                  <a:outerShdw blurRad="38100" dist="38100" dir="2700000" algn="tl">
                    <a:srgbClr val="000000">
                      <a:alpha val="43137"/>
                    </a:srgbClr>
                  </a:outerShdw>
                </a:effectLst>
              </a:rPr>
              <a:t>عن </a:t>
            </a:r>
            <a:r>
              <a:rPr lang="ar-MA" sz="3600" b="1" dirty="0">
                <a:solidFill>
                  <a:schemeClr val="bg1"/>
                </a:solidFill>
                <a:effectLst>
                  <a:outerShdw blurRad="38100" dist="38100" dir="2700000" algn="tl">
                    <a:srgbClr val="000000">
                      <a:alpha val="43137"/>
                    </a:srgbClr>
                  </a:outerShdw>
                </a:effectLst>
              </a:rPr>
              <a:t>جامعة </a:t>
            </a:r>
            <a:r>
              <a:rPr lang="ar-MA" sz="3600" b="1" dirty="0" smtClean="0">
                <a:solidFill>
                  <a:schemeClr val="bg1"/>
                </a:solidFill>
                <a:effectLst>
                  <a:outerShdw blurRad="38100" dist="38100" dir="2700000" algn="tl">
                    <a:srgbClr val="000000">
                      <a:alpha val="43137"/>
                    </a:srgbClr>
                  </a:outerShdw>
                </a:effectLst>
              </a:rPr>
              <a:t>القرويين.</a:t>
            </a:r>
            <a:endParaRPr lang="ar-MA" sz="36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1406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effectLst>
                  <a:outerShdw blurRad="38100" dist="38100" dir="2700000" algn="tl">
                    <a:srgbClr val="000000">
                      <a:alpha val="43137"/>
                    </a:srgbClr>
                  </a:outerShdw>
                </a:effectLst>
              </a:rPr>
              <a:t>أولا: تأطير </a:t>
            </a:r>
            <a:r>
              <a:rPr lang="ar-MA" sz="36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0058415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4524315"/>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الوافدين</a:t>
            </a:r>
            <a:r>
              <a:rPr lang="ar-MA" sz="3200" b="1" dirty="0">
                <a:solidFill>
                  <a:srgbClr val="FF0000"/>
                </a:solidFill>
              </a:rPr>
              <a:t>: </a:t>
            </a:r>
            <a:r>
              <a:rPr lang="ar-MA" sz="3200" b="1" dirty="0" smtClean="0">
                <a:solidFill>
                  <a:schemeClr val="bg1"/>
                </a:solidFill>
              </a:rPr>
              <a:t>........</a:t>
            </a:r>
            <a:r>
              <a:rPr lang="ar-MA" sz="3200" b="1" dirty="0" smtClean="0">
                <a:solidFill>
                  <a:srgbClr val="FF0000"/>
                </a:solidFill>
              </a:rPr>
              <a:t>        -</a:t>
            </a:r>
            <a:r>
              <a:rPr lang="ar-MA" sz="3200" b="1" dirty="0">
                <a:solidFill>
                  <a:srgbClr val="FF0000"/>
                </a:solidFill>
              </a:rPr>
              <a:t>مرصد: </a:t>
            </a:r>
            <a:r>
              <a:rPr lang="ar-MA" sz="3200" b="1" dirty="0" smtClean="0">
                <a:solidFill>
                  <a:schemeClr val="bg1"/>
                </a:solidFill>
              </a:rPr>
              <a:t>...................   </a:t>
            </a:r>
          </a:p>
          <a:p>
            <a:pPr marL="914400" lvl="1" indent="-457200" algn="r" rtl="1">
              <a:lnSpc>
                <a:spcPct val="150000"/>
              </a:lnSpc>
              <a:buFontTx/>
              <a:buChar char="-"/>
            </a:pPr>
            <a:r>
              <a:rPr lang="ar-MA" sz="3200" b="1" dirty="0" smtClean="0">
                <a:solidFill>
                  <a:srgbClr val="FF0000"/>
                </a:solidFill>
              </a:rPr>
              <a:t>نفائس</a:t>
            </a:r>
            <a:r>
              <a:rPr lang="ar-MA" sz="3200" b="1" dirty="0">
                <a:solidFill>
                  <a:srgbClr val="FF0000"/>
                </a:solidFill>
              </a:rPr>
              <a:t>: </a:t>
            </a:r>
            <a:r>
              <a:rPr lang="ar-MA" sz="3200" b="1" dirty="0" smtClean="0">
                <a:solidFill>
                  <a:schemeClr val="bg1"/>
                </a:solidFill>
              </a:rPr>
              <a:t>............      </a:t>
            </a:r>
            <a:r>
              <a:rPr lang="ar-MA" sz="3200" b="1" dirty="0" smtClean="0">
                <a:solidFill>
                  <a:srgbClr val="FF0000"/>
                </a:solidFill>
              </a:rPr>
              <a:t>-</a:t>
            </a:r>
            <a:r>
              <a:rPr lang="ar-MA" sz="3200" b="1" dirty="0">
                <a:solidFill>
                  <a:srgbClr val="FF0000"/>
                </a:solidFill>
              </a:rPr>
              <a:t>آوت: </a:t>
            </a:r>
            <a:r>
              <a:rPr lang="ar-MA" sz="3200" b="1" dirty="0" smtClean="0">
                <a:solidFill>
                  <a:schemeClr val="bg1"/>
                </a:solidFill>
              </a:rPr>
              <a:t>............ </a:t>
            </a:r>
          </a:p>
          <a:p>
            <a:pPr marL="914400" lvl="1" indent="-457200" algn="r" rtl="1">
              <a:lnSpc>
                <a:spcPct val="150000"/>
              </a:lnSpc>
              <a:buFontTx/>
              <a:buChar char="-"/>
            </a:pPr>
            <a:r>
              <a:rPr lang="ar-MA" sz="3200" b="1" dirty="0" smtClean="0">
                <a:solidFill>
                  <a:srgbClr val="FF0000"/>
                </a:solidFill>
              </a:rPr>
              <a:t>الأساطين</a:t>
            </a:r>
            <a:r>
              <a:rPr lang="ar-MA" sz="3200" b="1" dirty="0">
                <a:solidFill>
                  <a:srgbClr val="FF0000"/>
                </a:solidFill>
              </a:rPr>
              <a:t>: </a:t>
            </a:r>
            <a:r>
              <a:rPr lang="ar-MA" sz="3200" b="1" dirty="0" smtClean="0">
                <a:solidFill>
                  <a:schemeClr val="bg1"/>
                </a:solidFill>
              </a:rPr>
              <a:t>..........................................................</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العامة للنص:</a:t>
            </a:r>
          </a:p>
          <a:p>
            <a:pPr lvl="1" algn="r" rtl="1">
              <a:lnSpc>
                <a:spcPct val="150000"/>
              </a:lnSpc>
            </a:pP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171981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5262979"/>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الوافدين</a:t>
            </a:r>
            <a:r>
              <a:rPr lang="ar-MA" sz="3200" b="1" dirty="0">
                <a:solidFill>
                  <a:srgbClr val="FF0000"/>
                </a:solidFill>
              </a:rPr>
              <a:t>: </a:t>
            </a:r>
            <a:r>
              <a:rPr lang="ar-MA" sz="3200" b="1" dirty="0">
                <a:solidFill>
                  <a:schemeClr val="bg1"/>
                </a:solidFill>
              </a:rPr>
              <a:t>القادمين</a:t>
            </a:r>
            <a:r>
              <a:rPr lang="ar-MA" sz="3200" b="1" dirty="0">
                <a:solidFill>
                  <a:srgbClr val="FF0000"/>
                </a:solidFill>
              </a:rPr>
              <a:t>  </a:t>
            </a:r>
            <a:r>
              <a:rPr lang="ar-MA" sz="3200" b="1" dirty="0" smtClean="0">
                <a:solidFill>
                  <a:srgbClr val="FF0000"/>
                </a:solidFill>
              </a:rPr>
              <a:t>       -</a:t>
            </a:r>
            <a:r>
              <a:rPr lang="ar-MA" sz="3200" b="1" dirty="0">
                <a:solidFill>
                  <a:srgbClr val="FF0000"/>
                </a:solidFill>
              </a:rPr>
              <a:t>مرصد: </a:t>
            </a:r>
            <a:r>
              <a:rPr lang="ar-MA" sz="3200" b="1" dirty="0">
                <a:solidFill>
                  <a:schemeClr val="bg1"/>
                </a:solidFill>
              </a:rPr>
              <a:t>مكان لتتبع الحركة.   </a:t>
            </a:r>
            <a:endParaRPr lang="ar-MA" sz="3200" b="1" dirty="0" smtClean="0">
              <a:solidFill>
                <a:schemeClr val="bg1"/>
              </a:solidFill>
            </a:endParaRPr>
          </a:p>
          <a:p>
            <a:pPr marL="914400" lvl="1" indent="-457200" algn="r" rtl="1">
              <a:lnSpc>
                <a:spcPct val="150000"/>
              </a:lnSpc>
              <a:buFontTx/>
              <a:buChar char="-"/>
            </a:pPr>
            <a:r>
              <a:rPr lang="ar-MA" sz="3200" b="1" dirty="0" smtClean="0">
                <a:solidFill>
                  <a:srgbClr val="FF0000"/>
                </a:solidFill>
              </a:rPr>
              <a:t>نفائس</a:t>
            </a:r>
            <a:r>
              <a:rPr lang="ar-MA" sz="3200" b="1" dirty="0">
                <a:solidFill>
                  <a:srgbClr val="FF0000"/>
                </a:solidFill>
              </a:rPr>
              <a:t>: </a:t>
            </a:r>
            <a:r>
              <a:rPr lang="ar-MA" sz="3200" b="1" dirty="0">
                <a:solidFill>
                  <a:schemeClr val="bg1"/>
                </a:solidFill>
              </a:rPr>
              <a:t>أغلى وأثمن. </a:t>
            </a:r>
            <a:r>
              <a:rPr lang="ar-MA" sz="3200" b="1" dirty="0" smtClean="0">
                <a:solidFill>
                  <a:schemeClr val="bg1"/>
                </a:solidFill>
              </a:rPr>
              <a:t>     </a:t>
            </a:r>
            <a:r>
              <a:rPr lang="ar-MA" sz="3200" b="1" dirty="0" smtClean="0">
                <a:solidFill>
                  <a:srgbClr val="FF0000"/>
                </a:solidFill>
              </a:rPr>
              <a:t>-</a:t>
            </a:r>
            <a:r>
              <a:rPr lang="ar-MA" sz="3200" b="1" dirty="0">
                <a:solidFill>
                  <a:srgbClr val="FF0000"/>
                </a:solidFill>
              </a:rPr>
              <a:t>آوت: </a:t>
            </a:r>
            <a:r>
              <a:rPr lang="ar-MA" sz="3200" b="1" dirty="0">
                <a:solidFill>
                  <a:schemeClr val="bg1"/>
                </a:solidFill>
              </a:rPr>
              <a:t>استقبلت. </a:t>
            </a:r>
            <a:endParaRPr lang="ar-MA" sz="3200" b="1" dirty="0" smtClean="0">
              <a:solidFill>
                <a:schemeClr val="bg1"/>
              </a:solidFill>
            </a:endParaRPr>
          </a:p>
          <a:p>
            <a:pPr marL="914400" lvl="1" indent="-457200" algn="r" rtl="1">
              <a:lnSpc>
                <a:spcPct val="150000"/>
              </a:lnSpc>
              <a:buFontTx/>
              <a:buChar char="-"/>
            </a:pPr>
            <a:r>
              <a:rPr lang="ar-MA" sz="3200" b="1" dirty="0" smtClean="0">
                <a:solidFill>
                  <a:srgbClr val="FF0000"/>
                </a:solidFill>
              </a:rPr>
              <a:t>الأساطين</a:t>
            </a:r>
            <a:r>
              <a:rPr lang="ar-MA" sz="3200" b="1" dirty="0">
                <a:solidFill>
                  <a:srgbClr val="FF0000"/>
                </a:solidFill>
              </a:rPr>
              <a:t>: </a:t>
            </a:r>
            <a:r>
              <a:rPr lang="ar-MA" sz="3200" b="1" dirty="0">
                <a:solidFill>
                  <a:schemeClr val="bg1"/>
                </a:solidFill>
              </a:rPr>
              <a:t>الأعمدة كما تعني في سياقات </a:t>
            </a:r>
            <a:r>
              <a:rPr lang="ar-MA" sz="3200" b="1" dirty="0" smtClean="0">
                <a:solidFill>
                  <a:schemeClr val="bg1"/>
                </a:solidFill>
              </a:rPr>
              <a:t>أخرى: </a:t>
            </a:r>
            <a:r>
              <a:rPr lang="ar-MA" sz="3200" b="1" dirty="0">
                <a:solidFill>
                  <a:schemeClr val="bg1"/>
                </a:solidFill>
              </a:rPr>
              <a:t>أساطين العلم الثقات المبرزون</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العامة للنص:</a:t>
            </a:r>
          </a:p>
          <a:p>
            <a:pPr lvl="1" algn="r" rtl="1">
              <a:lnSpc>
                <a:spcPct val="150000"/>
              </a:lnSpc>
            </a:pPr>
            <a:r>
              <a:rPr lang="ar-MA" sz="3200" b="1" dirty="0">
                <a:solidFill>
                  <a:schemeClr val="bg1"/>
                </a:solidFill>
              </a:rPr>
              <a:t> إشادة الكاتب الدكتور عبد الهادي التازي، بالمكانة المعمارية والعلمية التي تتميز بها جامعة القرويين بفاس، واعتبارها مركزا للإشعاع الديني والفكري والمعماري.</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237447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600" b="1" u="sng" dirty="0">
                <a:solidFill>
                  <a:srgbClr val="FF0000"/>
                </a:solidFill>
                <a:effectLst>
                  <a:outerShdw blurRad="38100" dist="38100" dir="2700000" algn="tl">
                    <a:srgbClr val="000000">
                      <a:alpha val="43137"/>
                    </a:srgbClr>
                  </a:outerShdw>
                </a:effectLst>
              </a:rPr>
              <a:t>:</a:t>
            </a:r>
            <a:r>
              <a:rPr lang="ar-MA" sz="3600" b="1" dirty="0">
                <a:solidFill>
                  <a:srgbClr val="FF0000"/>
                </a:solidFill>
                <a:effectLst>
                  <a:outerShdw blurRad="38100" dist="38100" dir="2700000" algn="tl">
                    <a:srgbClr val="000000">
                      <a:alpha val="43137"/>
                    </a:srgbClr>
                  </a:outerShdw>
                </a:effectLst>
              </a:rPr>
              <a:t> </a:t>
            </a:r>
            <a:r>
              <a:rPr lang="ar-MA" sz="3600" b="1" dirty="0" smtClean="0">
                <a:solidFill>
                  <a:srgbClr val="FF0000"/>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الألفاظ </a:t>
            </a:r>
            <a:r>
              <a:rPr lang="ar-MA" sz="3600" b="1" dirty="0">
                <a:solidFill>
                  <a:schemeClr val="bg1"/>
                </a:solidFill>
                <a:effectLst>
                  <a:outerShdw blurRad="38100" dist="38100" dir="2700000" algn="tl">
                    <a:srgbClr val="000000">
                      <a:alpha val="43137"/>
                    </a:srgbClr>
                  </a:outerShdw>
                </a:effectLst>
              </a:rPr>
              <a:t>الدالة على جامعة القرويين من خلال</a:t>
            </a:r>
            <a:r>
              <a:rPr lang="ar-MA" sz="3600" b="1" dirty="0" smtClean="0">
                <a:solidFill>
                  <a:schemeClr val="bg1"/>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rgbClr val="00B050"/>
                </a:solidFill>
                <a:effectLst>
                  <a:outerShdw blurRad="38100" dist="38100" dir="2700000" algn="tl">
                    <a:srgbClr val="000000">
                      <a:alpha val="43137"/>
                    </a:srgbClr>
                  </a:outerShdw>
                </a:effectLst>
              </a:rPr>
              <a:t>العلاقة </a:t>
            </a:r>
            <a:r>
              <a:rPr lang="ar-MA" sz="3600" b="1" dirty="0">
                <a:solidFill>
                  <a:srgbClr val="00B050"/>
                </a:solidFill>
                <a:effectLst>
                  <a:outerShdw blurRad="38100" dist="38100" dir="2700000" algn="tl">
                    <a:srgbClr val="000000">
                      <a:alpha val="43137"/>
                    </a:srgbClr>
                  </a:outerShdw>
                </a:effectLst>
              </a:rPr>
              <a:t>بين الحقلين المعجميين</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2370850894"/>
              </p:ext>
            </p:extLst>
          </p:nvPr>
        </p:nvGraphicFramePr>
        <p:xfrm>
          <a:off x="333829" y="1788357"/>
          <a:ext cx="11552249" cy="2804160"/>
        </p:xfrm>
        <a:graphic>
          <a:graphicData uri="http://schemas.openxmlformats.org/drawingml/2006/table">
            <a:tbl>
              <a:tblPr rtl="1" firstRow="1" firstCol="1" bandRow="1">
                <a:tableStyleId>{5C22544A-7EE6-4342-B048-85BDC9FD1C3A}</a:tableStyleId>
              </a:tblPr>
              <a:tblGrid>
                <a:gridCol w="5426407">
                  <a:extLst>
                    <a:ext uri="{9D8B030D-6E8A-4147-A177-3AD203B41FA5}">
                      <a16:colId xmlns:a16="http://schemas.microsoft.com/office/drawing/2014/main" val="2145869320"/>
                    </a:ext>
                  </a:extLst>
                </a:gridCol>
                <a:gridCol w="6125842">
                  <a:extLst>
                    <a:ext uri="{9D8B030D-6E8A-4147-A177-3AD203B41FA5}">
                      <a16:colId xmlns:a16="http://schemas.microsoft.com/office/drawing/2014/main" val="411864832"/>
                    </a:ext>
                  </a:extLst>
                </a:gridCol>
              </a:tblGrid>
              <a:tr h="153670">
                <a:tc>
                  <a:txBody>
                    <a:bodyPr/>
                    <a:lstStyle/>
                    <a:p>
                      <a:pPr marL="457200" algn="ctr" rtl="1">
                        <a:lnSpc>
                          <a:spcPct val="115000"/>
                        </a:lnSpc>
                        <a:spcAft>
                          <a:spcPts val="0"/>
                        </a:spcAft>
                        <a:tabLst>
                          <a:tab pos="449580" algn="l"/>
                          <a:tab pos="899160" algn="l"/>
                          <a:tab pos="2721610" algn="l"/>
                        </a:tabLst>
                      </a:pPr>
                      <a:r>
                        <a:rPr lang="ar-MA" sz="3200" b="1" dirty="0">
                          <a:solidFill>
                            <a:schemeClr val="bg1"/>
                          </a:solidFill>
                          <a:effectLst/>
                        </a:rPr>
                        <a:t>المظاهر </a:t>
                      </a:r>
                      <a:r>
                        <a:rPr lang="ar-MA" sz="3200" b="1" dirty="0">
                          <a:solidFill>
                            <a:srgbClr val="00B050"/>
                          </a:solidFill>
                          <a:effectLst/>
                        </a:rPr>
                        <a:t>العمرانية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457200" algn="ctr" rtl="1">
                        <a:lnSpc>
                          <a:spcPct val="115000"/>
                        </a:lnSpc>
                        <a:spcAft>
                          <a:spcPts val="0"/>
                        </a:spcAft>
                        <a:tabLst>
                          <a:tab pos="449580" algn="l"/>
                          <a:tab pos="899160" algn="l"/>
                          <a:tab pos="2721610" algn="l"/>
                        </a:tabLst>
                      </a:pPr>
                      <a:r>
                        <a:rPr lang="ar-MA" sz="3200" b="1" dirty="0">
                          <a:solidFill>
                            <a:schemeClr val="bg1"/>
                          </a:solidFill>
                          <a:effectLst/>
                        </a:rPr>
                        <a:t>المظاهر </a:t>
                      </a:r>
                      <a:r>
                        <a:rPr lang="ar-MA" sz="3200" b="1" dirty="0">
                          <a:solidFill>
                            <a:srgbClr val="00B050"/>
                          </a:solidFill>
                          <a:effectLst/>
                        </a:rPr>
                        <a:t>المعرفية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428494377"/>
                  </a:ext>
                </a:extLst>
              </a:tr>
              <a:tr h="198120">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rPr>
                        <a:t> </a:t>
                      </a:r>
                    </a:p>
                    <a:p>
                      <a:pPr marL="457200" algn="r" rtl="1">
                        <a:lnSpc>
                          <a:spcPct val="115000"/>
                        </a:lnSpc>
                        <a:spcAft>
                          <a:spcPts val="0"/>
                        </a:spcAft>
                        <a:tabLst>
                          <a:tab pos="449580" algn="l"/>
                          <a:tab pos="899160" algn="l"/>
                          <a:tab pos="2721610" algn="l"/>
                        </a:tabLs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457200" algn="r" rtl="1">
                        <a:lnSpc>
                          <a:spcPct val="115000"/>
                        </a:lnSpc>
                        <a:spcAft>
                          <a:spcPts val="0"/>
                        </a:spcAft>
                        <a:tabLst>
                          <a:tab pos="449580" algn="l"/>
                          <a:tab pos="899160" algn="l"/>
                          <a:tab pos="2721610" algn="l"/>
                        </a:tabLs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457200" algn="r" rtl="1">
                        <a:lnSpc>
                          <a:spcPct val="115000"/>
                        </a:lnSpc>
                        <a:spcAft>
                          <a:spcPts val="0"/>
                        </a:spcAft>
                        <a:tabLst>
                          <a:tab pos="449580" algn="l"/>
                          <a:tab pos="899160" algn="l"/>
                          <a:tab pos="2721610" algn="l"/>
                        </a:tabLs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69755062"/>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600" b="1" u="sng" dirty="0">
                <a:solidFill>
                  <a:srgbClr val="FF0000"/>
                </a:solidFill>
                <a:effectLst>
                  <a:outerShdw blurRad="38100" dist="38100" dir="2700000" algn="tl">
                    <a:srgbClr val="000000">
                      <a:alpha val="43137"/>
                    </a:srgbClr>
                  </a:outerShdw>
                </a:effectLst>
              </a:rPr>
              <a:t>:</a:t>
            </a:r>
            <a:r>
              <a:rPr lang="ar-MA" sz="3600" b="1" dirty="0">
                <a:solidFill>
                  <a:srgbClr val="FF0000"/>
                </a:solidFill>
                <a:effectLst>
                  <a:outerShdw blurRad="38100" dist="38100" dir="2700000" algn="tl">
                    <a:srgbClr val="000000">
                      <a:alpha val="43137"/>
                    </a:srgbClr>
                  </a:outerShdw>
                </a:effectLst>
              </a:rPr>
              <a:t> </a:t>
            </a:r>
            <a:r>
              <a:rPr lang="ar-MA" sz="3600" b="1" dirty="0" smtClean="0">
                <a:solidFill>
                  <a:srgbClr val="FF0000"/>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الألفاظ </a:t>
            </a:r>
            <a:r>
              <a:rPr lang="ar-MA" sz="3600" b="1" dirty="0">
                <a:solidFill>
                  <a:schemeClr val="bg1"/>
                </a:solidFill>
                <a:effectLst>
                  <a:outerShdw blurRad="38100" dist="38100" dir="2700000" algn="tl">
                    <a:srgbClr val="000000">
                      <a:alpha val="43137"/>
                    </a:srgbClr>
                  </a:outerShdw>
                </a:effectLst>
              </a:rPr>
              <a:t>الدالة على جامعة القرويين من خلال</a:t>
            </a:r>
            <a:r>
              <a:rPr lang="ar-MA" sz="3600" b="1" dirty="0" smtClean="0">
                <a:solidFill>
                  <a:schemeClr val="bg1"/>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rgbClr val="00B050"/>
                </a:solidFill>
              </a:rPr>
              <a:t>العلاقة </a:t>
            </a:r>
            <a:r>
              <a:rPr lang="ar-MA" sz="3600" b="1" dirty="0">
                <a:solidFill>
                  <a:srgbClr val="00B050"/>
                </a:solidFill>
              </a:rPr>
              <a:t>بين الحقلين المعجميين</a:t>
            </a:r>
            <a:r>
              <a:rPr lang="ar-MA" sz="3600" b="1" dirty="0">
                <a:solidFill>
                  <a:schemeClr val="bg1"/>
                </a:solidFill>
                <a:effectLst>
                  <a:outerShdw blurRad="38100" dist="38100" dir="2700000" algn="tl">
                    <a:srgbClr val="000000">
                      <a:alpha val="43137"/>
                    </a:srgbClr>
                  </a:outerShdw>
                </a:effectLst>
              </a:rPr>
              <a:t>: علاقة ترابطية تكميلية، تبرز التكامل الحاصل بين جمالية العمران ودوره في الارتقاء بالمظاهر المعرفية للمجتمع المغربي.</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987846002"/>
              </p:ext>
            </p:extLst>
          </p:nvPr>
        </p:nvGraphicFramePr>
        <p:xfrm>
          <a:off x="333829" y="1788357"/>
          <a:ext cx="11552249" cy="2804160"/>
        </p:xfrm>
        <a:graphic>
          <a:graphicData uri="http://schemas.openxmlformats.org/drawingml/2006/table">
            <a:tbl>
              <a:tblPr rtl="1" firstRow="1" firstCol="1" bandRow="1">
                <a:tableStyleId>{5C22544A-7EE6-4342-B048-85BDC9FD1C3A}</a:tableStyleId>
              </a:tblPr>
              <a:tblGrid>
                <a:gridCol w="5426407">
                  <a:extLst>
                    <a:ext uri="{9D8B030D-6E8A-4147-A177-3AD203B41FA5}">
                      <a16:colId xmlns:a16="http://schemas.microsoft.com/office/drawing/2014/main" val="2145869320"/>
                    </a:ext>
                  </a:extLst>
                </a:gridCol>
                <a:gridCol w="6125842">
                  <a:extLst>
                    <a:ext uri="{9D8B030D-6E8A-4147-A177-3AD203B41FA5}">
                      <a16:colId xmlns:a16="http://schemas.microsoft.com/office/drawing/2014/main" val="411864832"/>
                    </a:ext>
                  </a:extLst>
                </a:gridCol>
              </a:tblGrid>
              <a:tr h="153670">
                <a:tc>
                  <a:txBody>
                    <a:bodyPr/>
                    <a:lstStyle/>
                    <a:p>
                      <a:pPr marL="457200" algn="ctr" rtl="1">
                        <a:lnSpc>
                          <a:spcPct val="115000"/>
                        </a:lnSpc>
                        <a:spcAft>
                          <a:spcPts val="0"/>
                        </a:spcAft>
                        <a:tabLst>
                          <a:tab pos="449580" algn="l"/>
                          <a:tab pos="899160" algn="l"/>
                          <a:tab pos="2721610" algn="l"/>
                        </a:tabLst>
                      </a:pPr>
                      <a:r>
                        <a:rPr lang="ar-MA" sz="3200" b="1" dirty="0">
                          <a:solidFill>
                            <a:schemeClr val="bg1"/>
                          </a:solidFill>
                          <a:effectLst/>
                        </a:rPr>
                        <a:t>المظاهر </a:t>
                      </a:r>
                      <a:r>
                        <a:rPr lang="ar-MA" sz="3200" b="1" dirty="0">
                          <a:solidFill>
                            <a:srgbClr val="00B050"/>
                          </a:solidFill>
                          <a:effectLst/>
                        </a:rPr>
                        <a:t>العمرانية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457200" algn="ctr" rtl="1">
                        <a:lnSpc>
                          <a:spcPct val="115000"/>
                        </a:lnSpc>
                        <a:spcAft>
                          <a:spcPts val="0"/>
                        </a:spcAft>
                        <a:tabLst>
                          <a:tab pos="449580" algn="l"/>
                          <a:tab pos="899160" algn="l"/>
                          <a:tab pos="2721610" algn="l"/>
                        </a:tabLst>
                      </a:pPr>
                      <a:r>
                        <a:rPr lang="ar-MA" sz="3200" b="1" dirty="0">
                          <a:solidFill>
                            <a:schemeClr val="bg1"/>
                          </a:solidFill>
                          <a:effectLst/>
                        </a:rPr>
                        <a:t>المظاهر </a:t>
                      </a:r>
                      <a:r>
                        <a:rPr lang="ar-MA" sz="3200" b="1" dirty="0">
                          <a:solidFill>
                            <a:srgbClr val="00B050"/>
                          </a:solidFill>
                          <a:effectLst/>
                        </a:rPr>
                        <a:t>المعرفية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428494377"/>
                  </a:ext>
                </a:extLst>
              </a:tr>
              <a:tr h="198120">
                <a:tc>
                  <a:txBody>
                    <a:bodyPr/>
                    <a:lstStyle/>
                    <a:p>
                      <a:pPr marL="457200" algn="r" rtl="1">
                        <a:lnSpc>
                          <a:spcPct val="115000"/>
                        </a:lnSpc>
                        <a:spcAft>
                          <a:spcPts val="0"/>
                        </a:spcAft>
                        <a:tabLst>
                          <a:tab pos="449580" algn="l"/>
                          <a:tab pos="899160" algn="l"/>
                          <a:tab pos="2721610" algn="l"/>
                        </a:tabLst>
                      </a:pPr>
                      <a:r>
                        <a:rPr lang="ar-MA" sz="3200" b="1" dirty="0">
                          <a:solidFill>
                            <a:schemeClr val="bg1"/>
                          </a:solidFill>
                          <a:effectLst/>
                        </a:rPr>
                        <a:t>جامع القرويين- الجامع- صوامع- </a:t>
                      </a:r>
                      <a:r>
                        <a:rPr lang="ar-MA" sz="3200" b="1" dirty="0" smtClean="0">
                          <a:solidFill>
                            <a:schemeClr val="bg1"/>
                          </a:solidFill>
                          <a:effectLst/>
                        </a:rPr>
                        <a:t>مآذن - </a:t>
                      </a:r>
                      <a:r>
                        <a:rPr lang="ar-MA" sz="3200" b="1" dirty="0">
                          <a:solidFill>
                            <a:schemeClr val="bg1"/>
                          </a:solidFill>
                          <a:effectLst/>
                        </a:rPr>
                        <a:t>الساعات المائية – التصميم </a:t>
                      </a:r>
                      <a:r>
                        <a:rPr lang="ar-MA" sz="3200" b="1" dirty="0" smtClean="0">
                          <a:solidFill>
                            <a:schemeClr val="bg1"/>
                          </a:solidFill>
                          <a:effectLst/>
                        </a:rPr>
                        <a:t> المساجد – المدارس - </a:t>
                      </a:r>
                      <a:r>
                        <a:rPr lang="ar-MA" sz="3200" b="1" dirty="0">
                          <a:solidFill>
                            <a:schemeClr val="bg1"/>
                          </a:solidFill>
                          <a:effectLst/>
                        </a:rPr>
                        <a:t>روائع </a:t>
                      </a:r>
                      <a:r>
                        <a:rPr lang="ar-MA" sz="3200" b="1" dirty="0" smtClean="0">
                          <a:solidFill>
                            <a:schemeClr val="bg1"/>
                          </a:solidFill>
                          <a:effectLst/>
                        </a:rPr>
                        <a:t>الفسيفساء -  أساطينها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457200" algn="r" rtl="1">
                        <a:lnSpc>
                          <a:spcPct val="115000"/>
                        </a:lnSpc>
                        <a:spcAft>
                          <a:spcPts val="0"/>
                        </a:spcAft>
                        <a:tabLst>
                          <a:tab pos="449580" algn="l"/>
                          <a:tab pos="899160" algn="l"/>
                          <a:tab pos="2721610" algn="l"/>
                        </a:tabLst>
                      </a:pPr>
                      <a:r>
                        <a:rPr lang="ar-MA" sz="3200" b="1" dirty="0">
                          <a:solidFill>
                            <a:schemeClr val="bg1"/>
                          </a:solidFill>
                          <a:effectLst/>
                        </a:rPr>
                        <a:t>خزانتها العلمية- المخطوطات-  نفائس </a:t>
                      </a:r>
                      <a:r>
                        <a:rPr lang="ar-MA" sz="3200" b="1" dirty="0" smtClean="0">
                          <a:solidFill>
                            <a:schemeClr val="bg1"/>
                          </a:solidFill>
                          <a:effectLst/>
                        </a:rPr>
                        <a:t>الكتب - </a:t>
                      </a:r>
                      <a:r>
                        <a:rPr lang="ar-MA" sz="3200" b="1" dirty="0">
                          <a:solidFill>
                            <a:schemeClr val="bg1"/>
                          </a:solidFill>
                          <a:effectLst/>
                        </a:rPr>
                        <a:t>المواد المدروسة - المناهج </a:t>
                      </a:r>
                      <a:r>
                        <a:rPr lang="ar-MA" sz="3200" b="1" dirty="0" smtClean="0">
                          <a:solidFill>
                            <a:schemeClr val="bg1"/>
                          </a:solidFill>
                          <a:effectLst/>
                        </a:rPr>
                        <a:t>المقررة الطلاب- </a:t>
                      </a:r>
                      <a:r>
                        <a:rPr lang="ar-MA" sz="3200" b="1" dirty="0">
                          <a:solidFill>
                            <a:schemeClr val="bg1"/>
                          </a:solidFill>
                          <a:effectLst/>
                        </a:rPr>
                        <a:t>قاعة </a:t>
                      </a:r>
                      <a:r>
                        <a:rPr lang="ar-MA" sz="3200" b="1" dirty="0" smtClean="0">
                          <a:solidFill>
                            <a:schemeClr val="bg1"/>
                          </a:solidFill>
                          <a:effectLst/>
                        </a:rPr>
                        <a:t>الدروس - علمائها </a:t>
                      </a:r>
                      <a:r>
                        <a:rPr lang="ar-MA" sz="3200" b="1" dirty="0">
                          <a:solidFill>
                            <a:schemeClr val="bg1"/>
                          </a:solidFill>
                          <a:effectLst/>
                        </a:rPr>
                        <a:t>نشر </a:t>
                      </a:r>
                      <a:r>
                        <a:rPr lang="ar-MA" sz="3200" b="1" dirty="0" smtClean="0">
                          <a:solidFill>
                            <a:schemeClr val="bg1"/>
                          </a:solidFill>
                          <a:effectLst/>
                        </a:rPr>
                        <a:t>المعرفة </a:t>
                      </a:r>
                      <a:r>
                        <a:rPr lang="ar-MA" sz="3200" b="1" dirty="0">
                          <a:solidFill>
                            <a:schemeClr val="bg1"/>
                          </a:solidFill>
                          <a:effectLst/>
                        </a:rPr>
                        <a:t>الأعلام - المجالس العلمية...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69755062"/>
                  </a:ext>
                </a:extLst>
              </a:tr>
            </a:tbl>
          </a:graphicData>
        </a:graphic>
      </p:graphicFrame>
    </p:spTree>
    <p:extLst>
      <p:ext uri="{BB962C8B-B14F-4D97-AF65-F5344CB8AC3E}">
        <p14:creationId xmlns:p14="http://schemas.microsoft.com/office/powerpoint/2010/main" val="20810519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5819863"/>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u="sng" dirty="0" smtClean="0">
                <a:solidFill>
                  <a:srgbClr val="FF0000"/>
                </a:solidFill>
                <a:effectLst>
                  <a:outerShdw blurRad="38100" dist="38100" dir="2700000" algn="tl">
                    <a:srgbClr val="000000">
                      <a:alpha val="43137"/>
                    </a:srgbClr>
                  </a:outerShdw>
                </a:effectLst>
              </a:rPr>
              <a:t>طرق </a:t>
            </a:r>
            <a:r>
              <a:rPr lang="ar-MA" sz="3600" b="1" u="sng" dirty="0">
                <a:solidFill>
                  <a:srgbClr val="FF0000"/>
                </a:solidFill>
                <a:effectLst>
                  <a:outerShdw blurRad="38100" dist="38100" dir="2700000" algn="tl">
                    <a:srgbClr val="000000">
                      <a:alpha val="43137"/>
                    </a:srgbClr>
                  </a:outerShdw>
                </a:effectLst>
              </a:rPr>
              <a:t>الإخبار في النص:</a:t>
            </a:r>
            <a:endParaRPr lang="ar-MA" sz="3600" b="1" u="sng" dirty="0" smtClean="0">
              <a:solidFill>
                <a:srgbClr val="FF0000"/>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ü"/>
            </a:pPr>
            <a:r>
              <a:rPr lang="ar-MA" sz="3600" b="1" dirty="0" smtClean="0">
                <a:solidFill>
                  <a:srgbClr val="00B050"/>
                </a:solidFill>
                <a:latin typeface="Calibri" panose="020F0502020204030204" pitchFamily="34" charset="0"/>
                <a:ea typeface="Calibri" panose="020F0502020204030204" pitchFamily="34" charset="0"/>
              </a:rPr>
              <a:t>التدرج</a:t>
            </a:r>
            <a:r>
              <a:rPr lang="ar-MA" sz="3600" b="1" dirty="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a:t>
            </a:r>
            <a:r>
              <a:rPr lang="ar-MA" sz="3600" b="1" dirty="0" smtClean="0">
                <a:solidFill>
                  <a:srgbClr val="00B050"/>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التعريف </a:t>
            </a:r>
            <a:r>
              <a:rPr lang="ar-MA" sz="3600" b="1" dirty="0">
                <a:solidFill>
                  <a:schemeClr val="bg1"/>
                </a:solidFill>
                <a:latin typeface="Calibri" panose="020F0502020204030204" pitchFamily="34" charset="0"/>
                <a:ea typeface="Calibri" panose="020F0502020204030204" pitchFamily="34" charset="0"/>
              </a:rPr>
              <a:t>بمكانة جامعة القرويين</a:t>
            </a:r>
            <a:r>
              <a:rPr lang="ar-MA" sz="3600" b="1" dirty="0" smtClean="0">
                <a:solidFill>
                  <a:schemeClr val="bg1"/>
                </a:solidFill>
                <a:latin typeface="Calibri" panose="020F0502020204030204" pitchFamily="34" charset="0"/>
                <a:ea typeface="Calibri" panose="020F0502020204030204" pitchFamily="34" charset="0"/>
              </a:rPr>
              <a:t>... </a:t>
            </a:r>
          </a:p>
          <a:p>
            <a:pPr algn="r" rtl="1">
              <a:lnSpc>
                <a:spcPct val="150000"/>
              </a:lnSpc>
            </a:pPr>
            <a:r>
              <a:rPr lang="ar-MA" sz="3600" b="1" dirty="0">
                <a:solidFill>
                  <a:schemeClr val="bg1"/>
                </a:solidFill>
                <a:latin typeface="Calibri" panose="020F0502020204030204" pitchFamily="34" charset="0"/>
                <a:ea typeface="Calibri" panose="020F0502020204030204" pitchFamily="34" charset="0"/>
              </a:rPr>
              <a:t> </a:t>
            </a:r>
            <a:r>
              <a:rPr lang="ar-MA" sz="3600" b="1" dirty="0" smtClean="0">
                <a:solidFill>
                  <a:schemeClr val="bg1"/>
                </a:solidFill>
                <a:latin typeface="Calibri" panose="020F0502020204030204" pitchFamily="34" charset="0"/>
                <a:ea typeface="Calibri" panose="020F0502020204030204" pitchFamily="34" charset="0"/>
              </a:rPr>
              <a:t>             - التفصيل </a:t>
            </a:r>
            <a:r>
              <a:rPr lang="ar-MA" sz="3600" b="1" dirty="0">
                <a:solidFill>
                  <a:schemeClr val="bg1"/>
                </a:solidFill>
                <a:latin typeface="Calibri" panose="020F0502020204030204" pitchFamily="34" charset="0"/>
                <a:ea typeface="Calibri" panose="020F0502020204030204" pitchFamily="34" charset="0"/>
              </a:rPr>
              <a:t>في الأدوار التي أداها جامع القرويين </a:t>
            </a:r>
            <a:r>
              <a:rPr lang="ar-MA" sz="3600" b="1" dirty="0" smtClean="0">
                <a:solidFill>
                  <a:schemeClr val="bg1"/>
                </a:solidFill>
                <a:latin typeface="Calibri" panose="020F0502020204030204" pitchFamily="34" charset="0"/>
                <a:ea typeface="Calibri" panose="020F0502020204030204" pitchFamily="34" charset="0"/>
              </a:rPr>
              <a:t>(..............)</a:t>
            </a:r>
          </a:p>
          <a:p>
            <a:pPr algn="r" rtl="1">
              <a:lnSpc>
                <a:spcPct val="150000"/>
              </a:lnSpc>
            </a:pPr>
            <a:r>
              <a:rPr lang="ar-MA" sz="3600" b="1" dirty="0" smtClean="0">
                <a:solidFill>
                  <a:schemeClr val="bg1"/>
                </a:solidFill>
                <a:latin typeface="Calibri" panose="020F0502020204030204" pitchFamily="34" charset="0"/>
                <a:ea typeface="Calibri" panose="020F0502020204030204" pitchFamily="34" charset="0"/>
              </a:rPr>
              <a:t>              -  </a:t>
            </a:r>
            <a:r>
              <a:rPr lang="ar-MA" sz="3600" b="1" dirty="0">
                <a:solidFill>
                  <a:schemeClr val="bg1"/>
                </a:solidFill>
                <a:latin typeface="Calibri" panose="020F0502020204030204" pitchFamily="34" charset="0"/>
                <a:ea typeface="Calibri" panose="020F0502020204030204" pitchFamily="34" charset="0"/>
              </a:rPr>
              <a:t>الخاتمة: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a:p>
            <a:pPr marL="571500" indent="-571500" algn="r" rtl="1">
              <a:lnSpc>
                <a:spcPct val="150000"/>
              </a:lnSpc>
              <a:buFont typeface="Wingdings" panose="05000000000000000000" pitchFamily="2" charset="2"/>
              <a:buChar char="ü"/>
            </a:pPr>
            <a:r>
              <a:rPr lang="ar-MA" sz="3600" b="1" dirty="0" smtClean="0">
                <a:solidFill>
                  <a:srgbClr val="00B050"/>
                </a:solidFill>
                <a:latin typeface="Calibri" panose="020F0502020204030204" pitchFamily="34" charset="0"/>
                <a:ea typeface="Calibri" panose="020F0502020204030204" pitchFamily="34" charset="0"/>
              </a:rPr>
              <a:t>طبيعة </a:t>
            </a:r>
            <a:r>
              <a:rPr lang="ar-MA" sz="3600" b="1" dirty="0">
                <a:solidFill>
                  <a:srgbClr val="00B050"/>
                </a:solidFill>
                <a:latin typeface="Calibri" panose="020F0502020204030204" pitchFamily="34" charset="0"/>
                <a:ea typeface="Calibri" panose="020F0502020204030204" pitchFamily="34" charset="0"/>
              </a:rPr>
              <a:t>الأفعال: </a:t>
            </a:r>
            <a:endParaRPr lang="ar-MA" sz="3600" b="1" dirty="0" smtClean="0">
              <a:solidFill>
                <a:srgbClr val="00B050"/>
              </a:solidFill>
              <a:latin typeface="Calibri" panose="020F0502020204030204" pitchFamily="34" charset="0"/>
              <a:ea typeface="Calibri" panose="020F0502020204030204" pitchFamily="34" charset="0"/>
            </a:endParaRPr>
          </a:p>
          <a:p>
            <a:pPr algn="r" rtl="1">
              <a:lnSpc>
                <a:spcPct val="150000"/>
              </a:lnSpc>
            </a:pPr>
            <a:r>
              <a:rPr lang="ar-MA" sz="3600" b="1" dirty="0">
                <a:solidFill>
                  <a:srgbClr val="00B050"/>
                </a:solidFill>
                <a:latin typeface="Calibri" panose="020F0502020204030204" pitchFamily="34" charset="0"/>
                <a:ea typeface="Calibri" panose="020F0502020204030204" pitchFamily="34" charset="0"/>
              </a:rPr>
              <a:t> </a:t>
            </a:r>
            <a:r>
              <a:rPr lang="ar-MA" sz="3600" b="1" dirty="0" smtClean="0">
                <a:solidFill>
                  <a:srgbClr val="00B050"/>
                </a:solidFill>
                <a:latin typeface="Calibri" panose="020F0502020204030204" pitchFamily="34" charset="0"/>
                <a:ea typeface="Calibri" panose="020F0502020204030204" pitchFamily="34" charset="0"/>
              </a:rPr>
              <a:t>    - </a:t>
            </a:r>
            <a:r>
              <a:rPr lang="ar-MA" sz="3600" b="1" dirty="0" smtClean="0">
                <a:solidFill>
                  <a:schemeClr val="bg1"/>
                </a:solidFill>
                <a:latin typeface="Calibri" panose="020F0502020204030204" pitchFamily="34" charset="0"/>
                <a:ea typeface="Calibri" panose="020F0502020204030204" pitchFamily="34" charset="0"/>
              </a:rPr>
              <a:t>هيمنة </a:t>
            </a:r>
            <a:r>
              <a:rPr lang="ar-MA" sz="3600" b="1" dirty="0">
                <a:solidFill>
                  <a:schemeClr val="bg1"/>
                </a:solidFill>
                <a:latin typeface="Calibri" panose="020F0502020204030204" pitchFamily="34" charset="0"/>
                <a:ea typeface="Calibri" panose="020F0502020204030204" pitchFamily="34" charset="0"/>
              </a:rPr>
              <a:t>الأفعال الماضية </a:t>
            </a:r>
            <a:r>
              <a:rPr lang="ar-MA" sz="3600" b="1" dirty="0" smtClean="0">
                <a:solidFill>
                  <a:schemeClr val="bg1"/>
                </a:solidFill>
                <a:latin typeface="Calibri" panose="020F0502020204030204" pitchFamily="34" charset="0"/>
                <a:ea typeface="Calibri" panose="020F0502020204030204" pitchFamily="34" charset="0"/>
              </a:rPr>
              <a:t>..............................................</a:t>
            </a:r>
          </a:p>
          <a:p>
            <a:pPr algn="r" rtl="1">
              <a:lnSpc>
                <a:spcPct val="150000"/>
              </a:lnSpc>
            </a:pPr>
            <a:r>
              <a:rPr lang="ar-MA" sz="3600" b="1" dirty="0" smtClean="0">
                <a:solidFill>
                  <a:schemeClr val="bg1"/>
                </a:solidFill>
                <a:latin typeface="Calibri" panose="020F0502020204030204" pitchFamily="34" charset="0"/>
                <a:ea typeface="Calibri" panose="020F0502020204030204" pitchFamily="34" charset="0"/>
              </a:rPr>
              <a:t>     </a:t>
            </a:r>
            <a:r>
              <a:rPr lang="ar-MA" sz="3600" b="1" dirty="0" smtClean="0">
                <a:solidFill>
                  <a:srgbClr val="00B050"/>
                </a:solidFill>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  </a:t>
            </a:r>
            <a:r>
              <a:rPr lang="ar-MA" sz="3600" b="1" dirty="0">
                <a:solidFill>
                  <a:schemeClr val="bg1"/>
                </a:solidFill>
                <a:latin typeface="Calibri" panose="020F0502020204030204" pitchFamily="34" charset="0"/>
                <a:ea typeface="Calibri" panose="020F0502020204030204" pitchFamily="34" charset="0"/>
              </a:rPr>
              <a:t>استعمال حرف قد مع الفعل الماضي </a:t>
            </a:r>
            <a:r>
              <a:rPr lang="ar-MA" sz="3600" b="1" dirty="0" smtClean="0">
                <a:solidFill>
                  <a:schemeClr val="bg1"/>
                </a:solidFill>
                <a:latin typeface="Calibri" panose="020F0502020204030204" pitchFamily="34" charset="0"/>
                <a:ea typeface="Calibri" panose="020F0502020204030204" pitchFamily="34" charset="0"/>
              </a:rPr>
              <a:t>...............................</a:t>
            </a:r>
            <a:endParaRPr lang="en-US" sz="3600" b="1"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372</TotalTime>
  <Words>662</Words>
  <Application>Microsoft Office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53</cp:revision>
  <dcterms:created xsi:type="dcterms:W3CDTF">2022-09-26T12:22:46Z</dcterms:created>
  <dcterms:modified xsi:type="dcterms:W3CDTF">2022-12-19T18:14:02Z</dcterms:modified>
</cp:coreProperties>
</file>