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4" r:id="rId4"/>
    <p:sldId id="260" r:id="rId5"/>
    <p:sldId id="265" r:id="rId6"/>
    <p:sldId id="261" r:id="rId7"/>
    <p:sldId id="262" r:id="rId8"/>
    <p:sldId id="266"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58"/>
            <p14:sldId id="264"/>
            <p14:sldId id="260"/>
          </p14:sldIdLst>
        </p14:section>
        <p14:section name="الحصة الثانية" id="{2A91C92C-40D6-4917-917C-47E3B2CEE21D}">
          <p14:sldIdLst>
            <p14:sldId id="265"/>
            <p14:sldId id="261"/>
            <p14:sldId id="262"/>
            <p14:sldId id="266"/>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07-03-1444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07-03-1444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07-03-1444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07-03-1444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07-03-1444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07-03-1444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1871003" y="1786597"/>
            <a:ext cx="9263575" cy="707886"/>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4000" b="1" dirty="0">
                <a:solidFill>
                  <a:schemeClr val="bg1"/>
                </a:solidFill>
                <a:effectLst>
                  <a:outerShdw blurRad="38100" dist="38100" dir="2700000" algn="tl">
                    <a:srgbClr val="000000">
                      <a:alpha val="43137"/>
                    </a:srgbClr>
                  </a:outerShdw>
                </a:effectLst>
              </a:rPr>
              <a:t>ما الفرق بين القرآن و الحديث النبوي الشريف ؟</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7" y="1006806"/>
            <a:ext cx="11929403" cy="5262979"/>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مصدر </a:t>
            </a:r>
            <a:r>
              <a:rPr lang="ar-MA" sz="3200" b="1" u="sng" dirty="0">
                <a:solidFill>
                  <a:schemeClr val="bg1"/>
                </a:solidFill>
                <a:effectLst>
                  <a:outerShdw blurRad="38100" dist="38100" dir="2700000" algn="tl">
                    <a:srgbClr val="000000">
                      <a:alpha val="43137"/>
                    </a:srgbClr>
                  </a:outerShdw>
                </a:effectLst>
              </a:rPr>
              <a:t>النص: </a:t>
            </a:r>
            <a:endParaRPr lang="ar-SA" sz="3200" b="1" u="sng"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نوعية </a:t>
            </a:r>
            <a:r>
              <a:rPr lang="ar-MA" sz="3200" b="1" u="sng" dirty="0">
                <a:solidFill>
                  <a:schemeClr val="bg1"/>
                </a:solidFill>
                <a:effectLst>
                  <a:outerShdw blurRad="38100" dist="38100" dir="2700000" algn="tl">
                    <a:srgbClr val="000000">
                      <a:alpha val="43137"/>
                    </a:srgbClr>
                  </a:outerShdw>
                </a:effectLst>
              </a:rPr>
              <a:t>النص </a:t>
            </a:r>
            <a:r>
              <a:rPr lang="ar-MA" sz="3200" b="1" dirty="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chemeClr val="bg1"/>
                </a:solidFill>
                <a:effectLst>
                  <a:outerShdw blurRad="38100" dist="38100" dir="2700000" algn="tl">
                    <a:srgbClr val="000000">
                      <a:alpha val="43137"/>
                    </a:srgbClr>
                  </a:outerShdw>
                </a:effectLst>
              </a:rPr>
              <a:t>ملاحظة </a:t>
            </a:r>
            <a:r>
              <a:rPr lang="ar-MA" sz="3200" b="1" u="sng" dirty="0">
                <a:solidFill>
                  <a:schemeClr val="bg1"/>
                </a:solidFill>
                <a:effectLst>
                  <a:outerShdw blurRad="38100" dist="38100" dir="2700000" algn="tl">
                    <a:srgbClr val="000000">
                      <a:alpha val="43137"/>
                    </a:srgbClr>
                  </a:outerShdw>
                </a:effectLst>
              </a:rPr>
              <a:t>العنوان</a:t>
            </a:r>
            <a:r>
              <a:rPr lang="ar-MA" sz="3200" b="1" u="sng" dirty="0" smtClean="0">
                <a:solidFill>
                  <a:schemeClr val="bg1"/>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chemeClr val="bg1"/>
                </a:solidFill>
                <a:effectLst>
                  <a:outerShdw blurRad="38100" dist="38100" dir="2700000" algn="tl">
                    <a:srgbClr val="000000">
                      <a:alpha val="43137"/>
                    </a:srgbClr>
                  </a:outerShdw>
                </a:effectLst>
              </a:rPr>
              <a:t>علاقة </a:t>
            </a:r>
            <a:r>
              <a:rPr lang="ar-MA" sz="3200" b="1" u="sng" dirty="0">
                <a:solidFill>
                  <a:schemeClr val="bg1"/>
                </a:solidFill>
                <a:effectLst>
                  <a:outerShdw blurRad="38100" dist="38100" dir="2700000" algn="tl">
                    <a:srgbClr val="000000">
                      <a:alpha val="43137"/>
                    </a:srgbClr>
                  </a:outerShdw>
                </a:effectLst>
              </a:rPr>
              <a:t>العنوان بالصورتين</a:t>
            </a:r>
            <a:r>
              <a:rPr lang="ar-MA" sz="3200" b="1" u="sng" dirty="0" smtClean="0">
                <a:solidFill>
                  <a:schemeClr val="bg1"/>
                </a:solidFill>
                <a:effectLst>
                  <a:outerShdw blurRad="38100" dist="38100" dir="2700000" algn="tl">
                    <a:srgbClr val="000000">
                      <a:alpha val="43137"/>
                    </a:srgbClr>
                  </a:outerShdw>
                </a:effectLst>
              </a:rPr>
              <a:t>:</a:t>
            </a:r>
          </a:p>
          <a:p>
            <a:pPr marL="514350" indent="-514350" algn="r" rtl="1">
              <a:lnSpc>
                <a:spcPct val="150000"/>
              </a:lnSpc>
              <a:buAutoNum type="arabicPeriod" startAt="5"/>
            </a:pPr>
            <a:r>
              <a:rPr lang="ar-MA" sz="3200" b="1" u="sng" dirty="0">
                <a:solidFill>
                  <a:schemeClr val="bg1"/>
                </a:solidFill>
                <a:effectLst>
                  <a:outerShdw blurRad="38100" dist="38100" dir="2700000" algn="tl">
                    <a:srgbClr val="000000">
                      <a:alpha val="43137"/>
                    </a:srgbClr>
                  </a:outerShdw>
                </a:effectLst>
              </a:rPr>
              <a:t>الفرضية: </a:t>
            </a:r>
            <a:r>
              <a:rPr lang="ar-MA" sz="3200" b="1" dirty="0">
                <a:solidFill>
                  <a:schemeClr val="bg1"/>
                </a:solidFill>
                <a:effectLst>
                  <a:outerShdw blurRad="38100" dist="38100" dir="2700000" algn="tl">
                    <a:srgbClr val="000000">
                      <a:alpha val="43137"/>
                    </a:srgbClr>
                  </a:outerShdw>
                </a:effectLst>
              </a:rPr>
              <a:t>انطلاقا مما سبق نفترض أن النص سيتحدث عن</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979962"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أولا: تأطير </a:t>
            </a:r>
            <a:r>
              <a:rPr lang="ar-MA" sz="3200" dirty="0"/>
              <a:t>النص</a:t>
            </a:r>
          </a:p>
        </p:txBody>
      </p:sp>
    </p:spTree>
    <p:extLst>
      <p:ext uri="{BB962C8B-B14F-4D97-AF65-F5344CB8AC3E}">
        <p14:creationId xmlns:p14="http://schemas.microsoft.com/office/powerpoint/2010/main" val="2136741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532" y="815924"/>
            <a:ext cx="11929403" cy="5632311"/>
          </a:xfrm>
          <a:prstGeom prst="rect">
            <a:avLst/>
          </a:prstGeom>
          <a:solidFill>
            <a:schemeClr val="accent2">
              <a:lumMod val="40000"/>
              <a:lumOff val="60000"/>
            </a:schemeClr>
          </a:solidFill>
        </p:spPr>
        <p:txBody>
          <a:bodyPr wrap="square" rtlCol="1">
            <a:spAutoFit/>
          </a:bodyPr>
          <a:lstStyle/>
          <a:p>
            <a:pPr marL="457200" indent="-457200" algn="r" rtl="1">
              <a:buFont typeface="+mj-lt"/>
              <a:buAutoNum type="arabicPeriod"/>
            </a:pPr>
            <a:r>
              <a:rPr lang="ar-MA" sz="4000" b="1" u="sng" dirty="0" smtClean="0">
                <a:solidFill>
                  <a:srgbClr val="FF0000"/>
                </a:solidFill>
                <a:effectLst>
                  <a:outerShdw blurRad="38100" dist="38100" dir="2700000" algn="tl">
                    <a:srgbClr val="000000">
                      <a:alpha val="43137"/>
                    </a:srgbClr>
                  </a:outerShdw>
                </a:effectLst>
              </a:rPr>
              <a:t>مصدر </a:t>
            </a:r>
            <a:r>
              <a:rPr lang="ar-MA" sz="4000" b="1" u="sng" dirty="0">
                <a:solidFill>
                  <a:srgbClr val="FF0000"/>
                </a:solidFill>
                <a:effectLst>
                  <a:outerShdw blurRad="38100" dist="38100" dir="2700000" algn="tl">
                    <a:srgbClr val="000000">
                      <a:alpha val="43137"/>
                    </a:srgbClr>
                  </a:outerShdw>
                </a:effectLst>
              </a:rPr>
              <a:t>النص: </a:t>
            </a:r>
            <a:r>
              <a:rPr lang="ar-MA" sz="4000" b="1" dirty="0">
                <a:solidFill>
                  <a:schemeClr val="bg1"/>
                </a:solidFill>
                <a:effectLst>
                  <a:outerShdw blurRad="38100" dist="38100" dir="2700000" algn="tl">
                    <a:srgbClr val="000000">
                      <a:alpha val="43137"/>
                    </a:srgbClr>
                  </a:outerShdw>
                </a:effectLst>
              </a:rPr>
              <a:t>اقتطفت الأحاديث من الكتب الصحاح؛ صحيح البخاري، صحيح مسلم، سنن أبي داود، جامع </a:t>
            </a:r>
            <a:r>
              <a:rPr lang="ar-MA" sz="4000" b="1" dirty="0" smtClean="0">
                <a:solidFill>
                  <a:schemeClr val="bg1"/>
                </a:solidFill>
                <a:effectLst>
                  <a:outerShdw blurRad="38100" dist="38100" dir="2700000" algn="tl">
                    <a:srgbClr val="000000">
                      <a:alpha val="43137"/>
                    </a:srgbClr>
                  </a:outerShdw>
                </a:effectLst>
              </a:rPr>
              <a:t>الترمذي.</a:t>
            </a:r>
            <a:endParaRPr lang="ar-MA" sz="40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4000" b="1" u="sng" dirty="0">
                <a:solidFill>
                  <a:srgbClr val="FF0000"/>
                </a:solidFill>
                <a:effectLst>
                  <a:outerShdw blurRad="38100" dist="38100" dir="2700000" algn="tl">
                    <a:srgbClr val="000000">
                      <a:alpha val="43137"/>
                    </a:srgbClr>
                  </a:outerShdw>
                </a:effectLst>
              </a:rPr>
              <a:t>نوعية النص </a:t>
            </a: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أحاديث </a:t>
            </a:r>
            <a:r>
              <a:rPr lang="ar-MA" sz="4000" b="1" dirty="0" smtClean="0">
                <a:solidFill>
                  <a:schemeClr val="bg1"/>
                </a:solidFill>
                <a:effectLst>
                  <a:outerShdw blurRad="38100" dist="38100" dir="2700000" algn="tl">
                    <a:srgbClr val="000000">
                      <a:alpha val="43137"/>
                    </a:srgbClr>
                  </a:outerShdw>
                </a:effectLst>
              </a:rPr>
              <a:t>نبوية.</a:t>
            </a:r>
            <a:endParaRPr lang="ar-MA" sz="4000" b="1" dirty="0" smtClean="0">
              <a:solidFill>
                <a:schemeClr val="bg1"/>
              </a:solidFill>
              <a:effectLst>
                <a:outerShdw blurRad="38100" dist="38100" dir="2700000" algn="tl">
                  <a:srgbClr val="000000">
                    <a:alpha val="43137"/>
                  </a:srgbClr>
                </a:outerShdw>
              </a:effectLst>
            </a:endParaRPr>
          </a:p>
          <a:p>
            <a:pPr marL="457200" indent="-457200" algn="r" rtl="1">
              <a:buFont typeface="+mj-lt"/>
              <a:buAutoNum type="arabicPeriod"/>
            </a:pPr>
            <a:r>
              <a:rPr lang="ar-MA" sz="4000" b="1" u="sng" dirty="0" smtClean="0">
                <a:solidFill>
                  <a:srgbClr val="FF0000"/>
                </a:solidFill>
                <a:effectLst>
                  <a:outerShdw blurRad="38100" dist="38100" dir="2700000" algn="tl">
                    <a:srgbClr val="000000">
                      <a:alpha val="43137"/>
                    </a:srgbClr>
                  </a:outerShdw>
                </a:effectLst>
              </a:rPr>
              <a:t>ملاحظة </a:t>
            </a:r>
            <a:r>
              <a:rPr lang="ar-MA" sz="4000" b="1" u="sng" dirty="0">
                <a:solidFill>
                  <a:srgbClr val="FF0000"/>
                </a:solidFill>
                <a:effectLst>
                  <a:outerShdw blurRad="38100" dist="38100" dir="2700000" algn="tl">
                    <a:srgbClr val="000000">
                      <a:alpha val="43137"/>
                    </a:srgbClr>
                  </a:outerShdw>
                </a:effectLst>
              </a:rPr>
              <a:t>العنوان:</a:t>
            </a:r>
          </a:p>
          <a:p>
            <a:pPr marL="342900" indent="-342900" algn="r" rtl="1">
              <a:buFont typeface="Wingdings" panose="05000000000000000000" pitchFamily="2" charset="2"/>
              <a:buChar char="q"/>
            </a:pPr>
            <a:r>
              <a:rPr lang="ar-MA" sz="4000" b="1" dirty="0" smtClean="0">
                <a:solidFill>
                  <a:schemeClr val="bg1"/>
                </a:solidFill>
                <a:effectLst>
                  <a:outerShdw blurRad="38100" dist="38100" dir="2700000" algn="tl">
                    <a:srgbClr val="000000">
                      <a:alpha val="43137"/>
                    </a:srgbClr>
                  </a:outerShdw>
                </a:effectLst>
              </a:rPr>
              <a:t>تركيبيا</a:t>
            </a: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حق: مبتدأ مرفوع وهو مضاف. المسلم: مضاف إليه..على: حرف جر. المسلم: اسم مجرور. والخبر محذوف تقديره خمس.</a:t>
            </a:r>
            <a:endParaRPr lang="ar-MA" sz="4000" b="1" dirty="0" smtClean="0">
              <a:solidFill>
                <a:schemeClr val="bg1"/>
              </a:solidFill>
              <a:effectLst>
                <a:outerShdw blurRad="38100" dist="38100" dir="2700000" algn="tl">
                  <a:srgbClr val="000000">
                    <a:alpha val="43137"/>
                  </a:srgbClr>
                </a:outerShdw>
              </a:effectLst>
            </a:endParaRPr>
          </a:p>
          <a:p>
            <a:pPr marL="342900" indent="-342900" algn="r" rtl="1">
              <a:buFont typeface="Wingdings" panose="05000000000000000000" pitchFamily="2" charset="2"/>
              <a:buChar char="q"/>
            </a:pPr>
            <a:r>
              <a:rPr lang="ar-MA" sz="4000" b="1" dirty="0" smtClean="0">
                <a:solidFill>
                  <a:schemeClr val="bg1"/>
                </a:solidFill>
                <a:effectLst>
                  <a:outerShdw blurRad="38100" dist="38100" dir="2700000" algn="tl">
                    <a:srgbClr val="000000">
                      <a:alpha val="43137"/>
                    </a:srgbClr>
                  </a:outerShdw>
                </a:effectLst>
              </a:rPr>
              <a:t>دلاليا</a:t>
            </a:r>
            <a:r>
              <a:rPr lang="ar-MA" sz="4000" b="1" dirty="0">
                <a:solidFill>
                  <a:schemeClr val="bg1"/>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حقوق وواجبات المسلم تجاه أخيه المسلم.</a:t>
            </a:r>
            <a:endParaRPr lang="ar-MA" sz="4000" b="1" dirty="0" smtClean="0">
              <a:solidFill>
                <a:schemeClr val="bg1"/>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5.  </a:t>
            </a:r>
            <a:r>
              <a:rPr lang="ar-MA" sz="4000" b="1" u="sng" dirty="0" smtClean="0">
                <a:solidFill>
                  <a:srgbClr val="FF0000"/>
                </a:solidFill>
                <a:effectLst>
                  <a:outerShdw blurRad="38100" dist="38100" dir="2700000" algn="tl">
                    <a:srgbClr val="000000">
                      <a:alpha val="43137"/>
                    </a:srgbClr>
                  </a:outerShdw>
                </a:effectLst>
              </a:rPr>
              <a:t>الفرضية</a:t>
            </a:r>
            <a:r>
              <a:rPr lang="ar-MA" sz="4000" b="1" u="sng" dirty="0">
                <a:solidFill>
                  <a:srgbClr val="FF0000"/>
                </a:solidFill>
                <a:effectLst>
                  <a:outerShdw blurRad="38100" dist="38100" dir="2700000" algn="tl">
                    <a:srgbClr val="000000">
                      <a:alpha val="43137"/>
                    </a:srgbClr>
                  </a:outerShdw>
                </a:effectLst>
              </a:rPr>
              <a:t>: </a:t>
            </a:r>
            <a:r>
              <a:rPr lang="ar-MA" sz="4000" b="1" dirty="0">
                <a:solidFill>
                  <a:schemeClr val="bg1"/>
                </a:solidFill>
                <a:effectLst>
                  <a:outerShdw blurRad="38100" dist="38100" dir="2700000" algn="tl">
                    <a:srgbClr val="000000">
                      <a:alpha val="43137"/>
                    </a:srgbClr>
                  </a:outerShdw>
                </a:effectLst>
              </a:rPr>
              <a:t>انطلاقا من أنشطة الملاحظة نفترض أن النص سيحدثنا عن بعض حقوق وواجبات المسلم تجاه أخيه </a:t>
            </a:r>
            <a:r>
              <a:rPr lang="ar-MA" sz="4000" b="1" dirty="0" smtClean="0">
                <a:solidFill>
                  <a:schemeClr val="bg1"/>
                </a:solidFill>
                <a:effectLst>
                  <a:outerShdw blurRad="38100" dist="38100" dir="2700000" algn="tl">
                    <a:srgbClr val="000000">
                      <a:alpha val="43137"/>
                    </a:srgbClr>
                  </a:outerShdw>
                </a:effectLst>
              </a:rPr>
              <a:t>المسلم.</a:t>
            </a:r>
            <a:endParaRPr lang="ar-MA" sz="40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860174" y="112542"/>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أولا: تأطير </a:t>
            </a:r>
            <a:r>
              <a:rPr lang="ar-MA" sz="3200" dirty="0"/>
              <a:t>النص</a:t>
            </a:r>
          </a:p>
        </p:txBody>
      </p:sp>
    </p:spTree>
    <p:extLst>
      <p:ext uri="{BB962C8B-B14F-4D97-AF65-F5344CB8AC3E}">
        <p14:creationId xmlns:p14="http://schemas.microsoft.com/office/powerpoint/2010/main" val="1599184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51008" y="36136"/>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ثانيا: فهم </a:t>
            </a:r>
            <a:r>
              <a:rPr lang="ar-MA" sz="3200" dirty="0"/>
              <a:t>النص</a:t>
            </a:r>
          </a:p>
        </p:txBody>
      </p:sp>
      <p:sp>
        <p:nvSpPr>
          <p:cNvPr id="5" name="TextBox 4"/>
          <p:cNvSpPr txBox="1"/>
          <p:nvPr/>
        </p:nvSpPr>
        <p:spPr>
          <a:xfrm>
            <a:off x="1" y="677183"/>
            <a:ext cx="12192000" cy="5952399"/>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AutoNum type="arabicPeriod"/>
            </a:pPr>
            <a:r>
              <a:rPr lang="ar-MA" sz="3200" b="1" u="sng" dirty="0" smtClean="0">
                <a:solidFill>
                  <a:srgbClr val="FF0000"/>
                </a:solidFill>
                <a:effectLst>
                  <a:outerShdw blurRad="38100" dist="38100" dir="2700000" algn="tl">
                    <a:srgbClr val="000000">
                      <a:alpha val="43137"/>
                    </a:srgbClr>
                  </a:outerShdw>
                </a:effectLst>
              </a:rPr>
              <a:t>الأفكار الأساسية للنص:</a:t>
            </a:r>
          </a:p>
          <a:p>
            <a:pPr marL="457200" indent="-457200" algn="justLow" rtl="1">
              <a:lnSpc>
                <a:spcPct val="115000"/>
              </a:lnSpc>
              <a:spcAft>
                <a:spcPts val="0"/>
              </a:spcAft>
              <a:buFont typeface="Wingdings" panose="05000000000000000000" pitchFamily="2" charset="2"/>
              <a:buChar char="v"/>
            </a:pPr>
            <a:r>
              <a:rPr lang="ar-MA" sz="3200" b="1" dirty="0">
                <a:solidFill>
                  <a:schemeClr val="bg1"/>
                </a:solidFill>
                <a:latin typeface="Calibri" panose="020F0502020204030204" pitchFamily="34" charset="0"/>
                <a:ea typeface="Calibri" panose="020F0502020204030204" pitchFamily="34" charset="0"/>
              </a:rPr>
              <a:t>الفقرة الأولى: [ من: بداية النص...إلى: ..أن يتفرقان]</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15000"/>
              </a:lnSpc>
              <a:spcAft>
                <a:spcPts val="0"/>
              </a:spcAft>
              <a:buFont typeface="Wingdings" panose="05000000000000000000" pitchFamily="2" charset="2"/>
              <a:buChar char="Ø"/>
              <a:tabLst>
                <a:tab pos="4271010" algn="r"/>
              </a:tabLst>
            </a:pPr>
            <a:r>
              <a:rPr lang="ar-MA" sz="3200" b="1" dirty="0" smtClean="0">
                <a:solidFill>
                  <a:schemeClr val="bg1"/>
                </a:solidFill>
                <a:latin typeface="Calibri" panose="020F0502020204030204" pitchFamily="34" charset="0"/>
                <a:ea typeface="Calibri" panose="020F0502020204030204" pitchFamily="34" charset="0"/>
              </a:rPr>
              <a:t>ذكر </a:t>
            </a:r>
            <a:r>
              <a:rPr lang="ar-MA" sz="3200" b="1" dirty="0">
                <a:solidFill>
                  <a:schemeClr val="bg1"/>
                </a:solidFill>
                <a:latin typeface="Calibri" panose="020F0502020204030204" pitchFamily="34" charset="0"/>
                <a:ea typeface="Calibri" panose="020F0502020204030204" pitchFamily="34" charset="0"/>
              </a:rPr>
              <a:t>بعض حقوق المسلم على المسلم، والتفصيل في حق السلام.</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15000"/>
              </a:lnSpc>
              <a:spcAft>
                <a:spcPts val="0"/>
              </a:spcAft>
              <a:buFont typeface="Wingdings" panose="05000000000000000000" pitchFamily="2" charset="2"/>
              <a:buChar char="v"/>
            </a:pPr>
            <a:r>
              <a:rPr lang="ar-MA" sz="3200" b="1" dirty="0">
                <a:solidFill>
                  <a:schemeClr val="bg1"/>
                </a:solidFill>
                <a:latin typeface="Calibri" panose="020F0502020204030204" pitchFamily="34" charset="0"/>
                <a:ea typeface="Calibri" panose="020F0502020204030204" pitchFamily="34" charset="0"/>
              </a:rPr>
              <a:t> الفقرة الثانية: [ من عاد مريضا...إلى: من حقها] </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15000"/>
              </a:lnSpc>
              <a:spcAft>
                <a:spcPts val="0"/>
              </a:spcAft>
              <a:buFont typeface="Wingdings" panose="05000000000000000000" pitchFamily="2" charset="2"/>
              <a:buChar char="Ø"/>
            </a:pPr>
            <a:r>
              <a:rPr lang="ar-MA" sz="3200" b="1" dirty="0" smtClean="0">
                <a:solidFill>
                  <a:schemeClr val="bg1"/>
                </a:solidFill>
                <a:latin typeface="Calibri" panose="020F0502020204030204" pitchFamily="34" charset="0"/>
                <a:ea typeface="Calibri" panose="020F0502020204030204" pitchFamily="34" charset="0"/>
              </a:rPr>
              <a:t>دعوة </a:t>
            </a:r>
            <a:r>
              <a:rPr lang="ar-MA" sz="3200" b="1" dirty="0">
                <a:solidFill>
                  <a:schemeClr val="bg1"/>
                </a:solidFill>
                <a:latin typeface="Calibri" panose="020F0502020204030204" pitchFamily="34" charset="0"/>
                <a:ea typeface="Calibri" panose="020F0502020204030204" pitchFamily="34" charset="0"/>
              </a:rPr>
              <a:t>المسلمين إلى زيارة المريض واتباع الجنازة. </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15000"/>
              </a:lnSpc>
              <a:spcAft>
                <a:spcPts val="0"/>
              </a:spcAft>
              <a:buFont typeface="Wingdings" panose="05000000000000000000" pitchFamily="2" charset="2"/>
              <a:buChar char="v"/>
            </a:pPr>
            <a:r>
              <a:rPr lang="ar-MA" sz="3200" b="1" dirty="0">
                <a:solidFill>
                  <a:schemeClr val="bg1"/>
                </a:solidFill>
                <a:latin typeface="Calibri" panose="020F0502020204030204" pitchFamily="34" charset="0"/>
                <a:ea typeface="Calibri" panose="020F0502020204030204" pitchFamily="34" charset="0"/>
              </a:rPr>
              <a:t>الفقرة الثالثة: [الأحاديث المتبقية في النص]</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marL="457200" indent="-457200" algn="justLow" rtl="1">
              <a:lnSpc>
                <a:spcPct val="115000"/>
              </a:lnSpc>
              <a:spcAft>
                <a:spcPts val="0"/>
              </a:spcAft>
              <a:buFont typeface="Wingdings" panose="05000000000000000000" pitchFamily="2" charset="2"/>
              <a:buChar char="Ø"/>
            </a:pPr>
            <a:r>
              <a:rPr lang="ar-MA" sz="3200" b="1" dirty="0" smtClean="0">
                <a:solidFill>
                  <a:schemeClr val="bg1"/>
                </a:solidFill>
                <a:latin typeface="Calibri" panose="020F0502020204030204" pitchFamily="34" charset="0"/>
                <a:ea typeface="Calibri" panose="020F0502020204030204" pitchFamily="34" charset="0"/>
              </a:rPr>
              <a:t>حث </a:t>
            </a:r>
            <a:r>
              <a:rPr lang="ar-MA" sz="3200" b="1" dirty="0">
                <a:solidFill>
                  <a:schemeClr val="bg1"/>
                </a:solidFill>
                <a:latin typeface="Calibri" panose="020F0502020204030204" pitchFamily="34" charset="0"/>
                <a:ea typeface="Calibri" panose="020F0502020204030204" pitchFamily="34" charset="0"/>
              </a:rPr>
              <a:t>المومنين على إجابة الدعوة، وتشميت العاطس. </a:t>
            </a:r>
            <a:endParaRPr lang="ar-MA" sz="3200" b="1" u="sng"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2</a:t>
            </a:r>
            <a:r>
              <a:rPr lang="ar-MA" sz="3200" b="1" dirty="0" smtClean="0">
                <a:solidFill>
                  <a:srgbClr val="FF0000"/>
                </a:solidFill>
                <a:effectLst>
                  <a:outerShdw blurRad="38100" dist="38100" dir="2700000" algn="tl">
                    <a:srgbClr val="000000">
                      <a:alpha val="43137"/>
                    </a:srgbClr>
                  </a:outerShdw>
                </a:effectLst>
              </a:rPr>
              <a:t>. </a:t>
            </a:r>
            <a:r>
              <a:rPr lang="ar-MA" sz="3200" b="1" u="sng" dirty="0">
                <a:solidFill>
                  <a:srgbClr val="FF0000"/>
                </a:solidFill>
                <a:effectLst>
                  <a:outerShdw blurRad="38100" dist="38100" dir="2700000" algn="tl">
                    <a:srgbClr val="000000">
                      <a:alpha val="43137"/>
                    </a:srgbClr>
                  </a:outerShdw>
                </a:effectLst>
              </a:rPr>
              <a:t>الفكرة العامة للنص:</a:t>
            </a:r>
            <a:endParaRPr lang="ar-MA" sz="3200" b="1" u="sng" dirty="0">
              <a:solidFill>
                <a:srgbClr val="FF0000"/>
              </a:solidFill>
              <a:effectLst>
                <a:outerShdw blurRad="38100" dist="38100" dir="2700000" algn="tl">
                  <a:srgbClr val="000000">
                    <a:alpha val="43137"/>
                  </a:srgbClr>
                </a:outerShdw>
              </a:effectLst>
            </a:endParaRPr>
          </a:p>
          <a:p>
            <a:pPr algn="r" rtl="1"/>
            <a:r>
              <a:rPr lang="ar-MA" sz="3200" b="1" dirty="0">
                <a:solidFill>
                  <a:schemeClr val="bg1"/>
                </a:solidFill>
                <a:effectLst>
                  <a:outerShdw blurRad="38100" dist="38100" dir="2700000" algn="tl">
                    <a:srgbClr val="000000">
                      <a:alpha val="43137"/>
                    </a:srgbClr>
                  </a:outerShdw>
                </a:effectLst>
              </a:rPr>
              <a:t>دعوة المسلمين إلى رد السلام، وعيادة المريض، واتباع الجنازة، وإجابة الدعوة، وتشميت العاطس.</a:t>
            </a:r>
            <a:endParaRPr lang="ar-MA" sz="32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2172" y="225084"/>
            <a:ext cx="3151163"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ثالثا</a:t>
            </a:r>
            <a:r>
              <a:rPr lang="ar-MA" sz="3600" dirty="0"/>
              <a:t>: تحليل النص</a:t>
            </a:r>
          </a:p>
        </p:txBody>
      </p:sp>
      <p:sp>
        <p:nvSpPr>
          <p:cNvPr id="5" name="TextBox 4"/>
          <p:cNvSpPr txBox="1"/>
          <p:nvPr/>
        </p:nvSpPr>
        <p:spPr>
          <a:xfrm>
            <a:off x="520504" y="1237957"/>
            <a:ext cx="11240087" cy="4647426"/>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smtClean="0">
                <a:solidFill>
                  <a:srgbClr val="FF0000"/>
                </a:solidFill>
                <a:effectLst>
                  <a:outerShdw blurRad="38100" dist="38100" dir="2700000" algn="tl">
                    <a:srgbClr val="000000">
                      <a:alpha val="43137"/>
                    </a:srgbClr>
                  </a:outerShdw>
                </a:effectLst>
              </a:rPr>
              <a:t>المعجـــــم:</a:t>
            </a: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914400" lvl="1"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العلاقة بينهما</a:t>
            </a:r>
            <a:r>
              <a:rPr lang="ar-MA" sz="3600" b="1" dirty="0" smtClean="0">
                <a:solidFill>
                  <a:schemeClr val="bg1"/>
                </a:solidFill>
                <a:effectLst>
                  <a:outerShdw blurRad="38100" dist="38100" dir="2700000" algn="tl">
                    <a:srgbClr val="000000">
                      <a:alpha val="43137"/>
                    </a:srgbClr>
                  </a:outerShdw>
                </a:effectLst>
              </a:rPr>
              <a:t>:...............</a:t>
            </a:r>
          </a:p>
          <a:p>
            <a:pPr algn="r" rtl="1"/>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189916983"/>
              </p:ext>
            </p:extLst>
          </p:nvPr>
        </p:nvGraphicFramePr>
        <p:xfrm>
          <a:off x="826476" y="2064627"/>
          <a:ext cx="9973994" cy="2243328"/>
        </p:xfrm>
        <a:graphic>
          <a:graphicData uri="http://schemas.openxmlformats.org/drawingml/2006/table">
            <a:tbl>
              <a:tblPr rtl="1" firstRow="1" firstCol="1" bandRow="1"/>
              <a:tblGrid>
                <a:gridCol w="5107501">
                  <a:extLst>
                    <a:ext uri="{9D8B030D-6E8A-4147-A177-3AD203B41FA5}">
                      <a16:colId xmlns:a16="http://schemas.microsoft.com/office/drawing/2014/main" val="1112069956"/>
                    </a:ext>
                  </a:extLst>
                </a:gridCol>
                <a:gridCol w="4866493">
                  <a:extLst>
                    <a:ext uri="{9D8B030D-6E8A-4147-A177-3AD203B41FA5}">
                      <a16:colId xmlns:a16="http://schemas.microsoft.com/office/drawing/2014/main" val="2187823951"/>
                    </a:ext>
                  </a:extLst>
                </a:gridCol>
              </a:tblGrid>
              <a:tr h="259715">
                <a:tc>
                  <a:txBody>
                    <a:bodyPr/>
                    <a:lstStyle/>
                    <a:p>
                      <a:pPr algn="r" rtl="1">
                        <a:lnSpc>
                          <a:spcPct val="115000"/>
                        </a:lnSpc>
                        <a:spcAft>
                          <a:spcPts val="1000"/>
                        </a:spcAft>
                      </a:pPr>
                      <a:r>
                        <a:rPr lang="ar-MA" sz="32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والعبارات الدالة على السلوكات الإيجابية</a:t>
                      </a: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r" rtl="1">
                        <a:lnSpc>
                          <a:spcPct val="115000"/>
                        </a:lnSpc>
                        <a:spcAft>
                          <a:spcPts val="1000"/>
                        </a:spcAft>
                      </a:pPr>
                      <a:r>
                        <a:rPr lang="ar-MA" sz="32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الدالة على السلوكات السلبية</a:t>
                      </a: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3583011549"/>
                  </a:ext>
                </a:extLst>
              </a:tr>
              <a:tr h="436880">
                <a:tc>
                  <a:txBody>
                    <a:bodyPr/>
                    <a:lstStyle/>
                    <a:p>
                      <a:pPr algn="r" rtl="1">
                        <a:lnSpc>
                          <a:spcPct val="115000"/>
                        </a:lnSpc>
                        <a:spcAft>
                          <a:spcPts val="0"/>
                        </a:spcAft>
                      </a:pPr>
                      <a:endParaRPr lang="ar-MA" sz="32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r" rtl="1">
                        <a:lnSpc>
                          <a:spcPct val="115000"/>
                        </a:lnSpc>
                        <a:spcAft>
                          <a:spcPts val="1000"/>
                        </a:spcAft>
                      </a:pP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469014261"/>
                  </a:ext>
                </a:extLst>
              </a:tr>
            </a:tbl>
          </a:graphicData>
        </a:graphic>
      </p:graphicFrame>
    </p:spTree>
    <p:extLst>
      <p:ext uri="{BB962C8B-B14F-4D97-AF65-F5344CB8AC3E}">
        <p14:creationId xmlns:p14="http://schemas.microsoft.com/office/powerpoint/2010/main" val="62917215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2172" y="225084"/>
            <a:ext cx="3151163"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ثالثا</a:t>
            </a:r>
            <a:r>
              <a:rPr lang="ar-MA" sz="3600" dirty="0"/>
              <a:t>: تحليل النص</a:t>
            </a:r>
          </a:p>
        </p:txBody>
      </p:sp>
      <p:sp>
        <p:nvSpPr>
          <p:cNvPr id="5" name="TextBox 4"/>
          <p:cNvSpPr txBox="1"/>
          <p:nvPr/>
        </p:nvSpPr>
        <p:spPr>
          <a:xfrm>
            <a:off x="520504" y="1237957"/>
            <a:ext cx="11240087" cy="4647426"/>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u="sng" dirty="0" smtClean="0">
                <a:solidFill>
                  <a:srgbClr val="FF0000"/>
                </a:solidFill>
                <a:effectLst>
                  <a:outerShdw blurRad="38100" dist="38100" dir="2700000" algn="tl">
                    <a:srgbClr val="000000">
                      <a:alpha val="43137"/>
                    </a:srgbClr>
                  </a:outerShdw>
                </a:effectLst>
              </a:rPr>
              <a:t>المعجـــــم:</a:t>
            </a: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914400" lvl="1"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العلاقة بينهما: علاقة ضدية، لأن الإسلام يدعو إلى التحلي بالسلوكات الايجابية، وينهى عن السلوكات السلبية</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548733707"/>
              </p:ext>
            </p:extLst>
          </p:nvPr>
        </p:nvGraphicFramePr>
        <p:xfrm>
          <a:off x="826476" y="2064627"/>
          <a:ext cx="9973994" cy="2243328"/>
        </p:xfrm>
        <a:graphic>
          <a:graphicData uri="http://schemas.openxmlformats.org/drawingml/2006/table">
            <a:tbl>
              <a:tblPr rtl="1" firstRow="1" firstCol="1" bandRow="1"/>
              <a:tblGrid>
                <a:gridCol w="5107501">
                  <a:extLst>
                    <a:ext uri="{9D8B030D-6E8A-4147-A177-3AD203B41FA5}">
                      <a16:colId xmlns:a16="http://schemas.microsoft.com/office/drawing/2014/main" val="1112069956"/>
                    </a:ext>
                  </a:extLst>
                </a:gridCol>
                <a:gridCol w="4866493">
                  <a:extLst>
                    <a:ext uri="{9D8B030D-6E8A-4147-A177-3AD203B41FA5}">
                      <a16:colId xmlns:a16="http://schemas.microsoft.com/office/drawing/2014/main" val="2187823951"/>
                    </a:ext>
                  </a:extLst>
                </a:gridCol>
              </a:tblGrid>
              <a:tr h="259715">
                <a:tc>
                  <a:txBody>
                    <a:bodyPr/>
                    <a:lstStyle/>
                    <a:p>
                      <a:pPr algn="r" rtl="1">
                        <a:lnSpc>
                          <a:spcPct val="115000"/>
                        </a:lnSpc>
                        <a:spcAft>
                          <a:spcPts val="1000"/>
                        </a:spcAft>
                      </a:pPr>
                      <a:r>
                        <a:rPr lang="ar-MA" sz="32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والعبارات الدالة على السلوكات الإيجابية</a:t>
                      </a:r>
                      <a:endParaRPr lang="en-US" sz="32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r" rtl="1">
                        <a:lnSpc>
                          <a:spcPct val="115000"/>
                        </a:lnSpc>
                        <a:spcAft>
                          <a:spcPts val="1000"/>
                        </a:spcAft>
                      </a:pPr>
                      <a:r>
                        <a:rPr lang="ar-MA" sz="32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الألفاظ الدالة على السلوكات السلبية</a:t>
                      </a:r>
                      <a:endParaRPr lang="en-US" sz="32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3583011549"/>
                  </a:ext>
                </a:extLst>
              </a:tr>
              <a:tr h="436880">
                <a:tc>
                  <a:txBody>
                    <a:bodyPr/>
                    <a:lstStyle/>
                    <a:p>
                      <a:pPr algn="r" rtl="1">
                        <a:lnSpc>
                          <a:spcPct val="115000"/>
                        </a:lnSpc>
                        <a:spcAft>
                          <a:spcPts val="0"/>
                        </a:spcAft>
                      </a:pPr>
                      <a:r>
                        <a:rPr lang="ar-MA" sz="32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ـ رد السلام ـ عيادة المريض ـ اتباع الجنازة ـ تشميت العاطس ...</a:t>
                      </a:r>
                      <a:endParaRPr lang="en-US" sz="32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tc>
                  <a:txBody>
                    <a:bodyPr/>
                    <a:lstStyle/>
                    <a:p>
                      <a:pPr algn="r" rtl="1">
                        <a:lnSpc>
                          <a:spcPct val="115000"/>
                        </a:lnSpc>
                        <a:spcAft>
                          <a:spcPts val="1000"/>
                        </a:spcAft>
                      </a:pPr>
                      <a:r>
                        <a:rPr lang="ar-MA" sz="32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ـ لم بجب عصى الله ـ سارقا ـ خرج مغيرا...</a:t>
                      </a:r>
                      <a:endParaRPr lang="en-US" sz="32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95000"/>
                      </a:schemeClr>
                    </a:solidFill>
                  </a:tcPr>
                </a:tc>
                <a:extLst>
                  <a:ext uri="{0D108BD9-81ED-4DB2-BD59-A6C34878D82A}">
                    <a16:rowId xmlns:a16="http://schemas.microsoft.com/office/drawing/2014/main" val="469014261"/>
                  </a:ext>
                </a:extLst>
              </a:tr>
            </a:tbl>
          </a:graphicData>
        </a:graphic>
      </p:graphicFrame>
    </p:spTree>
    <p:extLst>
      <p:ext uri="{BB962C8B-B14F-4D97-AF65-F5344CB8AC3E}">
        <p14:creationId xmlns:p14="http://schemas.microsoft.com/office/powerpoint/2010/main" val="75852740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506436"/>
            <a:ext cx="11915335"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smtClean="0">
                <a:solidFill>
                  <a:srgbClr val="FF0000"/>
                </a:solidFill>
                <a:effectLst>
                  <a:outerShdw blurRad="38100" dist="38100" dir="2700000" algn="tl">
                    <a:srgbClr val="000000">
                      <a:alpha val="43137"/>
                    </a:srgbClr>
                  </a:outerShdw>
                </a:effectLst>
              </a:rPr>
              <a:t>الأساليب </a:t>
            </a:r>
            <a:r>
              <a:rPr lang="ar-MA" sz="3600" b="1" u="sng" dirty="0">
                <a:solidFill>
                  <a:srgbClr val="FF0000"/>
                </a:solidFill>
                <a:effectLst>
                  <a:outerShdw blurRad="38100" dist="38100" dir="2700000" algn="tl">
                    <a:srgbClr val="000000">
                      <a:alpha val="43137"/>
                    </a:srgbClr>
                  </a:outerShdw>
                </a:effectLst>
              </a:rPr>
              <a:t>الموظَّفة في النص</a:t>
            </a:r>
            <a:r>
              <a:rPr lang="ar-MA" sz="36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startAt="2"/>
            </a:pPr>
            <a:endParaRPr lang="ar-MA" sz="3600" b="1" dirty="0">
              <a:solidFill>
                <a:schemeClr val="bg1"/>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الخطاب</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مضمون الخطاب: </a:t>
            </a: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p>
          <a:p>
            <a:pPr algn="r" rtl="1"/>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131937765"/>
              </p:ext>
            </p:extLst>
          </p:nvPr>
        </p:nvGraphicFramePr>
        <p:xfrm>
          <a:off x="484916" y="1184428"/>
          <a:ext cx="11226851" cy="1472184"/>
        </p:xfrm>
        <a:graphic>
          <a:graphicData uri="http://schemas.openxmlformats.org/drawingml/2006/table">
            <a:tbl>
              <a:tblPr rtl="1" firstRow="1" firstCol="1" bandRow="1"/>
              <a:tblGrid>
                <a:gridCol w="1140316">
                  <a:extLst>
                    <a:ext uri="{9D8B030D-6E8A-4147-A177-3AD203B41FA5}">
                      <a16:colId xmlns:a16="http://schemas.microsoft.com/office/drawing/2014/main" val="2557306493"/>
                    </a:ext>
                  </a:extLst>
                </a:gridCol>
                <a:gridCol w="10086535">
                  <a:extLst>
                    <a:ext uri="{9D8B030D-6E8A-4147-A177-3AD203B41FA5}">
                      <a16:colId xmlns:a16="http://schemas.microsoft.com/office/drawing/2014/main" val="771501975"/>
                    </a:ext>
                  </a:extLst>
                </a:gridCol>
              </a:tblGrid>
              <a:tr h="0">
                <a:tc>
                  <a:txBody>
                    <a:bodyPr/>
                    <a:lstStyle/>
                    <a:p>
                      <a:pPr algn="ctr" rtl="1">
                        <a:lnSpc>
                          <a:spcPct val="115000"/>
                        </a:lnSpc>
                        <a:spcAft>
                          <a:spcPts val="1000"/>
                        </a:spcAft>
                      </a:pPr>
                      <a:r>
                        <a:rPr lang="ar-MA" sz="28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الأسلوب</a:t>
                      </a:r>
                      <a:endParaRPr lang="en-US" sz="28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rtl="1">
                        <a:lnSpc>
                          <a:spcPct val="115000"/>
                        </a:lnSpc>
                        <a:spcAft>
                          <a:spcPts val="1000"/>
                        </a:spcAft>
                      </a:pPr>
                      <a:r>
                        <a:rPr lang="ar-MA" sz="28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أمثلته</a:t>
                      </a: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4246401917"/>
                  </a:ext>
                </a:extLst>
              </a:tr>
              <a:tr h="0">
                <a:tc>
                  <a:txBody>
                    <a:bodyPr/>
                    <a:lstStyle/>
                    <a:p>
                      <a:pPr algn="ctr" rtl="1">
                        <a:lnSpc>
                          <a:spcPct val="115000"/>
                        </a:lnSpc>
                        <a:spcAft>
                          <a:spcPts val="1000"/>
                        </a:spcAft>
                      </a:pPr>
                      <a:r>
                        <a:rPr lang="ar-MA" sz="28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الأمر</a:t>
                      </a:r>
                      <a:endParaRPr lang="en-US" sz="28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341477"/>
                  </a:ext>
                </a:extLst>
              </a:tr>
              <a:tr h="0">
                <a:tc>
                  <a:txBody>
                    <a:bodyPr/>
                    <a:lstStyle/>
                    <a:p>
                      <a:pPr algn="ctr" rtl="1">
                        <a:lnSpc>
                          <a:spcPct val="115000"/>
                        </a:lnSpc>
                        <a:spcAft>
                          <a:spcPts val="1000"/>
                        </a:spcAft>
                      </a:pP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القسم</a:t>
                      </a: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3508807"/>
                  </a:ext>
                </a:extLst>
              </a:tr>
            </a:tbl>
          </a:graphicData>
        </a:graphic>
      </p:graphicFrame>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0675" y="506436"/>
            <a:ext cx="11915335" cy="563231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smtClean="0">
                <a:solidFill>
                  <a:srgbClr val="FF0000"/>
                </a:solidFill>
                <a:effectLst>
                  <a:outerShdw blurRad="38100" dist="38100" dir="2700000" algn="tl">
                    <a:srgbClr val="000000">
                      <a:alpha val="43137"/>
                    </a:srgbClr>
                  </a:outerShdw>
                </a:effectLst>
              </a:rPr>
              <a:t>الأساليب </a:t>
            </a:r>
            <a:r>
              <a:rPr lang="ar-MA" sz="3600" b="1" u="sng" dirty="0">
                <a:solidFill>
                  <a:srgbClr val="FF0000"/>
                </a:solidFill>
                <a:effectLst>
                  <a:outerShdw blurRad="38100" dist="38100" dir="2700000" algn="tl">
                    <a:srgbClr val="000000">
                      <a:alpha val="43137"/>
                    </a:srgbClr>
                  </a:outerShdw>
                </a:effectLst>
              </a:rPr>
              <a:t>الموظَّفة في النص</a:t>
            </a:r>
            <a:r>
              <a:rPr lang="ar-MA" sz="36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startAt="2"/>
            </a:pPr>
            <a:endParaRPr lang="ar-MA" sz="3600" b="1" dirty="0">
              <a:solidFill>
                <a:schemeClr val="bg1"/>
              </a:solidFill>
              <a:effectLst>
                <a:outerShdw blurRad="38100" dist="38100" dir="2700000" algn="tl">
                  <a:srgbClr val="000000">
                    <a:alpha val="43137"/>
                  </a:srgbClr>
                </a:outerShdw>
              </a:effectLst>
            </a:endParaRPr>
          </a:p>
          <a:p>
            <a:pPr marL="514350" indent="-514350" algn="r" rtl="1">
              <a:buAutoNum type="arabicPeriod" startAt="2"/>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عناصر </a:t>
            </a:r>
            <a:r>
              <a:rPr lang="ar-MA" sz="3600" b="1" u="sng" dirty="0">
                <a:solidFill>
                  <a:srgbClr val="FF0000"/>
                </a:solidFill>
                <a:effectLst>
                  <a:outerShdw blurRad="38100" dist="38100" dir="2700000" algn="tl">
                    <a:srgbClr val="000000">
                      <a:alpha val="43137"/>
                    </a:srgbClr>
                  </a:outerShdw>
                </a:effectLst>
              </a:rPr>
              <a:t>الخطاب</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الرسول </a:t>
            </a:r>
            <a:r>
              <a:rPr lang="ar-MA" sz="3600" b="1" dirty="0" smtClean="0">
                <a:solidFill>
                  <a:schemeClr val="bg1"/>
                </a:solidFill>
                <a:effectLst>
                  <a:outerShdw blurRad="38100" dist="38100" dir="2700000" algn="tl">
                    <a:srgbClr val="000000">
                      <a:alpha val="43137"/>
                    </a:srgbClr>
                  </a:outerShdw>
                </a:effectLst>
              </a:rPr>
              <a:t>صلى الله عليه وسلم.</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المخاطَب: الأمة الإسلامية وسائر الناس.</a:t>
            </a:r>
          </a:p>
          <a:p>
            <a:pPr marL="571500" indent="-5715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مضمون الخطاب: تبيان حقوق المسلم اتجاه أخيه المسلم</a:t>
            </a: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a:solidFill>
                  <a:srgbClr val="FF0000"/>
                </a:solidFill>
                <a:effectLst>
                  <a:outerShdw blurRad="38100" dist="38100" dir="2700000" algn="tl">
                    <a:srgbClr val="000000">
                      <a:alpha val="43137"/>
                    </a:srgbClr>
                  </a:outerShdw>
                </a:effectLst>
              </a:rPr>
              <a:t>4. </a:t>
            </a:r>
            <a:r>
              <a:rPr lang="ar-MA" sz="3600" b="1" u="sng" dirty="0" smtClean="0">
                <a:solidFill>
                  <a:srgbClr val="FF0000"/>
                </a:solidFill>
                <a:effectLst>
                  <a:outerShdw blurRad="38100" dist="38100" dir="2700000" algn="tl">
                    <a:srgbClr val="000000">
                      <a:alpha val="43137"/>
                    </a:srgbClr>
                  </a:outerShdw>
                </a:effectLst>
              </a:rPr>
              <a:t>قيم النص:</a:t>
            </a:r>
          </a:p>
          <a:p>
            <a:pPr algn="r" rtl="1"/>
            <a:r>
              <a:rPr lang="ar-MA" sz="3600" b="1" dirty="0">
                <a:solidFill>
                  <a:schemeClr val="bg1"/>
                </a:solidFill>
                <a:effectLst>
                  <a:outerShdw blurRad="38100" dist="38100" dir="2700000" algn="tl">
                    <a:srgbClr val="000000">
                      <a:alpha val="43137"/>
                    </a:srgbClr>
                  </a:outerShdw>
                </a:effectLst>
              </a:rPr>
              <a:t>قيمة الأخوة       - قيمة التضامن والتلاحم    	- حسن التعامل</a:t>
            </a:r>
          </a:p>
        </p:txBody>
      </p:sp>
      <p:graphicFrame>
        <p:nvGraphicFramePr>
          <p:cNvPr id="2" name="Table 1"/>
          <p:cNvGraphicFramePr>
            <a:graphicFrameLocks noGrp="1"/>
          </p:cNvGraphicFramePr>
          <p:nvPr>
            <p:extLst>
              <p:ext uri="{D42A27DB-BD31-4B8C-83A1-F6EECF244321}">
                <p14:modId xmlns:p14="http://schemas.microsoft.com/office/powerpoint/2010/main" val="260962579"/>
              </p:ext>
            </p:extLst>
          </p:nvPr>
        </p:nvGraphicFramePr>
        <p:xfrm>
          <a:off x="484916" y="1184428"/>
          <a:ext cx="11226851" cy="1472184"/>
        </p:xfrm>
        <a:graphic>
          <a:graphicData uri="http://schemas.openxmlformats.org/drawingml/2006/table">
            <a:tbl>
              <a:tblPr rtl="1" firstRow="1" firstCol="1" bandRow="1"/>
              <a:tblGrid>
                <a:gridCol w="1140316">
                  <a:extLst>
                    <a:ext uri="{9D8B030D-6E8A-4147-A177-3AD203B41FA5}">
                      <a16:colId xmlns:a16="http://schemas.microsoft.com/office/drawing/2014/main" val="2557306493"/>
                    </a:ext>
                  </a:extLst>
                </a:gridCol>
                <a:gridCol w="10086535">
                  <a:extLst>
                    <a:ext uri="{9D8B030D-6E8A-4147-A177-3AD203B41FA5}">
                      <a16:colId xmlns:a16="http://schemas.microsoft.com/office/drawing/2014/main" val="771501975"/>
                    </a:ext>
                  </a:extLst>
                </a:gridCol>
              </a:tblGrid>
              <a:tr h="0">
                <a:tc>
                  <a:txBody>
                    <a:bodyPr/>
                    <a:lstStyle/>
                    <a:p>
                      <a:pPr algn="ctr" rtl="1">
                        <a:lnSpc>
                          <a:spcPct val="115000"/>
                        </a:lnSpc>
                        <a:spcAft>
                          <a:spcPts val="1000"/>
                        </a:spcAft>
                      </a:pPr>
                      <a:r>
                        <a:rPr lang="ar-MA" sz="28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الأسلوب</a:t>
                      </a:r>
                      <a:endParaRPr lang="en-US" sz="28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rtl="1">
                        <a:lnSpc>
                          <a:spcPct val="115000"/>
                        </a:lnSpc>
                        <a:spcAft>
                          <a:spcPts val="1000"/>
                        </a:spcAft>
                      </a:pPr>
                      <a:r>
                        <a:rPr lang="ar-MA" sz="28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أمثلته</a:t>
                      </a: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4246401917"/>
                  </a:ext>
                </a:extLst>
              </a:tr>
              <a:tr h="0">
                <a:tc>
                  <a:txBody>
                    <a:bodyPr/>
                    <a:lstStyle/>
                    <a:p>
                      <a:pPr algn="ctr" rtl="1">
                        <a:lnSpc>
                          <a:spcPct val="115000"/>
                        </a:lnSpc>
                        <a:spcAft>
                          <a:spcPts val="1000"/>
                        </a:spcAft>
                      </a:pPr>
                      <a:r>
                        <a:rPr lang="ar-MA" sz="2800" b="1">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الأمر</a:t>
                      </a:r>
                      <a:endParaRPr lang="en-US" sz="280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أفشوا </a:t>
                      </a:r>
                      <a:r>
                        <a:rPr lang="ar-MA" sz="2800" b="1" baseline="0"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   </a:t>
                      </a: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أجيبوا </a:t>
                      </a:r>
                      <a:r>
                        <a:rPr lang="ar-MA" sz="2800" b="1" baseline="0"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    </a:t>
                      </a: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 أجب </a:t>
                      </a:r>
                      <a:r>
                        <a:rPr lang="ar-MA" sz="2800" b="1" baseline="0"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      </a:t>
                      </a: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ليقل</a:t>
                      </a: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341477"/>
                  </a:ext>
                </a:extLst>
              </a:tr>
              <a:tr h="0">
                <a:tc>
                  <a:txBody>
                    <a:bodyPr/>
                    <a:lstStyle/>
                    <a:p>
                      <a:pPr algn="ctr" rtl="1">
                        <a:lnSpc>
                          <a:spcPct val="115000"/>
                        </a:lnSpc>
                        <a:spcAft>
                          <a:spcPts val="1000"/>
                        </a:spcAft>
                      </a:pP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rPr>
                        <a:t>القسم</a:t>
                      </a: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1000"/>
                        </a:spcAft>
                      </a:pPr>
                      <a:r>
                        <a:rPr lang="ar-MA" sz="28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mn-cs"/>
                        </a:rPr>
                        <a:t>والذي نفسي بيده</a:t>
                      </a:r>
                      <a:endParaRPr lang="en-US" sz="2800"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3508807"/>
                  </a:ext>
                </a:extLst>
              </a:tr>
            </a:tbl>
          </a:graphicData>
        </a:graphic>
      </p:graphicFrame>
    </p:spTree>
    <p:extLst>
      <p:ext uri="{BB962C8B-B14F-4D97-AF65-F5344CB8AC3E}">
        <p14:creationId xmlns:p14="http://schemas.microsoft.com/office/powerpoint/2010/main" val="42209341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6608" y="1357239"/>
            <a:ext cx="11830929" cy="4144661"/>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النص أحاديث نبوية، تبين بعض حقوق المسلمين تجاه بعضهم البعض، وهو ما أكده معجم النص الذي توزع إلي حقلين دلالا لين، دل الأول على السلوكات الإيجابية، في حين دل الثاني على السلوكات السلبية. ومن أجل توضيح أهمية السلوكات الإيجابية، وظف النص أسلوب الأمر. وقد تتضمن النص مجموعة من القيم،؛ قيمة الأخوة، قيمة التضامن والتلاحم، قيمة، حسن المعاملة.</a:t>
            </a:r>
            <a:endParaRPr lang="ar-MA" sz="36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253220"/>
            <a:ext cx="2827604"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dirty="0" smtClean="0"/>
              <a:t>رابعا</a:t>
            </a:r>
            <a:r>
              <a:rPr lang="ar-MA" sz="3600" dirty="0"/>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236</TotalTime>
  <Words>479</Words>
  <Application>Microsoft Office PowerPoint</Application>
  <PresentationFormat>Widescreen</PresentationFormat>
  <Paragraphs>83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Century Gothic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30</cp:revision>
  <dcterms:created xsi:type="dcterms:W3CDTF">2022-09-26T12:22:46Z</dcterms:created>
  <dcterms:modified xsi:type="dcterms:W3CDTF">2022-10-02T15:09:02Z</dcterms:modified>
</cp:coreProperties>
</file>