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88" r:id="rId4"/>
    <p:sldId id="293" r:id="rId5"/>
    <p:sldId id="280" r:id="rId6"/>
    <p:sldId id="294" r:id="rId7"/>
    <p:sldId id="290" r:id="rId8"/>
    <p:sldId id="295" r:id="rId9"/>
    <p:sldId id="267" r:id="rId10"/>
    <p:sldId id="296" r:id="rId11"/>
    <p:sldId id="291" r:id="rId12"/>
    <p:sldId id="29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88"/>
            <p14:sldId id="293"/>
            <p14:sldId id="280"/>
            <p14:sldId id="294"/>
          </p14:sldIdLst>
        </p14:section>
        <p14:section name="الحصة الثانية" id="{2A91C92C-40D6-4917-917C-47E3B2CEE21D}">
          <p14:sldIdLst>
            <p14:sldId id="290"/>
            <p14:sldId id="295"/>
            <p14:sldId id="267"/>
            <p14:sldId id="296"/>
            <p14:sldId id="291"/>
            <p14:sldId id="29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10-07-1444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‹N°›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0671" y="2897946"/>
            <a:ext cx="1017797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الــقـــــــــراءة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970671" y="4276578"/>
            <a:ext cx="1017797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ذكرى مراكشَ الحمراء ص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70671" y="1519314"/>
            <a:ext cx="1017797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المجـــــال: </a:t>
            </a:r>
            <a:r>
              <a:rPr lang="ar-MA" sz="5400" b="1" dirty="0" smtClean="0">
                <a:solidFill>
                  <a:schemeClr val="bg1"/>
                </a:solidFill>
              </a:rPr>
              <a:t>الحضاري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1154" y="225081"/>
            <a:ext cx="11904858" cy="46043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 startAt="2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الشعرية في النص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S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التشبيــــه: 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وكأنها لبست أرق ملاء، البنز والصفصاف كالرقباء.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S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الاستعارة:  </a:t>
            </a:r>
            <a:r>
              <a:rPr lang="ar-S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البديع المزدري بجماله وجلاله ما كان في الزهراء، النخل ينظر للوفود مرحبا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الأساليب الموظفة في النص:</a:t>
            </a:r>
            <a:endParaRPr lang="en-US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الاستفهام: 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ماذا تخط يراعة الشعراء؟...</a:t>
            </a:r>
            <a:endParaRPr lang="en-US" sz="28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الشرط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MA" sz="32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إن قيل أين مآثر الحمراء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603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221" y="309488"/>
            <a:ext cx="11904858" cy="26407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مقصدية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الحضارية المتضمنة في النص: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...................................................................................................</a:t>
            </a:r>
            <a:endParaRPr lang="ar-MA" sz="36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3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5221" y="309488"/>
            <a:ext cx="11904858" cy="39149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مقصدية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يسعى الشاعر في قصيدته إلى تبيان ما تتميز به مدينة مراكش من مآثر تاريخية وفن معماري عريق يجب الاهتمام به والحفاظ عليه.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الحضارية المتضمنة في النص:</a:t>
            </a:r>
            <a:endParaRPr lang="en-US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15000"/>
              </a:lnSpc>
            </a:pP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الاعتزاز بالإرث الحضاري للمغرب، المحافظة على المآثر التاريخية وصيانتها، الاقتداء بالأسلاف في سلوك سبيل العلم والمجد.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76912" y="4346915"/>
            <a:ext cx="2827604" cy="7078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رابعا</a:t>
            </a:r>
            <a:r>
              <a:rPr lang="ar-MA" sz="4000" b="1" dirty="0">
                <a:solidFill>
                  <a:srgbClr val="FF0000"/>
                </a:solidFill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3866053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113" y="2067950"/>
            <a:ext cx="1107830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اذكر بعض المآثر التاريخية التي يزخر بها بلدك؟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113" y="3096749"/>
            <a:ext cx="11078307" cy="707886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</a:t>
            </a: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408" y="1133419"/>
            <a:ext cx="12013809" cy="497565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</a:t>
            </a: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 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دلاليا: ....................................................................... 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140678"/>
            <a:ext cx="3052688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543918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4408" y="866131"/>
            <a:ext cx="12013809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الحسن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البونعماني (1910-1982)، شاعر مغربي، شغل البونعماني مناصب عديدة تعليمية وإدارية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وقضائية.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قصيدة شعرية عمودية. 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تركيبيا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يتكون من ثلاث كلمات تشكل فيما بينها مركبين: الأول إضافي (ذكرى مراكش)، والثاني وصفي (مراكش الحمراء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يدل على ذكريات جميلة قضاها الشاعر في مدينة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مراكش. </a:t>
            </a:r>
          </a:p>
          <a:p>
            <a:pPr algn="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الفرضية: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استنادا الى معطيات الملاحظة نفترض أن </a:t>
            </a:r>
            <a:r>
              <a:rPr lang="ar-MA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الكاتب </a:t>
            </a:r>
            <a:r>
              <a:rPr lang="ar-MA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يصف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المآثر التاريخية لمدينة مراكش،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ويتغنى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بجمالها.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45392" y="140678"/>
            <a:ext cx="3052688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24990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M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-</a:t>
            </a:r>
            <a:r>
              <a:rPr lang="ar-S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ar-SA" sz="3600" b="1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المضمون </a:t>
            </a:r>
            <a:r>
              <a:rPr lang="ar-S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العام للنص:</a:t>
            </a:r>
            <a:endParaRPr lang="en-US" sz="3600" dirty="0" smtClean="0"/>
          </a:p>
          <a:p>
            <a:pPr algn="just" rtl="1">
              <a:lnSpc>
                <a:spcPct val="150000"/>
              </a:lnSpc>
            </a:pPr>
            <a:r>
              <a:rPr lang="ar-MA" sz="3600" b="1" dirty="0" smtClean="0">
                <a:latin typeface="Calibri" panose="020F0502020204030204" pitchFamily="34" charset="0"/>
              </a:rPr>
              <a:t> 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.........................................................................................</a:t>
            </a:r>
            <a:endParaRPr lang="en-US" sz="3600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171981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25853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ar-M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-</a:t>
            </a:r>
            <a:r>
              <a:rPr lang="ar-S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ar-SA" sz="3600" b="1" u="sng" dirty="0" smtClean="0">
                <a:solidFill>
                  <a:srgbClr val="00B050"/>
                </a:solidFill>
                <a:latin typeface="Calibri" panose="020F0502020204030204" pitchFamily="34" charset="0"/>
              </a:rPr>
              <a:t>المضمون </a:t>
            </a:r>
            <a:r>
              <a:rPr lang="ar-SA" sz="3600" b="1" u="sng" dirty="0">
                <a:solidFill>
                  <a:srgbClr val="00B050"/>
                </a:solidFill>
                <a:latin typeface="Calibri" panose="020F0502020204030204" pitchFamily="34" charset="0"/>
              </a:rPr>
              <a:t>العام للنص:</a:t>
            </a:r>
            <a:endParaRPr lang="en-US" sz="3600" dirty="0" smtClean="0"/>
          </a:p>
          <a:p>
            <a:pPr algn="just" rtl="1">
              <a:lnSpc>
                <a:spcPct val="150000"/>
              </a:lnSpc>
            </a:pPr>
            <a:r>
              <a:rPr lang="ar-MA" sz="3600" b="1" dirty="0" smtClean="0">
                <a:latin typeface="Calibri" panose="020F0502020204030204" pitchFamily="34" charset="0"/>
              </a:rPr>
              <a:t> 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إعجاب الشاعر بمدينة مراكش نظرا لما تمتاز به من فن معماري عريق ويمثل لذلك بمنارة الكتبية</a:t>
            </a:r>
            <a:endParaRPr lang="en-US" sz="3600" dirty="0">
              <a:solidFill>
                <a:schemeClr val="bg1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19441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الدلالة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.............................................................................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952296"/>
              </p:ext>
            </p:extLst>
          </p:nvPr>
        </p:nvGraphicFramePr>
        <p:xfrm>
          <a:off x="351692" y="1795236"/>
          <a:ext cx="11515433" cy="35052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65328">
                  <a:extLst>
                    <a:ext uri="{9D8B030D-6E8A-4147-A177-3AD203B41FA5}">
                      <a16:colId xmlns:a16="http://schemas.microsoft.com/office/drawing/2014/main" val="2392819175"/>
                    </a:ext>
                  </a:extLst>
                </a:gridCol>
                <a:gridCol w="3770142">
                  <a:extLst>
                    <a:ext uri="{9D8B030D-6E8A-4147-A177-3AD203B41FA5}">
                      <a16:colId xmlns:a16="http://schemas.microsoft.com/office/drawing/2014/main" val="1260588028"/>
                    </a:ext>
                  </a:extLst>
                </a:gridCol>
                <a:gridCol w="4979963">
                  <a:extLst>
                    <a:ext uri="{9D8B030D-6E8A-4147-A177-3AD203B41FA5}">
                      <a16:colId xmlns:a16="http://schemas.microsoft.com/office/drawing/2014/main" val="2087478604"/>
                    </a:ext>
                  </a:extLst>
                </a:gridCol>
              </a:tblGrid>
              <a:tr h="946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الطبيعي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العلمي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0" marR="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الحضاري والفني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09571"/>
                  </a:ext>
                </a:extLst>
              </a:tr>
              <a:tr h="2749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 smtClean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 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40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MA" sz="4000" b="1" dirty="0" smtClean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 smtClean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 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 smtClean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 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99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5114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5632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الدلالة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تعدد مظاهر الجمال الطبيعي والتألّق العلمي والحضاري والفني لمدينة مراكش، والتي أثارت إعجاب الشاعر وأبهرته.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486347"/>
              </p:ext>
            </p:extLst>
          </p:nvPr>
        </p:nvGraphicFramePr>
        <p:xfrm>
          <a:off x="351692" y="1795236"/>
          <a:ext cx="11515433" cy="35052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765328">
                  <a:extLst>
                    <a:ext uri="{9D8B030D-6E8A-4147-A177-3AD203B41FA5}">
                      <a16:colId xmlns:a16="http://schemas.microsoft.com/office/drawing/2014/main" val="2392819175"/>
                    </a:ext>
                  </a:extLst>
                </a:gridCol>
                <a:gridCol w="3770142">
                  <a:extLst>
                    <a:ext uri="{9D8B030D-6E8A-4147-A177-3AD203B41FA5}">
                      <a16:colId xmlns:a16="http://schemas.microsoft.com/office/drawing/2014/main" val="1260588028"/>
                    </a:ext>
                  </a:extLst>
                </a:gridCol>
                <a:gridCol w="4979963">
                  <a:extLst>
                    <a:ext uri="{9D8B030D-6E8A-4147-A177-3AD203B41FA5}">
                      <a16:colId xmlns:a16="http://schemas.microsoft.com/office/drawing/2014/main" val="2087478604"/>
                    </a:ext>
                  </a:extLst>
                </a:gridCol>
              </a:tblGrid>
              <a:tr h="9461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الطبيعي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العلمي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0" marR="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المعجم </a:t>
                      </a:r>
                      <a:r>
                        <a:rPr lang="ar-MA" sz="4000" b="1" dirty="0">
                          <a:solidFill>
                            <a:srgbClr val="FF0000"/>
                          </a:solidFill>
                          <a:effectLst/>
                          <a:cs typeface="+mj-cs"/>
                        </a:rPr>
                        <a:t>الحضاري والفني</a:t>
                      </a:r>
                      <a:endParaRPr lang="en-US" sz="4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09571"/>
                  </a:ext>
                </a:extLst>
              </a:tr>
              <a:tr h="27495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البساتين، النخل، البنز، </a:t>
                      </a:r>
                      <a:r>
                        <a:rPr lang="ar-MA" sz="4000" b="1" dirty="0" err="1" smtClean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الصفصا</a:t>
                      </a:r>
                      <a:r>
                        <a:rPr lang="ar-SA" sz="4000" b="1" smtClean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ف</a:t>
                      </a:r>
                      <a:endParaRPr lang="en-US" sz="40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العظماء، النبوغ، العلماء والأدباء، منارها الكتبي خطبة، قصيدة عصماء</a:t>
                      </a:r>
                      <a:endParaRPr lang="en-US" sz="40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0" marR="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4000" b="1" dirty="0">
                          <a:solidFill>
                            <a:schemeClr val="bg1"/>
                          </a:solidFill>
                          <a:effectLst/>
                          <a:cs typeface="+mj-cs"/>
                        </a:rPr>
                        <a:t>مهارة في الفن، مظهر وبناء، آية في الفن، القصور الشامخات، الجوزاء، البديع</a:t>
                      </a:r>
                      <a:endParaRPr lang="en-US" sz="40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68580" marR="68580" marT="0" marB="0" anchor="ctr">
                    <a:solidFill>
                      <a:schemeClr val="tx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799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363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1154" y="1083211"/>
            <a:ext cx="11904858" cy="39672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AutoNum type="arabicPeriod" startAt="2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 </a:t>
            </a:r>
            <a:r>
              <a:rPr lang="ar-MA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الشعرية في النص</a:t>
            </a: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S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التشبيــــه: 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SA" sz="36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الاستعارة: 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</a:t>
            </a:r>
            <a:r>
              <a:rPr lang="ar-SA" sz="36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ar-MA" sz="3600" b="1" dirty="0" smtClean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الأساليب الموظفة في النص:</a:t>
            </a:r>
            <a:endParaRPr lang="en-US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الاستفهام: 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</a:t>
            </a:r>
            <a:endParaRPr lang="en-US" sz="28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r" rtl="1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ar-MA" sz="3200" b="1" dirty="0" smtClean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الشرط</a:t>
            </a:r>
            <a:r>
              <a:rPr lang="ar-MA" sz="3200" b="1" dirty="0">
                <a:solidFill>
                  <a:srgbClr val="00B05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...................................................................</a:t>
            </a:r>
            <a:endParaRPr lang="en-US" sz="3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9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423</TotalTime>
  <Words>420</Words>
  <Application>Microsoft Office PowerPoint</Application>
  <PresentationFormat>Grand écran</PresentationFormat>
  <Paragraphs>80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Symbol</vt:lpstr>
      <vt:lpstr>Times New Roman</vt:lpstr>
      <vt:lpstr>Wingdings</vt:lpstr>
      <vt:lpstr>Wingdings 3</vt:lpstr>
      <vt:lpstr>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acer</cp:lastModifiedBy>
  <cp:revision>60</cp:revision>
  <dcterms:created xsi:type="dcterms:W3CDTF">2022-09-26T12:22:46Z</dcterms:created>
  <dcterms:modified xsi:type="dcterms:W3CDTF">2023-01-31T16:44:11Z</dcterms:modified>
</cp:coreProperties>
</file>