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88" r:id="rId4"/>
    <p:sldId id="289" r:id="rId5"/>
    <p:sldId id="290" r:id="rId6"/>
    <p:sldId id="257" r:id="rId7"/>
    <p:sldId id="266" r:id="rId8"/>
    <p:sldId id="259" r:id="rId9"/>
    <p:sldId id="283" r:id="rId10"/>
    <p:sldId id="261" r:id="rId11"/>
    <p:sldId id="284" r:id="rId12"/>
    <p:sldId id="269" r:id="rId13"/>
    <p:sldId id="285" r:id="rId14"/>
    <p:sldId id="279" r:id="rId15"/>
    <p:sldId id="286" r:id="rId16"/>
    <p:sldId id="282" r:id="rId17"/>
    <p:sldId id="28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88"/>
            <p14:sldId id="289"/>
            <p14:sldId id="290"/>
            <p14:sldId id="257"/>
            <p14:sldId id="266"/>
            <p14:sldId id="259"/>
            <p14:sldId id="283"/>
          </p14:sldIdLst>
        </p14:section>
        <p14:section name="الحصة الثانية" id="{2A91C92C-40D6-4917-917C-47E3B2CEE21D}">
          <p14:sldIdLst>
            <p14:sldId id="261"/>
            <p14:sldId id="284"/>
            <p14:sldId id="269"/>
            <p14:sldId id="285"/>
            <p14:sldId id="279"/>
            <p14:sldId id="286"/>
            <p14:sldId id="282"/>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10-03-1445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10-03-1445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10-03-1445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10-03-1445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10-03-1445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10-03-1445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الإسلامية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ضرورات لا حقوق ص: </a:t>
            </a:r>
            <a:r>
              <a:rPr lang="ar-MA" sz="5400" b="1" dirty="0" smtClean="0">
                <a:solidFill>
                  <a:srgbClr val="FF0000"/>
                </a:solidFill>
                <a:effectLst>
                  <a:outerShdw blurRad="38100" dist="38100" dir="2700000" algn="tl">
                    <a:srgbClr val="000000">
                      <a:alpha val="43137"/>
                    </a:srgbClr>
                  </a:outerShdw>
                </a:effectLst>
              </a:rPr>
              <a:t>19</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a:t>
            </a:r>
            <a:r>
              <a:rPr lang="ar-MA" sz="3600" b="1" dirty="0">
                <a:solidFill>
                  <a:srgbClr val="FF0000"/>
                </a:solidFill>
                <a:effectLst>
                  <a:outerShdw blurRad="38100" dist="38100" dir="2700000" algn="tl">
                    <a:srgbClr val="000000">
                      <a:alpha val="43137"/>
                    </a:srgbClr>
                  </a:outerShdw>
                </a:effectLst>
              </a:rPr>
              <a:t>المعجمية </a:t>
            </a:r>
            <a:r>
              <a:rPr lang="ar-MA" sz="36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lnSpc>
                <a:spcPct val="200000"/>
              </a:lnSpc>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lnSpc>
                <a:spcPct val="200000"/>
              </a:lnSpc>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الدلالة: .....................</a:t>
            </a:r>
          </a:p>
        </p:txBody>
      </p:sp>
      <p:graphicFrame>
        <p:nvGraphicFramePr>
          <p:cNvPr id="2" name="Table 1"/>
          <p:cNvGraphicFramePr>
            <a:graphicFrameLocks noGrp="1"/>
          </p:cNvGraphicFramePr>
          <p:nvPr>
            <p:extLst>
              <p:ext uri="{D42A27DB-BD31-4B8C-83A1-F6EECF244321}">
                <p14:modId xmlns:p14="http://schemas.microsoft.com/office/powerpoint/2010/main" val="3621818265"/>
              </p:ext>
            </p:extLst>
          </p:nvPr>
        </p:nvGraphicFramePr>
        <p:xfrm>
          <a:off x="345012" y="1985034"/>
          <a:ext cx="11558245" cy="2497328"/>
        </p:xfrm>
        <a:graphic>
          <a:graphicData uri="http://schemas.openxmlformats.org/drawingml/2006/table">
            <a:tbl>
              <a:tblPr rtl="1" firstRow="1" firstCol="1" bandRow="1">
                <a:tableStyleId>{5C22544A-7EE6-4342-B048-85BDC9FD1C3A}</a:tableStyleId>
              </a:tblPr>
              <a:tblGrid>
                <a:gridCol w="5777736">
                  <a:extLst>
                    <a:ext uri="{9D8B030D-6E8A-4147-A177-3AD203B41FA5}">
                      <a16:colId xmlns:a16="http://schemas.microsoft.com/office/drawing/2014/main" val="1274570394"/>
                    </a:ext>
                  </a:extLst>
                </a:gridCol>
                <a:gridCol w="5780509">
                  <a:extLst>
                    <a:ext uri="{9D8B030D-6E8A-4147-A177-3AD203B41FA5}">
                      <a16:colId xmlns:a16="http://schemas.microsoft.com/office/drawing/2014/main" val="146070258"/>
                    </a:ext>
                  </a:extLst>
                </a:gridCol>
              </a:tblGrid>
              <a:tr h="182245">
                <a:tc>
                  <a:txBody>
                    <a:bodyPr/>
                    <a:lstStyle/>
                    <a:p>
                      <a:pPr algn="ctr" rtl="1">
                        <a:lnSpc>
                          <a:spcPct val="115000"/>
                        </a:lnSpc>
                        <a:spcAft>
                          <a:spcPts val="0"/>
                        </a:spcAft>
                      </a:pPr>
                      <a:r>
                        <a:rPr lang="ar-MA" sz="3200" b="1" dirty="0">
                          <a:solidFill>
                            <a:srgbClr val="00B050"/>
                          </a:solidFill>
                          <a:effectLst/>
                        </a:rPr>
                        <a:t>الألفاظ والعبارات المرتبطة بالحقوق</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rtl="1">
                        <a:lnSpc>
                          <a:spcPct val="115000"/>
                        </a:lnSpc>
                        <a:spcAft>
                          <a:spcPts val="0"/>
                        </a:spcAft>
                      </a:pPr>
                      <a:r>
                        <a:rPr lang="ar-MA" sz="3200" b="1" dirty="0">
                          <a:solidFill>
                            <a:srgbClr val="00B050"/>
                          </a:solidFill>
                          <a:effectLst/>
                        </a:rPr>
                        <a:t>الألفاظ والعبارات المرتبطة بالقيم الدينية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90877570"/>
                  </a:ext>
                </a:extLst>
              </a:tr>
              <a:tr h="333375">
                <a:tc>
                  <a:txBody>
                    <a:bodyPr/>
                    <a:lstStyle/>
                    <a:p>
                      <a:pPr algn="ctr" rtl="1">
                        <a:lnSpc>
                          <a:spcPct val="115000"/>
                        </a:lnSpc>
                        <a:spcAft>
                          <a:spcPts val="1000"/>
                        </a:spcAft>
                      </a:pPr>
                      <a:endParaRPr lang="ar-MA" sz="3200" b="1" dirty="0" smtClean="0">
                        <a:solidFill>
                          <a:schemeClr val="bg1"/>
                        </a:solidFill>
                        <a:effectLst/>
                      </a:endParaRPr>
                    </a:p>
                    <a:p>
                      <a:pPr algn="ctr" rtl="1">
                        <a:lnSpc>
                          <a:spcPct val="115000"/>
                        </a:lnSpc>
                        <a:spcAft>
                          <a:spcPts val="1000"/>
                        </a:spcAft>
                      </a:pPr>
                      <a:r>
                        <a:rPr lang="ar-MA" sz="3200" b="1" dirty="0" smtClean="0">
                          <a:solidFill>
                            <a:schemeClr val="bg1"/>
                          </a:solidFill>
                          <a:effectLst/>
                        </a:rPr>
                        <a:t> </a:t>
                      </a:r>
                    </a:p>
                    <a:p>
                      <a:pPr algn="ctr" rtl="1">
                        <a:lnSpc>
                          <a:spcPct val="115000"/>
                        </a:lnSpc>
                        <a:spcAft>
                          <a:spcPts val="100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rtl="1">
                        <a:lnSpc>
                          <a:spcPct val="115000"/>
                        </a:lnSpc>
                        <a:spcAft>
                          <a:spcPts val="100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13703988"/>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309486"/>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1237952"/>
            <a:ext cx="11854375"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a:t>
            </a:r>
            <a:r>
              <a:rPr lang="ar-MA" sz="3600" b="1" dirty="0">
                <a:solidFill>
                  <a:srgbClr val="FF0000"/>
                </a:solidFill>
                <a:effectLst>
                  <a:outerShdw blurRad="38100" dist="38100" dir="2700000" algn="tl">
                    <a:srgbClr val="000000">
                      <a:alpha val="43137"/>
                    </a:srgbClr>
                  </a:outerShdw>
                </a:effectLst>
              </a:rPr>
              <a:t>المعجمية </a:t>
            </a:r>
            <a:r>
              <a:rPr lang="ar-MA" sz="36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lnSpc>
                <a:spcPct val="200000"/>
              </a:lnSpc>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lnSpc>
                <a:spcPct val="200000"/>
              </a:lnSpc>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يدل هذان الحقلان المعجميان على أن القيم الدينية لا تتعارض مع حقوق الإنسان ، بل تعززها وتؤكدها.</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118302411"/>
              </p:ext>
            </p:extLst>
          </p:nvPr>
        </p:nvGraphicFramePr>
        <p:xfrm>
          <a:off x="345012" y="1985034"/>
          <a:ext cx="11558245" cy="2243328"/>
        </p:xfrm>
        <a:graphic>
          <a:graphicData uri="http://schemas.openxmlformats.org/drawingml/2006/table">
            <a:tbl>
              <a:tblPr rtl="1" firstRow="1" firstCol="1" bandRow="1">
                <a:tableStyleId>{5C22544A-7EE6-4342-B048-85BDC9FD1C3A}</a:tableStyleId>
              </a:tblPr>
              <a:tblGrid>
                <a:gridCol w="5777736">
                  <a:extLst>
                    <a:ext uri="{9D8B030D-6E8A-4147-A177-3AD203B41FA5}">
                      <a16:colId xmlns:a16="http://schemas.microsoft.com/office/drawing/2014/main" val="1274570394"/>
                    </a:ext>
                  </a:extLst>
                </a:gridCol>
                <a:gridCol w="5780509">
                  <a:extLst>
                    <a:ext uri="{9D8B030D-6E8A-4147-A177-3AD203B41FA5}">
                      <a16:colId xmlns:a16="http://schemas.microsoft.com/office/drawing/2014/main" val="146070258"/>
                    </a:ext>
                  </a:extLst>
                </a:gridCol>
              </a:tblGrid>
              <a:tr h="182245">
                <a:tc>
                  <a:txBody>
                    <a:bodyPr/>
                    <a:lstStyle/>
                    <a:p>
                      <a:pPr algn="ctr" rtl="1">
                        <a:lnSpc>
                          <a:spcPct val="115000"/>
                        </a:lnSpc>
                        <a:spcAft>
                          <a:spcPts val="0"/>
                        </a:spcAft>
                      </a:pPr>
                      <a:r>
                        <a:rPr lang="ar-MA" sz="3200" b="1" dirty="0">
                          <a:solidFill>
                            <a:srgbClr val="00B050"/>
                          </a:solidFill>
                          <a:effectLst/>
                        </a:rPr>
                        <a:t>الألفاظ والعبارات المرتبطة بالحقوق</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rtl="1">
                        <a:lnSpc>
                          <a:spcPct val="115000"/>
                        </a:lnSpc>
                        <a:spcAft>
                          <a:spcPts val="0"/>
                        </a:spcAft>
                      </a:pPr>
                      <a:r>
                        <a:rPr lang="ar-MA" sz="3200" b="1" dirty="0">
                          <a:solidFill>
                            <a:srgbClr val="00B050"/>
                          </a:solidFill>
                          <a:effectLst/>
                        </a:rPr>
                        <a:t>الألفاظ والعبارات المرتبطة بالقيم الدينية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90877570"/>
                  </a:ext>
                </a:extLst>
              </a:tr>
              <a:tr h="333375">
                <a:tc>
                  <a:txBody>
                    <a:bodyPr/>
                    <a:lstStyle/>
                    <a:p>
                      <a:pPr algn="ctr" rtl="1">
                        <a:lnSpc>
                          <a:spcPct val="115000"/>
                        </a:lnSpc>
                        <a:spcAft>
                          <a:spcPts val="1000"/>
                        </a:spcAft>
                      </a:pPr>
                      <a:r>
                        <a:rPr lang="ar-MA" sz="3200" b="1">
                          <a:solidFill>
                            <a:schemeClr val="bg1"/>
                          </a:solidFill>
                          <a:effectLst/>
                        </a:rPr>
                        <a:t>الحقوق الإنسانية – تحقيق هذه الحقوق – تقديس حقوقه – الواجبات – الحرية – النظام – الحفاظ عليها</a:t>
                      </a:r>
                      <a:r>
                        <a:rPr lang="fr-FR" sz="3200" b="1">
                          <a:solidFill>
                            <a:schemeClr val="bg1"/>
                          </a:solidFill>
                          <a:effectLst/>
                        </a:rPr>
                        <a:t>…</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rtl="1">
                        <a:lnSpc>
                          <a:spcPct val="115000"/>
                        </a:lnSpc>
                        <a:spcAft>
                          <a:spcPts val="1000"/>
                        </a:spcAft>
                      </a:pPr>
                      <a:r>
                        <a:rPr lang="ar-MA" sz="3200" b="1" dirty="0">
                          <a:solidFill>
                            <a:schemeClr val="bg1"/>
                          </a:solidFill>
                          <a:effectLst/>
                        </a:rPr>
                        <a:t>الإيمان – الإسلام ليبلغ في تقديس… – التدين بالدين – هي في نظر الإسلام – المعنى الحقيقي للحياة</a:t>
                      </a:r>
                      <a:r>
                        <a:rPr lang="fr-FR" sz="3200" b="1" dirty="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13703988"/>
                  </a:ext>
                </a:extLst>
              </a:tr>
            </a:tbl>
          </a:graphicData>
        </a:graphic>
      </p:graphicFrame>
    </p:spTree>
    <p:extLst>
      <p:ext uri="{BB962C8B-B14F-4D97-AF65-F5344CB8AC3E}">
        <p14:creationId xmlns:p14="http://schemas.microsoft.com/office/powerpoint/2010/main" val="3989107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9" y="724486"/>
            <a:ext cx="11844997" cy="3693319"/>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dirty="0" smtClean="0">
                <a:solidFill>
                  <a:srgbClr val="FF0000"/>
                </a:solidFill>
                <a:effectLst>
                  <a:outerShdw blurRad="38100" dist="38100" dir="2700000" algn="tl">
                    <a:srgbClr val="000000">
                      <a:alpha val="43137"/>
                    </a:srgbClr>
                  </a:outerShdw>
                </a:effectLst>
              </a:rPr>
              <a:t>الأفكار </a:t>
            </a:r>
            <a:r>
              <a:rPr lang="ar-MA" sz="3600" b="1" dirty="0">
                <a:solidFill>
                  <a:srgbClr val="FF0000"/>
                </a:solidFill>
                <a:effectLst>
                  <a:outerShdw blurRad="38100" dist="38100" dir="2700000" algn="tl">
                    <a:srgbClr val="000000">
                      <a:alpha val="43137"/>
                    </a:srgbClr>
                  </a:outerShdw>
                </a:effectLst>
              </a:rPr>
              <a:t>الأساسية</a:t>
            </a:r>
            <a:r>
              <a:rPr lang="ar-MA" sz="3600" b="1" dirty="0" smtClean="0">
                <a:solidFill>
                  <a:srgbClr val="FF0000"/>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9" y="724486"/>
            <a:ext cx="11844997" cy="5355312"/>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dirty="0" smtClean="0">
                <a:solidFill>
                  <a:srgbClr val="FF0000"/>
                </a:solidFill>
                <a:effectLst>
                  <a:outerShdw blurRad="38100" dist="38100" dir="2700000" algn="tl">
                    <a:srgbClr val="000000">
                      <a:alpha val="43137"/>
                    </a:srgbClr>
                  </a:outerShdw>
                </a:effectLst>
              </a:rPr>
              <a:t>الأفكار </a:t>
            </a:r>
            <a:r>
              <a:rPr lang="ar-MA" sz="3600" b="1" dirty="0">
                <a:solidFill>
                  <a:srgbClr val="FF0000"/>
                </a:solidFill>
                <a:effectLst>
                  <a:outerShdw blurRad="38100" dist="38100" dir="2700000" algn="tl">
                    <a:srgbClr val="000000">
                      <a:alpha val="43137"/>
                    </a:srgbClr>
                  </a:outerShdw>
                </a:effectLst>
              </a:rPr>
              <a:t>الأساسية</a:t>
            </a:r>
            <a:r>
              <a:rPr lang="ar-MA" sz="3600" b="1" dirty="0" smtClean="0">
                <a:solidFill>
                  <a:srgbClr val="FF0000"/>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الحقوق </a:t>
            </a:r>
            <a:r>
              <a:rPr lang="ar-MA" sz="3600" b="1" dirty="0">
                <a:solidFill>
                  <a:schemeClr val="bg1"/>
                </a:solidFill>
                <a:effectLst>
                  <a:outerShdw blurRad="38100" dist="38100" dir="2700000" algn="tl">
                    <a:srgbClr val="000000">
                      <a:alpha val="43137"/>
                    </a:srgbClr>
                  </a:outerShdw>
                </a:effectLst>
              </a:rPr>
              <a:t>الإنسانية ضرورات فطرية كفلها الإسلام باعتباره المصدر الطبيعي لها.</a:t>
            </a: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تقديس </a:t>
            </a:r>
            <a:r>
              <a:rPr lang="ar-MA" sz="3600" b="1" dirty="0">
                <a:solidFill>
                  <a:schemeClr val="bg1"/>
                </a:solidFill>
                <a:effectLst>
                  <a:outerShdw blurRad="38100" dist="38100" dir="2700000" algn="tl">
                    <a:srgbClr val="000000">
                      <a:alpha val="43137"/>
                    </a:srgbClr>
                  </a:outerShdw>
                </a:effectLst>
              </a:rPr>
              <a:t>الإسلام لحقوق الإنسان، وجعلها في مرتبة الضرورات الواجبة التي لا يمكن الاستغناء عنها.</a:t>
            </a:r>
          </a:p>
          <a:p>
            <a:pPr marL="57150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تحقيق </a:t>
            </a:r>
            <a:r>
              <a:rPr lang="ar-MA" sz="3600" b="1" dirty="0">
                <a:solidFill>
                  <a:schemeClr val="bg1"/>
                </a:solidFill>
                <a:effectLst>
                  <a:outerShdw blurRad="38100" dist="38100" dir="2700000" algn="tl">
                    <a:srgbClr val="000000">
                      <a:alpha val="43137"/>
                    </a:srgbClr>
                  </a:outerShdw>
                </a:effectLst>
              </a:rPr>
              <a:t>جوهر الحياة مرتبط بتمتع الإنسان بكافة حقوقه</a:t>
            </a:r>
            <a:r>
              <a:rPr lang="ar-MA" sz="3600" b="1" dirty="0" smtClean="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506451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353661"/>
            <a:ext cx="11633982" cy="5909310"/>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ملامح </a:t>
            </a:r>
            <a:r>
              <a:rPr lang="ar-MA" sz="3600" b="1" dirty="0">
                <a:solidFill>
                  <a:srgbClr val="FF0000"/>
                </a:solidFill>
                <a:effectLst>
                  <a:outerShdw blurRad="38100" dist="38100" dir="2700000" algn="tl">
                    <a:srgbClr val="000000">
                      <a:alpha val="43137"/>
                    </a:srgbClr>
                  </a:outerShdw>
                </a:effectLst>
              </a:rPr>
              <a:t>الحجاج في النص:</a:t>
            </a:r>
            <a:endParaRPr lang="ar-MA" sz="3600" b="1" dirty="0" smtClean="0">
              <a:solidFill>
                <a:srgbClr val="FF0000"/>
              </a:solidFill>
              <a:effectLst>
                <a:outerShdw blurRad="38100" dist="38100" dir="2700000" algn="tl">
                  <a:srgbClr val="000000">
                    <a:alpha val="43137"/>
                  </a:srgbClr>
                </a:outerShdw>
              </a:effectLst>
            </a:endParaRPr>
          </a:p>
          <a:p>
            <a:pPr lvl="0" algn="r" rtl="1"/>
            <a:r>
              <a:rPr lang="ar-MA" sz="3600" b="1" dirty="0">
                <a:solidFill>
                  <a:schemeClr val="bg1"/>
                </a:solidFill>
                <a:effectLst>
                  <a:outerShdw blurRad="38100" dist="38100" dir="2700000" algn="tl">
                    <a:srgbClr val="000000">
                      <a:alpha val="43137"/>
                    </a:srgbClr>
                  </a:outerShdw>
                </a:effectLst>
              </a:rPr>
              <a:t>ينبني النص على منطق حجاجي يرفض من خلاله الكاتب </a:t>
            </a:r>
            <a:r>
              <a:rPr lang="ar-MA" sz="3600" b="1" dirty="0" smtClean="0">
                <a:solidFill>
                  <a:schemeClr val="bg1"/>
                </a:solidFill>
                <a:effectLst>
                  <a:outerShdw blurRad="38100" dist="38100" dir="2700000" algn="tl">
                    <a:srgbClr val="000000">
                      <a:alpha val="43137"/>
                    </a:srgbClr>
                  </a:outerShdw>
                </a:effectLst>
              </a:rPr>
              <a:t>فكرة، ويقدم </a:t>
            </a:r>
            <a:r>
              <a:rPr lang="ar-MA" sz="3600" b="1" dirty="0">
                <a:solidFill>
                  <a:schemeClr val="bg1"/>
                </a:solidFill>
                <a:effectLst>
                  <a:outerShdw blurRad="38100" dist="38100" dir="2700000" algn="tl">
                    <a:srgbClr val="000000">
                      <a:alpha val="43137"/>
                    </a:srgbClr>
                  </a:outerShdw>
                </a:effectLst>
              </a:rPr>
              <a:t>فيه فكرة </a:t>
            </a:r>
            <a:r>
              <a:rPr lang="ar-MA" sz="3600" b="1" dirty="0" smtClean="0">
                <a:solidFill>
                  <a:schemeClr val="bg1"/>
                </a:solidFill>
                <a:effectLst>
                  <a:outerShdw blurRad="38100" dist="38100" dir="2700000" algn="tl">
                    <a:srgbClr val="000000">
                      <a:alpha val="43137"/>
                    </a:srgbClr>
                  </a:outerShdw>
                </a:effectLst>
              </a:rPr>
              <a:t>بديلة، </a:t>
            </a:r>
            <a:r>
              <a:rPr lang="ar-MA" sz="3600" b="1" dirty="0">
                <a:solidFill>
                  <a:schemeClr val="bg1"/>
                </a:solidFill>
                <a:effectLst>
                  <a:outerShdw blurRad="38100" dist="38100" dir="2700000" algn="tl">
                    <a:srgbClr val="000000">
                      <a:alpha val="43137"/>
                    </a:srgbClr>
                  </a:outerShdw>
                </a:effectLst>
              </a:rPr>
              <a:t>ويمكن توضيح هذا المنطق في الجدول التالي</a:t>
            </a:r>
            <a:r>
              <a:rPr lang="ar-MA" sz="3600" b="1" dirty="0" smtClean="0">
                <a:solidFill>
                  <a:schemeClr val="bg1"/>
                </a:solidFill>
                <a:effectLst>
                  <a:outerShdw blurRad="38100" dist="38100" dir="2700000" algn="tl">
                    <a:srgbClr val="000000">
                      <a:alpha val="43137"/>
                    </a:srgbClr>
                  </a:outerShdw>
                </a:effectLst>
              </a:rPr>
              <a:t>:</a:t>
            </a:r>
          </a:p>
          <a:p>
            <a:pPr lvl="0" algn="r" rtl="1"/>
            <a:endParaRPr lang="ar-MA" sz="3600" b="1" dirty="0">
              <a:solidFill>
                <a:schemeClr val="bg1"/>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25038078"/>
              </p:ext>
            </p:extLst>
          </p:nvPr>
        </p:nvGraphicFramePr>
        <p:xfrm>
          <a:off x="407963" y="2461880"/>
          <a:ext cx="11352627" cy="2497328"/>
        </p:xfrm>
        <a:graphic>
          <a:graphicData uri="http://schemas.openxmlformats.org/drawingml/2006/table">
            <a:tbl>
              <a:tblPr firstRow="1" firstCol="1" bandRow="1">
                <a:tableStyleId>{5C22544A-7EE6-4342-B048-85BDC9FD1C3A}</a:tableStyleId>
              </a:tblPr>
              <a:tblGrid>
                <a:gridCol w="3783759">
                  <a:extLst>
                    <a:ext uri="{9D8B030D-6E8A-4147-A177-3AD203B41FA5}">
                      <a16:colId xmlns:a16="http://schemas.microsoft.com/office/drawing/2014/main" val="1733686304"/>
                    </a:ext>
                  </a:extLst>
                </a:gridCol>
                <a:gridCol w="4672941">
                  <a:extLst>
                    <a:ext uri="{9D8B030D-6E8A-4147-A177-3AD203B41FA5}">
                      <a16:colId xmlns:a16="http://schemas.microsoft.com/office/drawing/2014/main" val="1987273320"/>
                    </a:ext>
                  </a:extLst>
                </a:gridCol>
                <a:gridCol w="2895927">
                  <a:extLst>
                    <a:ext uri="{9D8B030D-6E8A-4147-A177-3AD203B41FA5}">
                      <a16:colId xmlns:a16="http://schemas.microsoft.com/office/drawing/2014/main" val="1737170407"/>
                    </a:ext>
                  </a:extLst>
                </a:gridCol>
              </a:tblGrid>
              <a:tr h="221615">
                <a:tc>
                  <a:txBody>
                    <a:bodyPr/>
                    <a:lstStyle/>
                    <a:p>
                      <a:pPr algn="ctr">
                        <a:lnSpc>
                          <a:spcPct val="115000"/>
                        </a:lnSpc>
                        <a:spcAft>
                          <a:spcPts val="1000"/>
                        </a:spcAft>
                        <a:tabLst>
                          <a:tab pos="4420870" algn="l"/>
                        </a:tabLst>
                      </a:pPr>
                      <a:r>
                        <a:rPr lang="ar-MA" sz="3200" b="1" dirty="0">
                          <a:solidFill>
                            <a:srgbClr val="00B050"/>
                          </a:solidFill>
                          <a:effectLst/>
                        </a:rPr>
                        <a:t>الفكرة المقترحة / البدية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a:solidFill>
                            <a:srgbClr val="00B050"/>
                          </a:solidFill>
                          <a:effectLst/>
                        </a:rPr>
                        <a:t>عمليات البرهنة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a:solidFill>
                            <a:srgbClr val="00B050"/>
                          </a:solidFill>
                          <a:effectLst/>
                        </a:rPr>
                        <a:t>الفكرة المرفوضة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44683458"/>
                  </a:ext>
                </a:extLst>
              </a:tr>
              <a:tr h="518795">
                <a:tc>
                  <a:txBody>
                    <a:bodyPr/>
                    <a:lstStyle/>
                    <a:p>
                      <a:pPr algn="ctr">
                        <a:lnSpc>
                          <a:spcPct val="115000"/>
                        </a:lnSpc>
                        <a:spcAft>
                          <a:spcPts val="1000"/>
                        </a:spcAft>
                        <a:tabLst>
                          <a:tab pos="4420870" algn="l"/>
                        </a:tabLst>
                      </a:pPr>
                      <a:r>
                        <a:rPr lang="ar-MA" sz="3200" b="1" dirty="0" smtClean="0">
                          <a:solidFill>
                            <a:schemeClr val="bg1"/>
                          </a:solidFill>
                          <a:effectLst/>
                        </a:rPr>
                        <a:t> </a:t>
                      </a:r>
                    </a:p>
                    <a:p>
                      <a:pPr algn="ctr">
                        <a:lnSpc>
                          <a:spcPct val="115000"/>
                        </a:lnSpc>
                        <a:spcAft>
                          <a:spcPts val="1000"/>
                        </a:spcAft>
                        <a:tabLst>
                          <a:tab pos="4420870" algn="l"/>
                        </a:tabLs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tabLst>
                          <a:tab pos="4420870" algn="l"/>
                        </a:tabLs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r" rtl="1">
                        <a:lnSpc>
                          <a:spcPct val="115000"/>
                        </a:lnSpc>
                        <a:spcAft>
                          <a:spcPts val="1000"/>
                        </a:spcAft>
                        <a:tabLst>
                          <a:tab pos="4420870" algn="l"/>
                        </a:tabLs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45825999"/>
                  </a:ext>
                </a:extLst>
              </a:tr>
            </a:tbl>
          </a:graphicData>
        </a:graphic>
      </p:graphicFrame>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5" y="353661"/>
            <a:ext cx="11633982" cy="5909310"/>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a:solidFill>
                  <a:srgbClr val="FF0000"/>
                </a:solidFill>
                <a:effectLst>
                  <a:outerShdw blurRad="38100" dist="38100" dir="2700000" algn="tl">
                    <a:srgbClr val="000000">
                      <a:alpha val="43137"/>
                    </a:srgbClr>
                  </a:outerShdw>
                </a:effectLst>
              </a:rPr>
              <a:t>3. </a:t>
            </a:r>
            <a:r>
              <a:rPr lang="ar-MA" sz="3600" b="1" dirty="0" smtClean="0">
                <a:solidFill>
                  <a:srgbClr val="FF0000"/>
                </a:solidFill>
                <a:effectLst>
                  <a:outerShdw blurRad="38100" dist="38100" dir="2700000" algn="tl">
                    <a:srgbClr val="000000">
                      <a:alpha val="43137"/>
                    </a:srgbClr>
                  </a:outerShdw>
                </a:effectLst>
              </a:rPr>
              <a:t>ملامح </a:t>
            </a:r>
            <a:r>
              <a:rPr lang="ar-MA" sz="3600" b="1" dirty="0">
                <a:solidFill>
                  <a:srgbClr val="FF0000"/>
                </a:solidFill>
                <a:effectLst>
                  <a:outerShdw blurRad="38100" dist="38100" dir="2700000" algn="tl">
                    <a:srgbClr val="000000">
                      <a:alpha val="43137"/>
                    </a:srgbClr>
                  </a:outerShdw>
                </a:effectLst>
              </a:rPr>
              <a:t>الحجاج في النص:</a:t>
            </a:r>
            <a:endParaRPr lang="ar-MA" sz="3600" b="1" dirty="0" smtClean="0">
              <a:solidFill>
                <a:srgbClr val="FF0000"/>
              </a:solidFill>
              <a:effectLst>
                <a:outerShdw blurRad="38100" dist="38100" dir="2700000" algn="tl">
                  <a:srgbClr val="000000">
                    <a:alpha val="43137"/>
                  </a:srgbClr>
                </a:outerShdw>
              </a:effectLst>
            </a:endParaRPr>
          </a:p>
          <a:p>
            <a:pPr lvl="0" algn="r" rtl="1"/>
            <a:r>
              <a:rPr lang="ar-MA" sz="3600" b="1" dirty="0">
                <a:solidFill>
                  <a:schemeClr val="bg1"/>
                </a:solidFill>
                <a:effectLst>
                  <a:outerShdw blurRad="38100" dist="38100" dir="2700000" algn="tl">
                    <a:srgbClr val="000000">
                      <a:alpha val="43137"/>
                    </a:srgbClr>
                  </a:outerShdw>
                </a:effectLst>
              </a:rPr>
              <a:t>ينبني النص على منطق حجاجي يرفض من خلاله الكاتب </a:t>
            </a:r>
            <a:r>
              <a:rPr lang="ar-MA" sz="3600" b="1" dirty="0" smtClean="0">
                <a:solidFill>
                  <a:schemeClr val="bg1"/>
                </a:solidFill>
                <a:effectLst>
                  <a:outerShdw blurRad="38100" dist="38100" dir="2700000" algn="tl">
                    <a:srgbClr val="000000">
                      <a:alpha val="43137"/>
                    </a:srgbClr>
                  </a:outerShdw>
                </a:effectLst>
              </a:rPr>
              <a:t>فكرة، ويقدم </a:t>
            </a:r>
            <a:r>
              <a:rPr lang="ar-MA" sz="3600" b="1" dirty="0">
                <a:solidFill>
                  <a:schemeClr val="bg1"/>
                </a:solidFill>
                <a:effectLst>
                  <a:outerShdw blurRad="38100" dist="38100" dir="2700000" algn="tl">
                    <a:srgbClr val="000000">
                      <a:alpha val="43137"/>
                    </a:srgbClr>
                  </a:outerShdw>
                </a:effectLst>
              </a:rPr>
              <a:t>فيه فكرة </a:t>
            </a:r>
            <a:r>
              <a:rPr lang="ar-MA" sz="3600" b="1" dirty="0" smtClean="0">
                <a:solidFill>
                  <a:schemeClr val="bg1"/>
                </a:solidFill>
                <a:effectLst>
                  <a:outerShdw blurRad="38100" dist="38100" dir="2700000" algn="tl">
                    <a:srgbClr val="000000">
                      <a:alpha val="43137"/>
                    </a:srgbClr>
                  </a:outerShdw>
                </a:effectLst>
              </a:rPr>
              <a:t>بديلة، </a:t>
            </a:r>
            <a:r>
              <a:rPr lang="ar-MA" sz="3600" b="1" dirty="0">
                <a:solidFill>
                  <a:schemeClr val="bg1"/>
                </a:solidFill>
                <a:effectLst>
                  <a:outerShdw blurRad="38100" dist="38100" dir="2700000" algn="tl">
                    <a:srgbClr val="000000">
                      <a:alpha val="43137"/>
                    </a:srgbClr>
                  </a:outerShdw>
                </a:effectLst>
              </a:rPr>
              <a:t>ويمكن توضيح هذا المنطق في الجدول التالي</a:t>
            </a:r>
            <a:r>
              <a:rPr lang="ar-MA" sz="3600" b="1" dirty="0" smtClean="0">
                <a:solidFill>
                  <a:schemeClr val="bg1"/>
                </a:solidFill>
                <a:effectLst>
                  <a:outerShdw blurRad="38100" dist="38100" dir="2700000" algn="tl">
                    <a:srgbClr val="000000">
                      <a:alpha val="43137"/>
                    </a:srgbClr>
                  </a:outerShdw>
                </a:effectLst>
              </a:rPr>
              <a:t>:</a:t>
            </a:r>
          </a:p>
          <a:p>
            <a:pPr lvl="0" algn="r" rtl="1"/>
            <a:endParaRPr lang="ar-MA" sz="3600" b="1" dirty="0">
              <a:solidFill>
                <a:schemeClr val="bg1"/>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FF0000"/>
              </a:solidFill>
              <a:effectLst>
                <a:outerShdw blurRad="38100" dist="38100" dir="2700000" algn="tl">
                  <a:srgbClr val="000000">
                    <a:alpha val="43137"/>
                  </a:srgbClr>
                </a:outerShdw>
              </a:effectLst>
            </a:endParaRPr>
          </a:p>
          <a:p>
            <a:pPr lvl="0" algn="r" rtl="1">
              <a:lnSpc>
                <a:spcPct val="150000"/>
              </a:lnSpc>
            </a:pPr>
            <a:endParaRPr lang="ar-MA" sz="3600" b="1" dirty="0" smtClean="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85156473"/>
              </p:ext>
            </p:extLst>
          </p:nvPr>
        </p:nvGraphicFramePr>
        <p:xfrm>
          <a:off x="407963" y="2461880"/>
          <a:ext cx="11352627" cy="3364992"/>
        </p:xfrm>
        <a:graphic>
          <a:graphicData uri="http://schemas.openxmlformats.org/drawingml/2006/table">
            <a:tbl>
              <a:tblPr firstRow="1" firstCol="1" bandRow="1">
                <a:tableStyleId>{5C22544A-7EE6-4342-B048-85BDC9FD1C3A}</a:tableStyleId>
              </a:tblPr>
              <a:tblGrid>
                <a:gridCol w="3783759">
                  <a:extLst>
                    <a:ext uri="{9D8B030D-6E8A-4147-A177-3AD203B41FA5}">
                      <a16:colId xmlns:a16="http://schemas.microsoft.com/office/drawing/2014/main" val="1733686304"/>
                    </a:ext>
                  </a:extLst>
                </a:gridCol>
                <a:gridCol w="4672941">
                  <a:extLst>
                    <a:ext uri="{9D8B030D-6E8A-4147-A177-3AD203B41FA5}">
                      <a16:colId xmlns:a16="http://schemas.microsoft.com/office/drawing/2014/main" val="1987273320"/>
                    </a:ext>
                  </a:extLst>
                </a:gridCol>
                <a:gridCol w="2895927">
                  <a:extLst>
                    <a:ext uri="{9D8B030D-6E8A-4147-A177-3AD203B41FA5}">
                      <a16:colId xmlns:a16="http://schemas.microsoft.com/office/drawing/2014/main" val="1737170407"/>
                    </a:ext>
                  </a:extLst>
                </a:gridCol>
              </a:tblGrid>
              <a:tr h="221615">
                <a:tc>
                  <a:txBody>
                    <a:bodyPr/>
                    <a:lstStyle/>
                    <a:p>
                      <a:pPr algn="ctr">
                        <a:lnSpc>
                          <a:spcPct val="115000"/>
                        </a:lnSpc>
                        <a:spcAft>
                          <a:spcPts val="1000"/>
                        </a:spcAft>
                        <a:tabLst>
                          <a:tab pos="4420870" algn="l"/>
                        </a:tabLst>
                      </a:pPr>
                      <a:r>
                        <a:rPr lang="ar-MA" sz="3200" b="1" dirty="0">
                          <a:solidFill>
                            <a:srgbClr val="00B050"/>
                          </a:solidFill>
                          <a:effectLst/>
                        </a:rPr>
                        <a:t>الفكرة المقترحة / البدية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a:solidFill>
                            <a:srgbClr val="00B050"/>
                          </a:solidFill>
                          <a:effectLst/>
                        </a:rPr>
                        <a:t>عمليات البرهنة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a:solidFill>
                            <a:srgbClr val="00B050"/>
                          </a:solidFill>
                          <a:effectLst/>
                        </a:rPr>
                        <a:t>الفكرة المرفوضة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44683458"/>
                  </a:ext>
                </a:extLst>
              </a:tr>
              <a:tr h="518795">
                <a:tc>
                  <a:txBody>
                    <a:bodyPr/>
                    <a:lstStyle/>
                    <a:p>
                      <a:pPr algn="ctr">
                        <a:lnSpc>
                          <a:spcPct val="115000"/>
                        </a:lnSpc>
                        <a:spcAft>
                          <a:spcPts val="1000"/>
                        </a:spcAft>
                        <a:tabLst>
                          <a:tab pos="4420870" algn="l"/>
                        </a:tabLst>
                      </a:pPr>
                      <a:r>
                        <a:rPr lang="ar-MA" sz="3200" b="1" dirty="0">
                          <a:solidFill>
                            <a:schemeClr val="bg1"/>
                          </a:solidFill>
                          <a:effectLst/>
                        </a:rPr>
                        <a:t>حقوق الإنسان هي ضرورات وليست مجرد حقوق.</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r" rtl="1">
                        <a:lnSpc>
                          <a:spcPct val="115000"/>
                        </a:lnSpc>
                        <a:spcAft>
                          <a:spcPts val="1000"/>
                        </a:spcAft>
                        <a:tabLst>
                          <a:tab pos="4420870" algn="l"/>
                        </a:tabLst>
                      </a:pPr>
                      <a:r>
                        <a:rPr lang="ar-MA" sz="3200" b="1" dirty="0">
                          <a:solidFill>
                            <a:schemeClr val="bg1"/>
                          </a:solidFill>
                          <a:effectLst/>
                        </a:rPr>
                        <a:t>1- النفي: ضرورات لا </a:t>
                      </a:r>
                      <a:r>
                        <a:rPr lang="ar-MA" sz="3200" b="1" dirty="0" smtClean="0">
                          <a:solidFill>
                            <a:schemeClr val="bg1"/>
                          </a:solidFill>
                          <a:effectLst/>
                        </a:rPr>
                        <a:t>حقوق.</a:t>
                      </a:r>
                      <a:r>
                        <a:rPr lang="fr-FR" sz="3200" b="1" dirty="0">
                          <a:solidFill>
                            <a:schemeClr val="bg1"/>
                          </a:solidFill>
                          <a:effectLst/>
                        </a:rPr>
                        <a:t/>
                      </a:r>
                      <a:br>
                        <a:rPr lang="fr-FR" sz="3200" b="1" dirty="0">
                          <a:solidFill>
                            <a:schemeClr val="bg1"/>
                          </a:solidFill>
                          <a:effectLst/>
                        </a:rPr>
                      </a:br>
                      <a:r>
                        <a:rPr lang="ar-MA" sz="3200" b="1" dirty="0">
                          <a:solidFill>
                            <a:schemeClr val="bg1"/>
                          </a:solidFill>
                          <a:effectLst/>
                        </a:rPr>
                        <a:t>2- التأكيد:  إن الحقوق.. إنما هي </a:t>
                      </a:r>
                      <a:r>
                        <a:rPr lang="ar-MA" sz="3200" b="1" dirty="0" smtClean="0">
                          <a:solidFill>
                            <a:schemeClr val="bg1"/>
                          </a:solidFill>
                          <a:effectLst/>
                        </a:rPr>
                        <a:t>ضرورات  -  </a:t>
                      </a:r>
                      <a:r>
                        <a:rPr lang="ar-MA" sz="3200" b="1" dirty="0">
                          <a:solidFill>
                            <a:schemeClr val="bg1"/>
                          </a:solidFill>
                          <a:effectLst/>
                        </a:rPr>
                        <a:t>إننا نجد...</a:t>
                      </a:r>
                      <a:r>
                        <a:rPr lang="fr-FR" sz="3200" b="1" dirty="0">
                          <a:solidFill>
                            <a:schemeClr val="bg1"/>
                          </a:solidFill>
                          <a:effectLst/>
                        </a:rPr>
                        <a:t>…</a:t>
                      </a:r>
                      <a:br>
                        <a:rPr lang="fr-FR" sz="3200" b="1" dirty="0">
                          <a:solidFill>
                            <a:schemeClr val="bg1"/>
                          </a:solidFill>
                          <a:effectLst/>
                        </a:rPr>
                      </a:br>
                      <a:r>
                        <a:rPr lang="ar-MA" sz="3200" b="1" dirty="0">
                          <a:solidFill>
                            <a:schemeClr val="bg1"/>
                          </a:solidFill>
                          <a:effectLst/>
                        </a:rPr>
                        <a:t>3- التمثيل : فالمأكل ، والملبس، والمسكن</a:t>
                      </a:r>
                      <a:r>
                        <a:rPr lang="fr-FR" sz="3200" b="1" dirty="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1000"/>
                        </a:spcAft>
                        <a:tabLst>
                          <a:tab pos="4420870" algn="l"/>
                        </a:tabLst>
                      </a:pPr>
                      <a:r>
                        <a:rPr lang="ar-MA" sz="3200" b="1" dirty="0">
                          <a:solidFill>
                            <a:schemeClr val="bg1"/>
                          </a:solidFill>
                          <a:effectLst/>
                        </a:rPr>
                        <a:t>حقوق الإنسان مجرد حقوق</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45825999"/>
                  </a:ext>
                </a:extLst>
              </a:tr>
            </a:tbl>
          </a:graphicData>
        </a:graphic>
      </p:graphicFrame>
    </p:spTree>
    <p:extLst>
      <p:ext uri="{BB962C8B-B14F-4D97-AF65-F5344CB8AC3E}">
        <p14:creationId xmlns:p14="http://schemas.microsoft.com/office/powerpoint/2010/main" val="21615404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1354" y="302453"/>
            <a:ext cx="11591778"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a:t>
            </a:r>
            <a:r>
              <a:rPr lang="ar-MA" sz="3600" b="1" dirty="0">
                <a:solidFill>
                  <a:srgbClr val="FF0000"/>
                </a:solidFill>
                <a:effectLst>
                  <a:outerShdw blurRad="38100" dist="38100" dir="2700000" algn="tl">
                    <a:srgbClr val="000000">
                      <a:alpha val="43137"/>
                    </a:srgbClr>
                  </a:outerShdw>
                </a:effectLst>
              </a:rPr>
              <a:t>. القيم المروجة في النص:</a:t>
            </a:r>
            <a:endParaRPr lang="ar-MA" sz="3600" b="1" dirty="0" smtClean="0">
              <a:solidFill>
                <a:srgbClr val="FF0000"/>
              </a:solidFill>
              <a:effectLst>
                <a:outerShdw blurRad="38100" dist="38100" dir="2700000" algn="tl">
                  <a:srgbClr val="000000">
                    <a:alpha val="43137"/>
                  </a:srgbClr>
                </a:outerShdw>
              </a:effectLst>
            </a:endParaRPr>
          </a:p>
          <a:p>
            <a:pPr marL="571500" lvl="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45792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1354" y="302453"/>
            <a:ext cx="11591778" cy="258532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a:t>
            </a:r>
            <a:r>
              <a:rPr lang="ar-MA" sz="3600" b="1" dirty="0">
                <a:solidFill>
                  <a:srgbClr val="FF0000"/>
                </a:solidFill>
                <a:effectLst>
                  <a:outerShdw blurRad="38100" dist="38100" dir="2700000" algn="tl">
                    <a:srgbClr val="000000">
                      <a:alpha val="43137"/>
                    </a:srgbClr>
                  </a:outerShdw>
                </a:effectLst>
              </a:rPr>
              <a:t>. القيم المروجة في النص:</a:t>
            </a:r>
            <a:endParaRPr lang="ar-MA" sz="3600" b="1" dirty="0" smtClean="0">
              <a:solidFill>
                <a:srgbClr val="FF0000"/>
              </a:solidFill>
              <a:effectLst>
                <a:outerShdw blurRad="38100" dist="38100" dir="2700000" algn="tl">
                  <a:srgbClr val="000000">
                    <a:alpha val="43137"/>
                  </a:srgbClr>
                </a:outerShdw>
              </a:effectLst>
            </a:endParaRPr>
          </a:p>
          <a:p>
            <a:pPr marL="571500" lvl="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الإسلام </a:t>
            </a:r>
            <a:r>
              <a:rPr lang="ar-MA" sz="3600" b="1" dirty="0">
                <a:solidFill>
                  <a:schemeClr val="bg1"/>
                </a:solidFill>
                <a:effectLst>
                  <a:outerShdw blurRad="38100" dist="38100" dir="2700000" algn="tl">
                    <a:srgbClr val="000000">
                      <a:alpha val="43137"/>
                    </a:srgbClr>
                  </a:outerShdw>
                </a:effectLst>
              </a:rPr>
              <a:t>دين الحقوق الإنسانية. </a:t>
            </a:r>
          </a:p>
          <a:p>
            <a:pPr marL="571500" lvl="0" indent="-571500" algn="r" rtl="1">
              <a:lnSpc>
                <a:spcPct val="1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الإسلام </a:t>
            </a:r>
            <a:r>
              <a:rPr lang="ar-MA" sz="3600" b="1" dirty="0">
                <a:solidFill>
                  <a:schemeClr val="bg1"/>
                </a:solidFill>
                <a:effectLst>
                  <a:outerShdw blurRad="38100" dist="38100" dir="2700000" algn="tl">
                    <a:srgbClr val="000000">
                      <a:alpha val="43137"/>
                    </a:srgbClr>
                  </a:outerShdw>
                </a:effectLst>
              </a:rPr>
              <a:t>سَبّاق إلى إقرار حقوق الإنسان وتنظيمها والحفاظ عليها</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50188" y="2968282"/>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6" name="TextBox 5"/>
          <p:cNvSpPr txBox="1"/>
          <p:nvPr/>
        </p:nvSpPr>
        <p:spPr>
          <a:xfrm>
            <a:off x="107850" y="3633613"/>
            <a:ext cx="11985674" cy="2062103"/>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يؤكد الكاتب على أهمية حقوق الإنسان في الإسلام؛ فهي ليست مجرد حقوق يستفيد منها المسلم، بل ضرورات مقدسة تستوجب التمسك بها والعمل على حمايتها، وعدم التفريط </a:t>
            </a:r>
            <a:r>
              <a:rPr lang="ar-MA" sz="3200" b="1" dirty="0" smtClean="0">
                <a:solidFill>
                  <a:schemeClr val="bg1"/>
                </a:solidFill>
                <a:effectLst>
                  <a:outerShdw blurRad="38100" dist="38100" dir="2700000" algn="tl">
                    <a:srgbClr val="000000">
                      <a:alpha val="43137"/>
                    </a:srgbClr>
                  </a:outerShdw>
                </a:effectLst>
              </a:rPr>
              <a:t>فيها</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a:solidFill>
                  <a:schemeClr val="bg1"/>
                </a:solidFill>
                <a:effectLst>
                  <a:outerShdw blurRad="38100" dist="38100" dir="2700000" algn="tl">
                    <a:srgbClr val="000000">
                      <a:alpha val="43137"/>
                    </a:srgbClr>
                  </a:outerShdw>
                </a:effectLst>
              </a:rPr>
              <a:t>      ولهذا الغرض، شرّع الدين الإسلامي مجموعة من الأحكام لحماية هذه الحقوق من أيّ انتهاك وتنظيمها؛ تحقيقا لسعادة الإنسان في الدنيا والآخرة.</a:t>
            </a:r>
          </a:p>
        </p:txBody>
      </p:sp>
    </p:spTree>
    <p:extLst>
      <p:ext uri="{BB962C8B-B14F-4D97-AF65-F5344CB8AC3E}">
        <p14:creationId xmlns:p14="http://schemas.microsoft.com/office/powerpoint/2010/main" val="391683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1938992"/>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اذكر </a:t>
            </a:r>
            <a:r>
              <a:rPr lang="ar-MA" sz="4000" b="1" dirty="0">
                <a:solidFill>
                  <a:schemeClr val="bg1"/>
                </a:solidFill>
                <a:effectLst>
                  <a:outerShdw blurRad="38100" dist="38100" dir="2700000" algn="tl">
                    <a:srgbClr val="000000">
                      <a:alpha val="43137"/>
                    </a:srgbClr>
                  </a:outerShdw>
                </a:effectLst>
              </a:rPr>
              <a:t>أبرز المواثيق الدولية التي نصت على احترام حقوق الإنسان</a:t>
            </a:r>
            <a:r>
              <a:rPr lang="ar-MA" sz="4000" b="1" dirty="0" smtClean="0">
                <a:solidFill>
                  <a:schemeClr val="bg1"/>
                </a:solidFill>
                <a:effectLst>
                  <a:outerShdw blurRad="38100" dist="38100" dir="2700000" algn="tl">
                    <a:srgbClr val="000000">
                      <a:alpha val="43137"/>
                    </a:srgbClr>
                  </a:outerShdw>
                </a:effectLst>
              </a:rPr>
              <a:t>.</a:t>
            </a:r>
          </a:p>
          <a:p>
            <a:pPr algn="r" rtl="1"/>
            <a:endParaRPr lang="ar-MA" sz="4000" b="1" dirty="0">
              <a:solidFill>
                <a:schemeClr val="bg1"/>
              </a:solidFill>
              <a:effectLst>
                <a:outerShdw blurRad="38100" dist="38100" dir="2700000" algn="tl">
                  <a:srgbClr val="000000">
                    <a:alpha val="43137"/>
                  </a:srgbClr>
                </a:outerShdw>
              </a:effectLst>
            </a:endParaRPr>
          </a:p>
          <a:p>
            <a:pPr algn="r" rtl="1"/>
            <a:r>
              <a:rPr lang="ar-MA" sz="4000" b="1" dirty="0">
                <a:solidFill>
                  <a:schemeClr val="bg1"/>
                </a:solidFill>
                <a:effectLst>
                  <a:outerShdw blurRad="38100" dist="38100" dir="2700000" algn="tl">
                    <a:srgbClr val="000000">
                      <a:alpha val="43137"/>
                    </a:srgbClr>
                  </a:outerShdw>
                </a:effectLst>
              </a:rPr>
              <a:t>- هل الإسلام كان راعيا لهذه الحقوق؟ علل جوابك.</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51496" y="84405"/>
            <a:ext cx="3488789"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ضرورات لا حقوق</a:t>
            </a:r>
            <a:endParaRPr lang="ar-MA" sz="3600" dirty="0"/>
          </a:p>
        </p:txBody>
      </p:sp>
      <p:sp>
        <p:nvSpPr>
          <p:cNvPr id="5" name="TextBox 4"/>
          <p:cNvSpPr txBox="1"/>
          <p:nvPr/>
        </p:nvSpPr>
        <p:spPr>
          <a:xfrm>
            <a:off x="98474" y="804569"/>
            <a:ext cx="12041945" cy="5509200"/>
          </a:xfrm>
          <a:prstGeom prst="rect">
            <a:avLst/>
          </a:prstGeom>
          <a:solidFill>
            <a:schemeClr val="accent2">
              <a:lumMod val="40000"/>
              <a:lumOff val="60000"/>
            </a:schemeClr>
          </a:solidFill>
        </p:spPr>
        <p:txBody>
          <a:bodyPr wrap="square" rtlCol="1">
            <a:spAutoFit/>
          </a:bodyPr>
          <a:lstStyle/>
          <a:p>
            <a:pPr algn="r" rtl="1"/>
            <a:r>
              <a:rPr lang="ar-MA" sz="3200" b="1" dirty="0" smtClean="0">
                <a:solidFill>
                  <a:schemeClr val="bg1"/>
                </a:solidFill>
                <a:effectLst>
                  <a:outerShdw blurRad="38100" dist="38100" dir="2700000" algn="tl">
                    <a:srgbClr val="000000">
                      <a:alpha val="43137"/>
                    </a:srgbClr>
                  </a:outerShdw>
                </a:effectLst>
              </a:rPr>
              <a:t>   هناك </a:t>
            </a:r>
            <a:r>
              <a:rPr lang="ar-MA" sz="3200" b="1" dirty="0">
                <a:solidFill>
                  <a:schemeClr val="bg1"/>
                </a:solidFill>
                <a:effectLst>
                  <a:outerShdw blurRad="38100" dist="38100" dir="2700000" algn="tl">
                    <a:srgbClr val="000000">
                      <a:alpha val="43137"/>
                    </a:srgbClr>
                  </a:outerShdw>
                </a:effectLst>
              </a:rPr>
              <a:t>سؤال مشروع ومطروح في الساحة الإسلامية: أين يلتمس المسلم المعاصر ذلك السياج الفكري الذي يستطيع بإقامته حماية الحقوق الإنسانية التي تكفل له تحقيق جوهرة إنسانيته، وازدهار طاقاته وملكاته، والنهوض بواقع أمته وحضارته في العصر الحديث؟، أين يلتمس المسلم المعاصر هذا السياج</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a:solidFill>
                  <a:schemeClr val="bg1"/>
                </a:solidFill>
                <a:effectLst>
                  <a:outerShdw blurRad="38100" dist="38100" dir="2700000" algn="tl">
                    <a:srgbClr val="000000">
                      <a:alpha val="43137"/>
                    </a:srgbClr>
                  </a:outerShdw>
                </a:effectLst>
              </a:rPr>
              <a:t>إن الحقوق الإنسانية ضرورات فطرية للإنسان من حيث هو إنسان. وإسلامنا هو دين الفطرة التي فطرنا الله عليها، فمن الطبيعي والبديهي أن يكون الكافل لتحقيق هذه الحقوق …، ومن ثم أن يكون المصدر الطبيعي لمن يريد التماس هذا السياج</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smtClean="0">
                <a:solidFill>
                  <a:schemeClr val="bg1"/>
                </a:solidFill>
                <a:effectLst>
                  <a:outerShdw blurRad="38100" dist="38100" dir="2700000" algn="tl">
                    <a:srgbClr val="000000">
                      <a:alpha val="43137"/>
                    </a:srgbClr>
                  </a:outerShdw>
                </a:effectLst>
              </a:rPr>
              <a:t>   إننا </a:t>
            </a:r>
            <a:r>
              <a:rPr lang="ar-MA" sz="3200" b="1" dirty="0">
                <a:solidFill>
                  <a:schemeClr val="bg1"/>
                </a:solidFill>
                <a:effectLst>
                  <a:outerShdw blurRad="38100" dist="38100" dir="2700000" algn="tl">
                    <a:srgbClr val="000000">
                      <a:alpha val="43137"/>
                    </a:srgbClr>
                  </a:outerShdw>
                </a:effectLst>
              </a:rPr>
              <a:t>نجد الإسلام قد بالغ في الإيمان بالإنسان من حيث هو إنسان، وفي تقديس حقوقه إلى الحد الذي تجاوز بها مرتبة الحقوق، عندما اعتبرها ضرورات، ومن ثم أدخلها في اطار الوجبات! فالمأكل والملبس والمسكن …، والأمن …، والحرية في الفكر والاعتقاد والتعبير …، والعلم والتعليم …، والمشاركة في صياغة النظام العام للمجتمع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139490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579" y="368468"/>
            <a:ext cx="12041945" cy="4524315"/>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   كل هذه الأمور هي في نظر الإسلام ليست فقط حقوقا للإنسان، من حقه أن يطلبها ويسعى في سبيلها، ويتمسك بالحصول عليها …، وإنما هي ضرورات واجبة لهذا الإنسان، بل إنها واجبات عليه أيضا</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smtClean="0">
                <a:solidFill>
                  <a:schemeClr val="bg1"/>
                </a:solidFill>
                <a:effectLst>
                  <a:outerShdw blurRad="38100" dist="38100" dir="2700000" algn="tl">
                    <a:srgbClr val="000000">
                      <a:alpha val="43137"/>
                    </a:srgbClr>
                  </a:outerShdw>
                </a:effectLst>
              </a:rPr>
              <a:t>   إنها </a:t>
            </a:r>
            <a:r>
              <a:rPr lang="ar-MA" sz="3200" b="1" dirty="0">
                <a:solidFill>
                  <a:schemeClr val="bg1"/>
                </a:solidFill>
                <a:effectLst>
                  <a:outerShdw blurRad="38100" dist="38100" dir="2700000" algn="tl">
                    <a:srgbClr val="000000">
                      <a:alpha val="43137"/>
                    </a:srgbClr>
                  </a:outerShdw>
                </a:effectLst>
              </a:rPr>
              <a:t>ليست مجرد حقوق من حق الفرد أو الجماعة أن يتنازل عنها أو عن بعضها، وإنما هي ضرورات إنسانية – فردية كانت أو جماعية – ولا سبيل إلى حياة الإنسان بدونها، حياة تستحق معنى الحياة، ومن ثم فإن الحفاظ عليها ليس مجرد حق للإنسان،  بل واجب عليه أيضا …، يأثم هو ذاته فردا أو جماعة – إذا هو فرط فيها، وذلك فضلا على الإثم الذي يلحق كل من يحول بين الإنسان وبين تحقيق هذه الضرورات. إنها ضرورات لابد من وجودها، ومن تمتع الإنسان بها وممارساته لها، كي يتحقق له المعنى الحقيقي للحياة</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029282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2259" y="312198"/>
            <a:ext cx="11835619" cy="3539430"/>
          </a:xfrm>
          <a:prstGeom prst="rect">
            <a:avLst/>
          </a:prstGeom>
          <a:solidFill>
            <a:schemeClr val="accent2">
              <a:lumMod val="40000"/>
              <a:lumOff val="60000"/>
            </a:schemeClr>
          </a:solidFill>
        </p:spPr>
        <p:txBody>
          <a:bodyPr wrap="square" rtlCol="1">
            <a:spAutoFit/>
          </a:bodyPr>
          <a:lstStyle/>
          <a:p>
            <a:pPr algn="r" rtl="1"/>
            <a:r>
              <a:rPr lang="ar-MA" sz="3200" b="1" dirty="0" smtClean="0">
                <a:solidFill>
                  <a:schemeClr val="bg1"/>
                </a:solidFill>
                <a:effectLst>
                  <a:outerShdw blurRad="38100" dist="38100" dir="2700000" algn="tl">
                    <a:srgbClr val="000000">
                      <a:alpha val="43137"/>
                    </a:srgbClr>
                  </a:outerShdw>
                </a:effectLst>
              </a:rPr>
              <a:t>وإذا </a:t>
            </a:r>
            <a:r>
              <a:rPr lang="ar-MA" sz="3200" b="1" dirty="0">
                <a:solidFill>
                  <a:schemeClr val="bg1"/>
                </a:solidFill>
                <a:effectLst>
                  <a:outerShdw blurRad="38100" dist="38100" dir="2700000" algn="tl">
                    <a:srgbClr val="000000">
                      <a:alpha val="43137"/>
                    </a:srgbClr>
                  </a:outerShdw>
                </a:effectLst>
              </a:rPr>
              <a:t>كان العدوان على الحياة من صاحبها بالانتحار أو من الأخرين بالقتل جريمة كاملة ومؤثمة، فكذلك العدوان على أي من الضرورات اللازمة لتحقيق جوهر هذه الحياة</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smtClean="0">
                <a:solidFill>
                  <a:schemeClr val="bg1"/>
                </a:solidFill>
                <a:effectLst>
                  <a:outerShdw blurRad="38100" dist="38100" dir="2700000" algn="tl">
                    <a:srgbClr val="000000">
                      <a:alpha val="43137"/>
                    </a:srgbClr>
                  </a:outerShdw>
                </a:effectLst>
              </a:rPr>
              <a:t>   بل </a:t>
            </a:r>
            <a:r>
              <a:rPr lang="ar-MA" sz="3200" b="1" dirty="0">
                <a:solidFill>
                  <a:schemeClr val="bg1"/>
                </a:solidFill>
                <a:effectLst>
                  <a:outerShdw blurRad="38100" dist="38100" dir="2700000" algn="tl">
                    <a:srgbClr val="000000">
                      <a:alpha val="43137"/>
                    </a:srgbClr>
                  </a:outerShdw>
                </a:effectLst>
              </a:rPr>
              <a:t>إن الإسلام ليبلغ في تقديس هذه الضرورات الإنسانية الواجبة إلى الحد الذي يراها الأساس الذي يستحيل قيام الذين بدون توافرها للإنسان، فعليها يتوقف الإيمان ومن ثم التدين بالدين</a:t>
            </a:r>
            <a:r>
              <a:rPr lang="ar-MA" sz="3200" b="1" dirty="0" smtClean="0">
                <a:solidFill>
                  <a:schemeClr val="bg1"/>
                </a:solidFill>
                <a:effectLst>
                  <a:outerShdw blurRad="38100" dist="38100" dir="2700000" algn="tl">
                    <a:srgbClr val="000000">
                      <a:alpha val="43137"/>
                    </a:srgbClr>
                  </a:outerShdw>
                </a:effectLst>
              </a:rPr>
              <a:t>».</a:t>
            </a:r>
          </a:p>
          <a:p>
            <a:pPr rtl="1"/>
            <a:r>
              <a:rPr lang="ar-MA" sz="2800" b="1" dirty="0">
                <a:solidFill>
                  <a:schemeClr val="bg1"/>
                </a:solidFill>
                <a:effectLst>
                  <a:outerShdw blurRad="38100" dist="38100" dir="2700000" algn="tl">
                    <a:srgbClr val="000000">
                      <a:alpha val="43137"/>
                    </a:srgbClr>
                  </a:outerShdw>
                </a:effectLst>
              </a:rPr>
              <a:t>محمد عمارة، »الإسلام وحقوق الإنسان، ضرورات لا حقوق</a:t>
            </a:r>
            <a:r>
              <a:rPr lang="ar-MA" sz="2800" b="1" dirty="0" smtClean="0">
                <a:solidFill>
                  <a:schemeClr val="bg1"/>
                </a:solidFill>
                <a:effectLst>
                  <a:outerShdw blurRad="38100" dist="38100" dir="2700000" algn="tl">
                    <a:srgbClr val="000000">
                      <a:alpha val="43137"/>
                    </a:srgbClr>
                  </a:outerShdw>
                </a:effectLst>
              </a:rPr>
              <a:t>»  </a:t>
            </a:r>
          </a:p>
          <a:p>
            <a:pPr rtl="1"/>
            <a:r>
              <a:rPr lang="ar-MA" sz="2800" b="1" dirty="0" smtClean="0">
                <a:solidFill>
                  <a:schemeClr val="bg1"/>
                </a:solidFill>
                <a:effectLst>
                  <a:outerShdw blurRad="38100" dist="38100" dir="2700000" algn="tl">
                    <a:srgbClr val="000000">
                      <a:alpha val="43137"/>
                    </a:srgbClr>
                  </a:outerShdw>
                </a:effectLst>
              </a:rPr>
              <a:t>عالم </a:t>
            </a:r>
            <a:r>
              <a:rPr lang="ar-MA" sz="2800" b="1" dirty="0">
                <a:solidFill>
                  <a:schemeClr val="bg1"/>
                </a:solidFill>
                <a:effectLst>
                  <a:outerShdw blurRad="38100" dist="38100" dir="2700000" algn="tl">
                    <a:srgbClr val="000000">
                      <a:alpha val="43137"/>
                    </a:srgbClr>
                  </a:outerShdw>
                </a:effectLst>
              </a:rPr>
              <a:t>المعرفة، العدد 89 (ماي 1985)، ص: 7 – 14 – 15 (بتصرف).</a:t>
            </a:r>
            <a:endParaRPr lang="ar-MA"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231302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600" b="1" dirty="0" smtClean="0">
                <a:solidFill>
                  <a:schemeClr val="bg1"/>
                </a:solidFill>
                <a:effectLst>
                  <a:outerShdw blurRad="38100" dist="38100" dir="2700000" algn="tl">
                    <a:srgbClr val="000000">
                      <a:alpha val="43137"/>
                    </a:srgbClr>
                  </a:outerShdw>
                </a:effectLst>
              </a:rPr>
              <a:t>- 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5509200"/>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الدكتور محمد عمارة، </a:t>
            </a:r>
            <a:r>
              <a:rPr lang="ar-MA" sz="3200" b="1" dirty="0" smtClean="0">
                <a:solidFill>
                  <a:schemeClr val="bg1"/>
                </a:solidFill>
                <a:effectLst>
                  <a:outerShdw blurRad="38100" dist="38100" dir="2700000" algn="tl">
                    <a:srgbClr val="000000">
                      <a:alpha val="43137"/>
                    </a:srgbClr>
                  </a:outerShdw>
                </a:effectLst>
              </a:rPr>
              <a:t>" الإسلام </a:t>
            </a:r>
            <a:r>
              <a:rPr lang="ar-MA" sz="3200" b="1" dirty="0">
                <a:solidFill>
                  <a:schemeClr val="bg1"/>
                </a:solidFill>
                <a:effectLst>
                  <a:outerShdw blurRad="38100" dist="38100" dir="2700000" algn="tl">
                    <a:srgbClr val="000000">
                      <a:alpha val="43137"/>
                    </a:srgbClr>
                  </a:outerShdw>
                </a:effectLst>
              </a:rPr>
              <a:t>وحقوق الإنسان</a:t>
            </a:r>
            <a:r>
              <a:rPr lang="ar-MA" sz="3200" b="1" dirty="0" smtClean="0">
                <a:solidFill>
                  <a:schemeClr val="bg1"/>
                </a:solidFill>
                <a:effectLst>
                  <a:outerShdw blurRad="38100" dist="38100" dir="2700000" algn="tl">
                    <a:srgbClr val="000000">
                      <a:alpha val="43137"/>
                    </a:srgbClr>
                  </a:outerShdw>
                </a:effectLst>
              </a:rPr>
              <a:t>، ضرورات </a:t>
            </a:r>
            <a:r>
              <a:rPr lang="ar-MA" sz="3200" b="1" dirty="0">
                <a:solidFill>
                  <a:schemeClr val="bg1"/>
                </a:solidFill>
                <a:effectLst>
                  <a:outerShdw blurRad="38100" dist="38100" dir="2700000" algn="tl">
                    <a:srgbClr val="000000">
                      <a:alpha val="43137"/>
                    </a:srgbClr>
                  </a:outerShdw>
                </a:effectLst>
              </a:rPr>
              <a:t>لا حقوق</a:t>
            </a:r>
            <a:r>
              <a:rPr lang="ar-MA" sz="3200" b="1" dirty="0" smtClean="0">
                <a:solidFill>
                  <a:schemeClr val="bg1"/>
                </a:solidFill>
                <a:effectLst>
                  <a:outerShdw blurRad="38100" dist="38100" dir="2700000" algn="tl">
                    <a:srgbClr val="000000">
                      <a:alpha val="43137"/>
                    </a:srgbClr>
                  </a:outerShdw>
                </a:effectLst>
              </a:rPr>
              <a:t>".</a:t>
            </a: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نص فكري ثقافي، ذو طابع تفسيري، وله بعد إنساني (مقالة حجاجية ذات بعد إسلامي).</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بداية </a:t>
            </a:r>
            <a:r>
              <a:rPr lang="ar-MA" sz="3200" b="1" u="sng" dirty="0">
                <a:solidFill>
                  <a:srgbClr val="00B050"/>
                </a:solidFill>
                <a:effectLst>
                  <a:outerShdw blurRad="38100" dist="38100" dir="2700000" algn="tl">
                    <a:srgbClr val="000000">
                      <a:alpha val="43137"/>
                    </a:srgbClr>
                  </a:outerShdw>
                </a:effectLst>
              </a:rPr>
              <a:t>النص </a:t>
            </a:r>
            <a:r>
              <a:rPr lang="ar-MA" sz="3200" b="1" u="sng" dirty="0" smtClean="0">
                <a:solidFill>
                  <a:srgbClr val="00B050"/>
                </a:solidFill>
                <a:effectLst>
                  <a:outerShdw blurRad="38100" dist="38100" dir="2700000" algn="tl">
                    <a:srgbClr val="000000">
                      <a:alpha val="43137"/>
                    </a:srgbClr>
                  </a:outerShdw>
                </a:effectLst>
              </a:rPr>
              <a:t>ونهايته: </a:t>
            </a:r>
            <a:r>
              <a:rPr lang="ar-MA" sz="3200" b="1" dirty="0">
                <a:solidFill>
                  <a:schemeClr val="bg1"/>
                </a:solidFill>
                <a:effectLst>
                  <a:outerShdw blurRad="38100" dist="38100" dir="2700000" algn="tl">
                    <a:srgbClr val="000000">
                      <a:alpha val="43137"/>
                    </a:srgbClr>
                  </a:outerShdw>
                </a:effectLst>
              </a:rPr>
              <a:t> </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تنسجم </a:t>
            </a:r>
            <a:r>
              <a:rPr lang="ar-MA" sz="3200" b="1" dirty="0" smtClean="0">
                <a:solidFill>
                  <a:schemeClr val="bg1"/>
                </a:solidFill>
                <a:effectLst>
                  <a:outerShdw blurRad="38100" dist="38100" dir="2700000" algn="tl">
                    <a:srgbClr val="000000">
                      <a:alpha val="43137"/>
                    </a:srgbClr>
                  </a:outerShdw>
                </a:effectLst>
              </a:rPr>
              <a:t>نهاية النص مع </a:t>
            </a:r>
            <a:r>
              <a:rPr lang="ar-MA" sz="3200" b="1" dirty="0">
                <a:solidFill>
                  <a:schemeClr val="bg1"/>
                </a:solidFill>
                <a:effectLst>
                  <a:outerShdw blurRad="38100" dist="38100" dir="2700000" algn="tl">
                    <a:srgbClr val="000000">
                      <a:alpha val="43137"/>
                    </a:srgbClr>
                  </a:outerShdw>
                </a:effectLst>
              </a:rPr>
              <a:t>الجزء الأول من العنوان ((ضرورات))؛  لتكرار هذه الكلمة فيها، كما أنها تجيب عن السؤال المطروح في بداية النص. فالإسلام - حسب هذه النهاية - حافظ على حقوق الإنسان بجعلها ضرورات لا مجرد حقوق.</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4. </a:t>
            </a: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حرف النفي(لا) كأنه يصحح مزاعم البعض باعتبار شيء ما حقا، ويحثهم على اعتبار هذا الشيء </a:t>
            </a:r>
            <a:r>
              <a:rPr lang="ar-MA" sz="3200" b="1" dirty="0" smtClean="0">
                <a:solidFill>
                  <a:schemeClr val="bg1"/>
                </a:solidFill>
                <a:effectLst>
                  <a:outerShdw blurRad="38100" dist="38100" dir="2700000" algn="tl">
                    <a:srgbClr val="000000">
                      <a:alpha val="43137"/>
                    </a:srgbClr>
                  </a:outerShdw>
                </a:effectLst>
              </a:rPr>
              <a:t>ضروريا.</a:t>
            </a: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7" y="4203913"/>
            <a:ext cx="11633981" cy="646331"/>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422031" y="1740675"/>
            <a:ext cx="11528707" cy="1224951"/>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يلتمس</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MA" sz="3200" b="1" dirty="0" smtClean="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smtClean="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جوهر</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الكافل</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endParaRPr lang="en-US" sz="3200" b="1"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يحول</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فرط</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159261" y="3228875"/>
            <a:ext cx="3457683"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7" y="4203913"/>
            <a:ext cx="11633981" cy="1200329"/>
          </a:xfrm>
          <a:prstGeom prst="rect">
            <a:avLst/>
          </a:prstGeom>
          <a:solidFill>
            <a:schemeClr val="accent2">
              <a:lumMod val="40000"/>
              <a:lumOff val="60000"/>
            </a:schemeClr>
          </a:solidFill>
        </p:spPr>
        <p:txBody>
          <a:bodyPr wrap="square">
            <a:spAutoFit/>
          </a:bodyPr>
          <a:lstStyle/>
          <a:p>
            <a:pPr algn="r" rtl="1"/>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إبراز الكاتب مكانة حقوق الإنسان في الإسلام، واعتبارها ضرورات فطرية لا يمكن الاستغناء عنها.</a:t>
            </a:r>
            <a:endParaRPr lang="ar-MA" sz="3600" dirty="0">
              <a:solidFill>
                <a:schemeClr val="bg1"/>
              </a:solidFill>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422031" y="1740675"/>
            <a:ext cx="11528707" cy="1224951"/>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يلتمس</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يطلب</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جوهر</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لب وحقيقة وصميم</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Arabic Transparent" panose="020B0604020202020204" pitchFamily="34" charset="0"/>
                <a:ea typeface="Calibri" panose="020F0502020204030204" pitchFamily="34" charset="0"/>
                <a:cs typeface="Arial"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الكافل</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الضامن. </a:t>
            </a:r>
            <a:endParaRPr lang="en-US" sz="3200" b="1"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يحول</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يمنع ويقف حاجزا</a:t>
            </a:r>
            <a:r>
              <a:rPr lang="fr-FR"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فرط</a:t>
            </a:r>
            <a:r>
              <a:rPr lang="ar-S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 ضيع.</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159261" y="3228875"/>
            <a:ext cx="3457683"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977569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586</TotalTime>
  <Words>1023</Words>
  <Application>Microsoft Office PowerPoint</Application>
  <PresentationFormat>Widescreen</PresentationFormat>
  <Paragraphs>100</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Arabic Transparent</vt: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58</cp:revision>
  <dcterms:created xsi:type="dcterms:W3CDTF">2022-09-26T12:22:46Z</dcterms:created>
  <dcterms:modified xsi:type="dcterms:W3CDTF">2023-09-24T20:57:00Z</dcterms:modified>
</cp:coreProperties>
</file>