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2" r:id="rId3"/>
    <p:sldId id="292" r:id="rId4"/>
    <p:sldId id="300" r:id="rId5"/>
    <p:sldId id="274" r:id="rId6"/>
    <p:sldId id="301" r:id="rId7"/>
    <p:sldId id="286" r:id="rId8"/>
    <p:sldId id="302" r:id="rId9"/>
    <p:sldId id="296" r:id="rId10"/>
    <p:sldId id="303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الحصة الأولى" id="{C0280DE3-186E-43A6-99B9-F3A7679CEBC9}">
          <p14:sldIdLst>
            <p14:sldId id="256"/>
            <p14:sldId id="272"/>
            <p14:sldId id="292"/>
            <p14:sldId id="300"/>
            <p14:sldId id="274"/>
            <p14:sldId id="301"/>
          </p14:sldIdLst>
        </p14:section>
        <p14:section name="الحصة الثانية" id="{2A91C92C-40D6-4917-917C-47E3B2CEE21D}">
          <p14:sldIdLst>
            <p14:sldId id="286"/>
            <p14:sldId id="302"/>
            <p14:sldId id="296"/>
            <p14:sldId id="303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karia arajouan" initials="za" lastIdx="2" clrIdx="0">
    <p:extLst>
      <p:ext uri="{19B8F6BF-5375-455C-9EA6-DF929625EA0E}">
        <p15:presenceInfo xmlns:p15="http://schemas.microsoft.com/office/powerpoint/2012/main" userId="0080d4f0afe2cec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16-07-1444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69039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16-07-1444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2407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16-07-1444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15988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16-07-1444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170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16-07-1444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87046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16-07-1444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87076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16-07-1444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5070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16-07-1444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99887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16-07-1444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7390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16-07-1444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5586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16-07-1444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23237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16-07-1444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78848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16-07-1444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983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16-07-1444</a:t>
            </a:fld>
            <a:endParaRPr lang="ar-M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063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16-07-1444</a:t>
            </a:fld>
            <a:endParaRPr lang="ar-M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48156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16-07-1444</a:t>
            </a:fld>
            <a:endParaRPr lang="ar-M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15609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16-07-1444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0508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0FA7F20-DC9F-48F5-97A9-5E02099C42C9}" type="datetimeFigureOut">
              <a:rPr lang="ar-MA" smtClean="0"/>
              <a:t>16-07-1444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952374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04049" y="1519312"/>
            <a:ext cx="8799343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solidFill>
                  <a:srgbClr val="FF0000"/>
                </a:solidFill>
              </a:rPr>
              <a:t>- المجال: </a:t>
            </a:r>
            <a:r>
              <a:rPr lang="ar-MA" sz="5400" b="1" dirty="0" smtClean="0">
                <a:solidFill>
                  <a:schemeClr val="bg1"/>
                </a:solidFill>
              </a:rPr>
              <a:t>الاجتماعي والاقتصادي</a:t>
            </a:r>
            <a:endParaRPr lang="ar-MA" sz="5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59655" y="3854545"/>
            <a:ext cx="10543736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285750" indent="-285750" algn="r" rtl="1">
              <a:buFontTx/>
              <a:buChar char="-"/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عودة القطعان ص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126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04048" y="2703564"/>
            <a:ext cx="8799343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solidFill>
                  <a:srgbClr val="FF0000"/>
                </a:solidFill>
              </a:rPr>
              <a:t>- مكـــــون: </a:t>
            </a:r>
            <a:r>
              <a:rPr lang="ar-MA" sz="5400" b="1" dirty="0" smtClean="0">
                <a:solidFill>
                  <a:schemeClr val="bg1"/>
                </a:solidFill>
              </a:rPr>
              <a:t>القـــــراءة</a:t>
            </a:r>
            <a:r>
              <a:rPr lang="ar-MA" sz="5400" b="1" dirty="0" smtClean="0"/>
              <a:t> </a:t>
            </a:r>
            <a:endParaRPr lang="ar-MA" sz="5400" b="1" dirty="0"/>
          </a:p>
        </p:txBody>
      </p:sp>
    </p:spTree>
    <p:extLst>
      <p:ext uri="{BB962C8B-B14F-4D97-AF65-F5344CB8AC3E}">
        <p14:creationId xmlns:p14="http://schemas.microsoft.com/office/powerpoint/2010/main" val="975105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675" y="506436"/>
            <a:ext cx="11915335" cy="61863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lvl="0" algn="r" rtl="1">
              <a:defRPr/>
            </a:pPr>
            <a:r>
              <a:rPr kumimoji="0" lang="ar-MA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	</a:t>
            </a:r>
            <a:r>
              <a:rPr lang="ar-MA" sz="3600" b="1" dirty="0">
                <a:solidFill>
                  <a:srgbClr val="00B050"/>
                </a:solidFill>
              </a:rPr>
              <a:t>ت‌</a:t>
            </a:r>
            <a:r>
              <a:rPr lang="ar-MA" sz="3600" b="1" dirty="0" smtClean="0">
                <a:solidFill>
                  <a:srgbClr val="00B050"/>
                </a:solidFill>
              </a:rPr>
              <a:t>) </a:t>
            </a:r>
            <a:r>
              <a:rPr lang="ar-MA" sz="3600" b="1" dirty="0">
                <a:solidFill>
                  <a:srgbClr val="00B050"/>
                </a:solidFill>
              </a:rPr>
              <a:t>	الشخصيات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</a:p>
          <a:p>
            <a:pPr lvl="0" algn="r" rtl="1"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1" algn="r" rtl="1">
              <a:defRPr/>
            </a:pPr>
            <a:r>
              <a:rPr lang="ar-MA" sz="3600" b="1" dirty="0">
                <a:solidFill>
                  <a:srgbClr val="00B050"/>
                </a:solidFill>
              </a:rPr>
              <a:t>ج‌</a:t>
            </a:r>
            <a:r>
              <a:rPr lang="ar-MA" sz="3600" b="1" dirty="0" smtClean="0">
                <a:solidFill>
                  <a:srgbClr val="00B050"/>
                </a:solidFill>
              </a:rPr>
              <a:t>) </a:t>
            </a:r>
            <a:r>
              <a:rPr lang="ar-MA" sz="3600" b="1" dirty="0">
                <a:solidFill>
                  <a:srgbClr val="00B050"/>
                </a:solidFill>
              </a:rPr>
              <a:t>	فضاء السرد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</a:p>
          <a:p>
            <a:pPr lvl="1" algn="r" rtl="1">
              <a:defRPr/>
            </a:pPr>
            <a:endParaRPr lang="ar-MA" sz="3600" b="1" dirty="0">
              <a:solidFill>
                <a:srgbClr val="00B050"/>
              </a:solidFill>
            </a:endParaRPr>
          </a:p>
          <a:p>
            <a:pPr lvl="1" algn="r" rtl="1">
              <a:defRPr/>
            </a:pPr>
            <a:endParaRPr lang="ar-MA" sz="3600" b="1" dirty="0" smtClean="0">
              <a:solidFill>
                <a:srgbClr val="00B050"/>
              </a:solidFill>
            </a:endParaRPr>
          </a:p>
          <a:p>
            <a:pPr lvl="1" algn="r" rtl="1">
              <a:defRPr/>
            </a:pPr>
            <a:endParaRPr lang="ar-MA" sz="3600" b="1" dirty="0">
              <a:solidFill>
                <a:srgbClr val="00B050"/>
              </a:solidFill>
            </a:endParaRPr>
          </a:p>
          <a:p>
            <a:pPr lvl="1" algn="r" rtl="1">
              <a:defRPr/>
            </a:pPr>
            <a:endParaRPr lang="ar-MA" sz="3600" b="1" dirty="0" smtClean="0">
              <a:solidFill>
                <a:srgbClr val="00B050"/>
              </a:solidFill>
            </a:endParaRPr>
          </a:p>
          <a:p>
            <a:pPr lvl="1" algn="r" rtl="1">
              <a:defRPr/>
            </a:pPr>
            <a:endParaRPr lang="ar-MA" sz="3600" b="1" dirty="0">
              <a:solidFill>
                <a:srgbClr val="00B050"/>
              </a:solidFill>
            </a:endParaRPr>
          </a:p>
          <a:p>
            <a:pPr lvl="1" algn="r" rtl="1">
              <a:defRPr/>
            </a:pPr>
            <a:endParaRPr lang="ar-MA" sz="3600" b="1" dirty="0">
              <a:solidFill>
                <a:srgbClr val="00B05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7185542"/>
              </p:ext>
            </p:extLst>
          </p:nvPr>
        </p:nvGraphicFramePr>
        <p:xfrm>
          <a:off x="351692" y="1104863"/>
          <a:ext cx="11555853" cy="146304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984796">
                  <a:extLst>
                    <a:ext uri="{9D8B030D-6E8A-4147-A177-3AD203B41FA5}">
                      <a16:colId xmlns:a16="http://schemas.microsoft.com/office/drawing/2014/main" val="1550555667"/>
                    </a:ext>
                  </a:extLst>
                </a:gridCol>
                <a:gridCol w="2876470">
                  <a:extLst>
                    <a:ext uri="{9D8B030D-6E8A-4147-A177-3AD203B41FA5}">
                      <a16:colId xmlns:a16="http://schemas.microsoft.com/office/drawing/2014/main" val="3925213802"/>
                    </a:ext>
                  </a:extLst>
                </a:gridCol>
                <a:gridCol w="3668203">
                  <a:extLst>
                    <a:ext uri="{9D8B030D-6E8A-4147-A177-3AD203B41FA5}">
                      <a16:colId xmlns:a16="http://schemas.microsoft.com/office/drawing/2014/main" val="4275803982"/>
                    </a:ext>
                  </a:extLst>
                </a:gridCol>
                <a:gridCol w="3026384">
                  <a:extLst>
                    <a:ext uri="{9D8B030D-6E8A-4147-A177-3AD203B41FA5}">
                      <a16:colId xmlns:a16="http://schemas.microsoft.com/office/drawing/2014/main" val="3014221723"/>
                    </a:ext>
                  </a:extLst>
                </a:gridCol>
              </a:tblGrid>
              <a:tr h="160020">
                <a:tc>
                  <a:txBody>
                    <a:bodyPr/>
                    <a:lstStyle/>
                    <a:p>
                      <a:pPr marL="21590" algn="ctr" rtl="1">
                        <a:tabLst>
                          <a:tab pos="1191895" algn="l"/>
                          <a:tab pos="2721610" algn="l"/>
                        </a:tabLst>
                      </a:pPr>
                      <a:r>
                        <a:rPr lang="ar-MA" sz="3200" b="1">
                          <a:solidFill>
                            <a:sysClr val="windowText" lastClr="000000"/>
                          </a:solidFill>
                          <a:effectLst/>
                        </a:rPr>
                        <a:t>الشخصيات</a:t>
                      </a:r>
                      <a:endParaRPr lang="en-US" sz="3200" b="1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algn="ctr" rtl="1">
                        <a:tabLst>
                          <a:tab pos="1191895" algn="l"/>
                          <a:tab pos="2721610" algn="l"/>
                        </a:tabLst>
                      </a:pPr>
                      <a:r>
                        <a:rPr lang="ar-MA" sz="3200" b="1" dirty="0">
                          <a:solidFill>
                            <a:sysClr val="windowText" lastClr="000000"/>
                          </a:solidFill>
                          <a:effectLst/>
                        </a:rPr>
                        <a:t>قدور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algn="ctr" rtl="1">
                        <a:tabLst>
                          <a:tab pos="1191895" algn="l"/>
                          <a:tab pos="2721610" algn="l"/>
                        </a:tabLst>
                      </a:pPr>
                      <a:r>
                        <a:rPr lang="ar-MA" sz="3200" b="1">
                          <a:solidFill>
                            <a:sysClr val="windowText" lastClr="000000"/>
                          </a:solidFill>
                          <a:effectLst/>
                        </a:rPr>
                        <a:t>فاطنة</a:t>
                      </a:r>
                      <a:endParaRPr lang="en-US" sz="3200" b="1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algn="ctr" rtl="1">
                        <a:tabLst>
                          <a:tab pos="1191895" algn="l"/>
                          <a:tab pos="2721610" algn="l"/>
                        </a:tabLst>
                      </a:pPr>
                      <a:r>
                        <a:rPr lang="ar-MA" sz="3200" b="1" dirty="0">
                          <a:solidFill>
                            <a:sysClr val="windowText" lastClr="000000"/>
                          </a:solidFill>
                          <a:effectLst/>
                        </a:rPr>
                        <a:t>عائلة الحاج محمد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2177846"/>
                  </a:ext>
                </a:extLst>
              </a:tr>
              <a:tr h="343535">
                <a:tc>
                  <a:txBody>
                    <a:bodyPr/>
                    <a:lstStyle/>
                    <a:p>
                      <a:pPr marL="21590" algn="just" rtl="1">
                        <a:tabLst>
                          <a:tab pos="1191895" algn="l"/>
                          <a:tab pos="2721610" algn="l"/>
                        </a:tabLst>
                      </a:pPr>
                      <a:r>
                        <a:rPr lang="ar-MA" sz="3200" b="1" dirty="0">
                          <a:solidFill>
                            <a:sysClr val="windowText" lastClr="000000"/>
                          </a:solidFill>
                          <a:effectLst/>
                        </a:rPr>
                        <a:t>أوصافها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algn="just" rtl="1">
                        <a:tabLst>
                          <a:tab pos="1191895" algn="l"/>
                          <a:tab pos="2721610" algn="l"/>
                        </a:tabLst>
                      </a:pPr>
                      <a:r>
                        <a:rPr lang="ar-MA" sz="3200" b="1" dirty="0">
                          <a:solidFill>
                            <a:sysClr val="windowText" lastClr="000000"/>
                          </a:solidFill>
                          <a:effectLst/>
                        </a:rPr>
                        <a:t>فلاح، فقير، مجد في عمله...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algn="just" rtl="1">
                        <a:tabLst>
                          <a:tab pos="1191895" algn="l"/>
                          <a:tab pos="2721610" algn="l"/>
                        </a:tabLst>
                      </a:pPr>
                      <a:r>
                        <a:rPr lang="ar-MA" sz="3200" b="1">
                          <a:solidFill>
                            <a:sysClr val="windowText" lastClr="000000"/>
                          </a:solidFill>
                          <a:effectLst/>
                        </a:rPr>
                        <a:t>بدوية، متقنة لعملها ومحبة له، مخلصة في عملها...</a:t>
                      </a:r>
                      <a:endParaRPr lang="en-US" sz="3200" b="1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algn="just" rtl="1">
                        <a:tabLst>
                          <a:tab pos="1191895" algn="l"/>
                          <a:tab pos="2721610" algn="l"/>
                        </a:tabLst>
                      </a:pPr>
                      <a:r>
                        <a:rPr lang="ar-MA" sz="3200" b="1" dirty="0">
                          <a:solidFill>
                            <a:sysClr val="windowText" lastClr="000000"/>
                          </a:solidFill>
                          <a:effectLst/>
                        </a:rPr>
                        <a:t>حضرية ، الإعجاب بالبادية، ..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6070647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5503078"/>
              </p:ext>
            </p:extLst>
          </p:nvPr>
        </p:nvGraphicFramePr>
        <p:xfrm>
          <a:off x="351692" y="3599590"/>
          <a:ext cx="11555853" cy="29260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218360">
                  <a:extLst>
                    <a:ext uri="{9D8B030D-6E8A-4147-A177-3AD203B41FA5}">
                      <a16:colId xmlns:a16="http://schemas.microsoft.com/office/drawing/2014/main" val="3059397772"/>
                    </a:ext>
                  </a:extLst>
                </a:gridCol>
                <a:gridCol w="2448819">
                  <a:extLst>
                    <a:ext uri="{9D8B030D-6E8A-4147-A177-3AD203B41FA5}">
                      <a16:colId xmlns:a16="http://schemas.microsoft.com/office/drawing/2014/main" val="4168794016"/>
                    </a:ext>
                  </a:extLst>
                </a:gridCol>
                <a:gridCol w="2872110">
                  <a:extLst>
                    <a:ext uri="{9D8B030D-6E8A-4147-A177-3AD203B41FA5}">
                      <a16:colId xmlns:a16="http://schemas.microsoft.com/office/drawing/2014/main" val="4199442889"/>
                    </a:ext>
                  </a:extLst>
                </a:gridCol>
                <a:gridCol w="4016564">
                  <a:extLst>
                    <a:ext uri="{9D8B030D-6E8A-4147-A177-3AD203B41FA5}">
                      <a16:colId xmlns:a16="http://schemas.microsoft.com/office/drawing/2014/main" val="3330673515"/>
                    </a:ext>
                  </a:extLst>
                </a:gridCol>
              </a:tblGrid>
              <a:tr h="226695"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الزمان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المكان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4975801"/>
                  </a:ext>
                </a:extLst>
              </a:tr>
              <a:tr h="14097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عام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خاص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المكان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خصائصه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9367514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 marL="21590" algn="just" rtl="1">
                        <a:tabLst>
                          <a:tab pos="1191895" algn="l"/>
                          <a:tab pos="2721610" algn="l"/>
                        </a:tabLs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الماضي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algn="just" rtl="1">
                        <a:tabLst>
                          <a:tab pos="1191895" algn="l"/>
                          <a:tab pos="2721610" algn="l"/>
                        </a:tabLs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الغروب/ ساعة/ أيام الربيع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algn="just" rtl="1">
                        <a:tabLst>
                          <a:tab pos="1191895" algn="l"/>
                          <a:tab pos="2721610" algn="l"/>
                        </a:tabLs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الحضيرة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1590" algn="just" rtl="1">
                        <a:tabLst>
                          <a:tab pos="1191895" algn="l"/>
                          <a:tab pos="2721610" algn="l"/>
                        </a:tabLs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الخيمة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1590" algn="just" rtl="1">
                        <a:tabLst>
                          <a:tab pos="1191895" algn="l"/>
                          <a:tab pos="2721610" algn="l"/>
                        </a:tabLs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الحقل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21590" algn="just" rtl="1">
                        <a:tabLst>
                          <a:tab pos="1191895" algn="l"/>
                          <a:tab pos="2721610" algn="l"/>
                        </a:tabLs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المرعى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algn="just" rtl="1" fontAlgn="base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191895" algn="l"/>
                        </a:tabLs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خاص بالمواشي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085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4321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74320" y="878941"/>
            <a:ext cx="11310424" cy="248266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نص سردي، يحكي فيه السارد ، قصة أسرة بدوية وبعض الأنشطة التي تمارسها، كالرعي وتربية الماشية، وإبراز علاقتهم بالماشية، وقد قدم النص في قالب سردي.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15730" y="162270"/>
            <a:ext cx="2827604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رابعا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التركيب</a:t>
            </a:r>
          </a:p>
        </p:txBody>
      </p:sp>
    </p:spTree>
    <p:extLst>
      <p:ext uri="{BB962C8B-B14F-4D97-AF65-F5344CB8AC3E}">
        <p14:creationId xmlns:p14="http://schemas.microsoft.com/office/powerpoint/2010/main" val="24239218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79963" y="815927"/>
            <a:ext cx="2518117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/>
              <a:t>تقويم تشخيصي</a:t>
            </a:r>
            <a:endParaRPr lang="ar-MA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067952" y="1617784"/>
            <a:ext cx="9657470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71500" indent="-571500" algn="r" rtl="1">
              <a:buFontTx/>
              <a:buChar char="-"/>
            </a:pP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بماذا تتميز حياة البادية؟</a:t>
            </a:r>
            <a:endParaRPr lang="ar-MA" sz="4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9131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5987" y="809858"/>
            <a:ext cx="11929403" cy="48639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200000"/>
              </a:lnSpc>
              <a:buFont typeface="+mj-lt"/>
              <a:buAutoNum type="arabicPeriod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النص: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lnSpc>
                <a:spcPct val="20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</a:t>
            </a:r>
            <a:endParaRPr lang="ar-S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200000"/>
              </a:lnSpc>
            </a:pP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الصورتان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......................................................</a:t>
            </a:r>
          </a:p>
          <a:p>
            <a:pPr algn="r" rtl="1">
              <a:lnSpc>
                <a:spcPct val="200000"/>
              </a:lnSpc>
            </a:pP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علاقة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 بالصورتين: 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..........................................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lnSpc>
                <a:spcPct val="200000"/>
              </a:lnSpc>
              <a:buAutoNum type="arabicPeriod" startAt="5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89120" y="70340"/>
            <a:ext cx="3193365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تأطير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566338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5987" y="809858"/>
            <a:ext cx="11929403" cy="57554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النص: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الكاتب المغربي عبد الكريم غلاب.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مقطع سردي.</a:t>
            </a:r>
            <a:endParaRPr lang="ar-S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50000"/>
              </a:lnSpc>
            </a:pP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الصورتان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نلاحظ في المشهد الأول: قطيعا من الغنم ،وقد عاد في المساء إلى حظيرته، بعد يوم من الرعي. وفي المشهد الثاني: تظهر امرأة بدوية و هي منهمكة  في حلب بقرة لتستفيد من حليبها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r" rtl="1">
              <a:lnSpc>
                <a:spcPct val="150000"/>
              </a:lnSpc>
            </a:pP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علاقة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 بالصورتين: 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علاقة تفسيرية ،بحيث أن الصورتين تفسر ما جاء في العنوان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 startAt="5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انطلاقا من أنشطة الملاحظة نفترض أن النص سيتحدث عن حياة سكان البادية.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389120" y="70340"/>
            <a:ext cx="3193365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أولا: تأطير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7107480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4263" y="1014800"/>
            <a:ext cx="11859065" cy="37856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200" b="1" u="sng" dirty="0">
                <a:solidFill>
                  <a:srgbClr val="00B050"/>
                </a:solidFill>
              </a:rPr>
              <a:t>1-	</a:t>
            </a:r>
            <a:r>
              <a:rPr lang="ar-MA" sz="3200" b="1" u="sng" dirty="0" smtClean="0">
                <a:solidFill>
                  <a:srgbClr val="00B050"/>
                </a:solidFill>
              </a:rPr>
              <a:t>الشرح </a:t>
            </a:r>
            <a:r>
              <a:rPr lang="ar-MA" sz="3200" b="1" u="sng" dirty="0">
                <a:solidFill>
                  <a:srgbClr val="00B050"/>
                </a:solidFill>
              </a:rPr>
              <a:t>اللغوي</a:t>
            </a:r>
            <a:r>
              <a:rPr lang="ar-MA" sz="3200" b="1" u="sng" dirty="0" smtClean="0">
                <a:solidFill>
                  <a:srgbClr val="00B050"/>
                </a:solidFill>
              </a:rPr>
              <a:t>:</a:t>
            </a:r>
          </a:p>
          <a:p>
            <a:pPr marL="457200" indent="-457200" algn="r" rtl="1">
              <a:lnSpc>
                <a:spcPct val="150000"/>
              </a:lnSpc>
              <a:buFontTx/>
              <a:buChar char="-"/>
            </a:pPr>
            <a:r>
              <a:rPr lang="ar-MA" sz="3200" b="1" dirty="0" smtClean="0">
                <a:solidFill>
                  <a:schemeClr val="bg1"/>
                </a:solidFill>
              </a:rPr>
              <a:t>المنهمر</a:t>
            </a:r>
            <a:r>
              <a:rPr lang="ar-MA" sz="3200" b="1" dirty="0">
                <a:solidFill>
                  <a:schemeClr val="bg1"/>
                </a:solidFill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</a:rPr>
              <a:t>........                              </a:t>
            </a:r>
          </a:p>
          <a:p>
            <a:pPr marL="457200" indent="-457200" algn="r" rtl="1">
              <a:lnSpc>
                <a:spcPct val="150000"/>
              </a:lnSpc>
              <a:buFontTx/>
              <a:buChar char="-"/>
            </a:pPr>
            <a:r>
              <a:rPr lang="ar-MA" sz="3200" b="1" dirty="0" smtClean="0">
                <a:solidFill>
                  <a:schemeClr val="bg1"/>
                </a:solidFill>
              </a:rPr>
              <a:t>الجذب</a:t>
            </a:r>
            <a:r>
              <a:rPr lang="ar-MA" sz="3200" b="1" dirty="0">
                <a:solidFill>
                  <a:schemeClr val="bg1"/>
                </a:solidFill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</a:rPr>
              <a:t>.........</a:t>
            </a:r>
          </a:p>
          <a:p>
            <a:pPr algn="r" rtl="1">
              <a:lnSpc>
                <a:spcPct val="150000"/>
              </a:lnSpc>
            </a:pPr>
            <a:r>
              <a:rPr lang="ar-MA" sz="3200" b="1" u="sng" dirty="0">
                <a:solidFill>
                  <a:srgbClr val="00B050"/>
                </a:solidFill>
              </a:rPr>
              <a:t>2. الفكرة العامة:</a:t>
            </a:r>
          </a:p>
          <a:p>
            <a:pPr algn="r" rtl="1">
              <a:lnSpc>
                <a:spcPct val="150000"/>
              </a:lnSpc>
            </a:pPr>
            <a:r>
              <a:rPr lang="ar-MA" sz="3200" b="1" dirty="0">
                <a:solidFill>
                  <a:schemeClr val="bg1"/>
                </a:solidFill>
              </a:rPr>
              <a:t>- </a:t>
            </a:r>
            <a:r>
              <a:rPr lang="ar-MA" sz="3200" b="1" dirty="0" smtClean="0">
                <a:solidFill>
                  <a:schemeClr val="bg1"/>
                </a:solidFill>
              </a:rPr>
              <a:t>..............................................................................................</a:t>
            </a:r>
            <a:endParaRPr lang="ar-MA" sz="32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92173" y="211017"/>
            <a:ext cx="3428999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فهم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3136978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4263" y="1014800"/>
            <a:ext cx="11859065" cy="37856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200" b="1" u="sng" dirty="0">
                <a:solidFill>
                  <a:srgbClr val="00B050"/>
                </a:solidFill>
              </a:rPr>
              <a:t>1-	</a:t>
            </a:r>
            <a:r>
              <a:rPr lang="ar-MA" sz="3200" b="1" u="sng" dirty="0" smtClean="0">
                <a:solidFill>
                  <a:srgbClr val="00B050"/>
                </a:solidFill>
              </a:rPr>
              <a:t>الشرح </a:t>
            </a:r>
            <a:r>
              <a:rPr lang="ar-MA" sz="3200" b="1" u="sng" dirty="0">
                <a:solidFill>
                  <a:srgbClr val="00B050"/>
                </a:solidFill>
              </a:rPr>
              <a:t>اللغوي</a:t>
            </a:r>
            <a:r>
              <a:rPr lang="ar-MA" sz="3200" b="1" u="sng" dirty="0" smtClean="0">
                <a:solidFill>
                  <a:srgbClr val="00B050"/>
                </a:solidFill>
              </a:rPr>
              <a:t>:</a:t>
            </a:r>
          </a:p>
          <a:p>
            <a:pPr marL="457200" indent="-457200" algn="r" rtl="1">
              <a:lnSpc>
                <a:spcPct val="150000"/>
              </a:lnSpc>
              <a:buFontTx/>
              <a:buChar char="-"/>
            </a:pPr>
            <a:r>
              <a:rPr lang="ar-MA" sz="3200" b="1" dirty="0" smtClean="0">
                <a:solidFill>
                  <a:schemeClr val="bg1"/>
                </a:solidFill>
              </a:rPr>
              <a:t>المنهمر</a:t>
            </a:r>
            <a:r>
              <a:rPr lang="ar-MA" sz="3200" b="1" dirty="0">
                <a:solidFill>
                  <a:schemeClr val="bg1"/>
                </a:solidFill>
              </a:rPr>
              <a:t>: الغزير                              </a:t>
            </a:r>
            <a:endParaRPr lang="ar-MA" sz="3200" b="1" dirty="0" smtClean="0">
              <a:solidFill>
                <a:schemeClr val="bg1"/>
              </a:solidFill>
            </a:endParaRPr>
          </a:p>
          <a:p>
            <a:pPr marL="457200" indent="-457200" algn="r" rtl="1">
              <a:lnSpc>
                <a:spcPct val="150000"/>
              </a:lnSpc>
              <a:buFontTx/>
              <a:buChar char="-"/>
            </a:pPr>
            <a:r>
              <a:rPr lang="ar-MA" sz="3200" b="1" dirty="0" smtClean="0">
                <a:solidFill>
                  <a:schemeClr val="bg1"/>
                </a:solidFill>
              </a:rPr>
              <a:t>الجذب</a:t>
            </a:r>
            <a:r>
              <a:rPr lang="ar-MA" sz="3200" b="1" dirty="0">
                <a:solidFill>
                  <a:schemeClr val="bg1"/>
                </a:solidFill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</a:rPr>
              <a:t>الجفاف</a:t>
            </a:r>
          </a:p>
          <a:p>
            <a:pPr algn="r" rtl="1">
              <a:lnSpc>
                <a:spcPct val="150000"/>
              </a:lnSpc>
            </a:pPr>
            <a:r>
              <a:rPr lang="ar-MA" sz="3200" b="1" u="sng" dirty="0">
                <a:solidFill>
                  <a:srgbClr val="00B050"/>
                </a:solidFill>
              </a:rPr>
              <a:t>2. الفكرة العامة:</a:t>
            </a:r>
          </a:p>
          <a:p>
            <a:pPr algn="r" rtl="1">
              <a:lnSpc>
                <a:spcPct val="150000"/>
              </a:lnSpc>
            </a:pPr>
            <a:r>
              <a:rPr lang="ar-MA" sz="3200" b="1" dirty="0">
                <a:solidFill>
                  <a:schemeClr val="bg1"/>
                </a:solidFill>
              </a:rPr>
              <a:t>- سرد الكاتب بعض الأنشطة التي يزاولها سكان البادية، مع الإشارة إلى سخائهم و </a:t>
            </a:r>
            <a:r>
              <a:rPr lang="ar-MA" sz="3200" b="1" dirty="0" smtClean="0">
                <a:solidFill>
                  <a:schemeClr val="bg1"/>
                </a:solidFill>
              </a:rPr>
              <a:t>كرمهم</a:t>
            </a:r>
            <a:r>
              <a:rPr lang="ar-MA" sz="3200" b="1" dirty="0" smtClean="0">
                <a:solidFill>
                  <a:schemeClr val="bg1"/>
                </a:solidFill>
              </a:rPr>
              <a:t> </a:t>
            </a:r>
            <a:endParaRPr lang="ar-MA" sz="3200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92173" y="211017"/>
            <a:ext cx="3428999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فهم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3999071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675" y="1252021"/>
            <a:ext cx="11915335" cy="39703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742950" lvl="0" indent="-742950" algn="r" rtl="1">
              <a:buAutoNum type="arabicPeriod"/>
              <a:defRPr/>
            </a:pP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عناصر السرد:</a:t>
            </a: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1" algn="r" rtl="1">
              <a:defRPr/>
            </a:pPr>
            <a:r>
              <a:rPr lang="ar-MA" sz="3600" b="1" dirty="0">
                <a:solidFill>
                  <a:srgbClr val="00B050"/>
                </a:solidFill>
              </a:rPr>
              <a:t>أ‌)	أحداث </a:t>
            </a:r>
            <a:r>
              <a:rPr lang="ar-MA" sz="3600" b="1" dirty="0" smtClean="0">
                <a:solidFill>
                  <a:srgbClr val="00B050"/>
                </a:solidFill>
              </a:rPr>
              <a:t>النص:</a:t>
            </a:r>
          </a:p>
          <a:p>
            <a:pPr algn="r" rtl="1">
              <a:defRPr/>
            </a:pPr>
            <a:r>
              <a:rPr lang="ar-MA" sz="3600" b="1" dirty="0">
                <a:solidFill>
                  <a:schemeClr val="bg1"/>
                </a:solidFill>
              </a:rPr>
              <a:t>-	</a:t>
            </a:r>
            <a:r>
              <a:rPr lang="ar-MA" sz="3600" b="1" dirty="0" smtClean="0">
                <a:solidFill>
                  <a:schemeClr val="bg1"/>
                </a:solidFill>
              </a:rPr>
              <a:t>....................................................</a:t>
            </a:r>
            <a:endParaRPr lang="ar-MA" sz="3600" b="1" dirty="0">
              <a:solidFill>
                <a:schemeClr val="bg1"/>
              </a:solidFill>
            </a:endParaRPr>
          </a:p>
          <a:p>
            <a:pPr algn="r" rtl="1">
              <a:defRPr/>
            </a:pPr>
            <a:r>
              <a:rPr lang="ar-MA" sz="3600" b="1" dirty="0">
                <a:solidFill>
                  <a:schemeClr val="bg1"/>
                </a:solidFill>
              </a:rPr>
              <a:t>-	</a:t>
            </a:r>
            <a:r>
              <a:rPr lang="ar-MA" sz="3600" b="1" dirty="0" smtClean="0">
                <a:solidFill>
                  <a:schemeClr val="bg1"/>
                </a:solidFill>
              </a:rPr>
              <a:t>....................................................</a:t>
            </a:r>
            <a:endParaRPr lang="ar-MA" sz="3600" b="1" dirty="0">
              <a:solidFill>
                <a:schemeClr val="bg1"/>
              </a:solidFill>
            </a:endParaRPr>
          </a:p>
          <a:p>
            <a:pPr marL="571500" indent="-571500" algn="r" rtl="1">
              <a:buFontTx/>
              <a:buChar char="-"/>
              <a:defRPr/>
            </a:pPr>
            <a:r>
              <a:rPr lang="ar-MA" sz="3600" b="1" dirty="0" smtClean="0">
                <a:solidFill>
                  <a:schemeClr val="bg1"/>
                </a:solidFill>
              </a:rPr>
              <a:t>...................................................</a:t>
            </a:r>
          </a:p>
          <a:p>
            <a:pPr marL="342900" lvl="0" indent="-342900" algn="just" rtl="1">
              <a:spcAft>
                <a:spcPts val="0"/>
              </a:spcAft>
              <a:buClr>
                <a:srgbClr val="FFC000"/>
              </a:buClr>
              <a:buSzPts val="1200"/>
              <a:buFont typeface="+mj-cs"/>
              <a:buAutoNum type="arabic1Minus"/>
              <a:tabLst>
                <a:tab pos="1191895" algn="l"/>
                <a:tab pos="2721610" algn="l"/>
              </a:tabLst>
            </a:pPr>
            <a:r>
              <a:rPr lang="ar-MA" sz="3600" b="1" dirty="0" smtClean="0">
                <a:solidFill>
                  <a:srgbClr val="00B050"/>
                </a:solidFill>
              </a:rPr>
              <a:t>ب)  الســارد</a:t>
            </a:r>
            <a:r>
              <a:rPr lang="ar-MA" sz="3600" b="1" dirty="0">
                <a:solidFill>
                  <a:srgbClr val="00B050"/>
                </a:solidFill>
              </a:rPr>
              <a:t>:</a:t>
            </a:r>
            <a:endParaRPr lang="en-US" sz="3600" b="1" dirty="0">
              <a:solidFill>
                <a:srgbClr val="00B050"/>
              </a:solidFill>
            </a:endParaRPr>
          </a:p>
          <a:p>
            <a:pPr marL="21590" algn="just" rtl="1">
              <a:tabLst>
                <a:tab pos="1191895" algn="l"/>
                <a:tab pos="2721610" algn="l"/>
              </a:tabLst>
            </a:pP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........................................................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92173" y="211017"/>
            <a:ext cx="3428999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ثالثا: تحليل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1756397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675" y="1252021"/>
            <a:ext cx="11915335" cy="50783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742950" lvl="0" indent="-742950" algn="r" rtl="1">
              <a:buAutoNum type="arabicPeriod"/>
              <a:defRPr/>
            </a:pP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عناصر السرد:</a:t>
            </a: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1" algn="r" rtl="1">
              <a:defRPr/>
            </a:pPr>
            <a:r>
              <a:rPr lang="ar-MA" sz="3600" b="1" dirty="0">
                <a:solidFill>
                  <a:srgbClr val="00B050"/>
                </a:solidFill>
              </a:rPr>
              <a:t>أ‌)	أحداث </a:t>
            </a:r>
            <a:r>
              <a:rPr lang="ar-MA" sz="3600" b="1" dirty="0" smtClean="0">
                <a:solidFill>
                  <a:srgbClr val="00B050"/>
                </a:solidFill>
              </a:rPr>
              <a:t>النص:</a:t>
            </a:r>
          </a:p>
          <a:p>
            <a:pPr algn="r" rtl="1">
              <a:defRPr/>
            </a:pPr>
            <a:r>
              <a:rPr lang="ar-MA" sz="3600" b="1" dirty="0">
                <a:solidFill>
                  <a:schemeClr val="bg1"/>
                </a:solidFill>
              </a:rPr>
              <a:t>-	عودة قدور من عمله قبل غروب الشمس، حرصا منه على استقبال قطعان الماشية.</a:t>
            </a:r>
          </a:p>
          <a:p>
            <a:pPr algn="r" rtl="1">
              <a:defRPr/>
            </a:pPr>
            <a:r>
              <a:rPr lang="ar-MA" sz="3600" b="1" dirty="0">
                <a:solidFill>
                  <a:schemeClr val="bg1"/>
                </a:solidFill>
              </a:rPr>
              <a:t>-	وصف الكاتب هيئة جلوس فاطنة وهي تهيئ  الكسكس وجبة عشاء للضيوف.</a:t>
            </a:r>
          </a:p>
          <a:p>
            <a:pPr marL="571500" indent="-571500" algn="r" rtl="1">
              <a:buFontTx/>
              <a:buChar char="-"/>
              <a:defRPr/>
            </a:pPr>
            <a:r>
              <a:rPr lang="ar-MA" sz="3600" b="1" dirty="0" smtClean="0">
                <a:solidFill>
                  <a:schemeClr val="bg1"/>
                </a:solidFill>
              </a:rPr>
              <a:t>استمتاع </a:t>
            </a:r>
            <a:r>
              <a:rPr lang="ar-MA" sz="3600" b="1" dirty="0">
                <a:solidFill>
                  <a:schemeClr val="bg1"/>
                </a:solidFill>
              </a:rPr>
              <a:t>العائلة بزيارتها للبادية، كما غيرت رتابة عيش قدور وعائلته</a:t>
            </a:r>
            <a:r>
              <a:rPr lang="ar-MA" sz="3600" b="1" dirty="0" smtClean="0">
                <a:solidFill>
                  <a:schemeClr val="bg1"/>
                </a:solidFill>
              </a:rPr>
              <a:t>.</a:t>
            </a:r>
          </a:p>
          <a:p>
            <a:pPr marL="342900" lvl="0" indent="-342900" algn="just" rtl="1">
              <a:spcAft>
                <a:spcPts val="0"/>
              </a:spcAft>
              <a:buClr>
                <a:srgbClr val="FFC000"/>
              </a:buClr>
              <a:buSzPts val="1200"/>
              <a:buFont typeface="+mj-cs"/>
              <a:buAutoNum type="arabic1Minus"/>
              <a:tabLst>
                <a:tab pos="1191895" algn="l"/>
                <a:tab pos="2721610" algn="l"/>
              </a:tabLst>
            </a:pPr>
            <a:r>
              <a:rPr lang="ar-MA" sz="3600" b="1" dirty="0" smtClean="0">
                <a:solidFill>
                  <a:srgbClr val="00B050"/>
                </a:solidFill>
              </a:rPr>
              <a:t>ب)  الســارد</a:t>
            </a:r>
            <a:r>
              <a:rPr lang="ar-MA" sz="3600" b="1" dirty="0">
                <a:solidFill>
                  <a:srgbClr val="00B050"/>
                </a:solidFill>
              </a:rPr>
              <a:t>:</a:t>
            </a:r>
            <a:endParaRPr lang="en-US" sz="3600" b="1" dirty="0">
              <a:solidFill>
                <a:srgbClr val="00B050"/>
              </a:solidFill>
            </a:endParaRPr>
          </a:p>
          <a:p>
            <a:pPr marL="21590" algn="just" rtl="1">
              <a:tabLst>
                <a:tab pos="1191895" algn="l"/>
                <a:tab pos="2721610" algn="l"/>
              </a:tabLst>
            </a:pP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السارد </a:t>
            </a: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</a:rPr>
              <a:t>غير مشارك في الأحداث، لأنه يروي الأحداث بضمير 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الغائب(عاد</a:t>
            </a:r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</a:rPr>
              <a:t>/ كان</a:t>
            </a:r>
            <a:r>
              <a:rPr lang="ar-MA" sz="36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...).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92173" y="211017"/>
            <a:ext cx="3428999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ثالثا: تحليل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2646530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675" y="506436"/>
            <a:ext cx="11915335" cy="61863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lvl="0" algn="r" rtl="1">
              <a:defRPr/>
            </a:pPr>
            <a:r>
              <a:rPr kumimoji="0" lang="ar-MA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	</a:t>
            </a:r>
            <a:r>
              <a:rPr lang="ar-MA" sz="3600" b="1" dirty="0">
                <a:solidFill>
                  <a:srgbClr val="00B050"/>
                </a:solidFill>
              </a:rPr>
              <a:t>ت‌</a:t>
            </a:r>
            <a:r>
              <a:rPr lang="ar-MA" sz="3600" b="1" dirty="0" smtClean="0">
                <a:solidFill>
                  <a:srgbClr val="00B050"/>
                </a:solidFill>
              </a:rPr>
              <a:t>) </a:t>
            </a:r>
            <a:r>
              <a:rPr lang="ar-MA" sz="3600" b="1" dirty="0">
                <a:solidFill>
                  <a:srgbClr val="00B050"/>
                </a:solidFill>
              </a:rPr>
              <a:t>	الشخصيات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</a:p>
          <a:p>
            <a:pPr lvl="0" algn="r" rtl="1"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1" algn="r" rtl="1">
              <a:defRPr/>
            </a:pPr>
            <a:r>
              <a:rPr lang="ar-MA" sz="3600" b="1" dirty="0">
                <a:solidFill>
                  <a:srgbClr val="00B050"/>
                </a:solidFill>
              </a:rPr>
              <a:t>ج‌</a:t>
            </a:r>
            <a:r>
              <a:rPr lang="ar-MA" sz="3600" b="1" dirty="0" smtClean="0">
                <a:solidFill>
                  <a:srgbClr val="00B050"/>
                </a:solidFill>
              </a:rPr>
              <a:t>) </a:t>
            </a:r>
            <a:r>
              <a:rPr lang="ar-MA" sz="3600" b="1" dirty="0">
                <a:solidFill>
                  <a:srgbClr val="00B050"/>
                </a:solidFill>
              </a:rPr>
              <a:t>	فضاء السرد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</a:p>
          <a:p>
            <a:pPr lvl="1" algn="r" rtl="1">
              <a:defRPr/>
            </a:pPr>
            <a:endParaRPr lang="ar-MA" sz="3600" b="1" dirty="0">
              <a:solidFill>
                <a:srgbClr val="00B050"/>
              </a:solidFill>
            </a:endParaRPr>
          </a:p>
          <a:p>
            <a:pPr lvl="1" algn="r" rtl="1">
              <a:defRPr/>
            </a:pPr>
            <a:endParaRPr lang="ar-MA" sz="3600" b="1" dirty="0" smtClean="0">
              <a:solidFill>
                <a:srgbClr val="00B050"/>
              </a:solidFill>
            </a:endParaRPr>
          </a:p>
          <a:p>
            <a:pPr lvl="1" algn="r" rtl="1">
              <a:defRPr/>
            </a:pPr>
            <a:endParaRPr lang="ar-MA" sz="3600" b="1" dirty="0">
              <a:solidFill>
                <a:srgbClr val="00B050"/>
              </a:solidFill>
            </a:endParaRPr>
          </a:p>
          <a:p>
            <a:pPr lvl="1" algn="r" rtl="1">
              <a:defRPr/>
            </a:pPr>
            <a:endParaRPr lang="ar-MA" sz="3600" b="1" dirty="0" smtClean="0">
              <a:solidFill>
                <a:srgbClr val="00B050"/>
              </a:solidFill>
            </a:endParaRPr>
          </a:p>
          <a:p>
            <a:pPr lvl="1" algn="r" rtl="1">
              <a:defRPr/>
            </a:pPr>
            <a:endParaRPr lang="ar-MA" sz="3600" b="1" dirty="0">
              <a:solidFill>
                <a:srgbClr val="00B050"/>
              </a:solidFill>
            </a:endParaRPr>
          </a:p>
          <a:p>
            <a:pPr lvl="1" algn="r" rtl="1">
              <a:defRPr/>
            </a:pPr>
            <a:endParaRPr lang="ar-MA" sz="3600" b="1" dirty="0">
              <a:solidFill>
                <a:srgbClr val="00B05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740155"/>
              </p:ext>
            </p:extLst>
          </p:nvPr>
        </p:nvGraphicFramePr>
        <p:xfrm>
          <a:off x="351692" y="1104863"/>
          <a:ext cx="11555853" cy="158496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984796">
                  <a:extLst>
                    <a:ext uri="{9D8B030D-6E8A-4147-A177-3AD203B41FA5}">
                      <a16:colId xmlns:a16="http://schemas.microsoft.com/office/drawing/2014/main" val="1550555667"/>
                    </a:ext>
                  </a:extLst>
                </a:gridCol>
                <a:gridCol w="2876470">
                  <a:extLst>
                    <a:ext uri="{9D8B030D-6E8A-4147-A177-3AD203B41FA5}">
                      <a16:colId xmlns:a16="http://schemas.microsoft.com/office/drawing/2014/main" val="3925213802"/>
                    </a:ext>
                  </a:extLst>
                </a:gridCol>
                <a:gridCol w="3668203">
                  <a:extLst>
                    <a:ext uri="{9D8B030D-6E8A-4147-A177-3AD203B41FA5}">
                      <a16:colId xmlns:a16="http://schemas.microsoft.com/office/drawing/2014/main" val="4275803982"/>
                    </a:ext>
                  </a:extLst>
                </a:gridCol>
                <a:gridCol w="3026384">
                  <a:extLst>
                    <a:ext uri="{9D8B030D-6E8A-4147-A177-3AD203B41FA5}">
                      <a16:colId xmlns:a16="http://schemas.microsoft.com/office/drawing/2014/main" val="3014221723"/>
                    </a:ext>
                  </a:extLst>
                </a:gridCol>
              </a:tblGrid>
              <a:tr h="160020">
                <a:tc>
                  <a:txBody>
                    <a:bodyPr/>
                    <a:lstStyle/>
                    <a:p>
                      <a:pPr marL="21590" algn="ctr" rtl="1">
                        <a:tabLst>
                          <a:tab pos="1191895" algn="l"/>
                          <a:tab pos="2721610" algn="l"/>
                        </a:tabLst>
                      </a:pPr>
                      <a:r>
                        <a:rPr lang="ar-MA" sz="3200" b="1">
                          <a:solidFill>
                            <a:sysClr val="windowText" lastClr="000000"/>
                          </a:solidFill>
                          <a:effectLst/>
                        </a:rPr>
                        <a:t>الشخصيات</a:t>
                      </a:r>
                      <a:endParaRPr lang="en-US" sz="3200" b="1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algn="ctr" rtl="1">
                        <a:tabLst>
                          <a:tab pos="1191895" algn="l"/>
                          <a:tab pos="2721610" algn="l"/>
                        </a:tabLst>
                      </a:pPr>
                      <a:r>
                        <a:rPr lang="ar-MA" sz="3200" b="1" dirty="0">
                          <a:solidFill>
                            <a:sysClr val="windowText" lastClr="000000"/>
                          </a:solidFill>
                          <a:effectLst/>
                        </a:rPr>
                        <a:t>قدور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algn="ctr" rtl="1">
                        <a:tabLst>
                          <a:tab pos="1191895" algn="l"/>
                          <a:tab pos="2721610" algn="l"/>
                        </a:tabLst>
                      </a:pPr>
                      <a:r>
                        <a:rPr lang="ar-MA" sz="3200" b="1">
                          <a:solidFill>
                            <a:sysClr val="windowText" lastClr="000000"/>
                          </a:solidFill>
                          <a:effectLst/>
                        </a:rPr>
                        <a:t>فاطنة</a:t>
                      </a:r>
                      <a:endParaRPr lang="en-US" sz="3200" b="1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1590" algn="ctr" rtl="1">
                        <a:tabLst>
                          <a:tab pos="1191895" algn="l"/>
                          <a:tab pos="2721610" algn="l"/>
                        </a:tabLst>
                      </a:pPr>
                      <a:r>
                        <a:rPr lang="ar-MA" sz="3200" b="1" dirty="0">
                          <a:solidFill>
                            <a:sysClr val="windowText" lastClr="000000"/>
                          </a:solidFill>
                          <a:effectLst/>
                        </a:rPr>
                        <a:t>عائلة الحاج محمد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2177846"/>
                  </a:ext>
                </a:extLst>
              </a:tr>
              <a:tr h="343535">
                <a:tc>
                  <a:txBody>
                    <a:bodyPr/>
                    <a:lstStyle/>
                    <a:p>
                      <a:pPr marL="21590" algn="just" rtl="1">
                        <a:tabLst>
                          <a:tab pos="1191895" algn="l"/>
                          <a:tab pos="2721610" algn="l"/>
                        </a:tabLst>
                      </a:pPr>
                      <a:r>
                        <a:rPr lang="ar-MA" sz="3200" b="1" dirty="0">
                          <a:solidFill>
                            <a:sysClr val="windowText" lastClr="000000"/>
                          </a:solidFill>
                          <a:effectLst/>
                        </a:rPr>
                        <a:t>أوصافها</a:t>
                      </a:r>
                      <a:endParaRPr lang="en-US" sz="3200" b="1" dirty="0">
                        <a:solidFill>
                          <a:sysClr val="windowText" lastClr="000000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 smtClean="0"/>
                    </a:p>
                    <a:p>
                      <a:endParaRPr lang="ar-MA" dirty="0" smtClean="0"/>
                    </a:p>
                    <a:p>
                      <a:endParaRPr lang="ar-MA" dirty="0" smtClean="0"/>
                    </a:p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6070647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3134744"/>
              </p:ext>
            </p:extLst>
          </p:nvPr>
        </p:nvGraphicFramePr>
        <p:xfrm>
          <a:off x="351692" y="3599590"/>
          <a:ext cx="11555853" cy="262128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218360">
                  <a:extLst>
                    <a:ext uri="{9D8B030D-6E8A-4147-A177-3AD203B41FA5}">
                      <a16:colId xmlns:a16="http://schemas.microsoft.com/office/drawing/2014/main" val="3059397772"/>
                    </a:ext>
                  </a:extLst>
                </a:gridCol>
                <a:gridCol w="2448819">
                  <a:extLst>
                    <a:ext uri="{9D8B030D-6E8A-4147-A177-3AD203B41FA5}">
                      <a16:colId xmlns:a16="http://schemas.microsoft.com/office/drawing/2014/main" val="4168794016"/>
                    </a:ext>
                  </a:extLst>
                </a:gridCol>
                <a:gridCol w="2872110">
                  <a:extLst>
                    <a:ext uri="{9D8B030D-6E8A-4147-A177-3AD203B41FA5}">
                      <a16:colId xmlns:a16="http://schemas.microsoft.com/office/drawing/2014/main" val="4199442889"/>
                    </a:ext>
                  </a:extLst>
                </a:gridCol>
                <a:gridCol w="4016564">
                  <a:extLst>
                    <a:ext uri="{9D8B030D-6E8A-4147-A177-3AD203B41FA5}">
                      <a16:colId xmlns:a16="http://schemas.microsoft.com/office/drawing/2014/main" val="3330673515"/>
                    </a:ext>
                  </a:extLst>
                </a:gridCol>
              </a:tblGrid>
              <a:tr h="226695"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الزمان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المكان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4975801"/>
                  </a:ext>
                </a:extLst>
              </a:tr>
              <a:tr h="14097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عام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خاص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المكان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خصائصه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9367514"/>
                  </a:ext>
                </a:extLst>
              </a:tr>
              <a:tr h="356235">
                <a:tc>
                  <a:txBody>
                    <a:bodyPr/>
                    <a:lstStyle/>
                    <a:p>
                      <a:pPr marL="21590" algn="just" rtl="1">
                        <a:tabLst>
                          <a:tab pos="1191895" algn="l"/>
                          <a:tab pos="2721610" algn="l"/>
                        </a:tabLs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الماضي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 smtClean="0"/>
                    </a:p>
                    <a:p>
                      <a:endParaRPr lang="ar-MA" dirty="0" smtClean="0"/>
                    </a:p>
                    <a:p>
                      <a:endParaRPr lang="ar-MA" dirty="0" smtClean="0"/>
                    </a:p>
                    <a:p>
                      <a:endParaRPr lang="ar-MA" dirty="0" smtClean="0"/>
                    </a:p>
                    <a:p>
                      <a:endParaRPr lang="ar-MA" dirty="0" smtClean="0"/>
                    </a:p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085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4923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432</TotalTime>
  <Words>421</Words>
  <Application>Microsoft Office PowerPoint</Application>
  <PresentationFormat>Widescreen</PresentationFormat>
  <Paragraphs>104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65</cp:revision>
  <dcterms:created xsi:type="dcterms:W3CDTF">2022-09-26T12:22:46Z</dcterms:created>
  <dcterms:modified xsi:type="dcterms:W3CDTF">2023-02-06T19:23:56Z</dcterms:modified>
</cp:coreProperties>
</file>