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96" r:id="rId5"/>
    <p:sldId id="288" r:id="rId6"/>
    <p:sldId id="266" r:id="rId7"/>
    <p:sldId id="292" r:id="rId8"/>
    <p:sldId id="297" r:id="rId9"/>
    <p:sldId id="261" r:id="rId10"/>
    <p:sldId id="298" r:id="rId11"/>
    <p:sldId id="269" r:id="rId12"/>
    <p:sldId id="299" r:id="rId13"/>
    <p:sldId id="279" r:id="rId14"/>
    <p:sldId id="30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96"/>
            <p14:sldId id="288"/>
            <p14:sldId id="266"/>
            <p14:sldId id="292"/>
            <p14:sldId id="297"/>
          </p14:sldIdLst>
        </p14:section>
        <p14:section name="الحصة الثانية" id="{2A91C92C-40D6-4917-917C-47E3B2CEE21D}">
          <p14:sldIdLst>
            <p14:sldId id="261"/>
            <p14:sldId id="298"/>
            <p14:sldId id="269"/>
            <p14:sldId id="299"/>
            <p14:sldId id="279"/>
            <p14:sldId id="30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19-03-1445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19-03-1445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19-03-1445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19-03-1445</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19-03-1445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19-03-1445</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مــــــــــــــــجال: </a:t>
            </a:r>
            <a:r>
              <a:rPr lang="ar-MA" sz="5400" b="1" dirty="0" smtClean="0">
                <a:solidFill>
                  <a:schemeClr val="bg1"/>
                </a:solidFill>
                <a:effectLst>
                  <a:outerShdw blurRad="38100" dist="38100" dir="2700000" algn="tl">
                    <a:srgbClr val="000000">
                      <a:alpha val="43137"/>
                    </a:srgbClr>
                  </a:outerShdw>
                </a:effectLst>
              </a:rPr>
              <a:t>القيم الإسلامية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غنيت مكة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40</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309486"/>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1237952"/>
            <a:ext cx="11854375" cy="4268861"/>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600" b="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1- الحقول المعجمية </a:t>
            </a:r>
            <a:r>
              <a:rPr lang="ar-S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a:t>
            </a:r>
            <a:endParaRPr lang="ar-M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200"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200" b="1"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200"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200" b="1"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r>
              <a:rPr lang="ar-MA" sz="3600" b="1" dirty="0" smtClean="0">
                <a:solidFill>
                  <a:schemeClr val="bg1"/>
                </a:solidFill>
                <a:latin typeface="Calibri" panose="020F0502020204030204" pitchFamily="34" charset="0"/>
                <a:ea typeface="Calibri" panose="020F0502020204030204" pitchFamily="34" charset="0"/>
              </a:rPr>
              <a:t>-</a:t>
            </a:r>
            <a:r>
              <a:rPr lang="ar-MA" sz="3600" b="1" dirty="0">
                <a:solidFill>
                  <a:schemeClr val="bg1"/>
                </a:solidFill>
                <a:latin typeface="Calibri" panose="020F0502020204030204" pitchFamily="34" charset="0"/>
                <a:ea typeface="Calibri" panose="020F0502020204030204" pitchFamily="34" charset="0"/>
              </a:rPr>
              <a:t>	العلاقة الرابطة بين الحقلين علاقة انسجام وتكامل؛ وهي تؤكد عمق العاطفة الدينية لدى الشاعر وشدة حبه للأماكن المقدسة وعلى رأسها البيت الحرام.</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159626674"/>
              </p:ext>
            </p:extLst>
          </p:nvPr>
        </p:nvGraphicFramePr>
        <p:xfrm>
          <a:off x="422031" y="2048454"/>
          <a:ext cx="11524127" cy="1892808"/>
        </p:xfrm>
        <a:graphic>
          <a:graphicData uri="http://schemas.openxmlformats.org/drawingml/2006/table">
            <a:tbl>
              <a:tblPr rtl="1" firstRow="1" firstCol="1" bandRow="1">
                <a:tableStyleId>{5C22544A-7EE6-4342-B048-85BDC9FD1C3A}</a:tableStyleId>
              </a:tblPr>
              <a:tblGrid>
                <a:gridCol w="5761223">
                  <a:extLst>
                    <a:ext uri="{9D8B030D-6E8A-4147-A177-3AD203B41FA5}">
                      <a16:colId xmlns:a16="http://schemas.microsoft.com/office/drawing/2014/main" val="2430019557"/>
                    </a:ext>
                  </a:extLst>
                </a:gridCol>
                <a:gridCol w="5762904">
                  <a:extLst>
                    <a:ext uri="{9D8B030D-6E8A-4147-A177-3AD203B41FA5}">
                      <a16:colId xmlns:a16="http://schemas.microsoft.com/office/drawing/2014/main" val="3282936071"/>
                    </a:ext>
                  </a:extLst>
                </a:gridCol>
              </a:tblGrid>
              <a:tr h="0">
                <a:tc>
                  <a:txBody>
                    <a:bodyPr/>
                    <a:lstStyle/>
                    <a:p>
                      <a:pPr algn="ctr" rtl="1">
                        <a:lnSpc>
                          <a:spcPct val="115000"/>
                        </a:lnSpc>
                        <a:spcAft>
                          <a:spcPts val="0"/>
                        </a:spcAft>
                      </a:pPr>
                      <a:r>
                        <a:rPr lang="ar-SA" sz="3600">
                          <a:solidFill>
                            <a:srgbClr val="FF0000"/>
                          </a:solidFill>
                          <a:effectLst/>
                        </a:rPr>
                        <a:t>ما يدل على القيم الدينية</a:t>
                      </a:r>
                      <a:endParaRPr lang="en-US" sz="36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dirty="0">
                          <a:solidFill>
                            <a:srgbClr val="FF0000"/>
                          </a:solidFill>
                          <a:effectLst/>
                        </a:rPr>
                        <a:t>ما يدل على الشوق والحنين</a:t>
                      </a:r>
                      <a:endParaRPr lang="en-US"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021409426"/>
                  </a:ext>
                </a:extLst>
              </a:tr>
              <a:tr h="0">
                <a:tc>
                  <a:txBody>
                    <a:bodyPr/>
                    <a:lstStyle/>
                    <a:p>
                      <a:pPr algn="ctr" rtl="1">
                        <a:lnSpc>
                          <a:spcPct val="115000"/>
                        </a:lnSpc>
                        <a:spcAft>
                          <a:spcPts val="0"/>
                        </a:spcAft>
                      </a:pPr>
                      <a:r>
                        <a:rPr lang="ar-SA" sz="3600">
                          <a:solidFill>
                            <a:schemeClr val="bg1"/>
                          </a:solidFill>
                          <a:effectLst/>
                        </a:rPr>
                        <a:t>القرآن – صل لهم – راكع </a:t>
                      </a:r>
                      <a:endParaRPr lang="en-US" sz="3600">
                        <a:solidFill>
                          <a:schemeClr val="bg1"/>
                        </a:solidFill>
                        <a:effectLst/>
                      </a:endParaRPr>
                    </a:p>
                    <a:p>
                      <a:pPr algn="ctr" rtl="1">
                        <a:lnSpc>
                          <a:spcPct val="115000"/>
                        </a:lnSpc>
                        <a:spcAft>
                          <a:spcPts val="0"/>
                        </a:spcAft>
                      </a:pPr>
                      <a:r>
                        <a:rPr lang="ar-SA" sz="3600">
                          <a:solidFill>
                            <a:schemeClr val="bg1"/>
                          </a:solidFill>
                          <a:effectLst/>
                        </a:rPr>
                        <a:t>– صلى الأنام  – ربي - الحجيج</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كنت لشجوها عودا – اشتبكي بفمي</a:t>
                      </a:r>
                      <a:endParaRPr lang="en-US" sz="3600" b="1" dirty="0">
                        <a:solidFill>
                          <a:schemeClr val="bg1"/>
                        </a:solidFill>
                        <a:effectLst/>
                      </a:endParaRPr>
                    </a:p>
                    <a:p>
                      <a:pPr algn="ctr" rtl="1">
                        <a:lnSpc>
                          <a:spcPct val="115000"/>
                        </a:lnSpc>
                        <a:spcAft>
                          <a:spcPts val="0"/>
                        </a:spcAft>
                      </a:pPr>
                      <a:r>
                        <a:rPr lang="ar-SA" sz="3600" b="1" dirty="0">
                          <a:solidFill>
                            <a:schemeClr val="bg1"/>
                          </a:solidFill>
                          <a:effectLst/>
                        </a:rPr>
                        <a:t>– لا يزال رجا – يرجى</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807671526"/>
                  </a:ext>
                </a:extLst>
              </a:tr>
            </a:tbl>
          </a:graphicData>
        </a:graphic>
      </p:graphicFrame>
    </p:spTree>
    <p:extLst>
      <p:ext uri="{BB962C8B-B14F-4D97-AF65-F5344CB8AC3E}">
        <p14:creationId xmlns:p14="http://schemas.microsoft.com/office/powerpoint/2010/main" val="28272663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400928"/>
            <a:ext cx="11811597" cy="5189113"/>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600" b="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2- الأفكار الأساسية</a:t>
            </a:r>
            <a:r>
              <a:rPr lang="ar-S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a:t>
            </a: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642191996"/>
              </p:ext>
            </p:extLst>
          </p:nvPr>
        </p:nvGraphicFramePr>
        <p:xfrm>
          <a:off x="383861" y="1205797"/>
          <a:ext cx="11437767" cy="3925824"/>
        </p:xfrm>
        <a:graphic>
          <a:graphicData uri="http://schemas.openxmlformats.org/drawingml/2006/table">
            <a:tbl>
              <a:tblPr firstRow="1" firstCol="1" bandRow="1">
                <a:tableStyleId>{5C22544A-7EE6-4342-B048-85BDC9FD1C3A}</a:tableStyleId>
              </a:tblPr>
              <a:tblGrid>
                <a:gridCol w="5697415">
                  <a:extLst>
                    <a:ext uri="{9D8B030D-6E8A-4147-A177-3AD203B41FA5}">
                      <a16:colId xmlns:a16="http://schemas.microsoft.com/office/drawing/2014/main" val="3333545940"/>
                    </a:ext>
                  </a:extLst>
                </a:gridCol>
                <a:gridCol w="4229626">
                  <a:extLst>
                    <a:ext uri="{9D8B030D-6E8A-4147-A177-3AD203B41FA5}">
                      <a16:colId xmlns:a16="http://schemas.microsoft.com/office/drawing/2014/main" val="2626043196"/>
                    </a:ext>
                  </a:extLst>
                </a:gridCol>
                <a:gridCol w="1510726">
                  <a:extLst>
                    <a:ext uri="{9D8B030D-6E8A-4147-A177-3AD203B41FA5}">
                      <a16:colId xmlns:a16="http://schemas.microsoft.com/office/drawing/2014/main" val="1025178623"/>
                    </a:ext>
                  </a:extLst>
                </a:gridCol>
              </a:tblGrid>
              <a:tr h="142875">
                <a:tc>
                  <a:txBody>
                    <a:bodyPr/>
                    <a:lstStyle/>
                    <a:p>
                      <a:pPr algn="ctr">
                        <a:lnSpc>
                          <a:spcPct val="115000"/>
                        </a:lnSpc>
                        <a:spcAft>
                          <a:spcPts val="0"/>
                        </a:spcAft>
                      </a:pPr>
                      <a:r>
                        <a:rPr lang="ar-SA" sz="3200" b="1" dirty="0">
                          <a:solidFill>
                            <a:srgbClr val="FF0000"/>
                          </a:solidFill>
                          <a:effectLst/>
                        </a:rPr>
                        <a:t>مضمونه</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rgbClr val="FF0000"/>
                          </a:solidFill>
                          <a:effectLst/>
                        </a:rPr>
                        <a:t>حيزه داخل النص</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rgbClr val="FF0000"/>
                          </a:solidFill>
                          <a:effectLst/>
                        </a:rPr>
                        <a:t>المقطع</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536400180"/>
                  </a:ext>
                </a:extLst>
              </a:tr>
              <a:tr h="269875">
                <a:tc>
                  <a:txBody>
                    <a:bodyPr/>
                    <a:lstStyle/>
                    <a:p>
                      <a:endParaRPr lang="ar-MA"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3200" b="1" dirty="0">
                          <a:solidFill>
                            <a:schemeClr val="bg1"/>
                          </a:solidFill>
                          <a:effectLst/>
                        </a:rPr>
                        <a:t>من : غنيت مكة</a:t>
                      </a:r>
                      <a:r>
                        <a:rPr lang="fr-FR" sz="3200" b="1" dirty="0">
                          <a:solidFill>
                            <a:schemeClr val="bg1"/>
                          </a:solidFill>
                          <a:effectLst/>
                        </a:rPr>
                        <a:t>…   </a:t>
                      </a:r>
                      <a:endParaRPr lang="en-US" sz="3200" b="1" dirty="0">
                        <a:solidFill>
                          <a:schemeClr val="bg1"/>
                        </a:solidFill>
                        <a:effectLst/>
                      </a:endParaRPr>
                    </a:p>
                    <a:p>
                      <a:pPr algn="r">
                        <a:lnSpc>
                          <a:spcPct val="115000"/>
                        </a:lnSpc>
                        <a:spcAft>
                          <a:spcPts val="0"/>
                        </a:spcAft>
                      </a:pPr>
                      <a:r>
                        <a:rPr lang="fr-FR" sz="3200" b="1" dirty="0">
                          <a:solidFill>
                            <a:schemeClr val="bg1"/>
                          </a:solidFill>
                          <a:effectLst/>
                        </a:rPr>
                        <a:t> </a:t>
                      </a:r>
                      <a:r>
                        <a:rPr lang="ar-SA" sz="3200" b="1" dirty="0">
                          <a:solidFill>
                            <a:schemeClr val="bg1"/>
                          </a:solidFill>
                          <a:effectLst/>
                        </a:rPr>
                        <a:t>إلى…كالشهب ممدودا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0">
                        <a:lnSpc>
                          <a:spcPct val="115000"/>
                        </a:lnSpc>
                        <a:spcAft>
                          <a:spcPts val="0"/>
                        </a:spcAft>
                      </a:pPr>
                      <a:r>
                        <a:rPr lang="fr-FR" sz="3200" b="1" dirty="0">
                          <a:solidFill>
                            <a:schemeClr val="bg1"/>
                          </a:solidFill>
                          <a:effectLst/>
                        </a:rPr>
                        <a:t>[1]</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998509372"/>
                  </a:ext>
                </a:extLst>
              </a:tr>
              <a:tr h="269875">
                <a:tc>
                  <a:txBody>
                    <a:bodyPr/>
                    <a:lstStyle/>
                    <a:p>
                      <a:endParaRPr lang="ar-MA"/>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a:lnSpc>
                          <a:spcPct val="115000"/>
                        </a:lnSpc>
                        <a:spcAft>
                          <a:spcPts val="0"/>
                        </a:spcAft>
                      </a:pPr>
                      <a:r>
                        <a:rPr lang="ar-SA" sz="3200" b="1">
                          <a:solidFill>
                            <a:schemeClr val="bg1"/>
                          </a:solidFill>
                          <a:effectLst/>
                        </a:rPr>
                        <a:t>من : يا قارئ القرآن</a:t>
                      </a:r>
                      <a:endParaRPr lang="en-US" sz="3200" b="1">
                        <a:solidFill>
                          <a:schemeClr val="bg1"/>
                        </a:solidFill>
                        <a:effectLst/>
                      </a:endParaRPr>
                    </a:p>
                    <a:p>
                      <a:pPr algn="r">
                        <a:lnSpc>
                          <a:spcPct val="115000"/>
                        </a:lnSpc>
                        <a:spcAft>
                          <a:spcPts val="0"/>
                        </a:spcAft>
                      </a:pPr>
                      <a:r>
                        <a:rPr lang="ar-SA" sz="3200" b="1">
                          <a:solidFill>
                            <a:schemeClr val="bg1"/>
                          </a:solidFill>
                          <a:effectLst/>
                        </a:rPr>
                        <a:t> إلى :..ويعطي العطر لا عودا</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0">
                        <a:lnSpc>
                          <a:spcPct val="115000"/>
                        </a:lnSpc>
                        <a:spcAft>
                          <a:spcPts val="0"/>
                        </a:spcAft>
                      </a:pPr>
                      <a:r>
                        <a:rPr lang="fr-FR" sz="3200" b="1">
                          <a:solidFill>
                            <a:schemeClr val="bg1"/>
                          </a:solidFill>
                          <a:effectLst/>
                        </a:rPr>
                        <a:t>[2]</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45506139"/>
                  </a:ext>
                </a:extLst>
              </a:tr>
              <a:tr h="245745">
                <a:tc>
                  <a:txBody>
                    <a:bodyPr/>
                    <a:lstStyle/>
                    <a:p>
                      <a:endParaRPr lang="ar-MA"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3200" b="1">
                          <a:solidFill>
                            <a:schemeClr val="bg1"/>
                          </a:solidFill>
                          <a:effectLst/>
                        </a:rPr>
                        <a:t>من : الأرض ربي وردة.........</a:t>
                      </a:r>
                      <a:endParaRPr lang="en-US" sz="3200" b="1">
                        <a:solidFill>
                          <a:schemeClr val="bg1"/>
                        </a:solidFill>
                        <a:effectLst/>
                      </a:endParaRPr>
                    </a:p>
                    <a:p>
                      <a:pPr algn="r">
                        <a:lnSpc>
                          <a:spcPct val="115000"/>
                        </a:lnSpc>
                        <a:spcAft>
                          <a:spcPts val="0"/>
                        </a:spcAft>
                      </a:pPr>
                      <a:r>
                        <a:rPr lang="fr-FR" sz="3200" b="1">
                          <a:solidFill>
                            <a:schemeClr val="bg1"/>
                          </a:solidFill>
                          <a:effectLst/>
                        </a:rPr>
                        <a:t> </a:t>
                      </a:r>
                      <a:r>
                        <a:rPr lang="ar-SA" sz="3200" b="1">
                          <a:solidFill>
                            <a:schemeClr val="bg1"/>
                          </a:solidFill>
                          <a:effectLst/>
                        </a:rPr>
                        <a:t>إلى :...وكل سواه مردودا</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0">
                        <a:lnSpc>
                          <a:spcPct val="115000"/>
                        </a:lnSpc>
                        <a:spcAft>
                          <a:spcPts val="0"/>
                        </a:spcAft>
                      </a:pPr>
                      <a:r>
                        <a:rPr lang="fr-FR" sz="3200" b="1" dirty="0">
                          <a:solidFill>
                            <a:schemeClr val="bg1"/>
                          </a:solidFill>
                          <a:effectLst/>
                        </a:rPr>
                        <a:t>[3]</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127532058"/>
                  </a:ext>
                </a:extLst>
              </a:tr>
            </a:tbl>
          </a:graphicData>
        </a:graphic>
      </p:graphicFrame>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400928"/>
            <a:ext cx="11811597" cy="5189113"/>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600" b="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2- الأفكار الأساسية</a:t>
            </a:r>
            <a:r>
              <a:rPr lang="ar-S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a:t>
            </a: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600" b="1"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448169897"/>
              </p:ext>
            </p:extLst>
          </p:nvPr>
        </p:nvGraphicFramePr>
        <p:xfrm>
          <a:off x="383861" y="1205797"/>
          <a:ext cx="11437767" cy="3925824"/>
        </p:xfrm>
        <a:graphic>
          <a:graphicData uri="http://schemas.openxmlformats.org/drawingml/2006/table">
            <a:tbl>
              <a:tblPr firstRow="1" firstCol="1" bandRow="1">
                <a:tableStyleId>{5C22544A-7EE6-4342-B048-85BDC9FD1C3A}</a:tableStyleId>
              </a:tblPr>
              <a:tblGrid>
                <a:gridCol w="5697415">
                  <a:extLst>
                    <a:ext uri="{9D8B030D-6E8A-4147-A177-3AD203B41FA5}">
                      <a16:colId xmlns:a16="http://schemas.microsoft.com/office/drawing/2014/main" val="3333545940"/>
                    </a:ext>
                  </a:extLst>
                </a:gridCol>
                <a:gridCol w="4229626">
                  <a:extLst>
                    <a:ext uri="{9D8B030D-6E8A-4147-A177-3AD203B41FA5}">
                      <a16:colId xmlns:a16="http://schemas.microsoft.com/office/drawing/2014/main" val="2626043196"/>
                    </a:ext>
                  </a:extLst>
                </a:gridCol>
                <a:gridCol w="1510726">
                  <a:extLst>
                    <a:ext uri="{9D8B030D-6E8A-4147-A177-3AD203B41FA5}">
                      <a16:colId xmlns:a16="http://schemas.microsoft.com/office/drawing/2014/main" val="1025178623"/>
                    </a:ext>
                  </a:extLst>
                </a:gridCol>
              </a:tblGrid>
              <a:tr h="142875">
                <a:tc>
                  <a:txBody>
                    <a:bodyPr/>
                    <a:lstStyle/>
                    <a:p>
                      <a:pPr algn="ctr">
                        <a:lnSpc>
                          <a:spcPct val="115000"/>
                        </a:lnSpc>
                        <a:spcAft>
                          <a:spcPts val="0"/>
                        </a:spcAft>
                      </a:pPr>
                      <a:r>
                        <a:rPr lang="ar-SA" sz="3200" b="1" dirty="0">
                          <a:solidFill>
                            <a:srgbClr val="FF0000"/>
                          </a:solidFill>
                          <a:effectLst/>
                        </a:rPr>
                        <a:t>مضمونه</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rgbClr val="FF0000"/>
                          </a:solidFill>
                          <a:effectLst/>
                        </a:rPr>
                        <a:t>حيزه داخل النص</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rgbClr val="FF0000"/>
                          </a:solidFill>
                          <a:effectLst/>
                        </a:rPr>
                        <a:t>المقطع</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536400180"/>
                  </a:ext>
                </a:extLst>
              </a:tr>
              <a:tr h="269875">
                <a:tc>
                  <a:txBody>
                    <a:bodyPr/>
                    <a:lstStyle/>
                    <a:p>
                      <a:pPr algn="ctr">
                        <a:lnSpc>
                          <a:spcPct val="115000"/>
                        </a:lnSpc>
                        <a:spcAft>
                          <a:spcPts val="0"/>
                        </a:spcAft>
                      </a:pPr>
                      <a:r>
                        <a:rPr lang="ar-SA" sz="3200" b="1">
                          <a:solidFill>
                            <a:schemeClr val="bg1"/>
                          </a:solidFill>
                          <a:effectLst/>
                        </a:rPr>
                        <a:t>فرح الشاعر بالعيد ومدحه أهل مكة المجتمعين لأداء مناسك الحج.</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3200" b="1" dirty="0">
                          <a:solidFill>
                            <a:schemeClr val="bg1"/>
                          </a:solidFill>
                          <a:effectLst/>
                        </a:rPr>
                        <a:t>من : غنيت مكة</a:t>
                      </a:r>
                      <a:r>
                        <a:rPr lang="fr-FR" sz="3200" b="1" dirty="0">
                          <a:solidFill>
                            <a:schemeClr val="bg1"/>
                          </a:solidFill>
                          <a:effectLst/>
                        </a:rPr>
                        <a:t>…   </a:t>
                      </a:r>
                      <a:endParaRPr lang="en-US" sz="3200" b="1" dirty="0">
                        <a:solidFill>
                          <a:schemeClr val="bg1"/>
                        </a:solidFill>
                        <a:effectLst/>
                      </a:endParaRPr>
                    </a:p>
                    <a:p>
                      <a:pPr algn="r">
                        <a:lnSpc>
                          <a:spcPct val="115000"/>
                        </a:lnSpc>
                        <a:spcAft>
                          <a:spcPts val="0"/>
                        </a:spcAft>
                      </a:pPr>
                      <a:r>
                        <a:rPr lang="fr-FR" sz="3200" b="1" dirty="0">
                          <a:solidFill>
                            <a:schemeClr val="bg1"/>
                          </a:solidFill>
                          <a:effectLst/>
                        </a:rPr>
                        <a:t> </a:t>
                      </a:r>
                      <a:r>
                        <a:rPr lang="ar-SA" sz="3200" b="1" dirty="0">
                          <a:solidFill>
                            <a:schemeClr val="bg1"/>
                          </a:solidFill>
                          <a:effectLst/>
                        </a:rPr>
                        <a:t>إلى…كالشهب ممدودا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0">
                        <a:lnSpc>
                          <a:spcPct val="115000"/>
                        </a:lnSpc>
                        <a:spcAft>
                          <a:spcPts val="0"/>
                        </a:spcAft>
                      </a:pPr>
                      <a:r>
                        <a:rPr lang="fr-FR" sz="3200" b="1" dirty="0">
                          <a:solidFill>
                            <a:schemeClr val="bg1"/>
                          </a:solidFill>
                          <a:effectLst/>
                        </a:rPr>
                        <a:t>[1]</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998509372"/>
                  </a:ext>
                </a:extLst>
              </a:tr>
              <a:tr h="269875">
                <a:tc>
                  <a:txBody>
                    <a:bodyPr/>
                    <a:lstStyle/>
                    <a:p>
                      <a:pPr algn="ctr">
                        <a:lnSpc>
                          <a:spcPct val="115000"/>
                        </a:lnSpc>
                        <a:spcAft>
                          <a:spcPts val="0"/>
                        </a:spcAft>
                      </a:pPr>
                      <a:r>
                        <a:rPr lang="ar-SA" sz="3200" b="1">
                          <a:solidFill>
                            <a:schemeClr val="bg1"/>
                          </a:solidFill>
                          <a:effectLst/>
                        </a:rPr>
                        <a:t>دعاؤه للحجاج وابتهاله إلى الله من أجل عزة الناس كافة دون تمييز.</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a:lnSpc>
                          <a:spcPct val="115000"/>
                        </a:lnSpc>
                        <a:spcAft>
                          <a:spcPts val="0"/>
                        </a:spcAft>
                      </a:pPr>
                      <a:r>
                        <a:rPr lang="ar-SA" sz="3200" b="1">
                          <a:solidFill>
                            <a:schemeClr val="bg1"/>
                          </a:solidFill>
                          <a:effectLst/>
                        </a:rPr>
                        <a:t>من : يا قارئ القرآن</a:t>
                      </a:r>
                      <a:endParaRPr lang="en-US" sz="3200" b="1">
                        <a:solidFill>
                          <a:schemeClr val="bg1"/>
                        </a:solidFill>
                        <a:effectLst/>
                      </a:endParaRPr>
                    </a:p>
                    <a:p>
                      <a:pPr algn="r">
                        <a:lnSpc>
                          <a:spcPct val="115000"/>
                        </a:lnSpc>
                        <a:spcAft>
                          <a:spcPts val="0"/>
                        </a:spcAft>
                      </a:pPr>
                      <a:r>
                        <a:rPr lang="ar-SA" sz="3200" b="1">
                          <a:solidFill>
                            <a:schemeClr val="bg1"/>
                          </a:solidFill>
                          <a:effectLst/>
                        </a:rPr>
                        <a:t> إلى :..ويعطي العطر لا عودا</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0">
                        <a:lnSpc>
                          <a:spcPct val="115000"/>
                        </a:lnSpc>
                        <a:spcAft>
                          <a:spcPts val="0"/>
                        </a:spcAft>
                      </a:pPr>
                      <a:r>
                        <a:rPr lang="fr-FR" sz="3200" b="1">
                          <a:solidFill>
                            <a:schemeClr val="bg1"/>
                          </a:solidFill>
                          <a:effectLst/>
                        </a:rPr>
                        <a:t>[2]</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45506139"/>
                  </a:ext>
                </a:extLst>
              </a:tr>
              <a:tr h="245745">
                <a:tc>
                  <a:txBody>
                    <a:bodyPr/>
                    <a:lstStyle/>
                    <a:p>
                      <a:pPr algn="ctr">
                        <a:lnSpc>
                          <a:spcPct val="115000"/>
                        </a:lnSpc>
                        <a:spcAft>
                          <a:spcPts val="0"/>
                        </a:spcAft>
                      </a:pPr>
                      <a:r>
                        <a:rPr lang="ar-SA" sz="3200" b="1">
                          <a:solidFill>
                            <a:schemeClr val="bg1"/>
                          </a:solidFill>
                          <a:effectLst/>
                        </a:rPr>
                        <a:t>أمله في استجابة الله تعالى لدعائه.</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3200" b="1">
                          <a:solidFill>
                            <a:schemeClr val="bg1"/>
                          </a:solidFill>
                          <a:effectLst/>
                        </a:rPr>
                        <a:t>من : الأرض ربي وردة.........</a:t>
                      </a:r>
                      <a:endParaRPr lang="en-US" sz="3200" b="1">
                        <a:solidFill>
                          <a:schemeClr val="bg1"/>
                        </a:solidFill>
                        <a:effectLst/>
                      </a:endParaRPr>
                    </a:p>
                    <a:p>
                      <a:pPr algn="r">
                        <a:lnSpc>
                          <a:spcPct val="115000"/>
                        </a:lnSpc>
                        <a:spcAft>
                          <a:spcPts val="0"/>
                        </a:spcAft>
                      </a:pPr>
                      <a:r>
                        <a:rPr lang="fr-FR" sz="3200" b="1">
                          <a:solidFill>
                            <a:schemeClr val="bg1"/>
                          </a:solidFill>
                          <a:effectLst/>
                        </a:rPr>
                        <a:t> </a:t>
                      </a:r>
                      <a:r>
                        <a:rPr lang="ar-SA" sz="3200" b="1">
                          <a:solidFill>
                            <a:schemeClr val="bg1"/>
                          </a:solidFill>
                          <a:effectLst/>
                        </a:rPr>
                        <a:t>إلى :...وكل سواه مردودا</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0">
                        <a:lnSpc>
                          <a:spcPct val="115000"/>
                        </a:lnSpc>
                        <a:spcAft>
                          <a:spcPts val="0"/>
                        </a:spcAft>
                      </a:pPr>
                      <a:r>
                        <a:rPr lang="fr-FR" sz="3200" b="1" dirty="0">
                          <a:solidFill>
                            <a:schemeClr val="bg1"/>
                          </a:solidFill>
                          <a:effectLst/>
                        </a:rPr>
                        <a:t>[3]</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127532058"/>
                  </a:ext>
                </a:extLst>
              </a:tr>
            </a:tbl>
          </a:graphicData>
        </a:graphic>
      </p:graphicFrame>
    </p:spTree>
    <p:extLst>
      <p:ext uri="{BB962C8B-B14F-4D97-AF65-F5344CB8AC3E}">
        <p14:creationId xmlns:p14="http://schemas.microsoft.com/office/powerpoint/2010/main" val="28406940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5" y="184845"/>
            <a:ext cx="11633982" cy="3277820"/>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600" b="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3- الخصائص الفنية للقصيدة</a:t>
            </a:r>
            <a:r>
              <a:rPr lang="ar-S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a:t>
            </a:r>
            <a:endParaRPr lang="ar-M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r>
              <a:rPr lang="ar-SA" sz="3600" b="1" dirty="0">
                <a:solidFill>
                  <a:srgbClr val="00B050"/>
                </a:solidFill>
                <a:ea typeface="Times New Roman" panose="02020603050405020304" pitchFamily="18" charset="0"/>
                <a:cs typeface="Times New Roman" panose="02020603050405020304" pitchFamily="18" charset="0"/>
              </a:rPr>
              <a:t>- الطباق :</a:t>
            </a:r>
            <a:r>
              <a:rPr lang="ar-SA" sz="3600" b="1" dirty="0">
                <a:ea typeface="Times New Roman" panose="02020603050405020304" pitchFamily="18" charset="0"/>
                <a:cs typeface="Times New Roman" panose="02020603050405020304" pitchFamily="18" charset="0"/>
              </a:rPr>
              <a:t>  </a:t>
            </a:r>
            <a:r>
              <a:rPr lang="ar-MA" sz="3600" b="1" dirty="0" smtClean="0">
                <a:solidFill>
                  <a:schemeClr val="bg1"/>
                </a:solidFill>
                <a:ea typeface="Times New Roman" panose="02020603050405020304" pitchFamily="18" charset="0"/>
                <a:cs typeface="Times New Roman" panose="02020603050405020304" pitchFamily="18" charset="0"/>
              </a:rPr>
              <a:t>.................................</a:t>
            </a:r>
            <a:r>
              <a:rPr lang="ar-SA" sz="3600" b="1" dirty="0" smtClean="0">
                <a:ea typeface="Times New Roman" panose="02020603050405020304" pitchFamily="18" charset="0"/>
                <a:cs typeface="Times New Roman" panose="02020603050405020304" pitchFamily="18" charset="0"/>
              </a:rPr>
              <a:t> </a:t>
            </a:r>
            <a:r>
              <a:rPr lang="ar-SA" sz="3600" b="1" dirty="0">
                <a:ea typeface="Times New Roman" panose="02020603050405020304" pitchFamily="18" charset="0"/>
                <a:cs typeface="Times New Roman" panose="02020603050405020304" pitchFamily="18" charset="0"/>
              </a:rPr>
              <a:t/>
            </a:r>
            <a:br>
              <a:rPr lang="ar-SA" sz="3600" b="1" dirty="0">
                <a:ea typeface="Times New Roman" panose="02020603050405020304" pitchFamily="18" charset="0"/>
                <a:cs typeface="Times New Roman" panose="02020603050405020304" pitchFamily="18" charset="0"/>
              </a:rPr>
            </a:br>
            <a:r>
              <a:rPr lang="ar-SA" sz="3600" b="1" dirty="0">
                <a:solidFill>
                  <a:srgbClr val="00B050"/>
                </a:solidFill>
                <a:ea typeface="Times New Roman" panose="02020603050405020304" pitchFamily="18" charset="0"/>
                <a:cs typeface="Times New Roman" panose="02020603050405020304" pitchFamily="18" charset="0"/>
              </a:rPr>
              <a:t>- الجناس : </a:t>
            </a:r>
            <a:r>
              <a:rPr lang="ar-MA" sz="3600" b="1" dirty="0" smtClean="0">
                <a:solidFill>
                  <a:schemeClr val="bg1"/>
                </a:solidFill>
                <a:ea typeface="Times New Roman" panose="02020603050405020304" pitchFamily="18" charset="0"/>
                <a:cs typeface="Times New Roman" panose="02020603050405020304" pitchFamily="18" charset="0"/>
              </a:rPr>
              <a:t>.................................</a:t>
            </a:r>
            <a:r>
              <a:rPr lang="ar-SA" sz="3600" b="1" dirty="0">
                <a:ea typeface="Times New Roman" panose="02020603050405020304" pitchFamily="18" charset="0"/>
                <a:cs typeface="Times New Roman" panose="02020603050405020304" pitchFamily="18" charset="0"/>
              </a:rPr>
              <a:t>  </a:t>
            </a:r>
            <a:br>
              <a:rPr lang="ar-SA" sz="3600" b="1" dirty="0">
                <a:ea typeface="Times New Roman" panose="02020603050405020304" pitchFamily="18" charset="0"/>
                <a:cs typeface="Times New Roman" panose="02020603050405020304" pitchFamily="18" charset="0"/>
              </a:rPr>
            </a:br>
            <a:r>
              <a:rPr lang="ar-SA" sz="3600" b="1" dirty="0">
                <a:solidFill>
                  <a:srgbClr val="00B050"/>
                </a:solidFill>
                <a:ea typeface="Times New Roman" panose="02020603050405020304" pitchFamily="18" charset="0"/>
                <a:cs typeface="Times New Roman" panose="02020603050405020304" pitchFamily="18" charset="0"/>
              </a:rPr>
              <a:t>- الاستعارة : </a:t>
            </a:r>
            <a:r>
              <a:rPr lang="ar-MA" sz="3600" b="1" dirty="0" smtClean="0">
                <a:solidFill>
                  <a:schemeClr val="bg1"/>
                </a:solidFill>
                <a:ea typeface="Times New Roman" panose="02020603050405020304" pitchFamily="18" charset="0"/>
                <a:cs typeface="Times New Roman" panose="02020603050405020304" pitchFamily="18" charset="0"/>
              </a:rPr>
              <a:t>...............................</a:t>
            </a:r>
            <a:r>
              <a:rPr lang="ar-SA" sz="3600" b="1" dirty="0">
                <a:ea typeface="Times New Roman" panose="02020603050405020304" pitchFamily="18" charset="0"/>
                <a:cs typeface="Times New Roman" panose="02020603050405020304" pitchFamily="18" charset="0"/>
              </a:rPr>
              <a:t/>
            </a:r>
            <a:br>
              <a:rPr lang="ar-SA" sz="3600" b="1" dirty="0">
                <a:ea typeface="Times New Roman" panose="02020603050405020304" pitchFamily="18" charset="0"/>
                <a:cs typeface="Times New Roman" panose="02020603050405020304" pitchFamily="18" charset="0"/>
              </a:rPr>
            </a:br>
            <a:r>
              <a:rPr lang="ar-SA" sz="3600" b="1" dirty="0">
                <a:solidFill>
                  <a:srgbClr val="00B050"/>
                </a:solidFill>
                <a:ea typeface="Times New Roman" panose="02020603050405020304" pitchFamily="18" charset="0"/>
                <a:cs typeface="Times New Roman" panose="02020603050405020304" pitchFamily="18" charset="0"/>
              </a:rPr>
              <a:t>- التشبيه : </a:t>
            </a:r>
            <a:r>
              <a:rPr lang="ar-MA" sz="3600" b="1" dirty="0" smtClean="0">
                <a:solidFill>
                  <a:schemeClr val="bg1"/>
                </a:solidFill>
                <a:ea typeface="Times New Roman" panose="02020603050405020304" pitchFamily="18" charset="0"/>
                <a:cs typeface="Times New Roman" panose="02020603050405020304" pitchFamily="18" charset="0"/>
              </a:rPr>
              <a:t>.................................</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5" y="184845"/>
            <a:ext cx="11633982" cy="3237489"/>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600" b="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3- الخصائص الفنية للقصيدة</a:t>
            </a:r>
            <a:r>
              <a:rPr lang="ar-S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a:t>
            </a:r>
            <a:endParaRPr lang="ar-M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r>
              <a:rPr lang="ar-SA" sz="3600" b="1" dirty="0">
                <a:solidFill>
                  <a:srgbClr val="00B050"/>
                </a:solidFill>
                <a:ea typeface="Times New Roman" panose="02020603050405020304" pitchFamily="18" charset="0"/>
                <a:cs typeface="Times New Roman" panose="02020603050405020304" pitchFamily="18" charset="0"/>
              </a:rPr>
              <a:t>- الطباق :</a:t>
            </a:r>
            <a:r>
              <a:rPr lang="ar-SA" sz="3600" b="1" dirty="0">
                <a:ea typeface="Times New Roman" panose="02020603050405020304" pitchFamily="18" charset="0"/>
                <a:cs typeface="Times New Roman" panose="02020603050405020304" pitchFamily="18" charset="0"/>
              </a:rPr>
              <a:t>  </a:t>
            </a:r>
            <a:r>
              <a:rPr lang="ar-SA" sz="3600" b="1" dirty="0">
                <a:solidFill>
                  <a:schemeClr val="bg1"/>
                </a:solidFill>
                <a:ea typeface="Times New Roman" panose="02020603050405020304" pitchFamily="18" charset="0"/>
                <a:cs typeface="Times New Roman" panose="02020603050405020304" pitchFamily="18" charset="0"/>
              </a:rPr>
              <a:t>بيضا  / سودا. </a:t>
            </a:r>
            <a:r>
              <a:rPr lang="ar-SA" sz="3600" b="1" dirty="0">
                <a:ea typeface="Times New Roman" panose="02020603050405020304" pitchFamily="18" charset="0"/>
                <a:cs typeface="Times New Roman" panose="02020603050405020304" pitchFamily="18" charset="0"/>
              </a:rPr>
              <a:t> </a:t>
            </a:r>
            <a:br>
              <a:rPr lang="ar-SA" sz="3600" b="1" dirty="0">
                <a:ea typeface="Times New Roman" panose="02020603050405020304" pitchFamily="18" charset="0"/>
                <a:cs typeface="Times New Roman" panose="02020603050405020304" pitchFamily="18" charset="0"/>
              </a:rPr>
            </a:br>
            <a:r>
              <a:rPr lang="ar-SA" sz="3600" b="1" dirty="0">
                <a:solidFill>
                  <a:srgbClr val="00B050"/>
                </a:solidFill>
                <a:ea typeface="Times New Roman" panose="02020603050405020304" pitchFamily="18" charset="0"/>
                <a:cs typeface="Times New Roman" panose="02020603050405020304" pitchFamily="18" charset="0"/>
              </a:rPr>
              <a:t>- الجناس : </a:t>
            </a:r>
            <a:r>
              <a:rPr lang="ar-SA" sz="3600" b="1" dirty="0">
                <a:solidFill>
                  <a:schemeClr val="bg1"/>
                </a:solidFill>
                <a:ea typeface="Times New Roman" panose="02020603050405020304" pitchFamily="18" charset="0"/>
                <a:cs typeface="Times New Roman" panose="02020603050405020304" pitchFamily="18" charset="0"/>
              </a:rPr>
              <a:t>العيد/عيدا    - على / علا</a:t>
            </a:r>
            <a:r>
              <a:rPr lang="ar-SA" sz="3600" b="1" dirty="0">
                <a:ea typeface="Times New Roman" panose="02020603050405020304" pitchFamily="18" charset="0"/>
                <a:cs typeface="Times New Roman" panose="02020603050405020304" pitchFamily="18" charset="0"/>
              </a:rPr>
              <a:t>  </a:t>
            </a:r>
            <a:br>
              <a:rPr lang="ar-SA" sz="3600" b="1" dirty="0">
                <a:ea typeface="Times New Roman" panose="02020603050405020304" pitchFamily="18" charset="0"/>
                <a:cs typeface="Times New Roman" panose="02020603050405020304" pitchFamily="18" charset="0"/>
              </a:rPr>
            </a:br>
            <a:r>
              <a:rPr lang="ar-SA" sz="3600" b="1" dirty="0">
                <a:solidFill>
                  <a:srgbClr val="00B050"/>
                </a:solidFill>
                <a:ea typeface="Times New Roman" panose="02020603050405020304" pitchFamily="18" charset="0"/>
                <a:cs typeface="Times New Roman" panose="02020603050405020304" pitchFamily="18" charset="0"/>
              </a:rPr>
              <a:t>- الاستعارة : </a:t>
            </a:r>
            <a:r>
              <a:rPr lang="ar-SA" sz="3600" b="1" dirty="0">
                <a:solidFill>
                  <a:schemeClr val="bg1"/>
                </a:solidFill>
                <a:ea typeface="Times New Roman" panose="02020603050405020304" pitchFamily="18" charset="0"/>
                <a:cs typeface="Times New Roman" panose="02020603050405020304" pitchFamily="18" charset="0"/>
              </a:rPr>
              <a:t>لو رملة هتفت بمبدعها</a:t>
            </a:r>
            <a:r>
              <a:rPr lang="ar-SA" sz="3600" b="1" dirty="0">
                <a:ea typeface="Times New Roman" panose="02020603050405020304" pitchFamily="18" charset="0"/>
                <a:cs typeface="Times New Roman" panose="02020603050405020304" pitchFamily="18" charset="0"/>
              </a:rPr>
              <a:t/>
            </a:r>
            <a:br>
              <a:rPr lang="ar-SA" sz="3600" b="1" dirty="0">
                <a:ea typeface="Times New Roman" panose="02020603050405020304" pitchFamily="18" charset="0"/>
                <a:cs typeface="Times New Roman" panose="02020603050405020304" pitchFamily="18" charset="0"/>
              </a:rPr>
            </a:br>
            <a:r>
              <a:rPr lang="ar-SA" sz="3600" b="1" dirty="0">
                <a:solidFill>
                  <a:srgbClr val="00B050"/>
                </a:solidFill>
                <a:ea typeface="Times New Roman" panose="02020603050405020304" pitchFamily="18" charset="0"/>
                <a:cs typeface="Times New Roman" panose="02020603050405020304" pitchFamily="18" charset="0"/>
              </a:rPr>
              <a:t>- التشبيه : </a:t>
            </a:r>
            <a:r>
              <a:rPr lang="ar-SA" sz="3600" b="1" dirty="0">
                <a:solidFill>
                  <a:schemeClr val="bg1"/>
                </a:solidFill>
                <a:ea typeface="Times New Roman" panose="02020603050405020304" pitchFamily="18" charset="0"/>
                <a:cs typeface="Times New Roman" panose="02020603050405020304" pitchFamily="18" charset="0"/>
              </a:rPr>
              <a:t>كالشهب ممدودا.</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TextBox 2"/>
          <p:cNvSpPr txBox="1"/>
          <p:nvPr/>
        </p:nvSpPr>
        <p:spPr>
          <a:xfrm>
            <a:off x="4848664" y="3488782"/>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4" name="TextBox 3"/>
          <p:cNvSpPr txBox="1"/>
          <p:nvPr/>
        </p:nvSpPr>
        <p:spPr>
          <a:xfrm>
            <a:off x="93782" y="4140045"/>
            <a:ext cx="11985674" cy="2554545"/>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فرح الشاعر بمقدم العيد، وعبّـر عن سعادته وهو يصف أهل مكة ويمدح الحجاج الذين اجتمعوا هناك لأدء مناسك الحج، داعيا لهم في صلاته ولسائر الناس بالعزة ..ويبدو أن الشاعر شديد التعلق بمكة المكرمة، فرغم بعده عنها إلا أن قلبه يخفق بحبها  (ضج الحجيج هناك فاشتبكي…بفمي هنا يا ورق تغريدا) . وفي آخر القصيدة يناجي الشاعر ربه ويرجو استجابته لدعائه.</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200238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39151" y="1353210"/>
            <a:ext cx="11535507" cy="3594638"/>
          </a:xfrm>
          <a:prstGeom prst="rect">
            <a:avLst/>
          </a:prstGeom>
          <a:solidFill>
            <a:schemeClr val="accent2">
              <a:lumMod val="40000"/>
              <a:lumOff val="60000"/>
            </a:schemeClr>
          </a:solidFill>
        </p:spPr>
        <p:txBody>
          <a:bodyPr wrap="square" rtlCol="1">
            <a:spAutoFit/>
          </a:bodyPr>
          <a:lstStyle/>
          <a:p>
            <a:pPr marL="571500" indent="-571500" algn="r" rtl="1">
              <a:lnSpc>
                <a:spcPct val="200000"/>
              </a:lnSpc>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الذي يميز مكة؟</a:t>
            </a:r>
          </a:p>
          <a:p>
            <a:pPr marL="571500" indent="-571500" algn="r" rtl="1">
              <a:lnSpc>
                <a:spcPct val="200000"/>
              </a:lnSpc>
              <a:buFontTx/>
              <a:buChar char="-"/>
            </a:pPr>
            <a:r>
              <a:rPr lang="ar-MA" sz="4000" b="1" dirty="0" smtClean="0">
                <a:solidFill>
                  <a:schemeClr val="bg1"/>
                </a:solidFill>
                <a:effectLst>
                  <a:outerShdw blurRad="38100" dist="38100" dir="2700000" algn="tl">
                    <a:srgbClr val="000000">
                      <a:alpha val="43137"/>
                    </a:srgbClr>
                  </a:outerShdw>
                </a:effectLst>
              </a:rPr>
              <a:t>من </a:t>
            </a:r>
            <a:r>
              <a:rPr lang="ar-MA" sz="4000" b="1" dirty="0">
                <a:solidFill>
                  <a:schemeClr val="bg1"/>
                </a:solidFill>
                <a:effectLst>
                  <a:outerShdw blurRad="38100" dist="38100" dir="2700000" algn="tl">
                    <a:srgbClr val="000000">
                      <a:alpha val="43137"/>
                    </a:srgbClr>
                  </a:outerShdw>
                </a:effectLst>
              </a:rPr>
              <a:t>بنى البيت الحرام؟</a:t>
            </a:r>
          </a:p>
          <a:p>
            <a:pPr marL="571500" indent="-571500" algn="r" rtl="1">
              <a:lnSpc>
                <a:spcPct val="200000"/>
              </a:lnSpc>
              <a:buFontTx/>
              <a:buChar char="-"/>
            </a:pPr>
            <a:r>
              <a:rPr lang="ar-MA" sz="4000" b="1" dirty="0" smtClean="0">
                <a:solidFill>
                  <a:schemeClr val="bg1"/>
                </a:solidFill>
                <a:effectLst>
                  <a:outerShdw blurRad="38100" dist="38100" dir="2700000" algn="tl">
                    <a:srgbClr val="000000">
                      <a:alpha val="43137"/>
                    </a:srgbClr>
                  </a:outerShdw>
                </a:effectLst>
              </a:rPr>
              <a:t>اذكر </a:t>
            </a:r>
            <a:r>
              <a:rPr lang="ar-MA" sz="4000" b="1" dirty="0">
                <a:solidFill>
                  <a:schemeClr val="bg1"/>
                </a:solidFill>
                <a:effectLst>
                  <a:outerShdw blurRad="38100" dist="38100" dir="2700000" algn="tl">
                    <a:srgbClr val="000000">
                      <a:alpha val="43137"/>
                    </a:srgbClr>
                  </a:outerShdw>
                </a:effectLst>
              </a:rPr>
              <a:t>أسماء أماكن مقدسة أخرى.</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5078313"/>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اقرأ </a:t>
            </a:r>
            <a:r>
              <a:rPr lang="ar-MA" sz="3600" b="1" dirty="0">
                <a:solidFill>
                  <a:schemeClr val="bg1"/>
                </a:solidFill>
                <a:effectLst>
                  <a:outerShdw blurRad="38100" dist="38100" dir="2700000" algn="tl">
                    <a:srgbClr val="000000">
                      <a:alpha val="43137"/>
                    </a:srgbClr>
                  </a:outerShdw>
                </a:effectLst>
              </a:rPr>
              <a:t>بداية النص ونهايته وسجل </a:t>
            </a:r>
            <a:r>
              <a:rPr lang="ar-MA" sz="3600" b="1" dirty="0" smtClean="0">
                <a:solidFill>
                  <a:schemeClr val="bg1"/>
                </a:solidFill>
                <a:effectLst>
                  <a:outerShdw blurRad="38100" dist="38100" dir="2700000" algn="tl">
                    <a:srgbClr val="000000">
                      <a:alpha val="43137"/>
                    </a:srgbClr>
                  </a:outerShdw>
                </a:effectLst>
              </a:rPr>
              <a:t>استنتاجك</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ما علاقة الصورة بالعنوان؟</a:t>
            </a:r>
            <a:endParaRPr lang="ar-MA" sz="3600" b="1" dirty="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647" y="87113"/>
            <a:ext cx="12041945" cy="2246769"/>
          </a:xfrm>
          <a:prstGeom prst="rect">
            <a:avLst/>
          </a:prstGeom>
          <a:solidFill>
            <a:schemeClr val="accent2">
              <a:lumMod val="40000"/>
              <a:lumOff val="60000"/>
            </a:schemeClr>
          </a:solidFill>
        </p:spPr>
        <p:txBody>
          <a:bodyPr wrap="square" rtlCol="1">
            <a:spAutoFit/>
          </a:bodyPr>
          <a:lstStyle/>
          <a:p>
            <a:pPr algn="ctr"/>
            <a:r>
              <a:rPr lang="ar-MA" sz="3600" b="1" dirty="0">
                <a:solidFill>
                  <a:srgbClr val="F83A3A"/>
                </a:solidFill>
                <a:latin typeface="amiri"/>
              </a:rPr>
              <a:t>النص القرائي: “غنيت مكة”</a:t>
            </a:r>
          </a:p>
          <a:p>
            <a:pPr algn="r" rtl="1"/>
            <a:endParaRPr lang="ar-MA" sz="3600" b="1" dirty="0" smtClean="0">
              <a:solidFill>
                <a:schemeClr val="bg1"/>
              </a:solidFill>
            </a:endParaRPr>
          </a:p>
          <a:p>
            <a:pPr algn="r" rtl="1"/>
            <a:endParaRPr lang="ar-MA" sz="3600" b="1" dirty="0">
              <a:solidFill>
                <a:schemeClr val="bg1"/>
              </a:solidFill>
            </a:endParaRPr>
          </a:p>
          <a:p>
            <a:pPr algn="r" rtl="1"/>
            <a:r>
              <a:rPr lang="ar-MA" sz="3200" b="1" dirty="0">
                <a:solidFill>
                  <a:srgbClr val="000000"/>
                </a:solidFill>
                <a:latin typeface="amiri"/>
              </a:rPr>
              <a:t>سعيد عقل، ديوان «كما الأعمدة» المجلد السادس، منشورات نونليس، ص: 85.</a:t>
            </a:r>
            <a:endParaRPr lang="ar-MA" sz="3200" b="1" u="sng" dirty="0">
              <a:solidFill>
                <a:schemeClr val="bg1"/>
              </a:solidFill>
            </a:endParaRPr>
          </a:p>
        </p:txBody>
      </p:sp>
    </p:spTree>
    <p:extLst>
      <p:ext uri="{BB962C8B-B14F-4D97-AF65-F5344CB8AC3E}">
        <p14:creationId xmlns:p14="http://schemas.microsoft.com/office/powerpoint/2010/main" val="10387985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647" y="75489"/>
            <a:ext cx="12041945" cy="6740307"/>
          </a:xfrm>
          <a:prstGeom prst="rect">
            <a:avLst/>
          </a:prstGeom>
          <a:solidFill>
            <a:schemeClr val="accent2">
              <a:lumMod val="40000"/>
              <a:lumOff val="60000"/>
            </a:schemeClr>
          </a:solidFill>
        </p:spPr>
        <p:txBody>
          <a:bodyPr wrap="square" rtlCol="1">
            <a:spAutoFit/>
          </a:bodyPr>
          <a:lstStyle/>
          <a:p>
            <a:pPr algn="ctr" rtl="1"/>
            <a:r>
              <a:rPr lang="ar-MA" sz="3600" dirty="0">
                <a:solidFill>
                  <a:srgbClr val="000000"/>
                </a:solidFill>
                <a:latin typeface="amiri"/>
              </a:rPr>
              <a:t>غـنـيت مكة أهلها الصيدا ۩۩۩ والعيد يملأ أضلعي عيـــدا</a:t>
            </a:r>
            <a:r>
              <a:rPr lang="ar-MA" sz="3600" dirty="0"/>
              <a:t/>
            </a:r>
            <a:br>
              <a:rPr lang="ar-MA" sz="3600" dirty="0"/>
            </a:br>
            <a:r>
              <a:rPr lang="ar-MA" sz="3600" dirty="0">
                <a:solidFill>
                  <a:srgbClr val="000000"/>
                </a:solidFill>
                <a:latin typeface="amiri"/>
              </a:rPr>
              <a:t>فرحـــوا فلألأ تحت كل سما ۩۩۩ بيت على بيـت الهدى زيـدا</a:t>
            </a:r>
            <a:r>
              <a:rPr lang="ar-MA" sz="3600" dirty="0"/>
              <a:t/>
            </a:r>
            <a:br>
              <a:rPr lang="ar-MA" sz="3600" dirty="0"/>
            </a:br>
            <a:r>
              <a:rPr lang="ar-MA" sz="3600" dirty="0">
                <a:solidFill>
                  <a:srgbClr val="000000"/>
                </a:solidFill>
                <a:latin typeface="amiri"/>
              </a:rPr>
              <a:t>وعلى اسـم رب العالمين علا ۩۩۩ بنيانهم كالشــــهب ممـدودا</a:t>
            </a:r>
            <a:r>
              <a:rPr lang="ar-MA" sz="3600" dirty="0"/>
              <a:t/>
            </a:r>
            <a:br>
              <a:rPr lang="ar-MA" sz="3600" dirty="0"/>
            </a:br>
            <a:r>
              <a:rPr lang="ar-MA" sz="3600" dirty="0">
                <a:solidFill>
                  <a:srgbClr val="000000"/>
                </a:solidFill>
                <a:latin typeface="amiri"/>
              </a:rPr>
              <a:t>يا قارئ القرآن صل  لهـــم ۩۩۩ أهلي هنــاك، وطيب البـيدا</a:t>
            </a:r>
            <a:r>
              <a:rPr lang="ar-MA" sz="3600" dirty="0"/>
              <a:t/>
            </a:r>
            <a:br>
              <a:rPr lang="ar-MA" sz="3600" dirty="0"/>
            </a:br>
            <a:r>
              <a:rPr lang="ar-MA" sz="3600" dirty="0">
                <a:solidFill>
                  <a:srgbClr val="000000"/>
                </a:solidFill>
                <a:latin typeface="amiri"/>
              </a:rPr>
              <a:t>مــن راكـع ويـداه آنـسـتا ۩۩۩ أن ليس يبقى الباب موصودا</a:t>
            </a:r>
            <a:r>
              <a:rPr lang="ar-MA" sz="3600" dirty="0"/>
              <a:t/>
            </a:r>
            <a:br>
              <a:rPr lang="ar-MA" sz="3600" dirty="0"/>
            </a:br>
            <a:r>
              <a:rPr lang="ar-MA" sz="3600" dirty="0">
                <a:solidFill>
                  <a:srgbClr val="000000"/>
                </a:solidFill>
                <a:latin typeface="amiri"/>
              </a:rPr>
              <a:t>أنا أينما صلـى الأنـام رأت ۩۩۩ عيني السماء تفتحـت جــودا</a:t>
            </a:r>
            <a:r>
              <a:rPr lang="ar-MA" sz="3600" dirty="0"/>
              <a:t/>
            </a:r>
            <a:br>
              <a:rPr lang="ar-MA" sz="3600" dirty="0"/>
            </a:br>
            <a:r>
              <a:rPr lang="ar-MA" sz="3600" dirty="0">
                <a:solidFill>
                  <a:srgbClr val="000000"/>
                </a:solidFill>
                <a:latin typeface="amiri"/>
              </a:rPr>
              <a:t>لو رملـة هتفـت بمـبدعها ۩۩۩ شجوا لكنت لشـجوها عـودا</a:t>
            </a:r>
            <a:r>
              <a:rPr lang="ar-MA" sz="3600" dirty="0"/>
              <a:t/>
            </a:r>
            <a:br>
              <a:rPr lang="ar-MA" sz="3600" dirty="0"/>
            </a:br>
            <a:r>
              <a:rPr lang="ar-MA" sz="3600" dirty="0">
                <a:solidFill>
                  <a:srgbClr val="000000"/>
                </a:solidFill>
                <a:latin typeface="amiri"/>
              </a:rPr>
              <a:t>ضج الحجيج هناك فاشتبكي ۩۩۩ بفــمي هـنـا يا ورق تغــريدا</a:t>
            </a:r>
            <a:r>
              <a:rPr lang="ar-MA" sz="3600" dirty="0"/>
              <a:t/>
            </a:r>
            <a:br>
              <a:rPr lang="ar-MA" sz="3600" dirty="0"/>
            </a:br>
            <a:r>
              <a:rPr lang="ar-MA" sz="3600" dirty="0">
                <a:solidFill>
                  <a:srgbClr val="000000"/>
                </a:solidFill>
                <a:latin typeface="amiri"/>
              </a:rPr>
              <a:t>وأعز ربي الـنـاس كـلـهم ۩۩۩ بـيـضا فـلا فـرقت أو سـودا</a:t>
            </a:r>
            <a:r>
              <a:rPr lang="ar-MA" sz="3600" dirty="0"/>
              <a:t/>
            </a:r>
            <a:br>
              <a:rPr lang="ar-MA" sz="3600" dirty="0"/>
            </a:br>
            <a:r>
              <a:rPr lang="ar-MA" sz="3600" dirty="0">
                <a:solidFill>
                  <a:srgbClr val="000000"/>
                </a:solidFill>
                <a:latin typeface="amiri"/>
              </a:rPr>
              <a:t>لا قـفرة إلا و تـخــصبها ۩۩۩ إلا ويـعـطي العـطر لا عـودا</a:t>
            </a:r>
            <a:r>
              <a:rPr lang="ar-MA" sz="3600" dirty="0"/>
              <a:t/>
            </a:r>
            <a:br>
              <a:rPr lang="ar-MA" sz="3600" dirty="0"/>
            </a:br>
            <a:r>
              <a:rPr lang="ar-MA" sz="3600" dirty="0">
                <a:solidFill>
                  <a:srgbClr val="000000"/>
                </a:solidFill>
                <a:latin typeface="amiri"/>
              </a:rPr>
              <a:t>الأرض ربي وردة وعــدت ۩۩۩ بك أنت تقطف</a:t>
            </a:r>
            <a:r>
              <a:rPr lang="ar-MA" sz="3600" dirty="0" smtClean="0">
                <a:solidFill>
                  <a:srgbClr val="000000"/>
                </a:solidFill>
                <a:latin typeface="amiri"/>
              </a:rPr>
              <a:t>، فارو </a:t>
            </a:r>
            <a:r>
              <a:rPr lang="ar-MA" sz="3600" dirty="0">
                <a:solidFill>
                  <a:srgbClr val="000000"/>
                </a:solidFill>
                <a:latin typeface="amiri"/>
              </a:rPr>
              <a:t>مـوعودا</a:t>
            </a:r>
            <a:r>
              <a:rPr lang="ar-MA" sz="3600" dirty="0"/>
              <a:t/>
            </a:r>
            <a:br>
              <a:rPr lang="ar-MA" sz="3600" dirty="0"/>
            </a:br>
            <a:r>
              <a:rPr lang="ar-MA" sz="3600" dirty="0">
                <a:solidFill>
                  <a:srgbClr val="000000"/>
                </a:solidFill>
                <a:latin typeface="amiri"/>
              </a:rPr>
              <a:t>وجمال وجهك لا يزال رجا ۩۩۩ يرجى وكــل ســواه مـــردودا</a:t>
            </a:r>
            <a:endParaRPr lang="ar-MA" sz="3600" b="1" dirty="0">
              <a:solidFill>
                <a:schemeClr val="bg1"/>
              </a:solidFill>
            </a:endParaRPr>
          </a:p>
        </p:txBody>
      </p:sp>
    </p:spTree>
    <p:extLst>
      <p:ext uri="{BB962C8B-B14F-4D97-AF65-F5344CB8AC3E}">
        <p14:creationId xmlns:p14="http://schemas.microsoft.com/office/powerpoint/2010/main" val="23139490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1" y="759644"/>
            <a:ext cx="12070080" cy="4622804"/>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200" b="1" dirty="0">
                <a:solidFill>
                  <a:srgbClr val="00B050"/>
                </a:solidFill>
                <a:latin typeface="Calibri" panose="020F0502020204030204" pitchFamily="34" charset="0"/>
                <a:ea typeface="Times New Roman" panose="02020603050405020304" pitchFamily="18" charset="0"/>
              </a:rPr>
              <a:t>1- صاحب النص: </a:t>
            </a:r>
            <a:r>
              <a:rPr lang="ar-SA" sz="3200" b="1" dirty="0">
                <a:solidFill>
                  <a:srgbClr val="0D0D0D"/>
                </a:solidFill>
                <a:latin typeface="Calibri" panose="020F0502020204030204" pitchFamily="34" charset="0"/>
                <a:ea typeface="Times New Roman" panose="02020603050405020304" pitchFamily="18" charset="0"/>
              </a:rPr>
              <a:t>سعيد عقل، شاعر لبناني، من كبار الشعراء المعاصرين، تميز شعره بالتجديد.</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rgbClr val="0D0D0D"/>
                </a:solidFill>
                <a:latin typeface="Calibri" panose="020F0502020204030204" pitchFamily="34" charset="0"/>
                <a:ea typeface="Times New Roman" panose="02020603050405020304" pitchFamily="18" charset="0"/>
                <a:cs typeface="Times New Roman" panose="02020603050405020304" pitchFamily="18" charset="0"/>
              </a:rPr>
              <a:t> من دواوينه: كما الأعمدة – أجمل منك لا- رندلّى.</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tabLst>
                <a:tab pos="1589405" algn="l"/>
              </a:tabLst>
            </a:pPr>
            <a:r>
              <a:rPr lang="ar-SA" sz="3200" b="1" dirty="0">
                <a:solidFill>
                  <a:srgbClr val="00B050"/>
                </a:solidFill>
                <a:latin typeface="Calibri" panose="020F0502020204030204" pitchFamily="34" charset="0"/>
                <a:ea typeface="Times New Roman" panose="02020603050405020304" pitchFamily="18" charset="0"/>
              </a:rPr>
              <a:t>2- نوعية النص</a:t>
            </a:r>
            <a:r>
              <a:rPr lang="fr-FR" sz="32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SA" sz="3200" b="1" dirty="0">
                <a:solidFill>
                  <a:schemeClr val="bg1"/>
                </a:solidFill>
                <a:latin typeface="Calibri" panose="020F0502020204030204" pitchFamily="34" charset="0"/>
                <a:ea typeface="Times New Roman" panose="02020603050405020304" pitchFamily="18" charset="0"/>
              </a:rPr>
              <a:t>قصيدة شعرية عمودية في غرض المدح والوصف ذات بعد إسلامي.</a:t>
            </a:r>
            <a:r>
              <a:rPr lang="ar-SA" sz="3200" b="1" dirty="0">
                <a:latin typeface="Calibri" panose="020F0502020204030204" pitchFamily="34" charset="0"/>
                <a:ea typeface="Times New Roman" panose="02020603050405020304" pitchFamily="18" charset="0"/>
              </a:rPr>
              <a:t>	</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rgbClr val="00B050"/>
                </a:solidFill>
                <a:latin typeface="Calibri" panose="020F0502020204030204" pitchFamily="34" charset="0"/>
                <a:ea typeface="Times New Roman" panose="02020603050405020304" pitchFamily="18" charset="0"/>
              </a:rPr>
              <a:t>3- مصدر النص</a:t>
            </a:r>
            <a:r>
              <a:rPr lang="ar-MA" sz="3200" b="1" dirty="0">
                <a:solidFill>
                  <a:srgbClr val="00B050"/>
                </a:solidFill>
                <a:latin typeface="Calibri" panose="020F0502020204030204" pitchFamily="34" charset="0"/>
                <a:ea typeface="Times New Roman" panose="02020603050405020304" pitchFamily="18" charset="0"/>
              </a:rPr>
              <a:t>: </a:t>
            </a:r>
            <a:r>
              <a:rPr lang="ar-MA" sz="3200" b="1" dirty="0">
                <a:solidFill>
                  <a:srgbClr val="0D0D0D"/>
                </a:solidFill>
                <a:latin typeface="Calibri" panose="020F0502020204030204" pitchFamily="34" charset="0"/>
                <a:ea typeface="Times New Roman" panose="02020603050405020304" pitchFamily="18" charset="0"/>
              </a:rPr>
              <a:t>ديوان "كما الأعمدة</a:t>
            </a:r>
            <a:r>
              <a:rPr lang="ar-MA" sz="3200" b="1" dirty="0">
                <a:solidFill>
                  <a:schemeClr val="bg1"/>
                </a:solidFill>
                <a:latin typeface="Calibri" panose="020F0502020204030204" pitchFamily="34" charset="0"/>
                <a:ea typeface="Times New Roman" panose="02020603050405020304" pitchFamily="18" charset="0"/>
              </a:rPr>
              <a:t>" </a:t>
            </a:r>
            <a:r>
              <a:rPr lang="ar-SA" sz="3200" b="1" dirty="0">
                <a:solidFill>
                  <a:srgbClr val="0D0D0D"/>
                </a:solidFill>
                <a:latin typeface="Calibri" panose="020F0502020204030204" pitchFamily="34" charset="0"/>
                <a:ea typeface="Times New Roman" panose="02020603050405020304" pitchFamily="18" charset="0"/>
              </a:rPr>
              <a:t>المجلد السادس، ص 85 </a:t>
            </a:r>
            <a:r>
              <a:rPr lang="fr-FR" sz="3200" b="1" dirty="0">
                <a:solidFill>
                  <a:srgbClr val="0D0D0D"/>
                </a:solidFill>
                <a:latin typeface="Calibri" panose="020F0502020204030204" pitchFamily="34" charset="0"/>
                <a:ea typeface="Times New Roman" panose="02020603050405020304" pitchFamily="18" charset="0"/>
                <a:cs typeface="Arial" panose="020B0604020202020204" pitchFamily="34" charset="0"/>
              </a:rPr>
              <a:t>   </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MA" sz="3200" b="1" dirty="0">
                <a:solidFill>
                  <a:srgbClr val="00B050"/>
                </a:solidFill>
                <a:latin typeface="Calibri" panose="020F0502020204030204" pitchFamily="34" charset="0"/>
                <a:ea typeface="Times New Roman" panose="02020603050405020304" pitchFamily="18" charset="0"/>
              </a:rPr>
              <a:t>4- </a:t>
            </a:r>
            <a:r>
              <a:rPr lang="ar-SA" sz="3200" b="1" dirty="0">
                <a:solidFill>
                  <a:srgbClr val="00B050"/>
                </a:solidFill>
                <a:latin typeface="Calibri" panose="020F0502020204030204" pitchFamily="34" charset="0"/>
                <a:ea typeface="Times New Roman" panose="02020603050405020304" pitchFamily="18" charset="0"/>
              </a:rPr>
              <a:t>دلالة العنوان</a:t>
            </a:r>
            <a:r>
              <a:rPr lang="fr-FR" sz="32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latin typeface="Calibri" panose="020F0502020204030204" pitchFamily="34" charset="0"/>
                <a:ea typeface="Times New Roman" panose="02020603050405020304" pitchFamily="18" charset="0"/>
                <a:cs typeface="Arial" panose="020B0604020202020204" pitchFamily="34" charset="0"/>
              </a:rPr>
              <a:t> </a:t>
            </a:r>
            <a:r>
              <a:rPr lang="ar-SA" sz="3200" b="1" dirty="0">
                <a:latin typeface="Calibri" panose="020F0502020204030204" pitchFamily="34" charset="0"/>
                <a:ea typeface="Times New Roman" panose="02020603050405020304" pitchFamily="18" charset="0"/>
              </a:rPr>
              <a:t> </a:t>
            </a:r>
            <a:r>
              <a:rPr lang="ar-SA" sz="3200" b="1" dirty="0">
                <a:solidFill>
                  <a:schemeClr val="bg1"/>
                </a:solidFill>
                <a:latin typeface="Calibri" panose="020F0502020204030204" pitchFamily="34" charset="0"/>
                <a:ea typeface="Times New Roman" panose="02020603050405020304" pitchFamily="18" charset="0"/>
              </a:rPr>
              <a:t>يتكون من ثلاث كلمات تكون فيما بينها مركبا إسناديا يوحي بالفرح والاحتفال</a:t>
            </a:r>
            <a:r>
              <a:rPr lang="ar-SA" sz="3200" b="1" dirty="0" smtClean="0">
                <a:solidFill>
                  <a:schemeClr val="bg1"/>
                </a:solidFill>
                <a:latin typeface="Calibri" panose="020F0502020204030204" pitchFamily="34" charset="0"/>
                <a:ea typeface="Times New Roman" panose="02020603050405020304" pitchFamily="18" charset="0"/>
              </a:rPr>
              <a:t>.</a:t>
            </a:r>
            <a:endParaRPr lang="ar-MA" sz="3200" b="1" dirty="0" smtClean="0">
              <a:solidFill>
                <a:schemeClr val="bg1"/>
              </a:solidFill>
              <a:latin typeface="Calibri" panose="020F0502020204030204" pitchFamily="34" charset="0"/>
              <a:ea typeface="Times New Roman" panose="02020603050405020304" pitchFamily="18" charset="0"/>
            </a:endParaRPr>
          </a:p>
          <a:p>
            <a:pPr algn="r" rtl="1">
              <a:lnSpc>
                <a:spcPct val="115000"/>
              </a:lnSpc>
              <a:spcAft>
                <a:spcPts val="0"/>
              </a:spcAft>
            </a:pPr>
            <a:r>
              <a:rPr lang="ar-MA" sz="3200" b="1" dirty="0">
                <a:solidFill>
                  <a:srgbClr val="00B050"/>
                </a:solidFill>
                <a:latin typeface="Calibri" panose="020F0502020204030204" pitchFamily="34" charset="0"/>
                <a:ea typeface="Times New Roman" panose="02020603050405020304" pitchFamily="18" charset="0"/>
              </a:rPr>
              <a:t>5- الفرضية: </a:t>
            </a:r>
            <a:r>
              <a:rPr lang="ar-MA" sz="3200" b="1" dirty="0">
                <a:solidFill>
                  <a:schemeClr val="bg1"/>
                </a:solidFill>
                <a:latin typeface="Calibri" panose="020F0502020204030204" pitchFamily="34" charset="0"/>
                <a:ea typeface="Times New Roman" panose="02020603050405020304" pitchFamily="18" charset="0"/>
              </a:rPr>
              <a:t>.....................................................</a:t>
            </a:r>
            <a:endParaRPr lang="en-US" sz="3200" b="1" dirty="0">
              <a:solidFill>
                <a:schemeClr val="bg1"/>
              </a:solidFill>
              <a:latin typeface="Calibri" panose="020F0502020204030204" pitchFamily="34" charset="0"/>
              <a:ea typeface="Times New Roman" panose="02020603050405020304" pitchFamily="18" charset="0"/>
            </a:endParaRPr>
          </a:p>
        </p:txBody>
      </p:sp>
      <p:sp>
        <p:nvSpPr>
          <p:cNvPr id="4" name="TextBox 3"/>
          <p:cNvSpPr txBox="1"/>
          <p:nvPr/>
        </p:nvSpPr>
        <p:spPr>
          <a:xfrm>
            <a:off x="4775982" y="70336"/>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196949" y="1032934"/>
            <a:ext cx="11795994" cy="4388894"/>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ar-SA" sz="4400" b="1" dirty="0">
                <a:solidFill>
                  <a:srgbClr val="7030A0"/>
                </a:solidFill>
                <a:latin typeface="Calibri" panose="020F0502020204030204" pitchFamily="34" charset="0"/>
                <a:ea typeface="Times New Roman" panose="02020603050405020304" pitchFamily="18" charset="0"/>
              </a:rPr>
              <a:t>1- الإيضاح اللغوي</a:t>
            </a:r>
            <a:r>
              <a:rPr lang="fr-FR" sz="44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endParaRPr lang="en-US" sz="36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tabLst>
                <a:tab pos="4420870" algn="l"/>
              </a:tabLst>
            </a:pPr>
            <a:r>
              <a:rPr lang="ar-SA" sz="4000" b="1" dirty="0">
                <a:solidFill>
                  <a:srgbClr val="00B050"/>
                </a:solidFill>
                <a:latin typeface="Calibri" panose="020F0502020204030204" pitchFamily="34" charset="0"/>
                <a:ea typeface="Times New Roman" panose="02020603050405020304" pitchFamily="18" charset="0"/>
              </a:rPr>
              <a:t>- هتفت :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r>
              <a:rPr lang="ar-SA" sz="3600" b="1" dirty="0">
                <a:latin typeface="Calibri" panose="020F0502020204030204" pitchFamily="34" charset="0"/>
                <a:ea typeface="Times New Roman" panose="02020603050405020304" pitchFamily="18" charset="0"/>
              </a:rPr>
              <a:t/>
            </a:r>
            <a:br>
              <a:rPr lang="ar-SA" sz="3600" b="1" dirty="0">
                <a:latin typeface="Calibri" panose="020F0502020204030204" pitchFamily="34" charset="0"/>
                <a:ea typeface="Times New Roman" panose="02020603050405020304" pitchFamily="18" charset="0"/>
              </a:rPr>
            </a:br>
            <a:r>
              <a:rPr lang="ar-SA" sz="4000" b="1" dirty="0">
                <a:solidFill>
                  <a:srgbClr val="00B050"/>
                </a:solidFill>
                <a:latin typeface="Calibri" panose="020F0502020204030204" pitchFamily="34" charset="0"/>
                <a:ea typeface="Times New Roman" panose="02020603050405020304" pitchFamily="18" charset="0"/>
              </a:rPr>
              <a:t>- قفرة :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r>
              <a:rPr lang="ar-SA" sz="3600" b="1" dirty="0">
                <a:latin typeface="Calibri" panose="020F0502020204030204" pitchFamily="34" charset="0"/>
                <a:ea typeface="Times New Roman" panose="02020603050405020304" pitchFamily="18" charset="0"/>
              </a:rPr>
              <a:t/>
            </a:r>
            <a:br>
              <a:rPr lang="ar-SA" sz="3600" b="1" dirty="0">
                <a:latin typeface="Calibri" panose="020F0502020204030204" pitchFamily="34" charset="0"/>
                <a:ea typeface="Times New Roman" panose="02020603050405020304" pitchFamily="18" charset="0"/>
              </a:rPr>
            </a:br>
            <a:r>
              <a:rPr lang="ar-SA" sz="4000" b="1" dirty="0">
                <a:solidFill>
                  <a:srgbClr val="00B050"/>
                </a:solidFill>
                <a:latin typeface="Calibri" panose="020F0502020204030204" pitchFamily="34" charset="0"/>
                <a:ea typeface="Times New Roman" panose="02020603050405020304" pitchFamily="18" charset="0"/>
              </a:rPr>
              <a:t>- الأنام :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en-US" sz="36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4400" b="1" dirty="0">
                <a:solidFill>
                  <a:srgbClr val="7030A0"/>
                </a:solidFill>
                <a:latin typeface="Calibri" panose="020F0502020204030204" pitchFamily="34" charset="0"/>
                <a:ea typeface="Times New Roman" panose="02020603050405020304" pitchFamily="18" charset="0"/>
              </a:rPr>
              <a:t>2- الفكرة العامة للنص</a:t>
            </a:r>
            <a:r>
              <a:rPr lang="fr-FR" sz="44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endParaRPr lang="en-US" sz="3600" dirty="0">
              <a:latin typeface="Calibri" panose="020F0502020204030204" pitchFamily="34" charset="0"/>
              <a:ea typeface="Calibri" panose="020F0502020204030204" pitchFamily="34" charset="0"/>
              <a:cs typeface="Arial" panose="020B0604020202020204" pitchFamily="34" charset="0"/>
            </a:endParaRPr>
          </a:p>
          <a:p>
            <a:pPr algn="r" rtl="1"/>
            <a:r>
              <a:rPr lang="ar-MA" sz="4000" b="1" dirty="0" smtClean="0">
                <a:solidFill>
                  <a:schemeClr val="bg1"/>
                </a:solidFill>
                <a:latin typeface="Calibri" panose="020F0502020204030204" pitchFamily="34" charset="0"/>
                <a:ea typeface="Times New Roman" panose="02020603050405020304" pitchFamily="18" charset="0"/>
              </a:rPr>
              <a:t>.....................................................</a:t>
            </a:r>
            <a:r>
              <a:rPr lang="ar-SA" sz="4000" b="1" dirty="0" smtClean="0">
                <a:solidFill>
                  <a:schemeClr val="bg1"/>
                </a:solidFill>
                <a:latin typeface="Calibri" panose="020F0502020204030204" pitchFamily="34" charset="0"/>
                <a:ea typeface="Times New Roman" panose="02020603050405020304" pitchFamily="18" charset="0"/>
              </a:rPr>
              <a:t>.</a:t>
            </a:r>
            <a:endParaRPr lang="ar-MA" sz="3600" dirty="0">
              <a:solidFill>
                <a:schemeClr val="bg1"/>
              </a:solidFill>
            </a:endParaRPr>
          </a:p>
        </p:txBody>
      </p:sp>
    </p:spTree>
    <p:extLst>
      <p:ext uri="{BB962C8B-B14F-4D97-AF65-F5344CB8AC3E}">
        <p14:creationId xmlns:p14="http://schemas.microsoft.com/office/powerpoint/2010/main" val="1323971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196949" y="1032934"/>
            <a:ext cx="11795994" cy="5025991"/>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ar-SA" sz="4400" b="1" dirty="0">
                <a:solidFill>
                  <a:srgbClr val="7030A0"/>
                </a:solidFill>
                <a:latin typeface="Calibri" panose="020F0502020204030204" pitchFamily="34" charset="0"/>
                <a:ea typeface="Times New Roman" panose="02020603050405020304" pitchFamily="18" charset="0"/>
              </a:rPr>
              <a:t>1- الإيضاح اللغوي</a:t>
            </a:r>
            <a:r>
              <a:rPr lang="fr-FR" sz="44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endParaRPr lang="en-US" sz="36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tabLst>
                <a:tab pos="4420870" algn="l"/>
              </a:tabLst>
            </a:pPr>
            <a:r>
              <a:rPr lang="ar-SA" sz="4000" b="1" dirty="0">
                <a:solidFill>
                  <a:srgbClr val="00B050"/>
                </a:solidFill>
                <a:latin typeface="Calibri" panose="020F0502020204030204" pitchFamily="34" charset="0"/>
                <a:ea typeface="Times New Roman" panose="02020603050405020304" pitchFamily="18" charset="0"/>
              </a:rPr>
              <a:t>- هتفت : </a:t>
            </a:r>
            <a:r>
              <a:rPr lang="ar-SA" sz="3600" b="1" dirty="0">
                <a:solidFill>
                  <a:schemeClr val="bg1"/>
                </a:solidFill>
                <a:latin typeface="Calibri" panose="020F0502020204030204" pitchFamily="34" charset="0"/>
                <a:ea typeface="Times New Roman" panose="02020603050405020304" pitchFamily="18" charset="0"/>
              </a:rPr>
              <a:t>صاحت.</a:t>
            </a:r>
            <a:r>
              <a:rPr lang="ar-SA" sz="3600" b="1" dirty="0">
                <a:latin typeface="Calibri" panose="020F0502020204030204" pitchFamily="34" charset="0"/>
                <a:ea typeface="Times New Roman" panose="02020603050405020304" pitchFamily="18" charset="0"/>
              </a:rPr>
              <a:t/>
            </a:r>
            <a:br>
              <a:rPr lang="ar-SA" sz="3600" b="1" dirty="0">
                <a:latin typeface="Calibri" panose="020F0502020204030204" pitchFamily="34" charset="0"/>
                <a:ea typeface="Times New Roman" panose="02020603050405020304" pitchFamily="18" charset="0"/>
              </a:rPr>
            </a:br>
            <a:r>
              <a:rPr lang="ar-SA" sz="4000" b="1" dirty="0">
                <a:solidFill>
                  <a:srgbClr val="00B050"/>
                </a:solidFill>
                <a:latin typeface="Calibri" panose="020F0502020204030204" pitchFamily="34" charset="0"/>
                <a:ea typeface="Times New Roman" panose="02020603050405020304" pitchFamily="18" charset="0"/>
              </a:rPr>
              <a:t>- قفرة : </a:t>
            </a:r>
            <a:r>
              <a:rPr lang="ar-SA" sz="3600" b="1" dirty="0">
                <a:solidFill>
                  <a:schemeClr val="bg1"/>
                </a:solidFill>
                <a:latin typeface="Calibri" panose="020F0502020204030204" pitchFamily="34" charset="0"/>
                <a:ea typeface="Times New Roman" panose="02020603050405020304" pitchFamily="18" charset="0"/>
              </a:rPr>
              <a:t>أرض خلاء لا ماء فيها ولا عشب ولا بشر.</a:t>
            </a:r>
            <a:r>
              <a:rPr lang="ar-SA" sz="3600" b="1" dirty="0">
                <a:latin typeface="Calibri" panose="020F0502020204030204" pitchFamily="34" charset="0"/>
                <a:ea typeface="Times New Roman" panose="02020603050405020304" pitchFamily="18" charset="0"/>
              </a:rPr>
              <a:t/>
            </a:r>
            <a:br>
              <a:rPr lang="ar-SA" sz="3600" b="1" dirty="0">
                <a:latin typeface="Calibri" panose="020F0502020204030204" pitchFamily="34" charset="0"/>
                <a:ea typeface="Times New Roman" panose="02020603050405020304" pitchFamily="18" charset="0"/>
              </a:rPr>
            </a:br>
            <a:r>
              <a:rPr lang="ar-SA" sz="4000" b="1" dirty="0">
                <a:solidFill>
                  <a:srgbClr val="00B050"/>
                </a:solidFill>
                <a:latin typeface="Calibri" panose="020F0502020204030204" pitchFamily="34" charset="0"/>
                <a:ea typeface="Times New Roman" panose="02020603050405020304" pitchFamily="18" charset="0"/>
              </a:rPr>
              <a:t>- الأنام : </a:t>
            </a:r>
            <a:r>
              <a:rPr lang="ar-SA" sz="3600" b="1" dirty="0">
                <a:solidFill>
                  <a:schemeClr val="bg1"/>
                </a:solidFill>
                <a:latin typeface="Calibri" panose="020F0502020204030204" pitchFamily="34" charset="0"/>
                <a:ea typeface="Times New Roman" panose="02020603050405020304" pitchFamily="18" charset="0"/>
              </a:rPr>
              <a:t>جميع ما على الأرض من الخلق وقد يشمل الجنّ ، وغلبت في الدلالة على البشر.</a:t>
            </a:r>
            <a:endParaRPr lang="en-US" sz="36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4400" b="1" dirty="0">
                <a:solidFill>
                  <a:srgbClr val="7030A0"/>
                </a:solidFill>
                <a:latin typeface="Calibri" panose="020F0502020204030204" pitchFamily="34" charset="0"/>
                <a:ea typeface="Times New Roman" panose="02020603050405020304" pitchFamily="18" charset="0"/>
              </a:rPr>
              <a:t>2- الفكرة العامة للنص</a:t>
            </a:r>
            <a:r>
              <a:rPr lang="fr-FR" sz="4400" b="1" dirty="0">
                <a:solidFill>
                  <a:srgbClr val="7030A0"/>
                </a:solidFill>
                <a:latin typeface="Calibri" panose="020F0502020204030204" pitchFamily="34" charset="0"/>
                <a:ea typeface="Times New Roman" panose="02020603050405020304" pitchFamily="18" charset="0"/>
                <a:cs typeface="Arial" panose="020B0604020202020204" pitchFamily="34" charset="0"/>
              </a:rPr>
              <a:t> :</a:t>
            </a:r>
            <a:endParaRPr lang="en-US" sz="3600" dirty="0">
              <a:latin typeface="Calibri" panose="020F0502020204030204" pitchFamily="34" charset="0"/>
              <a:ea typeface="Calibri" panose="020F0502020204030204" pitchFamily="34" charset="0"/>
              <a:cs typeface="Arial" panose="020B0604020202020204" pitchFamily="34" charset="0"/>
            </a:endParaRPr>
          </a:p>
          <a:p>
            <a:pPr algn="r" rtl="1"/>
            <a:r>
              <a:rPr lang="ar-SA" sz="4000" b="1" dirty="0">
                <a:solidFill>
                  <a:schemeClr val="bg1"/>
                </a:solidFill>
                <a:latin typeface="Calibri" panose="020F0502020204030204" pitchFamily="34" charset="0"/>
                <a:ea typeface="Times New Roman" panose="02020603050405020304" pitchFamily="18" charset="0"/>
              </a:rPr>
              <a:t>مدح الشاعر لمكة ووصف الحجاج والدعاء لأجلهم.</a:t>
            </a:r>
            <a:endParaRPr lang="ar-MA" sz="3600" dirty="0">
              <a:solidFill>
                <a:schemeClr val="bg1"/>
              </a:solidFill>
            </a:endParaRPr>
          </a:p>
        </p:txBody>
      </p:sp>
    </p:spTree>
    <p:extLst>
      <p:ext uri="{BB962C8B-B14F-4D97-AF65-F5344CB8AC3E}">
        <p14:creationId xmlns:p14="http://schemas.microsoft.com/office/powerpoint/2010/main" val="8056576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309486"/>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1237952"/>
            <a:ext cx="11854375" cy="3631763"/>
          </a:xfrm>
          <a:prstGeom prst="rect">
            <a:avLst/>
          </a:prstGeom>
          <a:solidFill>
            <a:schemeClr val="accent2">
              <a:lumMod val="40000"/>
              <a:lumOff val="60000"/>
            </a:schemeClr>
          </a:solidFill>
        </p:spPr>
        <p:txBody>
          <a:bodyPr wrap="square" rtlCol="1">
            <a:spAutoFit/>
          </a:bodyPr>
          <a:lstStyle/>
          <a:p>
            <a:pPr algn="r" rtl="1">
              <a:lnSpc>
                <a:spcPct val="115000"/>
              </a:lnSpc>
              <a:spcAft>
                <a:spcPts val="0"/>
              </a:spcAft>
            </a:pPr>
            <a:r>
              <a:rPr lang="ar-SA" sz="3600" b="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1- الحقول المعجمية </a:t>
            </a:r>
            <a:r>
              <a:rPr lang="ar-S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a:t>
            </a:r>
            <a:endParaRPr lang="ar-MA" sz="3600" b="1" u="sng"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gn="r" rtl="1">
              <a:lnSpc>
                <a:spcPct val="115000"/>
              </a:lnSpc>
              <a:spcAft>
                <a:spcPts val="0"/>
              </a:spcAft>
            </a:pPr>
            <a:endParaRPr lang="ar-MA" sz="3200"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200" b="1"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200" b="1" u="sng"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endParaRPr lang="ar-MA" sz="3200" b="1"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lgn="r" rtl="1">
              <a:lnSpc>
                <a:spcPct val="115000"/>
              </a:lnSpc>
              <a:spcAft>
                <a:spcPts val="0"/>
              </a:spcAft>
            </a:pPr>
            <a:r>
              <a:rPr lang="ar-MA" sz="3600" b="1" dirty="0" smtClean="0">
                <a:solidFill>
                  <a:schemeClr val="bg1"/>
                </a:solidFill>
                <a:latin typeface="Calibri" panose="020F0502020204030204" pitchFamily="34" charset="0"/>
                <a:ea typeface="Calibri" panose="020F0502020204030204" pitchFamily="34" charset="0"/>
              </a:rPr>
              <a:t>-</a:t>
            </a:r>
            <a:r>
              <a:rPr lang="ar-MA" sz="3600" b="1" dirty="0">
                <a:solidFill>
                  <a:schemeClr val="bg1"/>
                </a:solidFill>
                <a:latin typeface="Calibri" panose="020F0502020204030204" pitchFamily="34" charset="0"/>
                <a:ea typeface="Calibri" panose="020F0502020204030204" pitchFamily="34" charset="0"/>
              </a:rPr>
              <a:t>	العلاقة الرابطة بين الحقلين </a:t>
            </a:r>
            <a:r>
              <a:rPr lang="ar-MA" sz="3600" b="1" dirty="0" smtClean="0">
                <a:solidFill>
                  <a:schemeClr val="bg1"/>
                </a:solidFill>
                <a:latin typeface="Calibri" panose="020F0502020204030204" pitchFamily="34" charset="0"/>
                <a:ea typeface="Calibri" panose="020F0502020204030204" pitchFamily="34" charset="0"/>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100284349"/>
              </p:ext>
            </p:extLst>
          </p:nvPr>
        </p:nvGraphicFramePr>
        <p:xfrm>
          <a:off x="422031" y="2048454"/>
          <a:ext cx="11524127" cy="1892808"/>
        </p:xfrm>
        <a:graphic>
          <a:graphicData uri="http://schemas.openxmlformats.org/drawingml/2006/table">
            <a:tbl>
              <a:tblPr rtl="1" firstRow="1" firstCol="1" bandRow="1">
                <a:tableStyleId>{5C22544A-7EE6-4342-B048-85BDC9FD1C3A}</a:tableStyleId>
              </a:tblPr>
              <a:tblGrid>
                <a:gridCol w="5761223">
                  <a:extLst>
                    <a:ext uri="{9D8B030D-6E8A-4147-A177-3AD203B41FA5}">
                      <a16:colId xmlns:a16="http://schemas.microsoft.com/office/drawing/2014/main" val="2430019557"/>
                    </a:ext>
                  </a:extLst>
                </a:gridCol>
                <a:gridCol w="5762904">
                  <a:extLst>
                    <a:ext uri="{9D8B030D-6E8A-4147-A177-3AD203B41FA5}">
                      <a16:colId xmlns:a16="http://schemas.microsoft.com/office/drawing/2014/main" val="3282936071"/>
                    </a:ext>
                  </a:extLst>
                </a:gridCol>
              </a:tblGrid>
              <a:tr h="0">
                <a:tc>
                  <a:txBody>
                    <a:bodyPr/>
                    <a:lstStyle/>
                    <a:p>
                      <a:pPr algn="ctr" rtl="1">
                        <a:lnSpc>
                          <a:spcPct val="115000"/>
                        </a:lnSpc>
                        <a:spcAft>
                          <a:spcPts val="0"/>
                        </a:spcAft>
                      </a:pPr>
                      <a:r>
                        <a:rPr lang="ar-SA" sz="3600">
                          <a:solidFill>
                            <a:srgbClr val="FF0000"/>
                          </a:solidFill>
                          <a:effectLst/>
                        </a:rPr>
                        <a:t>ما يدل على القيم الدينية</a:t>
                      </a:r>
                      <a:endParaRPr lang="en-US" sz="36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dirty="0">
                          <a:solidFill>
                            <a:srgbClr val="FF0000"/>
                          </a:solidFill>
                          <a:effectLst/>
                        </a:rPr>
                        <a:t>ما يدل على الشوق والحنين</a:t>
                      </a:r>
                      <a:endParaRPr lang="en-US"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021409426"/>
                  </a:ext>
                </a:extLst>
              </a:tr>
              <a:tr h="0">
                <a:tc>
                  <a:txBody>
                    <a:bodyPr/>
                    <a:lstStyle/>
                    <a:p>
                      <a:pPr algn="ctr" rtl="1">
                        <a:lnSpc>
                          <a:spcPct val="115000"/>
                        </a:lnSpc>
                        <a:spcAft>
                          <a:spcPts val="0"/>
                        </a:spcAft>
                      </a:pPr>
                      <a:r>
                        <a:rPr lang="ar-MA" sz="3600" dirty="0" smtClean="0">
                          <a:solidFill>
                            <a:schemeClr val="bg1"/>
                          </a:solidFill>
                          <a:effectLst/>
                        </a:rPr>
                        <a:t> </a:t>
                      </a:r>
                    </a:p>
                    <a:p>
                      <a:pPr algn="ctr"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dirty="0" smtClean="0">
                          <a:solidFill>
                            <a:schemeClr val="bg1"/>
                          </a:solidFill>
                          <a:effectLst/>
                        </a:rPr>
                        <a:t> </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807671526"/>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639</TotalTime>
  <Words>792</Words>
  <Application>Microsoft Office PowerPoint</Application>
  <PresentationFormat>Widescreen</PresentationFormat>
  <Paragraphs>104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amiri</vt:lpstr>
      <vt:lpstr>Arial</vt:lpstr>
      <vt:lpstr>Calibri</vt:lpstr>
      <vt:lpstr>Century Gothic</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69</cp:revision>
  <dcterms:created xsi:type="dcterms:W3CDTF">2022-09-26T12:22:46Z</dcterms:created>
  <dcterms:modified xsi:type="dcterms:W3CDTF">2023-10-03T22:28:28Z</dcterms:modified>
</cp:coreProperties>
</file>