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72" r:id="rId3"/>
    <p:sldId id="273" r:id="rId4"/>
    <p:sldId id="288" r:id="rId5"/>
    <p:sldId id="284" r:id="rId6"/>
    <p:sldId id="289" r:id="rId7"/>
    <p:sldId id="281" r:id="rId8"/>
    <p:sldId id="290" r:id="rId9"/>
    <p:sldId id="267" r:id="rId10"/>
    <p:sldId id="291" r:id="rId11"/>
    <p:sldId id="287" r:id="rId12"/>
    <p:sldId id="292" r:id="rId13"/>
    <p:sldId id="263"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الحصة الأولى" id="{C0280DE3-186E-43A6-99B9-F3A7679CEBC9}">
          <p14:sldIdLst>
            <p14:sldId id="256"/>
            <p14:sldId id="272"/>
            <p14:sldId id="273"/>
            <p14:sldId id="288"/>
            <p14:sldId id="284"/>
            <p14:sldId id="289"/>
          </p14:sldIdLst>
        </p14:section>
        <p14:section name="الحصة الثانية" id="{2A91C92C-40D6-4917-917C-47E3B2CEE21D}">
          <p14:sldIdLst>
            <p14:sldId id="281"/>
            <p14:sldId id="290"/>
            <p14:sldId id="267"/>
            <p14:sldId id="291"/>
            <p14:sldId id="287"/>
            <p14:sldId id="292"/>
            <p14:sldId id="263"/>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zakaria arajouan" initials="za" lastIdx="2" clrIdx="0">
    <p:extLst>
      <p:ext uri="{19B8F6BF-5375-455C-9EA6-DF929625EA0E}">
        <p15:presenceInfo xmlns:p15="http://schemas.microsoft.com/office/powerpoint/2012/main" userId="0080d4f0afe2cec7"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69039465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2407481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15988878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84170381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87046412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8707633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4"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507002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99887599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7390520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6558627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4"/>
          <p:cNvSpPr>
            <a:spLocks noGrp="1"/>
          </p:cNvSpPr>
          <p:nvPr>
            <p:ph type="ftr" sz="quarter" idx="11"/>
          </p:nvPr>
        </p:nvSpPr>
        <p:spPr/>
        <p:txBody>
          <a:bodyPr/>
          <a:lstStyle/>
          <a:p>
            <a:endParaRPr lang="ar-MA"/>
          </a:p>
        </p:txBody>
      </p:sp>
      <p:sp>
        <p:nvSpPr>
          <p:cNvPr id="6" name="Slide Number Placeholder 5"/>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23237129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0FA7F20-DC9F-48F5-97A9-5E02099C42C9}" type="datetimeFigureOut">
              <a:rPr lang="ar-MA" smtClean="0"/>
              <a:t>04-05-1444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78848155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0FA7F20-DC9F-48F5-97A9-5E02099C42C9}" type="datetimeFigureOut">
              <a:rPr lang="ar-MA" smtClean="0"/>
              <a:t>04-05-1444</a:t>
            </a:fld>
            <a:endParaRPr lang="ar-MA"/>
          </a:p>
        </p:txBody>
      </p:sp>
      <p:sp>
        <p:nvSpPr>
          <p:cNvPr id="8" name="Footer Placeholder 7"/>
          <p:cNvSpPr>
            <a:spLocks noGrp="1"/>
          </p:cNvSpPr>
          <p:nvPr>
            <p:ph type="ftr" sz="quarter" idx="11"/>
          </p:nvPr>
        </p:nvSpPr>
        <p:spPr/>
        <p:txBody>
          <a:bodyPr/>
          <a:lstStyle/>
          <a:p>
            <a:endParaRPr lang="ar-MA"/>
          </a:p>
        </p:txBody>
      </p:sp>
      <p:sp>
        <p:nvSpPr>
          <p:cNvPr id="9" name="Slide Number Placeholder 8"/>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983388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3"/>
          <p:cNvSpPr>
            <a:spLocks noGrp="1"/>
          </p:cNvSpPr>
          <p:nvPr>
            <p:ph type="ftr" sz="quarter" idx="11"/>
          </p:nvPr>
        </p:nvSpPr>
        <p:spPr/>
        <p:txBody>
          <a:bodyPr/>
          <a:lstStyle/>
          <a:p>
            <a:endParaRPr lang="ar-MA"/>
          </a:p>
        </p:txBody>
      </p:sp>
      <p:sp>
        <p:nvSpPr>
          <p:cNvPr id="6" name="Slide Number Placeholder 4"/>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195063450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2"/>
          <p:cNvSpPr>
            <a:spLocks noGrp="1"/>
          </p:cNvSpPr>
          <p:nvPr>
            <p:ph type="ftr" sz="quarter" idx="11"/>
          </p:nvPr>
        </p:nvSpPr>
        <p:spPr/>
        <p:txBody>
          <a:bodyPr/>
          <a:lstStyle/>
          <a:p>
            <a:endParaRPr lang="ar-MA"/>
          </a:p>
        </p:txBody>
      </p:sp>
      <p:sp>
        <p:nvSpPr>
          <p:cNvPr id="6" name="Slide Number Placeholder 3"/>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54815669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0FA7F20-DC9F-48F5-97A9-5E02099C42C9}" type="datetimeFigureOut">
              <a:rPr lang="ar-MA" smtClean="0"/>
              <a:t>04-05-1444</a:t>
            </a:fld>
            <a:endParaRPr lang="ar-MA"/>
          </a:p>
        </p:txBody>
      </p:sp>
      <p:sp>
        <p:nvSpPr>
          <p:cNvPr id="5" name="Footer Placeholder 5"/>
          <p:cNvSpPr>
            <a:spLocks noGrp="1"/>
          </p:cNvSpPr>
          <p:nvPr>
            <p:ph type="ftr" sz="quarter" idx="11"/>
          </p:nvPr>
        </p:nvSpPr>
        <p:spPr/>
        <p:txBody>
          <a:bodyPr/>
          <a:lstStyle/>
          <a:p>
            <a:endParaRPr lang="ar-MA"/>
          </a:p>
        </p:txBody>
      </p:sp>
      <p:sp>
        <p:nvSpPr>
          <p:cNvPr id="6"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31560938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0FA7F20-DC9F-48F5-97A9-5E02099C42C9}" type="datetimeFigureOut">
              <a:rPr lang="ar-MA" smtClean="0"/>
              <a:t>04-05-1444</a:t>
            </a:fld>
            <a:endParaRPr lang="ar-MA"/>
          </a:p>
        </p:txBody>
      </p:sp>
      <p:sp>
        <p:nvSpPr>
          <p:cNvPr id="6" name="Footer Placeholder 5"/>
          <p:cNvSpPr>
            <a:spLocks noGrp="1"/>
          </p:cNvSpPr>
          <p:nvPr>
            <p:ph type="ftr" sz="quarter" idx="11"/>
          </p:nvPr>
        </p:nvSpPr>
        <p:spPr/>
        <p:txBody>
          <a:bodyPr/>
          <a:lstStyle/>
          <a:p>
            <a:endParaRPr lang="ar-MA"/>
          </a:p>
        </p:txBody>
      </p:sp>
      <p:sp>
        <p:nvSpPr>
          <p:cNvPr id="7" name="Slide Number Placeholder 6"/>
          <p:cNvSpPr>
            <a:spLocks noGrp="1"/>
          </p:cNvSpPr>
          <p:nvPr>
            <p:ph type="sldNum" sz="quarter" idx="12"/>
          </p:nvPr>
        </p:nvSpPr>
        <p:spPr/>
        <p:txBody>
          <a:bodyPr/>
          <a:lstStyle/>
          <a:p>
            <a:fld id="{AADB840A-1E70-4FAF-ADA7-830431948D73}" type="slidenum">
              <a:rPr lang="ar-MA" smtClean="0"/>
              <a:t>‹#›</a:t>
            </a:fld>
            <a:endParaRPr lang="ar-MA"/>
          </a:p>
        </p:txBody>
      </p:sp>
    </p:spTree>
    <p:extLst>
      <p:ext uri="{BB962C8B-B14F-4D97-AF65-F5344CB8AC3E}">
        <p14:creationId xmlns:p14="http://schemas.microsoft.com/office/powerpoint/2010/main" val="240508960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0FA7F20-DC9F-48F5-97A9-5E02099C42C9}" type="datetimeFigureOut">
              <a:rPr lang="ar-MA" smtClean="0"/>
              <a:t>04-05-1444</a:t>
            </a:fld>
            <a:endParaRPr lang="ar-MA"/>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ar-MA"/>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AADB840A-1E70-4FAF-ADA7-830431948D73}" type="slidenum">
              <a:rPr lang="ar-MA" smtClean="0"/>
              <a:t>‹#›</a:t>
            </a:fld>
            <a:endParaRPr lang="ar-MA"/>
          </a:p>
        </p:txBody>
      </p:sp>
    </p:spTree>
    <p:extLst>
      <p:ext uri="{BB962C8B-B14F-4D97-AF65-F5344CB8AC3E}">
        <p14:creationId xmlns:p14="http://schemas.microsoft.com/office/powerpoint/2010/main" val="3595237430"/>
      </p:ext>
    </p:extLst>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 id="2147483686" r:id="rId14"/>
    <p:sldLayoutId id="2147483687" r:id="rId15"/>
    <p:sldLayoutId id="2147483688" r:id="rId16"/>
    <p:sldLayoutId id="2147483689" r:id="rId17"/>
  </p:sldLayoutIdLst>
  <mc:AlternateContent xmlns:mc="http://schemas.openxmlformats.org/markup-compatibility/2006" xmlns:p14="http://schemas.microsoft.com/office/powerpoint/2010/main">
    <mc:Choice Requires="p14">
      <p:transition p14:dur="0"/>
    </mc:Choice>
    <mc:Fallback xmlns="">
      <p:transition/>
    </mc:Fallback>
  </mc:AlternateContent>
  <p:txStyles>
    <p:titleStyle>
      <a:lvl1pPr algn="l" defTabSz="457200" rtl="1" eaLnBrk="1" latinLnBrk="0" hangingPunct="1">
        <a:spcBef>
          <a:spcPct val="0"/>
        </a:spcBef>
        <a:buNone/>
        <a:defRPr sz="4200" b="0" i="0" kern="1200">
          <a:solidFill>
            <a:schemeClr val="tx2"/>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342900" indent="-3429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r" defTabSz="457200" rtl="1"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r" defTabSz="457200" rtl="1" eaLnBrk="1" latinLnBrk="0" hangingPunct="1">
        <a:defRPr sz="1800" kern="1200">
          <a:solidFill>
            <a:schemeClr val="tx1"/>
          </a:solidFill>
          <a:latin typeface="+mn-lt"/>
          <a:ea typeface="+mn-ea"/>
          <a:cs typeface="+mn-cs"/>
        </a:defRPr>
      </a:lvl1pPr>
      <a:lvl2pPr marL="457200" algn="r" defTabSz="457200" rtl="1" eaLnBrk="1" latinLnBrk="0" hangingPunct="1">
        <a:defRPr sz="1800" kern="1200">
          <a:solidFill>
            <a:schemeClr val="tx1"/>
          </a:solidFill>
          <a:latin typeface="+mn-lt"/>
          <a:ea typeface="+mn-ea"/>
          <a:cs typeface="+mn-cs"/>
        </a:defRPr>
      </a:lvl2pPr>
      <a:lvl3pPr marL="914400" algn="r" defTabSz="457200" rtl="1" eaLnBrk="1" latinLnBrk="0" hangingPunct="1">
        <a:defRPr sz="1800" kern="1200">
          <a:solidFill>
            <a:schemeClr val="tx1"/>
          </a:solidFill>
          <a:latin typeface="+mn-lt"/>
          <a:ea typeface="+mn-ea"/>
          <a:cs typeface="+mn-cs"/>
        </a:defRPr>
      </a:lvl3pPr>
      <a:lvl4pPr marL="1371600" algn="r" defTabSz="457200" rtl="1" eaLnBrk="1" latinLnBrk="0" hangingPunct="1">
        <a:defRPr sz="1800" kern="1200">
          <a:solidFill>
            <a:schemeClr val="tx1"/>
          </a:solidFill>
          <a:latin typeface="+mn-lt"/>
          <a:ea typeface="+mn-ea"/>
          <a:cs typeface="+mn-cs"/>
        </a:defRPr>
      </a:lvl4pPr>
      <a:lvl5pPr marL="1828800" algn="r" defTabSz="457200" rtl="1" eaLnBrk="1" latinLnBrk="0" hangingPunct="1">
        <a:defRPr sz="1800" kern="1200">
          <a:solidFill>
            <a:schemeClr val="tx1"/>
          </a:solidFill>
          <a:latin typeface="+mn-lt"/>
          <a:ea typeface="+mn-ea"/>
          <a:cs typeface="+mn-cs"/>
        </a:defRPr>
      </a:lvl5pPr>
      <a:lvl6pPr marL="2286000" algn="r" defTabSz="457200" rtl="1" eaLnBrk="1" latinLnBrk="0" hangingPunct="1">
        <a:defRPr sz="1800" kern="1200">
          <a:solidFill>
            <a:schemeClr val="tx1"/>
          </a:solidFill>
          <a:latin typeface="+mn-lt"/>
          <a:ea typeface="+mn-ea"/>
          <a:cs typeface="+mn-cs"/>
        </a:defRPr>
      </a:lvl6pPr>
      <a:lvl7pPr marL="2743200" algn="r" defTabSz="457200" rtl="1" eaLnBrk="1" latinLnBrk="0" hangingPunct="1">
        <a:defRPr sz="1800" kern="1200">
          <a:solidFill>
            <a:schemeClr val="tx1"/>
          </a:solidFill>
          <a:latin typeface="+mn-lt"/>
          <a:ea typeface="+mn-ea"/>
          <a:cs typeface="+mn-cs"/>
        </a:defRPr>
      </a:lvl7pPr>
      <a:lvl8pPr marL="3200400" algn="r" defTabSz="457200" rtl="1" eaLnBrk="1" latinLnBrk="0" hangingPunct="1">
        <a:defRPr sz="1800" kern="1200">
          <a:solidFill>
            <a:schemeClr val="tx1"/>
          </a:solidFill>
          <a:latin typeface="+mn-lt"/>
          <a:ea typeface="+mn-ea"/>
          <a:cs typeface="+mn-cs"/>
        </a:defRPr>
      </a:lvl8pPr>
      <a:lvl9pPr marL="3657600" algn="r" defTabSz="4572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349305" y="2897946"/>
            <a:ext cx="8799343" cy="923330"/>
          </a:xfrm>
          <a:prstGeom prst="rect">
            <a:avLst/>
          </a:prstGeom>
          <a:solidFill>
            <a:schemeClr val="accent3">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مكـــــون: </a:t>
            </a:r>
            <a:r>
              <a:rPr lang="ar-MA" sz="5400" b="1" dirty="0" smtClean="0">
                <a:solidFill>
                  <a:schemeClr val="bg1"/>
                </a:solidFill>
              </a:rPr>
              <a:t>الــقـــــــــراءة</a:t>
            </a:r>
            <a:r>
              <a:rPr lang="ar-MA" sz="5400" b="1" dirty="0" smtClean="0"/>
              <a:t> </a:t>
            </a:r>
            <a:endParaRPr lang="ar-MA" sz="5400" b="1" dirty="0"/>
          </a:p>
        </p:txBody>
      </p:sp>
      <p:sp>
        <p:nvSpPr>
          <p:cNvPr id="5" name="TextBox 4"/>
          <p:cNvSpPr txBox="1"/>
          <p:nvPr/>
        </p:nvSpPr>
        <p:spPr>
          <a:xfrm>
            <a:off x="2349305" y="4276578"/>
            <a:ext cx="8799342" cy="923330"/>
          </a:xfrm>
          <a:prstGeom prst="rect">
            <a:avLst/>
          </a:prstGeom>
          <a:solidFill>
            <a:schemeClr val="accent2">
              <a:lumMod val="40000"/>
              <a:lumOff val="60000"/>
            </a:schemeClr>
          </a:solidFill>
        </p:spPr>
        <p:txBody>
          <a:bodyPr wrap="square" rtlCol="1">
            <a:spAutoFit/>
          </a:bodyPr>
          <a:lstStyle/>
          <a:p>
            <a:pPr marL="285750" indent="-285750" algn="r" rtl="1">
              <a:buFontTx/>
              <a:buChar char="-"/>
            </a:pPr>
            <a:r>
              <a:rPr lang="ar-MA" sz="5400" b="1" dirty="0" smtClean="0">
                <a:solidFill>
                  <a:srgbClr val="FF0000"/>
                </a:solidFill>
                <a:effectLst>
                  <a:outerShdw blurRad="38100" dist="38100" dir="2700000" algn="tl">
                    <a:srgbClr val="000000">
                      <a:alpha val="43137"/>
                    </a:srgbClr>
                  </a:outerShdw>
                </a:effectLst>
              </a:rPr>
              <a:t>الموضوع</a:t>
            </a:r>
            <a:r>
              <a:rPr lang="ar-MA" sz="5400" b="1" dirty="0">
                <a:solidFill>
                  <a:srgbClr val="FF0000"/>
                </a:solidFill>
                <a:effectLst>
                  <a:outerShdw blurRad="38100" dist="38100" dir="2700000" algn="tl">
                    <a:srgbClr val="000000">
                      <a:alpha val="43137"/>
                    </a:srgbClr>
                  </a:outerShdw>
                </a:effectLst>
              </a:rPr>
              <a:t>: </a:t>
            </a:r>
            <a:r>
              <a:rPr lang="ar-MA" sz="5400" b="1" dirty="0">
                <a:solidFill>
                  <a:schemeClr val="bg1"/>
                </a:solidFill>
                <a:effectLst>
                  <a:outerShdw blurRad="38100" dist="38100" dir="2700000" algn="tl">
                    <a:srgbClr val="000000">
                      <a:alpha val="43137"/>
                    </a:srgbClr>
                  </a:outerShdw>
                </a:effectLst>
              </a:rPr>
              <a:t>قيمة الإنسان ص </a:t>
            </a:r>
            <a:r>
              <a:rPr lang="ar-MA" sz="5400" b="1" dirty="0">
                <a:solidFill>
                  <a:srgbClr val="00B050"/>
                </a:solidFill>
                <a:effectLst>
                  <a:outerShdw blurRad="38100" dist="38100" dir="2700000" algn="tl">
                    <a:srgbClr val="000000">
                      <a:alpha val="43137"/>
                    </a:srgbClr>
                  </a:outerShdw>
                </a:effectLst>
              </a:rPr>
              <a:t>64</a:t>
            </a:r>
          </a:p>
        </p:txBody>
      </p:sp>
      <p:sp>
        <p:nvSpPr>
          <p:cNvPr id="6" name="TextBox 5"/>
          <p:cNvSpPr txBox="1"/>
          <p:nvPr/>
        </p:nvSpPr>
        <p:spPr>
          <a:xfrm>
            <a:off x="2349305" y="1519314"/>
            <a:ext cx="8799343" cy="923330"/>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r" rtl="1"/>
            <a:r>
              <a:rPr lang="ar-MA" sz="5400" b="1" dirty="0" smtClean="0">
                <a:solidFill>
                  <a:srgbClr val="FF0000"/>
                </a:solidFill>
              </a:rPr>
              <a:t>- مجـــــال: </a:t>
            </a:r>
            <a:r>
              <a:rPr lang="ar-MA" sz="5400" b="1" dirty="0" smtClean="0">
                <a:solidFill>
                  <a:schemeClr val="bg1"/>
                </a:solidFill>
              </a:rPr>
              <a:t>القــيم الوطنية والانسانية</a:t>
            </a:r>
            <a:r>
              <a:rPr lang="ar-MA" sz="5400" b="1" dirty="0" smtClean="0"/>
              <a:t> </a:t>
            </a:r>
            <a:endParaRPr lang="ar-MA" sz="5400" b="1" dirty="0"/>
          </a:p>
        </p:txBody>
      </p:sp>
    </p:spTree>
    <p:extLst>
      <p:ext uri="{BB962C8B-B14F-4D97-AF65-F5344CB8AC3E}">
        <p14:creationId xmlns:p14="http://schemas.microsoft.com/office/powerpoint/2010/main" val="9751055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08" y="56268"/>
            <a:ext cx="11904858" cy="6740307"/>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a:solidFill>
                  <a:srgbClr val="FF0000"/>
                </a:solidFill>
                <a:effectLst>
                  <a:outerShdw blurRad="38100" dist="38100" dir="2700000" algn="tl">
                    <a:srgbClr val="000000">
                      <a:alpha val="43137"/>
                    </a:srgbClr>
                  </a:outerShdw>
                </a:effectLst>
              </a:rPr>
              <a:t>تقسيم النص</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تأكيد </a:t>
            </a:r>
            <a:r>
              <a:rPr lang="ar-MA" sz="3600" b="1" dirty="0">
                <a:solidFill>
                  <a:schemeClr val="bg1"/>
                </a:solidFill>
                <a:effectLst>
                  <a:outerShdw blurRad="38100" dist="38100" dir="2700000" algn="tl">
                    <a:srgbClr val="000000">
                      <a:alpha val="43137"/>
                    </a:srgbClr>
                  </a:outerShdw>
                </a:effectLst>
              </a:rPr>
              <a:t>الكاتب أن للإنسان قيمة تفوق كل الموازين والأثمان.</a:t>
            </a:r>
          </a:p>
          <a:p>
            <a:pPr marL="571500" indent="-571500" algn="r" rtl="1">
              <a:buFont typeface="Wingdings" panose="05000000000000000000" pitchFamily="2" charset="2"/>
              <a:buChar char="ü"/>
            </a:pPr>
            <a:r>
              <a:rPr lang="ar-MA" sz="3600" b="1" smtClean="0">
                <a:solidFill>
                  <a:schemeClr val="bg1"/>
                </a:solidFill>
                <a:effectLst>
                  <a:outerShdw blurRad="38100" dist="38100" dir="2700000" algn="tl">
                    <a:srgbClr val="000000">
                      <a:alpha val="43137"/>
                    </a:srgbClr>
                  </a:outerShdw>
                </a:effectLst>
              </a:rPr>
              <a:t>دعوة </a:t>
            </a:r>
            <a:r>
              <a:rPr lang="ar-MA" sz="3600" b="1" dirty="0">
                <a:solidFill>
                  <a:schemeClr val="bg1"/>
                </a:solidFill>
                <a:effectLst>
                  <a:outerShdw blurRad="38100" dist="38100" dir="2700000" algn="tl">
                    <a:srgbClr val="000000">
                      <a:alpha val="43137"/>
                    </a:srgbClr>
                  </a:outerShdw>
                </a:effectLst>
              </a:rPr>
              <a:t>الكاتب إلى الإعلاء من شأن الإنسان مهما كانت وضعيته وحالته، وتجنب أسباب قتله.</a:t>
            </a: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إشارة </a:t>
            </a:r>
            <a:r>
              <a:rPr lang="ar-MA" sz="3600" b="1" dirty="0">
                <a:solidFill>
                  <a:schemeClr val="bg1"/>
                </a:solidFill>
                <a:effectLst>
                  <a:outerShdw blurRad="38100" dist="38100" dir="2700000" algn="tl">
                    <a:srgbClr val="000000">
                      <a:alpha val="43137"/>
                    </a:srgbClr>
                  </a:outerShdw>
                </a:effectLst>
              </a:rPr>
              <a:t>الكاتب إلى أن أنبل الناس هم الذين لا يذلون إنسانا ولا يذلون أنفسهم</a:t>
            </a: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الأساليب </a:t>
            </a:r>
            <a:r>
              <a:rPr lang="ar-MA" sz="3600" b="1" u="sng" dirty="0">
                <a:solidFill>
                  <a:srgbClr val="FF0000"/>
                </a:solidFill>
                <a:effectLst>
                  <a:outerShdw blurRad="38100" dist="38100" dir="2700000" algn="tl">
                    <a:srgbClr val="000000">
                      <a:alpha val="43137"/>
                    </a:srgbClr>
                  </a:outerShdw>
                </a:effectLst>
              </a:rPr>
              <a:t>اللغوية:</a:t>
            </a: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a:solidFill>
                <a:srgbClr val="FF0000"/>
              </a:solidFill>
              <a:effectLst>
                <a:outerShdw blurRad="38100" dist="38100" dir="2700000" algn="tl">
                  <a:srgbClr val="000000">
                    <a:alpha val="43137"/>
                  </a:srgbClr>
                </a:outerShdw>
              </a:effectLst>
            </a:endParaRPr>
          </a:p>
          <a:p>
            <a:pPr algn="r" rtl="1"/>
            <a:endParaRPr lang="ar-MA" sz="3600" b="1" u="sng" dirty="0" smtClean="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762371665"/>
              </p:ext>
            </p:extLst>
          </p:nvPr>
        </p:nvGraphicFramePr>
        <p:xfrm>
          <a:off x="267287" y="3521255"/>
          <a:ext cx="11595296" cy="3154680"/>
        </p:xfrm>
        <a:graphic>
          <a:graphicData uri="http://schemas.openxmlformats.org/drawingml/2006/table">
            <a:tbl>
              <a:tblPr rtl="1" firstRow="1" firstCol="1" bandRow="1">
                <a:tableStyleId>{5C22544A-7EE6-4342-B048-85BDC9FD1C3A}</a:tableStyleId>
              </a:tblPr>
              <a:tblGrid>
                <a:gridCol w="1765043">
                  <a:extLst>
                    <a:ext uri="{9D8B030D-6E8A-4147-A177-3AD203B41FA5}">
                      <a16:colId xmlns:a16="http://schemas.microsoft.com/office/drawing/2014/main" val="147164803"/>
                    </a:ext>
                  </a:extLst>
                </a:gridCol>
                <a:gridCol w="9830253">
                  <a:extLst>
                    <a:ext uri="{9D8B030D-6E8A-4147-A177-3AD203B41FA5}">
                      <a16:colId xmlns:a16="http://schemas.microsoft.com/office/drawing/2014/main" val="1579469020"/>
                    </a:ext>
                  </a:extLst>
                </a:gridCol>
              </a:tblGrid>
              <a:tr h="184785">
                <a:tc>
                  <a:txBody>
                    <a:bodyPr/>
                    <a:lstStyle/>
                    <a:p>
                      <a:pPr algn="ctr" rtl="1">
                        <a:lnSpc>
                          <a:spcPct val="115000"/>
                        </a:lnSpc>
                        <a:spcAft>
                          <a:spcPts val="0"/>
                        </a:spcAft>
                      </a:pPr>
                      <a:r>
                        <a:rPr lang="ar-MA" sz="3600" b="1">
                          <a:solidFill>
                            <a:schemeClr val="bg1"/>
                          </a:solidFill>
                          <a:effectLst/>
                        </a:rPr>
                        <a:t>الأسلوب</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ctr" rtl="1">
                        <a:lnSpc>
                          <a:spcPct val="115000"/>
                        </a:lnSpc>
                        <a:spcAft>
                          <a:spcPts val="0"/>
                        </a:spcAft>
                      </a:pPr>
                      <a:r>
                        <a:rPr lang="ar-MA" sz="3600" b="1" dirty="0">
                          <a:solidFill>
                            <a:schemeClr val="bg1"/>
                          </a:solidFill>
                          <a:effectLst/>
                        </a:rPr>
                        <a:t>      مثالــــــــــه</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extLst>
                  <a:ext uri="{0D108BD9-81ED-4DB2-BD59-A6C34878D82A}">
                    <a16:rowId xmlns:a16="http://schemas.microsoft.com/office/drawing/2014/main" val="163812296"/>
                  </a:ext>
                </a:extLst>
              </a:tr>
              <a:tr h="202565">
                <a:tc>
                  <a:txBody>
                    <a:bodyPr/>
                    <a:lstStyle/>
                    <a:p>
                      <a:pPr algn="ctr" rtl="1">
                        <a:lnSpc>
                          <a:spcPct val="115000"/>
                        </a:lnSpc>
                        <a:spcAft>
                          <a:spcPts val="0"/>
                        </a:spcAft>
                      </a:pPr>
                      <a:r>
                        <a:rPr lang="ar-MA" sz="3600" b="1" dirty="0">
                          <a:solidFill>
                            <a:schemeClr val="bg1"/>
                          </a:solidFill>
                          <a:effectLst/>
                        </a:rPr>
                        <a:t>الاستفهام</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r>
                        <a:rPr lang="ar-MA" sz="3600" b="1" dirty="0">
                          <a:solidFill>
                            <a:schemeClr val="bg1"/>
                          </a:solidFill>
                          <a:effectLst/>
                        </a:rPr>
                        <a:t>فبماذا نزنه؟   كيف تحدد قيمته؟</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61957233"/>
                  </a:ext>
                </a:extLst>
              </a:tr>
              <a:tr h="202565">
                <a:tc>
                  <a:txBody>
                    <a:bodyPr/>
                    <a:lstStyle/>
                    <a:p>
                      <a:pPr algn="ctr" rtl="1">
                        <a:lnSpc>
                          <a:spcPct val="115000"/>
                        </a:lnSpc>
                        <a:spcAft>
                          <a:spcPts val="0"/>
                        </a:spcAft>
                      </a:pPr>
                      <a:r>
                        <a:rPr lang="ar-MA" sz="3600" b="1" dirty="0">
                          <a:solidFill>
                            <a:schemeClr val="bg1"/>
                          </a:solidFill>
                          <a:effectLst/>
                        </a:rPr>
                        <a:t>التوكيد</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r>
                        <a:rPr lang="ar-MA" sz="3600" b="1">
                          <a:solidFill>
                            <a:schemeClr val="bg1"/>
                          </a:solidFill>
                          <a:effectLst/>
                        </a:rPr>
                        <a:t>إنه في اعتقادي فوق الموازين.   - إني أنكر على الناس.  - إن أفضع ما يتحمله الإنسان.</a:t>
                      </a:r>
                      <a:endParaRPr lang="en-US" sz="3600" b="1">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51162307"/>
                  </a:ext>
                </a:extLst>
              </a:tr>
              <a:tr h="202565">
                <a:tc>
                  <a:txBody>
                    <a:bodyPr/>
                    <a:lstStyle/>
                    <a:p>
                      <a:pPr algn="ctr" rtl="1">
                        <a:lnSpc>
                          <a:spcPct val="115000"/>
                        </a:lnSpc>
                        <a:spcAft>
                          <a:spcPts val="0"/>
                        </a:spcAft>
                      </a:pPr>
                      <a:r>
                        <a:rPr lang="ar-MA" sz="3600" b="1" dirty="0">
                          <a:solidFill>
                            <a:schemeClr val="bg1"/>
                          </a:solidFill>
                          <a:effectLst/>
                        </a:rPr>
                        <a:t>النفي</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r>
                        <a:rPr lang="ar-MA" sz="3600" b="1" dirty="0">
                          <a:solidFill>
                            <a:schemeClr val="bg1"/>
                          </a:solidFill>
                          <a:effectLst/>
                        </a:rPr>
                        <a:t>لا يفارق </a:t>
                      </a:r>
                      <a:r>
                        <a:rPr lang="ar-MA" sz="3600" b="1" dirty="0" smtClean="0">
                          <a:solidFill>
                            <a:schemeClr val="bg1"/>
                          </a:solidFill>
                          <a:effectLst/>
                        </a:rPr>
                        <a:t>الحياة</a:t>
                      </a:r>
                      <a:r>
                        <a:rPr lang="ar-MA" sz="3600" b="1" baseline="0" dirty="0" smtClean="0">
                          <a:solidFill>
                            <a:schemeClr val="bg1"/>
                          </a:solidFill>
                          <a:effectLst/>
                        </a:rPr>
                        <a:t> </a:t>
                      </a:r>
                      <a:r>
                        <a:rPr lang="ar-MA" sz="3600" b="1" dirty="0" smtClean="0">
                          <a:solidFill>
                            <a:schemeClr val="bg1"/>
                          </a:solidFill>
                          <a:effectLst/>
                        </a:rPr>
                        <a:t>- </a:t>
                      </a:r>
                      <a:r>
                        <a:rPr lang="ar-MA" sz="3600" b="1" dirty="0">
                          <a:solidFill>
                            <a:schemeClr val="bg1"/>
                          </a:solidFill>
                          <a:effectLst/>
                        </a:rPr>
                        <a:t>لا أنكر على </a:t>
                      </a:r>
                      <a:r>
                        <a:rPr lang="ar-MA" sz="3600" b="1" dirty="0" smtClean="0">
                          <a:solidFill>
                            <a:schemeClr val="bg1"/>
                          </a:solidFill>
                          <a:effectLst/>
                        </a:rPr>
                        <a:t>الناس</a:t>
                      </a:r>
                      <a:r>
                        <a:rPr lang="ar-MA" sz="3600" b="1" baseline="0" dirty="0" smtClean="0">
                          <a:solidFill>
                            <a:schemeClr val="bg1"/>
                          </a:solidFill>
                          <a:effectLst/>
                        </a:rPr>
                        <a:t> </a:t>
                      </a:r>
                      <a:r>
                        <a:rPr lang="ar-MA" sz="3600" b="1" dirty="0" smtClean="0">
                          <a:solidFill>
                            <a:schemeClr val="bg1"/>
                          </a:solidFill>
                          <a:effectLst/>
                        </a:rPr>
                        <a:t>- </a:t>
                      </a:r>
                      <a:r>
                        <a:rPr lang="ar-MA" sz="3600" b="1" dirty="0">
                          <a:solidFill>
                            <a:schemeClr val="bg1"/>
                          </a:solidFill>
                          <a:effectLst/>
                        </a:rPr>
                        <a:t>لا أستغرب </a:t>
                      </a:r>
                      <a:r>
                        <a:rPr lang="ar-MA" sz="3600" b="1" dirty="0" smtClean="0">
                          <a:solidFill>
                            <a:schemeClr val="bg1"/>
                          </a:solidFill>
                          <a:effectLst/>
                        </a:rPr>
                        <a:t>- </a:t>
                      </a:r>
                      <a:r>
                        <a:rPr lang="ar-MA" sz="3600" b="1" dirty="0">
                          <a:solidFill>
                            <a:schemeClr val="bg1"/>
                          </a:solidFill>
                          <a:effectLst/>
                        </a:rPr>
                        <a:t>لا </a:t>
                      </a:r>
                      <a:r>
                        <a:rPr lang="ar-MA" sz="3600" b="1" dirty="0" smtClean="0">
                          <a:solidFill>
                            <a:schemeClr val="bg1"/>
                          </a:solidFill>
                          <a:effectLst/>
                        </a:rPr>
                        <a:t>نملك....</a:t>
                      </a:r>
                      <a:endParaRPr lang="en-US" sz="3600" b="1"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06213725"/>
                  </a:ext>
                </a:extLst>
              </a:tr>
            </a:tbl>
          </a:graphicData>
        </a:graphic>
      </p:graphicFrame>
    </p:spTree>
    <p:extLst>
      <p:ext uri="{BB962C8B-B14F-4D97-AF65-F5344CB8AC3E}">
        <p14:creationId xmlns:p14="http://schemas.microsoft.com/office/powerpoint/2010/main" val="183305073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087" y="576774"/>
            <a:ext cx="11904858" cy="1920526"/>
          </a:xfrm>
          <a:prstGeom prst="rect">
            <a:avLst/>
          </a:prstGeom>
          <a:solidFill>
            <a:schemeClr val="accent2">
              <a:lumMod val="40000"/>
              <a:lumOff val="60000"/>
            </a:schemeClr>
          </a:solidFill>
        </p:spPr>
        <p:txBody>
          <a:bodyPr wrap="square" rtlCol="1">
            <a:spAutoFit/>
          </a:bodyPr>
          <a:lstStyle/>
          <a:p>
            <a:pPr algn="r" rtl="1"/>
            <a:r>
              <a:rPr lang="ar-MA" sz="3600" b="1" dirty="0" smtClean="0">
                <a:solidFill>
                  <a:srgbClr val="FF0000"/>
                </a:solidFill>
                <a:effectLst>
                  <a:outerShdw blurRad="38100" dist="38100" dir="2700000" algn="tl">
                    <a:srgbClr val="000000">
                      <a:alpha val="43137"/>
                    </a:srgbClr>
                  </a:outerShdw>
                </a:effectLst>
              </a:rPr>
              <a:t>4. </a:t>
            </a:r>
            <a:r>
              <a:rPr lang="ar-MA" sz="3600" b="1" u="sng" dirty="0">
                <a:solidFill>
                  <a:srgbClr val="FF0000"/>
                </a:solidFill>
                <a:effectLst>
                  <a:outerShdw blurRad="38100" dist="38100" dir="2700000" algn="tl">
                    <a:srgbClr val="000000">
                      <a:alpha val="43137"/>
                    </a:srgbClr>
                  </a:outerShdw>
                </a:effectLst>
              </a:rPr>
              <a:t>رسالة النص وقيمه:</a:t>
            </a:r>
            <a:endParaRPr lang="ar-MA" sz="3600" b="1" u="sng" dirty="0" smtClean="0">
              <a:solidFill>
                <a:srgbClr val="FF0000"/>
              </a:solidFill>
              <a:effectLst>
                <a:outerShdw blurRad="38100" dist="38100" dir="2700000" algn="tl">
                  <a:srgbClr val="000000">
                    <a:alpha val="43137"/>
                  </a:srgbClr>
                </a:outerShdw>
              </a:effectLst>
            </a:endParaRPr>
          </a:p>
          <a:p>
            <a:pPr marL="111125" algn="r" rtl="1">
              <a:lnSpc>
                <a:spcPct val="115000"/>
              </a:lnSpc>
              <a:spcAft>
                <a:spcPts val="0"/>
              </a:spcAft>
              <a:tabLst>
                <a:tab pos="111125" algn="r"/>
              </a:tabLst>
            </a:pPr>
            <a:r>
              <a:rPr lang="ar-MA" sz="3600" b="1" dirty="0" smtClean="0">
                <a:solidFill>
                  <a:srgbClr val="00B050"/>
                </a:solidFill>
                <a:latin typeface="Calibri" panose="020F0502020204030204" pitchFamily="34" charset="0"/>
                <a:ea typeface="Times New Roman" panose="02020603050405020304" pitchFamily="18" charset="0"/>
              </a:rPr>
              <a:t>- الرسالة</a:t>
            </a:r>
            <a:r>
              <a:rPr lang="ar-MA" sz="3600" b="1" dirty="0">
                <a:solidFill>
                  <a:srgbClr val="00B050"/>
                </a:solidFill>
                <a:latin typeface="Calibri" panose="020F0502020204030204" pitchFamily="34" charset="0"/>
                <a:ea typeface="Times New Roman" panose="02020603050405020304" pitchFamily="18" charset="0"/>
              </a:rPr>
              <a:t>:  </a:t>
            </a:r>
            <a:r>
              <a:rPr lang="ar-MA" sz="3600" b="1" dirty="0" smtClean="0">
                <a:solidFill>
                  <a:schemeClr val="bg1"/>
                </a:solidFill>
                <a:latin typeface="Calibri" panose="020F0502020204030204" pitchFamily="34" charset="0"/>
                <a:ea typeface="Times New Roman" panose="02020603050405020304" pitchFamily="18" charset="0"/>
              </a:rPr>
              <a:t>........................</a:t>
            </a:r>
            <a:endParaRPr lang="ar-MA" sz="32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marL="111125" algn="r" rtl="1">
              <a:lnSpc>
                <a:spcPct val="115000"/>
              </a:lnSpc>
              <a:spcAft>
                <a:spcPts val="0"/>
              </a:spcAft>
              <a:tabLst>
                <a:tab pos="111125" algn="r"/>
              </a:tabLst>
            </a:pPr>
            <a:r>
              <a:rPr lang="ar-MA" sz="3600" b="1" dirty="0" smtClean="0">
                <a:solidFill>
                  <a:srgbClr val="00B050"/>
                </a:solidFill>
                <a:latin typeface="Calibri" panose="020F0502020204030204" pitchFamily="34" charset="0"/>
                <a:ea typeface="Calibri" panose="020F0502020204030204" pitchFamily="34" charset="0"/>
              </a:rPr>
              <a:t>- قيمته: </a:t>
            </a:r>
            <a:r>
              <a:rPr lang="ar-MA" sz="3600" b="1" dirty="0" smtClean="0">
                <a:solidFill>
                  <a:schemeClr val="bg1"/>
                </a:solidFill>
                <a:latin typeface="Calibri" panose="020F0502020204030204" pitchFamily="34" charset="0"/>
                <a:ea typeface="Calibri" panose="020F0502020204030204" pitchFamily="34" charset="0"/>
              </a:rPr>
              <a:t>...............................................</a:t>
            </a:r>
            <a:endParaRPr lang="ar-MA" sz="32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2210394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37087" y="576774"/>
            <a:ext cx="11904858" cy="1920526"/>
          </a:xfrm>
          <a:prstGeom prst="rect">
            <a:avLst/>
          </a:prstGeom>
          <a:solidFill>
            <a:schemeClr val="accent2">
              <a:lumMod val="40000"/>
              <a:lumOff val="60000"/>
            </a:schemeClr>
          </a:solidFill>
        </p:spPr>
        <p:txBody>
          <a:bodyPr wrap="square" rtlCol="1">
            <a:spAutoFit/>
          </a:bodyPr>
          <a:lstStyle/>
          <a:p>
            <a:pPr algn="r" rtl="1"/>
            <a:r>
              <a:rPr lang="ar-MA" sz="3600" b="1" dirty="0" smtClean="0">
                <a:solidFill>
                  <a:srgbClr val="FF0000"/>
                </a:solidFill>
                <a:effectLst>
                  <a:outerShdw blurRad="38100" dist="38100" dir="2700000" algn="tl">
                    <a:srgbClr val="000000">
                      <a:alpha val="43137"/>
                    </a:srgbClr>
                  </a:outerShdw>
                </a:effectLst>
              </a:rPr>
              <a:t>4. </a:t>
            </a:r>
            <a:r>
              <a:rPr lang="ar-MA" sz="3600" b="1" u="sng" dirty="0">
                <a:solidFill>
                  <a:srgbClr val="FF0000"/>
                </a:solidFill>
                <a:effectLst>
                  <a:outerShdw blurRad="38100" dist="38100" dir="2700000" algn="tl">
                    <a:srgbClr val="000000">
                      <a:alpha val="43137"/>
                    </a:srgbClr>
                  </a:outerShdw>
                </a:effectLst>
              </a:rPr>
              <a:t>رسالة النص وقيمه:</a:t>
            </a:r>
            <a:endParaRPr lang="ar-MA" sz="3600" b="1" u="sng" dirty="0" smtClean="0">
              <a:solidFill>
                <a:srgbClr val="FF0000"/>
              </a:solidFill>
              <a:effectLst>
                <a:outerShdw blurRad="38100" dist="38100" dir="2700000" algn="tl">
                  <a:srgbClr val="000000">
                    <a:alpha val="43137"/>
                  </a:srgbClr>
                </a:outerShdw>
              </a:effectLst>
            </a:endParaRPr>
          </a:p>
          <a:p>
            <a:pPr marL="111125" algn="r" rtl="1">
              <a:lnSpc>
                <a:spcPct val="115000"/>
              </a:lnSpc>
              <a:spcAft>
                <a:spcPts val="0"/>
              </a:spcAft>
              <a:tabLst>
                <a:tab pos="111125" algn="r"/>
              </a:tabLst>
            </a:pPr>
            <a:r>
              <a:rPr lang="ar-MA" sz="3600" b="1" dirty="0" smtClean="0">
                <a:solidFill>
                  <a:srgbClr val="00B050"/>
                </a:solidFill>
                <a:latin typeface="Calibri" panose="020F0502020204030204" pitchFamily="34" charset="0"/>
                <a:ea typeface="Times New Roman" panose="02020603050405020304" pitchFamily="18" charset="0"/>
              </a:rPr>
              <a:t>- الرسالة</a:t>
            </a:r>
            <a:r>
              <a:rPr lang="ar-MA" sz="3600" b="1" dirty="0">
                <a:solidFill>
                  <a:srgbClr val="00B050"/>
                </a:solidFill>
                <a:latin typeface="Calibri" panose="020F0502020204030204" pitchFamily="34" charset="0"/>
                <a:ea typeface="Times New Roman" panose="02020603050405020304" pitchFamily="18" charset="0"/>
              </a:rPr>
              <a:t>:  </a:t>
            </a:r>
            <a:r>
              <a:rPr lang="ar-MA" sz="3600" b="1" dirty="0">
                <a:solidFill>
                  <a:schemeClr val="bg1"/>
                </a:solidFill>
                <a:latin typeface="Calibri" panose="020F0502020204030204" pitchFamily="34" charset="0"/>
                <a:ea typeface="Times New Roman" panose="02020603050405020304" pitchFamily="18" charset="0"/>
              </a:rPr>
              <a:t>أهمية الإنسان </a:t>
            </a:r>
            <a:r>
              <a:rPr lang="ar-MA" sz="3600" b="1" dirty="0" smtClean="0">
                <a:solidFill>
                  <a:schemeClr val="bg1"/>
                </a:solidFill>
                <a:latin typeface="Calibri" panose="020F0502020204030204" pitchFamily="34" charset="0"/>
                <a:ea typeface="Times New Roman" panose="02020603050405020304" pitchFamily="18" charset="0"/>
              </a:rPr>
              <a:t>وقيمته.</a:t>
            </a:r>
            <a:endParaRPr lang="ar-MA" sz="3200" dirty="0">
              <a:solidFill>
                <a:schemeClr val="bg1"/>
              </a:solidFill>
              <a:latin typeface="Calibri" panose="020F0502020204030204" pitchFamily="34" charset="0"/>
              <a:ea typeface="Times New Roman" panose="02020603050405020304" pitchFamily="18" charset="0"/>
              <a:cs typeface="Arial" panose="020B0604020202020204" pitchFamily="34" charset="0"/>
            </a:endParaRPr>
          </a:p>
          <a:p>
            <a:pPr marL="111125" algn="r" rtl="1">
              <a:lnSpc>
                <a:spcPct val="115000"/>
              </a:lnSpc>
              <a:spcAft>
                <a:spcPts val="0"/>
              </a:spcAft>
              <a:tabLst>
                <a:tab pos="111125" algn="r"/>
              </a:tabLst>
            </a:pPr>
            <a:r>
              <a:rPr lang="ar-MA" sz="3600" b="1" dirty="0" smtClean="0">
                <a:solidFill>
                  <a:srgbClr val="00B050"/>
                </a:solidFill>
                <a:latin typeface="Calibri" panose="020F0502020204030204" pitchFamily="34" charset="0"/>
                <a:ea typeface="Calibri" panose="020F0502020204030204" pitchFamily="34" charset="0"/>
              </a:rPr>
              <a:t>- قيمته: </a:t>
            </a:r>
            <a:r>
              <a:rPr lang="ar-MA" sz="3600" b="1" dirty="0">
                <a:solidFill>
                  <a:schemeClr val="bg1"/>
                </a:solidFill>
                <a:latin typeface="Calibri" panose="020F0502020204030204" pitchFamily="34" charset="0"/>
                <a:ea typeface="Calibri" panose="020F0502020204030204" pitchFamily="34" charset="0"/>
              </a:rPr>
              <a:t>قيمة إنسانية  تتجلى في التأكيد على قيمة ومكانة الإنسان في الوجود..</a:t>
            </a:r>
            <a:endParaRPr lang="ar-MA" sz="3200" dirty="0" smtClean="0">
              <a:solidFill>
                <a:schemeClr val="bg1"/>
              </a:solidFill>
              <a:latin typeface="Calibri" panose="020F0502020204030204" pitchFamily="34" charset="0"/>
              <a:ea typeface="Calibri" panose="020F0502020204030204" pitchFamily="34" charset="0"/>
              <a:cs typeface="Arial" panose="020B0604020202020204" pitchFamily="34" charset="0"/>
            </a:endParaRPr>
          </a:p>
        </p:txBody>
      </p:sp>
      <p:sp>
        <p:nvSpPr>
          <p:cNvPr id="3" name="TextBox 2"/>
          <p:cNvSpPr txBox="1"/>
          <p:nvPr/>
        </p:nvSpPr>
        <p:spPr>
          <a:xfrm>
            <a:off x="221495" y="3440719"/>
            <a:ext cx="11784037" cy="3313664"/>
          </a:xfrm>
          <a:prstGeom prst="rect">
            <a:avLst/>
          </a:prstGeom>
          <a:solidFill>
            <a:schemeClr val="accent2">
              <a:lumMod val="40000"/>
              <a:lumOff val="60000"/>
            </a:schemeClr>
          </a:solidFill>
        </p:spPr>
        <p:txBody>
          <a:bodyPr wrap="square" rtlCol="1">
            <a:spAutoFit/>
          </a:body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النص تحدث عن أهمية الإنسان، ومكانته في الوجود. وهو ما أكده فهمنا للنص، وعززه المعجم. وقد اعتمد المؤلف مجموعة من الأساليب في النص للتأكيد على الأهمية الجوهرية  للإنسان، خاتما النص بالدعوة إلى الاعتزاز بالنفس، ومدرجا فيه مجموعة من القيم الإنسانية الراقية.</a:t>
            </a:r>
          </a:p>
        </p:txBody>
      </p:sp>
      <p:sp>
        <p:nvSpPr>
          <p:cNvPr id="4" name="TextBox 3"/>
          <p:cNvSpPr txBox="1"/>
          <p:nvPr/>
        </p:nvSpPr>
        <p:spPr>
          <a:xfrm>
            <a:off x="4514487" y="2757265"/>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200" b="1" dirty="0" smtClean="0">
                <a:solidFill>
                  <a:srgbClr val="FF0000"/>
                </a:solidFill>
              </a:rPr>
              <a:t>رابعا</a:t>
            </a:r>
            <a:r>
              <a:rPr lang="ar-MA" sz="3200" b="1" dirty="0">
                <a:solidFill>
                  <a:srgbClr val="FF0000"/>
                </a:solidFill>
              </a:rPr>
              <a:t>: التركيب</a:t>
            </a:r>
          </a:p>
        </p:txBody>
      </p:sp>
    </p:spTree>
    <p:extLst>
      <p:ext uri="{BB962C8B-B14F-4D97-AF65-F5344CB8AC3E}">
        <p14:creationId xmlns:p14="http://schemas.microsoft.com/office/powerpoint/2010/main" val="1868565808"/>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p:cNvSpPr txBox="1"/>
          <p:nvPr/>
        </p:nvSpPr>
        <p:spPr>
          <a:xfrm>
            <a:off x="232117" y="1787553"/>
            <a:ext cx="11830929" cy="820674"/>
          </a:xfrm>
          <a:prstGeom prst="rect">
            <a:avLst/>
          </a:prstGeom>
          <a:solidFill>
            <a:schemeClr val="accent2">
              <a:lumMod val="40000"/>
              <a:lumOff val="60000"/>
            </a:schemeClr>
          </a:solidFill>
        </p:spPr>
        <p:txBody>
          <a:bodyPr wrap="square" rtlCol="1">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r" rtl="1">
              <a:lnSpc>
                <a:spcPct val="150000"/>
              </a:lnSpc>
            </a:pPr>
            <a:r>
              <a:rPr lang="ar-MA" sz="3600" b="1" dirty="0">
                <a:solidFill>
                  <a:schemeClr val="bg1"/>
                </a:solidFill>
                <a:effectLst>
                  <a:outerShdw blurRad="38100" dist="38100" dir="2700000" algn="tl">
                    <a:srgbClr val="000000">
                      <a:alpha val="43137"/>
                    </a:srgbClr>
                  </a:outerShdw>
                </a:effectLst>
              </a:rPr>
              <a:t>ابحث عن بعض العباقرة والعظماء الذين عاشوا طفولة بئيسة، وعرف </a:t>
            </a:r>
            <a:r>
              <a:rPr lang="ar-MA" sz="3600" b="1" dirty="0" smtClean="0">
                <a:solidFill>
                  <a:schemeClr val="bg1"/>
                </a:solidFill>
                <a:effectLst>
                  <a:outerShdw blurRad="38100" dist="38100" dir="2700000" algn="tl">
                    <a:srgbClr val="000000">
                      <a:alpha val="43137"/>
                    </a:srgbClr>
                  </a:outerShdw>
                </a:effectLst>
              </a:rPr>
              <a:t>بهم.</a:t>
            </a:r>
            <a:endParaRPr lang="ar-MA" sz="3600" b="1" dirty="0">
              <a:solidFill>
                <a:schemeClr val="bg1"/>
              </a:solidFill>
              <a:effectLst>
                <a:outerShdw blurRad="38100" dist="38100" dir="2700000" algn="tl">
                  <a:srgbClr val="000000">
                    <a:alpha val="43137"/>
                  </a:srgbClr>
                </a:outerShdw>
              </a:effectLst>
            </a:endParaRPr>
          </a:p>
        </p:txBody>
      </p:sp>
      <p:sp>
        <p:nvSpPr>
          <p:cNvPr id="6" name="TextBox 6"/>
          <p:cNvSpPr txBox="1"/>
          <p:nvPr/>
        </p:nvSpPr>
        <p:spPr>
          <a:xfrm>
            <a:off x="4553246" y="1098930"/>
            <a:ext cx="2827604" cy="584775"/>
          </a:xfrm>
          <a:prstGeom prst="rect">
            <a:avLst/>
          </a:prstGeom>
          <a:solidFill>
            <a:schemeClr val="bg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rtl="1"/>
            <a:r>
              <a:rPr lang="ar-MA" sz="3200" b="1" dirty="0" smtClean="0">
                <a:solidFill>
                  <a:srgbClr val="FF0000"/>
                </a:solidFill>
              </a:rPr>
              <a:t>خامسا: </a:t>
            </a:r>
            <a:r>
              <a:rPr lang="ar-MA" sz="3200" b="1" dirty="0">
                <a:solidFill>
                  <a:srgbClr val="FF0000"/>
                </a:solidFill>
              </a:rPr>
              <a:t>الاستثمار</a:t>
            </a:r>
            <a:r>
              <a:rPr lang="ar-MA" sz="3200" b="1" dirty="0" smtClean="0">
                <a:solidFill>
                  <a:srgbClr val="FF0000"/>
                </a:solidFill>
              </a:rPr>
              <a:t> </a:t>
            </a:r>
            <a:endParaRPr lang="ar-MA" sz="3200" b="1" dirty="0">
              <a:solidFill>
                <a:srgbClr val="FF0000"/>
              </a:solidFill>
            </a:endParaRPr>
          </a:p>
        </p:txBody>
      </p:sp>
    </p:spTree>
    <p:extLst>
      <p:ext uri="{BB962C8B-B14F-4D97-AF65-F5344CB8AC3E}">
        <p14:creationId xmlns:p14="http://schemas.microsoft.com/office/powerpoint/2010/main" val="2423921845"/>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 calcmode="lin" valueType="num">
                                      <p:cBhvr additive="base">
                                        <p:cTn id="11" dur="500" fill="hold"/>
                                        <p:tgtEl>
                                          <p:spTgt spid="4"/>
                                        </p:tgtEl>
                                        <p:attrNameLst>
                                          <p:attrName>ppt_x</p:attrName>
                                        </p:attrNameLst>
                                      </p:cBhvr>
                                      <p:tavLst>
                                        <p:tav tm="0">
                                          <p:val>
                                            <p:strVal val="#ppt_x"/>
                                          </p:val>
                                        </p:tav>
                                        <p:tav tm="100000">
                                          <p:val>
                                            <p:strVal val="#ppt_x"/>
                                          </p:val>
                                        </p:tav>
                                      </p:tavLst>
                                    </p:anim>
                                    <p:anim calcmode="lin" valueType="num">
                                      <p:cBhvr additive="base">
                                        <p:cTn id="1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79963" y="815927"/>
            <a:ext cx="2518117"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a:t>تقويم تشخيصي</a:t>
            </a:r>
            <a:endParaRPr lang="ar-MA" sz="3600" dirty="0"/>
          </a:p>
        </p:txBody>
      </p:sp>
      <p:sp>
        <p:nvSpPr>
          <p:cNvPr id="5" name="TextBox 4"/>
          <p:cNvSpPr txBox="1"/>
          <p:nvPr/>
        </p:nvSpPr>
        <p:spPr>
          <a:xfrm>
            <a:off x="2138289" y="2067950"/>
            <a:ext cx="9587131" cy="1938992"/>
          </a:xfrm>
          <a:prstGeom prst="rect">
            <a:avLst/>
          </a:prstGeom>
          <a:solidFill>
            <a:schemeClr val="accent2">
              <a:lumMod val="40000"/>
              <a:lumOff val="60000"/>
            </a:schemeClr>
          </a:solidFill>
        </p:spPr>
        <p:txBody>
          <a:bodyPr wrap="square" rtlCol="1">
            <a:spAutoFit/>
          </a:bodyPr>
          <a:lstStyle/>
          <a:p>
            <a:pPr algn="r" rtl="1">
              <a:lnSpc>
                <a:spcPct val="150000"/>
              </a:lnSpc>
            </a:pPr>
            <a:r>
              <a:rPr lang="ar-MA" sz="4000" b="1" dirty="0">
                <a:solidFill>
                  <a:schemeClr val="bg1"/>
                </a:solidFill>
                <a:effectLst>
                  <a:outerShdw blurRad="38100" dist="38100" dir="2700000" algn="tl">
                    <a:srgbClr val="000000">
                      <a:alpha val="43137"/>
                    </a:srgbClr>
                  </a:outerShdw>
                </a:effectLst>
              </a:rPr>
              <a:t>-	أذكر بعض الإستشهادات الدينية التي تخص الإنسان بالشرف والكرامة؟</a:t>
            </a:r>
          </a:p>
        </p:txBody>
      </p:sp>
      <p:sp>
        <p:nvSpPr>
          <p:cNvPr id="8" name="TextBox 7"/>
          <p:cNvSpPr txBox="1"/>
          <p:nvPr/>
        </p:nvSpPr>
        <p:spPr>
          <a:xfrm>
            <a:off x="647113" y="4165895"/>
            <a:ext cx="11078307" cy="707886"/>
          </a:xfrm>
          <a:prstGeom prst="rect">
            <a:avLst/>
          </a:prstGeom>
          <a:solidFill>
            <a:schemeClr val="tx1">
              <a:lumMod val="85000"/>
            </a:schemeClr>
          </a:solidFill>
        </p:spPr>
        <p:txBody>
          <a:bodyPr wrap="square" rtlCol="1">
            <a:spAutoFit/>
          </a:bodyPr>
          <a:lstStyle/>
          <a:p>
            <a:pPr algn="r" rtl="1"/>
            <a:r>
              <a:rPr lang="ar-MA" sz="4000" b="1" dirty="0">
                <a:solidFill>
                  <a:schemeClr val="bg1"/>
                </a:solidFill>
                <a:effectLst>
                  <a:outerShdw blurRad="38100" dist="38100" dir="2700000" algn="tl">
                    <a:srgbClr val="000000">
                      <a:alpha val="43137"/>
                    </a:srgbClr>
                  </a:outerShdw>
                </a:effectLst>
              </a:rPr>
              <a:t>-	</a:t>
            </a:r>
            <a:r>
              <a:rPr lang="ar-MA" sz="4000" b="1" dirty="0" smtClean="0">
                <a:solidFill>
                  <a:schemeClr val="bg1"/>
                </a:solidFill>
                <a:effectLst>
                  <a:outerShdw blurRad="38100" dist="38100" dir="2700000" algn="tl">
                    <a:srgbClr val="000000">
                      <a:alpha val="43137"/>
                    </a:srgbClr>
                  </a:outerShdw>
                </a:effectLst>
              </a:rPr>
              <a:t>....</a:t>
            </a:r>
          </a:p>
        </p:txBody>
      </p:sp>
    </p:spTree>
    <p:extLst>
      <p:ext uri="{BB962C8B-B14F-4D97-AF65-F5344CB8AC3E}">
        <p14:creationId xmlns:p14="http://schemas.microsoft.com/office/powerpoint/2010/main" val="29291314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262979"/>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smtClean="0">
                <a:solidFill>
                  <a:schemeClr val="bg1"/>
                </a:solidFill>
                <a:effectLst>
                  <a:outerShdw blurRad="38100" dist="38100" dir="2700000" algn="tl">
                    <a:srgbClr val="000000">
                      <a:alpha val="43137"/>
                    </a:srgbClr>
                  </a:outerShdw>
                </a:effectLst>
              </a:rPr>
              <a:t>....................................................</a:t>
            </a: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a:t>
            </a: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انطلاقا من أنشطة الملاحظة نفترض أن النص سيتحدث عن </a:t>
            </a:r>
            <a:r>
              <a:rPr lang="ar-MA" sz="3200" b="1" dirty="0" smtClean="0">
                <a:solidFill>
                  <a:schemeClr val="bg1"/>
                </a:solidFill>
                <a:effectLst>
                  <a:outerShdw blurRad="38100" dist="38100" dir="2700000" algn="tl">
                    <a:srgbClr val="000000">
                      <a:alpha val="43137"/>
                    </a:srgbClr>
                  </a:outerShdw>
                </a:effectLst>
              </a:rPr>
              <a:t>................................................</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759928901"/>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21920" y="809859"/>
            <a:ext cx="11929403" cy="5262979"/>
          </a:xfrm>
          <a:prstGeom prst="rect">
            <a:avLst/>
          </a:prstGeom>
          <a:solidFill>
            <a:schemeClr val="accent2">
              <a:lumMod val="40000"/>
              <a:lumOff val="60000"/>
            </a:schemeClr>
          </a:solidFill>
        </p:spPr>
        <p:txBody>
          <a:bodyPr wrap="square" rtlCol="1">
            <a:spAutoFit/>
          </a:bodyPr>
          <a:lstStyle/>
          <a:p>
            <a:pPr marL="457200" indent="-457200" algn="r" rtl="1">
              <a:lnSpc>
                <a:spcPct val="150000"/>
              </a:lnSpc>
              <a:buFont typeface="+mj-lt"/>
              <a:buAutoNum type="arabicPeriod"/>
            </a:pPr>
            <a:r>
              <a:rPr lang="ar-MA" sz="3200" b="1" u="sng" dirty="0">
                <a:solidFill>
                  <a:srgbClr val="FF0000"/>
                </a:solidFill>
                <a:effectLst>
                  <a:outerShdw blurRad="38100" dist="38100" dir="2700000" algn="tl">
                    <a:srgbClr val="000000">
                      <a:alpha val="43137"/>
                    </a:srgbClr>
                  </a:outerShdw>
                </a:effectLst>
              </a:rPr>
              <a:t>صاحب </a:t>
            </a:r>
            <a:r>
              <a:rPr lang="ar-MA" sz="3200" b="1" u="sng" dirty="0" smtClean="0">
                <a:solidFill>
                  <a:srgbClr val="FF0000"/>
                </a:solidFill>
                <a:effectLst>
                  <a:outerShdw blurRad="38100" dist="38100" dir="2700000" algn="tl">
                    <a:srgbClr val="000000">
                      <a:alpha val="43137"/>
                    </a:srgbClr>
                  </a:outerShdw>
                </a:effectLst>
              </a:rPr>
              <a:t>النص ومصدره: </a:t>
            </a:r>
            <a:r>
              <a:rPr lang="ar-MA" sz="3200" b="1" dirty="0">
                <a:solidFill>
                  <a:schemeClr val="bg1"/>
                </a:solidFill>
                <a:effectLst>
                  <a:outerShdw blurRad="38100" dist="38100" dir="2700000" algn="tl">
                    <a:srgbClr val="000000">
                      <a:alpha val="43137"/>
                    </a:srgbClr>
                  </a:outerShdw>
                </a:effectLst>
              </a:rPr>
              <a:t>ميخائيل نعيمة، صوت العالم، بتصرف.</a:t>
            </a:r>
            <a:endParaRPr lang="ar-M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نوعية </a:t>
            </a:r>
            <a:r>
              <a:rPr lang="ar-MA" sz="3200" b="1" u="sng" dirty="0">
                <a:solidFill>
                  <a:srgbClr val="FF0000"/>
                </a:solidFill>
                <a:effectLst>
                  <a:outerShdw blurRad="38100" dist="38100" dir="2700000" algn="tl">
                    <a:srgbClr val="000000">
                      <a:alpha val="43137"/>
                    </a:srgbClr>
                  </a:outerShdw>
                </a:effectLst>
              </a:rPr>
              <a:t>النص </a:t>
            </a:r>
            <a:r>
              <a:rPr lang="ar-MA" sz="3200" b="1" dirty="0">
                <a:solidFill>
                  <a:srgbClr val="FF0000"/>
                </a:solidFill>
                <a:effectLst>
                  <a:outerShdw blurRad="38100" dist="38100" dir="2700000" algn="tl">
                    <a:srgbClr val="000000">
                      <a:alpha val="43137"/>
                    </a:srgbClr>
                  </a:outerShdw>
                </a:effectLst>
              </a:rPr>
              <a:t>:  </a:t>
            </a:r>
            <a:r>
              <a:rPr lang="ar-MA" sz="3200" b="1" dirty="0">
                <a:solidFill>
                  <a:schemeClr val="bg1"/>
                </a:solidFill>
                <a:effectLst>
                  <a:outerShdw blurRad="38100" dist="38100" dir="2700000" algn="tl">
                    <a:srgbClr val="000000">
                      <a:alpha val="43137"/>
                    </a:srgbClr>
                  </a:outerShdw>
                </a:effectLst>
              </a:rPr>
              <a:t>نص </a:t>
            </a:r>
            <a:r>
              <a:rPr lang="ar-MA" sz="3200" b="1" dirty="0" smtClean="0">
                <a:solidFill>
                  <a:schemeClr val="bg1"/>
                </a:solidFill>
                <a:effectLst>
                  <a:outerShdw blurRad="38100" dist="38100" dir="2700000" algn="tl">
                    <a:srgbClr val="000000">
                      <a:alpha val="43137"/>
                    </a:srgbClr>
                  </a:outerShdw>
                </a:effectLst>
              </a:rPr>
              <a:t>مقالي. </a:t>
            </a:r>
            <a:endParaRPr lang="ar-SA" sz="3200" b="1" dirty="0" smtClean="0">
              <a:solidFill>
                <a:schemeClr val="bg1"/>
              </a:solidFill>
              <a:effectLst>
                <a:outerShdw blurRad="38100" dist="38100" dir="2700000" algn="tl">
                  <a:srgbClr val="000000">
                    <a:alpha val="43137"/>
                  </a:srgbClr>
                </a:outerShdw>
              </a:effectLst>
            </a:endParaRPr>
          </a:p>
          <a:p>
            <a:pPr marL="457200" indent="-457200" algn="r" rtl="1">
              <a:lnSpc>
                <a:spcPct val="150000"/>
              </a:lnSpc>
              <a:buFont typeface="+mj-lt"/>
              <a:buAutoNum type="arabicPeriod"/>
            </a:pPr>
            <a:r>
              <a:rPr lang="ar-MA" sz="3200" b="1" u="sng" dirty="0" smtClean="0">
                <a:solidFill>
                  <a:srgbClr val="FF0000"/>
                </a:solidFill>
                <a:effectLst>
                  <a:outerShdw blurRad="38100" dist="38100" dir="2700000" algn="tl">
                    <a:srgbClr val="000000">
                      <a:alpha val="43137"/>
                    </a:srgbClr>
                  </a:outerShdw>
                </a:effectLst>
              </a:rPr>
              <a:t>ملاحظة </a:t>
            </a:r>
            <a:r>
              <a:rPr lang="ar-MA" sz="3200" b="1" u="sng" dirty="0">
                <a:solidFill>
                  <a:srgbClr val="FF0000"/>
                </a:solidFill>
                <a:effectLst>
                  <a:outerShdw blurRad="38100" dist="38100" dir="2700000" algn="tl">
                    <a:srgbClr val="000000">
                      <a:alpha val="43137"/>
                    </a:srgbClr>
                  </a:outerShdw>
                </a:effectLst>
              </a:rPr>
              <a:t>العنوان</a:t>
            </a:r>
            <a:r>
              <a:rPr lang="ar-MA" sz="3200" b="1" u="sng" dirty="0" smtClean="0">
                <a:solidFill>
                  <a:srgbClr val="FF0000"/>
                </a:solidFill>
                <a:effectLst>
                  <a:outerShdw blurRad="38100" dist="38100" dir="2700000" algn="tl">
                    <a:srgbClr val="000000">
                      <a:alpha val="43137"/>
                    </a:srgbClr>
                  </a:outerShdw>
                </a:effectLst>
              </a:rPr>
              <a:t>:</a:t>
            </a: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تركيبيا</a:t>
            </a:r>
            <a:r>
              <a:rPr lang="ar-MA" sz="3200" b="1" dirty="0">
                <a:solidFill>
                  <a:schemeClr val="bg1"/>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مركب إضافي.</a:t>
            </a:r>
            <a:endParaRPr lang="ar-SA" sz="3200" b="1" dirty="0" smtClean="0">
              <a:solidFill>
                <a:schemeClr val="bg1"/>
              </a:solidFill>
              <a:effectLst>
                <a:outerShdw blurRad="38100" dist="38100" dir="2700000" algn="tl">
                  <a:srgbClr val="000000">
                    <a:alpha val="43137"/>
                  </a:srgbClr>
                </a:outerShdw>
              </a:effectLst>
            </a:endParaRPr>
          </a:p>
          <a:p>
            <a:pPr marL="342900" indent="-342900" algn="r" rtl="1">
              <a:lnSpc>
                <a:spcPct val="150000"/>
              </a:lnSpc>
              <a:buFont typeface="Wingdings" panose="05000000000000000000" pitchFamily="2" charset="2"/>
              <a:buChar char="q"/>
            </a:pPr>
            <a:r>
              <a:rPr lang="ar-MA" sz="3200" b="1" dirty="0" smtClean="0">
                <a:solidFill>
                  <a:schemeClr val="bg1"/>
                </a:solidFill>
                <a:effectLst>
                  <a:outerShdw blurRad="38100" dist="38100" dir="2700000" algn="tl">
                    <a:srgbClr val="000000">
                      <a:alpha val="43137"/>
                    </a:srgbClr>
                  </a:outerShdw>
                </a:effectLst>
              </a:rPr>
              <a:t>دلاليا</a:t>
            </a:r>
            <a:r>
              <a:rPr lang="ar-MA" sz="3200" b="1" dirty="0">
                <a:solidFill>
                  <a:schemeClr val="bg1"/>
                </a:solidFill>
                <a:effectLst>
                  <a:outerShdw blurRad="38100" dist="38100" dir="2700000" algn="tl">
                    <a:srgbClr val="000000">
                      <a:alpha val="43137"/>
                    </a:srgbClr>
                  </a:outerShdw>
                </a:effectLst>
              </a:rPr>
              <a:t>: الإخبار عن قيمة ومكانة الإنسان في الوجود.</a:t>
            </a:r>
            <a:endParaRPr lang="ar-MA" sz="3200" b="1" dirty="0" smtClean="0">
              <a:solidFill>
                <a:schemeClr val="bg1"/>
              </a:solidFill>
              <a:effectLst>
                <a:outerShdw blurRad="38100" dist="38100" dir="2700000" algn="tl">
                  <a:srgbClr val="000000">
                    <a:alpha val="43137"/>
                  </a:srgbClr>
                </a:outerShdw>
              </a:effectLst>
            </a:endParaRPr>
          </a:p>
          <a:p>
            <a:pPr algn="r" rtl="1">
              <a:lnSpc>
                <a:spcPct val="150000"/>
              </a:lnSpc>
            </a:pPr>
            <a:r>
              <a:rPr lang="ar-MA" sz="3200" b="1" dirty="0" smtClean="0">
                <a:solidFill>
                  <a:srgbClr val="FF0000"/>
                </a:solidFill>
                <a:effectLst>
                  <a:outerShdw blurRad="38100" dist="38100" dir="2700000" algn="tl">
                    <a:srgbClr val="000000">
                      <a:alpha val="43137"/>
                    </a:srgbClr>
                  </a:outerShdw>
                </a:effectLst>
              </a:rPr>
              <a:t>4. </a:t>
            </a:r>
            <a:r>
              <a:rPr lang="ar-MA" sz="3200" b="1" u="sng" dirty="0" smtClean="0">
                <a:solidFill>
                  <a:srgbClr val="FF0000"/>
                </a:solidFill>
                <a:effectLst>
                  <a:outerShdw blurRad="38100" dist="38100" dir="2700000" algn="tl">
                    <a:srgbClr val="000000">
                      <a:alpha val="43137"/>
                    </a:srgbClr>
                  </a:outerShdw>
                </a:effectLst>
              </a:rPr>
              <a:t>الفرضية:</a:t>
            </a:r>
            <a:r>
              <a:rPr lang="ar-MA" sz="3200" b="1" dirty="0" smtClean="0">
                <a:solidFill>
                  <a:srgbClr val="FF0000"/>
                </a:solidFill>
                <a:effectLst>
                  <a:outerShdw blurRad="38100" dist="38100" dir="2700000" algn="tl">
                    <a:srgbClr val="000000">
                      <a:alpha val="43137"/>
                    </a:srgbClr>
                  </a:outerShdw>
                </a:effectLst>
              </a:rPr>
              <a:t> </a:t>
            </a:r>
            <a:r>
              <a:rPr lang="ar-MA" sz="3200" b="1" dirty="0" smtClean="0">
                <a:solidFill>
                  <a:schemeClr val="bg1"/>
                </a:solidFill>
                <a:effectLst>
                  <a:outerShdw blurRad="38100" dist="38100" dir="2700000" algn="tl">
                    <a:srgbClr val="000000">
                      <a:alpha val="43137"/>
                    </a:srgbClr>
                  </a:outerShdw>
                </a:effectLst>
              </a:rPr>
              <a:t>انطلاقا من أنشطة الملاحظة نفترض أن النص سيتحدث عن قيمة الإنسان وتجلياتها في الوجود.</a:t>
            </a:r>
            <a:endParaRPr lang="ar-MA" sz="3200" b="1" dirty="0">
              <a:solidFill>
                <a:schemeClr val="bg1"/>
              </a:solidFill>
              <a:effectLst>
                <a:outerShdw blurRad="38100" dist="38100" dir="2700000" algn="tl">
                  <a:srgbClr val="000000">
                    <a:alpha val="43137"/>
                  </a:srgbClr>
                </a:outerShdw>
              </a:effectLst>
            </a:endParaRPr>
          </a:p>
        </p:txBody>
      </p:sp>
      <p:sp>
        <p:nvSpPr>
          <p:cNvPr id="4" name="TextBox 3"/>
          <p:cNvSpPr txBox="1"/>
          <p:nvPr/>
        </p:nvSpPr>
        <p:spPr>
          <a:xfrm>
            <a:off x="4445392" y="84406"/>
            <a:ext cx="3052688" cy="646331"/>
          </a:xfrm>
          <a:prstGeom prst="rect">
            <a:avLst/>
          </a:prstGeom>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3600" b="1" dirty="0" smtClean="0">
                <a:solidFill>
                  <a:srgbClr val="FF0000"/>
                </a:solidFill>
              </a:rPr>
              <a:t>أولا: تأطير </a:t>
            </a:r>
            <a:r>
              <a:rPr lang="ar-MA" sz="3600" b="1" dirty="0">
                <a:solidFill>
                  <a:srgbClr val="FF0000"/>
                </a:solidFill>
              </a:rPr>
              <a:t>النص</a:t>
            </a:r>
          </a:p>
        </p:txBody>
      </p:sp>
    </p:spTree>
    <p:extLst>
      <p:ext uri="{BB962C8B-B14F-4D97-AF65-F5344CB8AC3E}">
        <p14:creationId xmlns:p14="http://schemas.microsoft.com/office/powerpoint/2010/main" val="130427290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a:solidFill>
                  <a:srgbClr val="FF0000"/>
                </a:solidFill>
              </a:rPr>
              <a:t>كيانه: </a:t>
            </a:r>
            <a:r>
              <a:rPr lang="ar-MA" sz="3200" b="1" dirty="0" smtClean="0">
                <a:solidFill>
                  <a:schemeClr val="bg1"/>
                </a:solidFill>
              </a:rPr>
              <a:t>..............                </a:t>
            </a:r>
            <a:r>
              <a:rPr lang="ar-MA" sz="3200" b="1" dirty="0">
                <a:solidFill>
                  <a:srgbClr val="FF0000"/>
                </a:solidFill>
              </a:rPr>
              <a:t>- يخول: </a:t>
            </a:r>
            <a:r>
              <a:rPr lang="ar-MA" sz="3200" b="1" dirty="0" smtClean="0">
                <a:solidFill>
                  <a:schemeClr val="bg1"/>
                </a:solidFill>
              </a:rPr>
              <a:t>..............     </a:t>
            </a:r>
          </a:p>
          <a:p>
            <a:pPr marL="914400" lvl="1" indent="-457200" algn="r" rtl="1">
              <a:lnSpc>
                <a:spcPct val="150000"/>
              </a:lnSpc>
              <a:buFontTx/>
              <a:buChar char="-"/>
            </a:pPr>
            <a:r>
              <a:rPr lang="ar-MA" sz="3200" b="1" dirty="0">
                <a:solidFill>
                  <a:srgbClr val="FF0000"/>
                </a:solidFill>
              </a:rPr>
              <a:t>لمعوا: </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الأساسية للنص:</a:t>
            </a:r>
          </a:p>
          <a:p>
            <a:pPr lvl="1" algn="r" rtl="1">
              <a:lnSpc>
                <a:spcPct val="150000"/>
              </a:lnSpc>
            </a:pPr>
            <a:r>
              <a:rPr lang="ar-MA" sz="3200" b="1" dirty="0">
                <a:solidFill>
                  <a:schemeClr val="bg1"/>
                </a:solidFill>
              </a:rPr>
              <a:t> </a:t>
            </a:r>
            <a:r>
              <a:rPr lang="ar-MA" sz="3200" b="1" dirty="0" smtClean="0">
                <a:solidFill>
                  <a:schemeClr val="bg1"/>
                </a:solidFill>
              </a:rPr>
              <a:t>............................................................................................</a:t>
            </a:r>
            <a:endParaRPr lang="ar-MA" sz="3200" b="1" dirty="0">
              <a:solidFill>
                <a:schemeClr val="bg1"/>
              </a:solidFill>
            </a:endParaRP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727604749"/>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69983" y="1197687"/>
            <a:ext cx="11769970" cy="3785652"/>
          </a:xfrm>
          <a:prstGeom prst="rect">
            <a:avLst/>
          </a:prstGeom>
          <a:solidFill>
            <a:schemeClr val="accent2">
              <a:lumMod val="40000"/>
              <a:lumOff val="60000"/>
            </a:schemeClr>
          </a:solidFill>
        </p:spPr>
        <p:txBody>
          <a:bodyPr wrap="square" rtlCol="1">
            <a:spAutoFit/>
          </a:bodyPr>
          <a:lstStyle/>
          <a:p>
            <a:pPr marL="514350" indent="-514350" algn="r" rtl="1">
              <a:lnSpc>
                <a:spcPct val="150000"/>
              </a:lnSpc>
              <a:buFont typeface="+mj-lt"/>
              <a:buAutoNum type="arabicPeriod"/>
            </a:pPr>
            <a:r>
              <a:rPr lang="ar-MA" sz="3200" b="1" u="sng" dirty="0" smtClean="0">
                <a:solidFill>
                  <a:srgbClr val="00B050"/>
                </a:solidFill>
              </a:rPr>
              <a:t>شرح </a:t>
            </a:r>
            <a:r>
              <a:rPr lang="ar-MA" sz="3200" b="1" u="sng" dirty="0">
                <a:solidFill>
                  <a:srgbClr val="00B050"/>
                </a:solidFill>
              </a:rPr>
              <a:t>المفردات الصعبة:</a:t>
            </a:r>
          </a:p>
          <a:p>
            <a:pPr marL="914400" lvl="1" indent="-457200" algn="r" rtl="1">
              <a:lnSpc>
                <a:spcPct val="150000"/>
              </a:lnSpc>
              <a:buFontTx/>
              <a:buChar char="-"/>
            </a:pPr>
            <a:r>
              <a:rPr lang="ar-MA" sz="3200" b="1" dirty="0">
                <a:solidFill>
                  <a:srgbClr val="FF0000"/>
                </a:solidFill>
              </a:rPr>
              <a:t>كيانه: </a:t>
            </a:r>
            <a:r>
              <a:rPr lang="ar-MA" sz="3200" b="1" dirty="0" smtClean="0">
                <a:solidFill>
                  <a:schemeClr val="bg1"/>
                </a:solidFill>
              </a:rPr>
              <a:t>وجوده.                </a:t>
            </a:r>
            <a:r>
              <a:rPr lang="ar-MA" sz="3200" b="1" dirty="0">
                <a:solidFill>
                  <a:srgbClr val="FF0000"/>
                </a:solidFill>
              </a:rPr>
              <a:t>- يخول: </a:t>
            </a:r>
            <a:r>
              <a:rPr lang="ar-MA" sz="3200" b="1" dirty="0">
                <a:solidFill>
                  <a:schemeClr val="bg1"/>
                </a:solidFill>
              </a:rPr>
              <a:t>يعطي</a:t>
            </a:r>
            <a:r>
              <a:rPr lang="ar-MA" sz="3200" b="1" dirty="0" smtClean="0">
                <a:solidFill>
                  <a:schemeClr val="bg1"/>
                </a:solidFill>
              </a:rPr>
              <a:t>.     </a:t>
            </a:r>
          </a:p>
          <a:p>
            <a:pPr marL="914400" lvl="1" indent="-457200" algn="r" rtl="1">
              <a:lnSpc>
                <a:spcPct val="150000"/>
              </a:lnSpc>
              <a:buFontTx/>
              <a:buChar char="-"/>
            </a:pPr>
            <a:r>
              <a:rPr lang="ar-MA" sz="3200" b="1" dirty="0">
                <a:solidFill>
                  <a:srgbClr val="FF0000"/>
                </a:solidFill>
              </a:rPr>
              <a:t>لمعوا: </a:t>
            </a:r>
            <a:r>
              <a:rPr lang="ar-MA" sz="3200" b="1" dirty="0">
                <a:solidFill>
                  <a:schemeClr val="bg1"/>
                </a:solidFill>
              </a:rPr>
              <a:t>برزوا</a:t>
            </a:r>
            <a:r>
              <a:rPr lang="ar-MA" sz="3200" b="1" dirty="0" smtClean="0">
                <a:solidFill>
                  <a:schemeClr val="bg1"/>
                </a:solidFill>
              </a:rPr>
              <a:t>.</a:t>
            </a:r>
          </a:p>
          <a:p>
            <a:pPr marL="514350" indent="-514350" algn="r" rtl="1">
              <a:lnSpc>
                <a:spcPct val="150000"/>
              </a:lnSpc>
              <a:buFont typeface="+mj-lt"/>
              <a:buAutoNum type="arabicPeriod"/>
            </a:pPr>
            <a:r>
              <a:rPr lang="ar-MA" sz="3200" b="1" u="sng" dirty="0" smtClean="0">
                <a:solidFill>
                  <a:srgbClr val="00B050"/>
                </a:solidFill>
              </a:rPr>
              <a:t>الفكرة الأساسية للنص:</a:t>
            </a:r>
          </a:p>
          <a:p>
            <a:pPr lvl="1" algn="r" rtl="1">
              <a:lnSpc>
                <a:spcPct val="150000"/>
              </a:lnSpc>
            </a:pPr>
            <a:r>
              <a:rPr lang="ar-MA" sz="3200" b="1" dirty="0">
                <a:solidFill>
                  <a:schemeClr val="bg1"/>
                </a:solidFill>
              </a:rPr>
              <a:t> قيمة الإنسان فوق كل الموازين، لذا يجب الإعلاء من شأنه، وعدم إذلاله.</a:t>
            </a:r>
          </a:p>
        </p:txBody>
      </p:sp>
      <p:sp>
        <p:nvSpPr>
          <p:cNvPr id="4" name="TextBox 3"/>
          <p:cNvSpPr txBox="1"/>
          <p:nvPr/>
        </p:nvSpPr>
        <p:spPr>
          <a:xfrm>
            <a:off x="4656406" y="345626"/>
            <a:ext cx="2797125" cy="707886"/>
          </a:xfrm>
          <a:prstGeom prst="rect">
            <a:avLst/>
          </a:prstGeom>
          <a:solidFill>
            <a:schemeClr val="bg2">
              <a:lumMod val="20000"/>
              <a:lumOff val="8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000" b="1" dirty="0" smtClean="0">
                <a:solidFill>
                  <a:srgbClr val="FF0000"/>
                </a:solidFill>
                <a:effectLst>
                  <a:outerShdw blurRad="38100" dist="38100" dir="2700000" algn="tl">
                    <a:srgbClr val="000000">
                      <a:alpha val="43137"/>
                    </a:srgbClr>
                  </a:outerShdw>
                </a:effectLst>
              </a:rPr>
              <a:t>ثانيا: فهم </a:t>
            </a:r>
            <a:r>
              <a:rPr lang="ar-MA" sz="4000" b="1" dirty="0">
                <a:solidFill>
                  <a:srgbClr val="FF0000"/>
                </a:solidFill>
                <a:effectLst>
                  <a:outerShdw blurRad="38100" dist="38100" dir="2700000" algn="tl">
                    <a:srgbClr val="000000">
                      <a:alpha val="43137"/>
                    </a:srgbClr>
                  </a:outerShdw>
                </a:effectLst>
              </a:rPr>
              <a:t>النص</a:t>
            </a:r>
          </a:p>
        </p:txBody>
      </p:sp>
    </p:spTree>
    <p:extLst>
      <p:ext uri="{BB962C8B-B14F-4D97-AF65-F5344CB8AC3E}">
        <p14:creationId xmlns:p14="http://schemas.microsoft.com/office/powerpoint/2010/main" val="956716716"/>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69441"/>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400" b="1" dirty="0" smtClean="0">
                <a:solidFill>
                  <a:srgbClr val="FF0000"/>
                </a:solidFill>
              </a:rPr>
              <a:t>ثالثا</a:t>
            </a:r>
            <a:r>
              <a:rPr lang="ar-MA" sz="4400" b="1" dirty="0">
                <a:solidFill>
                  <a:srgbClr val="FF0000"/>
                </a:solidFill>
              </a:rPr>
              <a:t>: تحليل النص</a:t>
            </a:r>
          </a:p>
        </p:txBody>
      </p:sp>
      <p:sp>
        <p:nvSpPr>
          <p:cNvPr id="5" name="TextBox 4"/>
          <p:cNvSpPr txBox="1"/>
          <p:nvPr/>
        </p:nvSpPr>
        <p:spPr>
          <a:xfrm>
            <a:off x="211016" y="1237957"/>
            <a:ext cx="11802794" cy="4154984"/>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2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ماذا نلاحظ؟ </a:t>
            </a:r>
          </a:p>
        </p:txBody>
      </p:sp>
      <p:graphicFrame>
        <p:nvGraphicFramePr>
          <p:cNvPr id="3" name="Table 2"/>
          <p:cNvGraphicFramePr>
            <a:graphicFrameLocks noGrp="1"/>
          </p:cNvGraphicFramePr>
          <p:nvPr>
            <p:extLst>
              <p:ext uri="{D42A27DB-BD31-4B8C-83A1-F6EECF244321}">
                <p14:modId xmlns:p14="http://schemas.microsoft.com/office/powerpoint/2010/main" val="2244145850"/>
              </p:ext>
            </p:extLst>
          </p:nvPr>
        </p:nvGraphicFramePr>
        <p:xfrm>
          <a:off x="869328" y="2173309"/>
          <a:ext cx="10486169" cy="2103120"/>
        </p:xfrm>
        <a:graphic>
          <a:graphicData uri="http://schemas.openxmlformats.org/drawingml/2006/table">
            <a:tbl>
              <a:tblPr rtl="1" firstRow="1" firstCol="1" bandRow="1">
                <a:tableStyleId>{5C22544A-7EE6-4342-B048-85BDC9FD1C3A}</a:tableStyleId>
              </a:tblPr>
              <a:tblGrid>
                <a:gridCol w="10486169">
                  <a:extLst>
                    <a:ext uri="{9D8B030D-6E8A-4147-A177-3AD203B41FA5}">
                      <a16:colId xmlns:a16="http://schemas.microsoft.com/office/drawing/2014/main" val="1910019192"/>
                    </a:ext>
                  </a:extLst>
                </a:gridCol>
              </a:tblGrid>
              <a:tr h="203835">
                <a:tc>
                  <a:txBody>
                    <a:bodyPr/>
                    <a:lstStyle/>
                    <a:p>
                      <a:pPr algn="ctr" rtl="1">
                        <a:lnSpc>
                          <a:spcPct val="115000"/>
                        </a:lnSpc>
                        <a:spcAft>
                          <a:spcPts val="0"/>
                        </a:spcAft>
                      </a:pPr>
                      <a:r>
                        <a:rPr lang="ar-MA" sz="4000" dirty="0">
                          <a:solidFill>
                            <a:schemeClr val="bg1"/>
                          </a:solidFill>
                          <a:effectLst/>
                        </a:rPr>
                        <a:t>الألفاظ  والعبارت </a:t>
                      </a:r>
                      <a:r>
                        <a:rPr lang="ar-MA" sz="4000" dirty="0" smtClean="0">
                          <a:solidFill>
                            <a:schemeClr val="bg1"/>
                          </a:solidFill>
                          <a:effectLst/>
                        </a:rPr>
                        <a:t>الدالة</a:t>
                      </a:r>
                      <a:r>
                        <a:rPr lang="ar-MA" sz="4000" baseline="0" dirty="0" smtClean="0">
                          <a:solidFill>
                            <a:schemeClr val="bg1"/>
                          </a:solidFill>
                          <a:effectLst/>
                        </a:rPr>
                        <a:t> على </a:t>
                      </a:r>
                      <a:r>
                        <a:rPr lang="ar-MA" sz="4000" dirty="0" smtClean="0">
                          <a:solidFill>
                            <a:srgbClr val="00B050"/>
                          </a:solidFill>
                          <a:effectLst/>
                        </a:rPr>
                        <a:t>قيمة </a:t>
                      </a:r>
                      <a:r>
                        <a:rPr lang="ar-MA" sz="4000" dirty="0">
                          <a:solidFill>
                            <a:srgbClr val="00B050"/>
                          </a:solidFill>
                          <a:effectLst/>
                        </a:rPr>
                        <a:t>الإنسان</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954762583"/>
                  </a:ext>
                </a:extLst>
              </a:tr>
              <a:tr h="339725">
                <a:tc>
                  <a:txBody>
                    <a:bodyPr/>
                    <a:lstStyle/>
                    <a:p>
                      <a:pPr algn="just" rtl="1">
                        <a:lnSpc>
                          <a:spcPct val="115000"/>
                        </a:lnSpc>
                        <a:spcAft>
                          <a:spcPts val="0"/>
                        </a:spcAft>
                      </a:pPr>
                      <a:endParaRPr lang="ar-MA" sz="4000" dirty="0" smtClean="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p>
                      <a:pPr algn="just" rtl="1">
                        <a:lnSpc>
                          <a:spcPct val="115000"/>
                        </a:lnSpc>
                        <a:spcAft>
                          <a:spcPts val="0"/>
                        </a:spcAft>
                      </a:pP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518299920"/>
                  </a:ext>
                </a:extLst>
              </a:tr>
            </a:tbl>
          </a:graphicData>
        </a:graphic>
      </p:graphicFrame>
    </p:spTree>
    <p:extLst>
      <p:ext uri="{BB962C8B-B14F-4D97-AF65-F5344CB8AC3E}">
        <p14:creationId xmlns:p14="http://schemas.microsoft.com/office/powerpoint/2010/main" val="3313220497"/>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332850" y="196949"/>
            <a:ext cx="3812344" cy="769441"/>
          </a:xfrm>
          <a:prstGeom prst="rect">
            <a:avLst/>
          </a:prstGeom>
          <a:solidFill>
            <a:schemeClr val="accent2">
              <a:lumMod val="40000"/>
              <a:lumOff val="60000"/>
            </a:schemeClr>
          </a:solidFill>
          <a:ln>
            <a:noFill/>
          </a:ln>
          <a:effectLst/>
          <a:scene3d>
            <a:camera prst="orthographicFront">
              <a:rot lat="0" lon="0" rev="0"/>
            </a:camera>
            <a:lightRig rig="contrasting" dir="t">
              <a:rot lat="0" lon="0" rev="7800000"/>
            </a:lightRig>
          </a:scene3d>
          <a:sp3d>
            <a:bevelT w="139700" h="139700"/>
          </a:sp3d>
        </p:spPr>
        <p:style>
          <a:lnRef idx="0">
            <a:schemeClr val="accent5"/>
          </a:lnRef>
          <a:fillRef idx="3">
            <a:schemeClr val="accent5"/>
          </a:fillRef>
          <a:effectRef idx="3">
            <a:schemeClr val="accent5"/>
          </a:effectRef>
          <a:fontRef idx="minor">
            <a:schemeClr val="lt1"/>
          </a:fontRef>
        </p:style>
        <p:txBody>
          <a:bodyPr wrap="square" rtlCol="1">
            <a:spAutoFit/>
          </a:bodyPr>
          <a:lstStyle/>
          <a:p>
            <a:pPr algn="ctr" rtl="1"/>
            <a:r>
              <a:rPr lang="ar-MA" sz="4400" b="1" dirty="0" smtClean="0">
                <a:solidFill>
                  <a:srgbClr val="FF0000"/>
                </a:solidFill>
              </a:rPr>
              <a:t>ثالثا</a:t>
            </a:r>
            <a:r>
              <a:rPr lang="ar-MA" sz="4400" b="1" dirty="0">
                <a:solidFill>
                  <a:srgbClr val="FF0000"/>
                </a:solidFill>
              </a:rPr>
              <a:t>: تحليل النص</a:t>
            </a:r>
          </a:p>
        </p:txBody>
      </p:sp>
      <p:sp>
        <p:nvSpPr>
          <p:cNvPr id="5" name="TextBox 4"/>
          <p:cNvSpPr txBox="1"/>
          <p:nvPr/>
        </p:nvSpPr>
        <p:spPr>
          <a:xfrm>
            <a:off x="211016" y="1237957"/>
            <a:ext cx="11802794" cy="4708981"/>
          </a:xfrm>
          <a:prstGeom prst="rect">
            <a:avLst/>
          </a:prstGeom>
          <a:solidFill>
            <a:schemeClr val="accent2">
              <a:lumMod val="40000"/>
              <a:lumOff val="60000"/>
            </a:schemeClr>
          </a:solidFill>
        </p:spPr>
        <p:txBody>
          <a:bodyPr wrap="square" rtlCol="1">
            <a:spAutoFit/>
          </a:bodyPr>
          <a:lstStyle/>
          <a:p>
            <a:pPr marL="514350" indent="-514350" algn="r" rtl="1">
              <a:buAutoNum type="arabicPeriod"/>
            </a:pPr>
            <a:r>
              <a:rPr lang="ar-MA" sz="3600" b="1" u="sng" dirty="0" smtClean="0">
                <a:solidFill>
                  <a:srgbClr val="FF0000"/>
                </a:solidFill>
                <a:effectLst>
                  <a:outerShdw blurRad="38100" dist="38100" dir="2700000" algn="tl">
                    <a:srgbClr val="000000">
                      <a:alpha val="43137"/>
                    </a:srgbClr>
                  </a:outerShdw>
                </a:effectLst>
              </a:rPr>
              <a:t>المعجـــــم</a:t>
            </a:r>
            <a:r>
              <a:rPr lang="ar-MA" sz="3200" b="1" u="sng" dirty="0" smtClean="0">
                <a:solidFill>
                  <a:srgbClr val="FF0000"/>
                </a:solidFill>
                <a:effectLst>
                  <a:outerShdw blurRad="38100" dist="38100" dir="2700000" algn="tl">
                    <a:srgbClr val="000000">
                      <a:alpha val="43137"/>
                    </a:srgbClr>
                  </a:outerShdw>
                </a:effectLst>
              </a:rPr>
              <a:t>:</a:t>
            </a:r>
          </a:p>
          <a:p>
            <a:pPr marL="514350" indent="-514350" algn="r" rtl="1">
              <a:buAutoNum type="arabicPeriod"/>
            </a:pPr>
            <a:endParaRPr lang="ar-MA" sz="32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marL="514350" indent="-514350" algn="r" rtl="1">
              <a:buAutoNum type="arabicPeriod"/>
            </a:pPr>
            <a:endParaRPr lang="ar-MA" sz="3200" b="1" dirty="0" smtClean="0">
              <a:solidFill>
                <a:schemeClr val="bg1"/>
              </a:solidFill>
              <a:effectLst>
                <a:outerShdw blurRad="38100" dist="38100" dir="2700000" algn="tl">
                  <a:srgbClr val="000000">
                    <a:alpha val="43137"/>
                  </a:srgbClr>
                </a:outerShdw>
              </a:effectLst>
            </a:endParaRPr>
          </a:p>
          <a:p>
            <a:pPr algn="r" rtl="1"/>
            <a:endParaRPr lang="ar-MA" sz="3200" b="1" dirty="0" smtClean="0">
              <a:solidFill>
                <a:schemeClr val="bg1"/>
              </a:solidFill>
              <a:effectLst>
                <a:outerShdw blurRad="38100" dist="38100" dir="2700000" algn="tl">
                  <a:srgbClr val="000000">
                    <a:alpha val="43137"/>
                  </a:srgbClr>
                </a:outerShdw>
              </a:effectLst>
            </a:endParaRPr>
          </a:p>
          <a:p>
            <a:pPr marL="914400" lvl="1" indent="-457200" algn="r" rtl="1">
              <a:buFont typeface="Wingdings" panose="05000000000000000000" pitchFamily="2" charset="2"/>
              <a:buChar char="Ø"/>
            </a:pPr>
            <a:r>
              <a:rPr lang="ar-MA" sz="3600" b="1" dirty="0" smtClean="0">
                <a:solidFill>
                  <a:schemeClr val="bg1"/>
                </a:solidFill>
                <a:effectLst>
                  <a:outerShdw blurRad="38100" dist="38100" dir="2700000" algn="tl">
                    <a:srgbClr val="000000">
                      <a:alpha val="43137"/>
                    </a:srgbClr>
                  </a:outerShdw>
                </a:effectLst>
              </a:rPr>
              <a:t>كثرة </a:t>
            </a:r>
            <a:r>
              <a:rPr lang="ar-MA" sz="3600" b="1" dirty="0">
                <a:solidFill>
                  <a:schemeClr val="bg1"/>
                </a:solidFill>
                <a:effectLst>
                  <a:outerShdw blurRad="38100" dist="38100" dir="2700000" algn="tl">
                    <a:srgbClr val="000000">
                      <a:alpha val="43137"/>
                    </a:srgbClr>
                  </a:outerShdw>
                </a:effectLst>
              </a:rPr>
              <a:t>الألفاظ الدالة على قيمة الإنسان، لأن الكاتب أراد الحديث عنه وتحديد قيمته.</a:t>
            </a:r>
            <a:endParaRPr lang="ar-MA" sz="3600" b="1" dirty="0" smtClean="0">
              <a:solidFill>
                <a:schemeClr val="bg1"/>
              </a:solidFill>
              <a:effectLst>
                <a:outerShdw blurRad="38100" dist="38100" dir="2700000" algn="tl">
                  <a:srgbClr val="000000">
                    <a:alpha val="43137"/>
                  </a:srgbClr>
                </a:outerShdw>
              </a:effectLst>
            </a:endParaRPr>
          </a:p>
        </p:txBody>
      </p:sp>
      <p:graphicFrame>
        <p:nvGraphicFramePr>
          <p:cNvPr id="3" name="Table 2"/>
          <p:cNvGraphicFramePr>
            <a:graphicFrameLocks noGrp="1"/>
          </p:cNvGraphicFramePr>
          <p:nvPr>
            <p:extLst>
              <p:ext uri="{D42A27DB-BD31-4B8C-83A1-F6EECF244321}">
                <p14:modId xmlns:p14="http://schemas.microsoft.com/office/powerpoint/2010/main" val="772843002"/>
              </p:ext>
            </p:extLst>
          </p:nvPr>
        </p:nvGraphicFramePr>
        <p:xfrm>
          <a:off x="869328" y="2173309"/>
          <a:ext cx="10486169" cy="2103120"/>
        </p:xfrm>
        <a:graphic>
          <a:graphicData uri="http://schemas.openxmlformats.org/drawingml/2006/table">
            <a:tbl>
              <a:tblPr rtl="1" firstRow="1" firstCol="1" bandRow="1">
                <a:tableStyleId>{5C22544A-7EE6-4342-B048-85BDC9FD1C3A}</a:tableStyleId>
              </a:tblPr>
              <a:tblGrid>
                <a:gridCol w="10486169">
                  <a:extLst>
                    <a:ext uri="{9D8B030D-6E8A-4147-A177-3AD203B41FA5}">
                      <a16:colId xmlns:a16="http://schemas.microsoft.com/office/drawing/2014/main" val="1910019192"/>
                    </a:ext>
                  </a:extLst>
                </a:gridCol>
              </a:tblGrid>
              <a:tr h="203835">
                <a:tc>
                  <a:txBody>
                    <a:bodyPr/>
                    <a:lstStyle/>
                    <a:p>
                      <a:pPr algn="ctr" rtl="1">
                        <a:lnSpc>
                          <a:spcPct val="115000"/>
                        </a:lnSpc>
                        <a:spcAft>
                          <a:spcPts val="0"/>
                        </a:spcAft>
                      </a:pPr>
                      <a:r>
                        <a:rPr lang="ar-MA" sz="4000" dirty="0">
                          <a:solidFill>
                            <a:schemeClr val="bg1"/>
                          </a:solidFill>
                          <a:effectLst/>
                        </a:rPr>
                        <a:t>الألفاظ  والعبارت </a:t>
                      </a:r>
                      <a:r>
                        <a:rPr lang="ar-MA" sz="4000" dirty="0" smtClean="0">
                          <a:solidFill>
                            <a:schemeClr val="bg1"/>
                          </a:solidFill>
                          <a:effectLst/>
                        </a:rPr>
                        <a:t>الدالة</a:t>
                      </a:r>
                      <a:r>
                        <a:rPr lang="ar-MA" sz="4000" baseline="0" dirty="0" smtClean="0">
                          <a:solidFill>
                            <a:schemeClr val="bg1"/>
                          </a:solidFill>
                          <a:effectLst/>
                        </a:rPr>
                        <a:t> على </a:t>
                      </a:r>
                      <a:r>
                        <a:rPr lang="ar-MA" sz="4000" dirty="0" smtClean="0">
                          <a:solidFill>
                            <a:srgbClr val="00B050"/>
                          </a:solidFill>
                          <a:effectLst/>
                        </a:rPr>
                        <a:t>قيمة </a:t>
                      </a:r>
                      <a:r>
                        <a:rPr lang="ar-MA" sz="4000" dirty="0">
                          <a:solidFill>
                            <a:srgbClr val="00B050"/>
                          </a:solidFill>
                          <a:effectLst/>
                        </a:rPr>
                        <a:t>الإنسان</a:t>
                      </a:r>
                      <a:endParaRPr lang="en-US" sz="4000" dirty="0">
                        <a:solidFill>
                          <a:srgbClr val="00B050"/>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accent1">
                        <a:lumMod val="20000"/>
                        <a:lumOff val="80000"/>
                      </a:schemeClr>
                    </a:solidFill>
                  </a:tcPr>
                </a:tc>
                <a:extLst>
                  <a:ext uri="{0D108BD9-81ED-4DB2-BD59-A6C34878D82A}">
                    <a16:rowId xmlns:a16="http://schemas.microsoft.com/office/drawing/2014/main" val="3954762583"/>
                  </a:ext>
                </a:extLst>
              </a:tr>
              <a:tr h="339725">
                <a:tc>
                  <a:txBody>
                    <a:bodyPr/>
                    <a:lstStyle/>
                    <a:p>
                      <a:pPr algn="just" rtl="1">
                        <a:lnSpc>
                          <a:spcPct val="115000"/>
                        </a:lnSpc>
                        <a:spcAft>
                          <a:spcPts val="0"/>
                        </a:spcAft>
                      </a:pPr>
                      <a:r>
                        <a:rPr lang="ar-MA" sz="4000" dirty="0">
                          <a:solidFill>
                            <a:schemeClr val="bg1"/>
                          </a:solidFill>
                          <a:effectLst/>
                        </a:rPr>
                        <a:t>- الإنسان – أثمنه ـ أشرفه ـ  قيمته ـ كنز ثمين ـ قيمة أي إنسان ـ أنبل الناس....</a:t>
                      </a:r>
                      <a:endParaRPr lang="en-US" sz="40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chemeClr val="bg2">
                        <a:lumMod val="20000"/>
                        <a:lumOff val="80000"/>
                      </a:schemeClr>
                    </a:solidFill>
                  </a:tcPr>
                </a:tc>
                <a:extLst>
                  <a:ext uri="{0D108BD9-81ED-4DB2-BD59-A6C34878D82A}">
                    <a16:rowId xmlns:a16="http://schemas.microsoft.com/office/drawing/2014/main" val="518299920"/>
                  </a:ext>
                </a:extLst>
              </a:tr>
            </a:tbl>
          </a:graphicData>
        </a:graphic>
      </p:graphicFrame>
    </p:spTree>
    <p:extLst>
      <p:ext uri="{BB962C8B-B14F-4D97-AF65-F5344CB8AC3E}">
        <p14:creationId xmlns:p14="http://schemas.microsoft.com/office/powerpoint/2010/main" val="1259360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54708" y="56268"/>
            <a:ext cx="11904858" cy="6740307"/>
          </a:xfrm>
          <a:prstGeom prst="rect">
            <a:avLst/>
          </a:prstGeom>
          <a:solidFill>
            <a:schemeClr val="accent2">
              <a:lumMod val="40000"/>
              <a:lumOff val="60000"/>
            </a:schemeClr>
          </a:solidFill>
        </p:spPr>
        <p:txBody>
          <a:bodyPr wrap="square" rtlCol="1">
            <a:spAutoFit/>
          </a:bodyPr>
          <a:lstStyle/>
          <a:p>
            <a:pPr marL="514350" indent="-514350" algn="r" rtl="1">
              <a:buAutoNum type="arabicPeriod" startAt="2"/>
            </a:pPr>
            <a:r>
              <a:rPr lang="ar-MA" sz="3600" b="1" u="sng" dirty="0">
                <a:solidFill>
                  <a:srgbClr val="FF0000"/>
                </a:solidFill>
                <a:effectLst>
                  <a:outerShdw blurRad="38100" dist="38100" dir="2700000" algn="tl">
                    <a:srgbClr val="000000">
                      <a:alpha val="43137"/>
                    </a:srgbClr>
                  </a:outerShdw>
                </a:effectLst>
              </a:rPr>
              <a:t>تقسيم النص</a:t>
            </a:r>
            <a:r>
              <a:rPr lang="ar-MA" sz="3600" b="1" u="sng" dirty="0" smtClean="0">
                <a:solidFill>
                  <a:srgbClr val="FF0000"/>
                </a:solidFill>
                <a:effectLst>
                  <a:outerShdw blurRad="38100" dist="38100" dir="2700000" algn="tl">
                    <a:srgbClr val="000000">
                      <a:alpha val="43137"/>
                    </a:srgbClr>
                  </a:outerShdw>
                </a:effectLst>
              </a:rPr>
              <a:t>:</a:t>
            </a: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endParaRPr lang="ar-MA" sz="3600" b="1" dirty="0">
              <a:solidFill>
                <a:schemeClr val="bg1"/>
              </a:solidFill>
              <a:effectLst>
                <a:outerShdw blurRad="38100" dist="38100" dir="2700000" algn="tl">
                  <a:srgbClr val="000000">
                    <a:alpha val="43137"/>
                  </a:srgbClr>
                </a:outerShdw>
              </a:effectLst>
            </a:endParaRPr>
          </a:p>
          <a:p>
            <a:pPr marL="571500" indent="-571500" algn="r" rtl="1">
              <a:buFont typeface="Wingdings" panose="05000000000000000000" pitchFamily="2" charset="2"/>
              <a:buChar char="ü"/>
            </a:pPr>
            <a:r>
              <a:rPr lang="ar-MA" sz="3600" b="1" dirty="0" smtClean="0">
                <a:solidFill>
                  <a:schemeClr val="bg1"/>
                </a:solidFill>
                <a:effectLst>
                  <a:outerShdw blurRad="38100" dist="38100" dir="2700000" algn="tl">
                    <a:srgbClr val="000000">
                      <a:alpha val="43137"/>
                    </a:srgbClr>
                  </a:outerShdw>
                </a:effectLst>
              </a:rPr>
              <a:t>.........................................................</a:t>
            </a:r>
          </a:p>
          <a:p>
            <a:pPr algn="r" rtl="1"/>
            <a:r>
              <a:rPr lang="ar-MA" sz="3600" b="1" dirty="0" smtClean="0">
                <a:solidFill>
                  <a:srgbClr val="FF0000"/>
                </a:solidFill>
                <a:effectLst>
                  <a:outerShdw blurRad="38100" dist="38100" dir="2700000" algn="tl">
                    <a:srgbClr val="000000">
                      <a:alpha val="43137"/>
                    </a:srgbClr>
                  </a:outerShdw>
                </a:effectLst>
              </a:rPr>
              <a:t>3. </a:t>
            </a:r>
            <a:r>
              <a:rPr lang="ar-MA" sz="3600" b="1" u="sng" dirty="0" smtClean="0">
                <a:solidFill>
                  <a:srgbClr val="FF0000"/>
                </a:solidFill>
                <a:effectLst>
                  <a:outerShdw blurRad="38100" dist="38100" dir="2700000" algn="tl">
                    <a:srgbClr val="000000">
                      <a:alpha val="43137"/>
                    </a:srgbClr>
                  </a:outerShdw>
                </a:effectLst>
              </a:rPr>
              <a:t>الأساليب </a:t>
            </a:r>
            <a:r>
              <a:rPr lang="ar-MA" sz="3600" b="1" u="sng" dirty="0">
                <a:solidFill>
                  <a:srgbClr val="FF0000"/>
                </a:solidFill>
                <a:effectLst>
                  <a:outerShdw blurRad="38100" dist="38100" dir="2700000" algn="tl">
                    <a:srgbClr val="000000">
                      <a:alpha val="43137"/>
                    </a:srgbClr>
                  </a:outerShdw>
                </a:effectLst>
              </a:rPr>
              <a:t>اللغوية</a:t>
            </a:r>
            <a:r>
              <a:rPr lang="ar-MA" sz="3600" b="1" u="sng" dirty="0" smtClean="0">
                <a:solidFill>
                  <a:srgbClr val="FF0000"/>
                </a:solidFill>
                <a:effectLst>
                  <a:outerShdw blurRad="38100" dist="38100" dir="2700000" algn="tl">
                    <a:srgbClr val="000000">
                      <a:alpha val="43137"/>
                    </a:srgbClr>
                  </a:outerShdw>
                </a:effectLst>
              </a:rPr>
              <a:t>:</a:t>
            </a:r>
          </a:p>
          <a:p>
            <a:pPr algn="r" rtl="1"/>
            <a:endParaRPr lang="ar-MA" sz="3600" b="1" u="sng" dirty="0">
              <a:solidFill>
                <a:srgbClr val="FF0000"/>
              </a:solidFill>
              <a:effectLst>
                <a:outerShdw blurRad="38100" dist="38100" dir="2700000" algn="tl">
                  <a:srgbClr val="000000">
                    <a:alpha val="43137"/>
                  </a:srgbClr>
                </a:outerShdw>
              </a:effectLst>
            </a:endParaRPr>
          </a:p>
          <a:p>
            <a:pPr algn="r" rtl="1"/>
            <a:endParaRPr lang="ar-MA" sz="3600" b="1" dirty="0" smtClean="0">
              <a:solidFill>
                <a:schemeClr val="bg1"/>
              </a:solidFill>
              <a:effectLst>
                <a:outerShdw blurRad="38100" dist="38100" dir="2700000" algn="tl">
                  <a:srgbClr val="000000">
                    <a:alpha val="43137"/>
                  </a:srgbClr>
                </a:outerShdw>
              </a:effectLst>
            </a:endParaRPr>
          </a:p>
          <a:p>
            <a:pPr algn="r" rtl="1"/>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smtClean="0">
              <a:solidFill>
                <a:srgbClr val="FF0000"/>
              </a:solidFill>
              <a:effectLst>
                <a:outerShdw blurRad="38100" dist="38100" dir="2700000" algn="tl">
                  <a:srgbClr val="000000">
                    <a:alpha val="43137"/>
                  </a:srgbClr>
                </a:outerShdw>
              </a:effectLst>
            </a:endParaRPr>
          </a:p>
          <a:p>
            <a:pPr marL="514350" indent="-514350" algn="r" rtl="1">
              <a:buAutoNum type="arabicPeriod" startAt="2"/>
            </a:pPr>
            <a:endParaRPr lang="ar-MA" sz="3600" b="1" u="sng" dirty="0">
              <a:solidFill>
                <a:srgbClr val="FF0000"/>
              </a:solidFill>
              <a:effectLst>
                <a:outerShdw blurRad="38100" dist="38100" dir="2700000" algn="tl">
                  <a:srgbClr val="000000">
                    <a:alpha val="43137"/>
                  </a:srgbClr>
                </a:outerShdw>
              </a:effectLst>
            </a:endParaRPr>
          </a:p>
          <a:p>
            <a:pPr algn="r" rtl="1"/>
            <a:endParaRPr lang="ar-MA" sz="3600" b="1" u="sng" dirty="0" smtClean="0">
              <a:solidFill>
                <a:srgbClr val="FF0000"/>
              </a:solidFill>
              <a:effectLst>
                <a:outerShdw blurRad="38100" dist="38100" dir="2700000" algn="tl">
                  <a:srgbClr val="000000">
                    <a:alpha val="43137"/>
                  </a:srgbClr>
                </a:outerShdw>
              </a:effectLst>
            </a:endParaRPr>
          </a:p>
        </p:txBody>
      </p:sp>
      <p:graphicFrame>
        <p:nvGraphicFramePr>
          <p:cNvPr id="2" name="Table 1"/>
          <p:cNvGraphicFramePr>
            <a:graphicFrameLocks noGrp="1"/>
          </p:cNvGraphicFramePr>
          <p:nvPr>
            <p:extLst>
              <p:ext uri="{D42A27DB-BD31-4B8C-83A1-F6EECF244321}">
                <p14:modId xmlns:p14="http://schemas.microsoft.com/office/powerpoint/2010/main" val="2921918693"/>
              </p:ext>
            </p:extLst>
          </p:nvPr>
        </p:nvGraphicFramePr>
        <p:xfrm>
          <a:off x="267287" y="3521255"/>
          <a:ext cx="11595296" cy="2523744"/>
        </p:xfrm>
        <a:graphic>
          <a:graphicData uri="http://schemas.openxmlformats.org/drawingml/2006/table">
            <a:tbl>
              <a:tblPr rtl="1" firstRow="1" firstCol="1" bandRow="1">
                <a:tableStyleId>{5C22544A-7EE6-4342-B048-85BDC9FD1C3A}</a:tableStyleId>
              </a:tblPr>
              <a:tblGrid>
                <a:gridCol w="1765043">
                  <a:extLst>
                    <a:ext uri="{9D8B030D-6E8A-4147-A177-3AD203B41FA5}">
                      <a16:colId xmlns:a16="http://schemas.microsoft.com/office/drawing/2014/main" val="147164803"/>
                    </a:ext>
                  </a:extLst>
                </a:gridCol>
                <a:gridCol w="9830253">
                  <a:extLst>
                    <a:ext uri="{9D8B030D-6E8A-4147-A177-3AD203B41FA5}">
                      <a16:colId xmlns:a16="http://schemas.microsoft.com/office/drawing/2014/main" val="1579469020"/>
                    </a:ext>
                  </a:extLst>
                </a:gridCol>
              </a:tblGrid>
              <a:tr h="184785">
                <a:tc>
                  <a:txBody>
                    <a:bodyPr/>
                    <a:lstStyle/>
                    <a:p>
                      <a:pPr algn="ctr" rtl="1">
                        <a:lnSpc>
                          <a:spcPct val="115000"/>
                        </a:lnSpc>
                        <a:spcAft>
                          <a:spcPts val="0"/>
                        </a:spcAft>
                      </a:pPr>
                      <a:r>
                        <a:rPr lang="ar-MA" sz="3600">
                          <a:solidFill>
                            <a:schemeClr val="bg1"/>
                          </a:solidFill>
                          <a:effectLst/>
                        </a:rPr>
                        <a:t>الأسلوب</a:t>
                      </a:r>
                      <a:endParaRPr lang="en-US" sz="360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ctr" rtl="1">
                        <a:lnSpc>
                          <a:spcPct val="115000"/>
                        </a:lnSpc>
                        <a:spcAft>
                          <a:spcPts val="0"/>
                        </a:spcAft>
                      </a:pPr>
                      <a:r>
                        <a:rPr lang="ar-MA" sz="3600" dirty="0">
                          <a:solidFill>
                            <a:schemeClr val="bg1"/>
                          </a:solidFill>
                          <a:effectLst/>
                        </a:rPr>
                        <a:t>      مثالــــــــــه</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extLst>
                  <a:ext uri="{0D108BD9-81ED-4DB2-BD59-A6C34878D82A}">
                    <a16:rowId xmlns:a16="http://schemas.microsoft.com/office/drawing/2014/main" val="163812296"/>
                  </a:ext>
                </a:extLst>
              </a:tr>
              <a:tr h="202565">
                <a:tc>
                  <a:txBody>
                    <a:bodyPr/>
                    <a:lstStyle/>
                    <a:p>
                      <a:pPr algn="ctr" rtl="1">
                        <a:lnSpc>
                          <a:spcPct val="115000"/>
                        </a:lnSpc>
                        <a:spcAft>
                          <a:spcPts val="0"/>
                        </a:spcAft>
                      </a:pPr>
                      <a:r>
                        <a:rPr lang="ar-MA" sz="3600" dirty="0">
                          <a:solidFill>
                            <a:schemeClr val="bg1"/>
                          </a:solidFill>
                          <a:effectLst/>
                        </a:rPr>
                        <a:t>الاستفهام</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961957233"/>
                  </a:ext>
                </a:extLst>
              </a:tr>
              <a:tr h="202565">
                <a:tc>
                  <a:txBody>
                    <a:bodyPr/>
                    <a:lstStyle/>
                    <a:p>
                      <a:pPr algn="ctr" rtl="1">
                        <a:lnSpc>
                          <a:spcPct val="115000"/>
                        </a:lnSpc>
                        <a:spcAft>
                          <a:spcPts val="0"/>
                        </a:spcAft>
                      </a:pPr>
                      <a:r>
                        <a:rPr lang="ar-MA" sz="3600" dirty="0">
                          <a:solidFill>
                            <a:schemeClr val="bg1"/>
                          </a:solidFill>
                          <a:effectLst/>
                        </a:rPr>
                        <a:t>التوكيد</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1051162307"/>
                  </a:ext>
                </a:extLst>
              </a:tr>
              <a:tr h="202565">
                <a:tc>
                  <a:txBody>
                    <a:bodyPr/>
                    <a:lstStyle/>
                    <a:p>
                      <a:pPr algn="ctr" rtl="1">
                        <a:lnSpc>
                          <a:spcPct val="115000"/>
                        </a:lnSpc>
                        <a:spcAft>
                          <a:spcPts val="0"/>
                        </a:spcAft>
                      </a:pPr>
                      <a:r>
                        <a:rPr lang="ar-MA" sz="3600" dirty="0">
                          <a:solidFill>
                            <a:schemeClr val="bg1"/>
                          </a:solidFill>
                          <a:effectLst/>
                        </a:rPr>
                        <a:t>النفي</a:t>
                      </a: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solidFill>
                      <a:srgbClr val="FFC000"/>
                    </a:solidFill>
                  </a:tcPr>
                </a:tc>
                <a:tc>
                  <a:txBody>
                    <a:bodyPr/>
                    <a:lstStyle/>
                    <a:p>
                      <a:pPr algn="justLow" rtl="1">
                        <a:lnSpc>
                          <a:spcPct val="115000"/>
                        </a:lnSpc>
                        <a:spcAft>
                          <a:spcPts val="0"/>
                        </a:spcAft>
                      </a:pPr>
                      <a:endParaRPr lang="en-US" sz="3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extLst>
                  <a:ext uri="{0D108BD9-81ED-4DB2-BD59-A6C34878D82A}">
                    <a16:rowId xmlns:a16="http://schemas.microsoft.com/office/drawing/2014/main" val="3706213725"/>
                  </a:ext>
                </a:extLst>
              </a:tr>
            </a:tbl>
          </a:graphicData>
        </a:graphic>
      </p:graphicFrame>
    </p:spTree>
    <p:extLst>
      <p:ext uri="{BB962C8B-B14F-4D97-AF65-F5344CB8AC3E}">
        <p14:creationId xmlns:p14="http://schemas.microsoft.com/office/powerpoint/2010/main" val="199059055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386</TotalTime>
  <Words>476</Words>
  <Application>Microsoft Office PowerPoint</Application>
  <PresentationFormat>Widescreen</PresentationFormat>
  <Paragraphs>95</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Times New Roman</vt:lpstr>
      <vt:lpstr>Wingdings</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zakaria arajouan</dc:creator>
  <cp:lastModifiedBy>zakaria arajouan</cp:lastModifiedBy>
  <cp:revision>55</cp:revision>
  <dcterms:created xsi:type="dcterms:W3CDTF">2022-09-26T12:22:46Z</dcterms:created>
  <dcterms:modified xsi:type="dcterms:W3CDTF">2022-11-27T19:56:49Z</dcterms:modified>
</cp:coreProperties>
</file>