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58" r:id="rId4"/>
    <p:sldId id="288" r:id="rId5"/>
    <p:sldId id="274" r:id="rId6"/>
    <p:sldId id="289" r:id="rId7"/>
    <p:sldId id="286" r:id="rId8"/>
    <p:sldId id="290" r:id="rId9"/>
    <p:sldId id="287" r:id="rId10"/>
    <p:sldId id="291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272"/>
            <p14:sldId id="258"/>
            <p14:sldId id="288"/>
            <p14:sldId id="274"/>
            <p14:sldId id="289"/>
          </p14:sldIdLst>
        </p14:section>
        <p14:section name="الحصة الثانية" id="{2A91C92C-40D6-4917-917C-47E3B2CEE21D}">
          <p14:sldIdLst>
            <p14:sldId id="286"/>
            <p14:sldId id="290"/>
            <p14:sldId id="287"/>
            <p14:sldId id="291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21-05-1444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4049" y="1519312"/>
            <a:ext cx="8799343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القـــــراءة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59655" y="2897944"/>
            <a:ext cx="10543736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لم تعد تنتسب إلى عالمي ص 78</a:t>
            </a:r>
            <a:endParaRPr lang="ar-MA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7" y="562708"/>
            <a:ext cx="11915335" cy="61586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1" algn="r" rtl="1"/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‌ج.</a:t>
            </a:r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	</a:t>
            </a:r>
            <a:r>
              <a:rPr lang="ar-MA" sz="3600" b="1" dirty="0" smtClean="0">
                <a:solidFill>
                  <a:srgbClr val="00B050"/>
                </a:solidFill>
              </a:rPr>
              <a:t>الزمان </a:t>
            </a:r>
            <a:r>
              <a:rPr lang="ar-MA" sz="3600" b="1" dirty="0">
                <a:solidFill>
                  <a:srgbClr val="00B050"/>
                </a:solidFill>
              </a:rPr>
              <a:t>والمكان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1" algn="r" rtl="1"/>
            <a:endParaRPr lang="ar-MA" sz="3600" b="1" dirty="0">
              <a:solidFill>
                <a:srgbClr val="00B050"/>
              </a:solidFill>
            </a:endParaRPr>
          </a:p>
          <a:p>
            <a:pPr lvl="1" algn="r" rtl="1"/>
            <a:endParaRPr lang="ar-MA" sz="3600" b="1" dirty="0" smtClean="0">
              <a:solidFill>
                <a:srgbClr val="00B050"/>
              </a:solidFill>
            </a:endParaRPr>
          </a:p>
          <a:p>
            <a:pPr lvl="1" algn="r" rtl="1"/>
            <a:endParaRPr lang="ar-MA" sz="3600" b="1" dirty="0">
              <a:solidFill>
                <a:srgbClr val="00B050"/>
              </a:solidFill>
            </a:endParaRPr>
          </a:p>
          <a:p>
            <a:pPr lvl="1" algn="r" rtl="1"/>
            <a:endParaRPr lang="ar-MA" sz="3600" b="1" dirty="0">
              <a:solidFill>
                <a:srgbClr val="00B050"/>
              </a:solidFill>
            </a:endParaRPr>
          </a:p>
          <a:p>
            <a:pPr algn="r" rtl="1"/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	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عناصر الخطاب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وقيمه:</a:t>
            </a:r>
          </a:p>
          <a:p>
            <a:pPr lvl="1" algn="r" rtl="1">
              <a:lnSpc>
                <a:spcPct val="115000"/>
              </a:lnSpc>
            </a:pPr>
            <a:r>
              <a:rPr lang="ar-MA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أ. </a:t>
            </a: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عناصر 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الخطاب: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المخاطِب: الكاتب      - المخاطَب: القارئ.   </a:t>
            </a:r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 rtl="1">
              <a:lnSpc>
                <a:spcPct val="115000"/>
              </a:lnSpc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مضمون الرسالة: طلب الحرية والدفاع عنها لا يرتبط بجنسية محددة.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r" rtl="1">
              <a:lnSpc>
                <a:spcPct val="115000"/>
              </a:lnSpc>
            </a:pPr>
            <a:r>
              <a:rPr lang="ar-MA" sz="3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ب. </a:t>
            </a:r>
            <a:r>
              <a:rPr lang="ar-MA" sz="3600" b="1" dirty="0" smtClean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القــــــيم</a:t>
            </a:r>
            <a:r>
              <a:rPr lang="ar-MA" sz="3600" b="1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قيمة الحرية  - قيمة الأخوة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والمساواة</a:t>
            </a: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124627"/>
              </p:ext>
            </p:extLst>
          </p:nvPr>
        </p:nvGraphicFramePr>
        <p:xfrm>
          <a:off x="267284" y="1183324"/>
          <a:ext cx="11584996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39135">
                  <a:extLst>
                    <a:ext uri="{9D8B030D-6E8A-4147-A177-3AD203B41FA5}">
                      <a16:colId xmlns:a16="http://schemas.microsoft.com/office/drawing/2014/main" val="1503061460"/>
                    </a:ext>
                  </a:extLst>
                </a:gridCol>
                <a:gridCol w="2700997">
                  <a:extLst>
                    <a:ext uri="{9D8B030D-6E8A-4147-A177-3AD203B41FA5}">
                      <a16:colId xmlns:a16="http://schemas.microsoft.com/office/drawing/2014/main" val="3843166700"/>
                    </a:ext>
                  </a:extLst>
                </a:gridCol>
                <a:gridCol w="3502855">
                  <a:extLst>
                    <a:ext uri="{9D8B030D-6E8A-4147-A177-3AD203B41FA5}">
                      <a16:colId xmlns:a16="http://schemas.microsoft.com/office/drawing/2014/main" val="3684812899"/>
                    </a:ext>
                  </a:extLst>
                </a:gridCol>
                <a:gridCol w="3742009">
                  <a:extLst>
                    <a:ext uri="{9D8B030D-6E8A-4147-A177-3AD203B41FA5}">
                      <a16:colId xmlns:a16="http://schemas.microsoft.com/office/drawing/2014/main" val="3859905737"/>
                    </a:ext>
                  </a:extLst>
                </a:gridCol>
              </a:tblGrid>
              <a:tr h="168910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الزمان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556211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عام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خاص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عام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خاص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121366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4572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مراكش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ميدان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القتال</a:t>
                      </a:r>
                      <a:r>
                        <a:rPr lang="ar-MA" sz="32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-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الشارع -المدينة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في عهد الاستعمار الفرنسي للمغرب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عشر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سنوات،</a:t>
                      </a:r>
                      <a:r>
                        <a:rPr lang="ar-MA" sz="32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السنة </a:t>
                      </a: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الأخيرة،</a:t>
                      </a:r>
                      <a:r>
                        <a:rPr lang="fr-FR" sz="32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ايام </a:t>
                      </a: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متوالية، بعد مدة، ذات صباح.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07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604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" y="878941"/>
            <a:ext cx="11310424" cy="42473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أسلوب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سردي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ممتع، يقدم النص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شخصيتين فرنسيتين،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إتخذتا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موقفين مختلفين من المقاومة الوطنية المغربية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أثناء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الاحتلال الفرنسي للمغرب.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هنري الذي ينظر للمواطن والمقاومة المغربية، نظرة  استعمارية، تنزع بحكم قوتها الى الهيمنة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والتسلط، وكلوديت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التي تمتل قيم الثورة الفرنسية القائمة على الحرية و المساواة و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الأخوة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الكرامة.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5730" y="162270"/>
            <a:ext cx="282760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رابعا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التركيب</a:t>
            </a: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9963" y="815927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067952" y="1617784"/>
            <a:ext cx="9657470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المستخلصة من النص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السابق؟</a:t>
            </a:r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113" y="3096749"/>
            <a:ext cx="11078307" cy="1323439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قيمة السلام - قيمة الأخوة - قيمة التعاون - قيمة الحب - قيمة التضامن...</a:t>
            </a:r>
          </a:p>
        </p:txBody>
      </p:sp>
    </p:spTree>
    <p:extLst>
      <p:ext uri="{BB962C8B-B14F-4D97-AF65-F5344CB8AC3E}">
        <p14:creationId xmlns:p14="http://schemas.microsoft.com/office/powerpoint/2010/main" val="29291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987" y="809858"/>
            <a:ext cx="11929403" cy="59104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مصدر النص: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800100" lvl="1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تركيبيا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.................................................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دلاليا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قراءة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ص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2: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0" y="70340"/>
            <a:ext cx="319336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13674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987" y="809858"/>
            <a:ext cx="11929403" cy="5509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عبد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المجيد بن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جلون.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مصدر النص: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مقتطف من وادي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الدماء.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سردي.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800100" lvl="1" indent="-342900" algn="r" rtl="1"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تركيبيا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جملة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فعلية منفية / مجزومة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بلم.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r" rtl="1"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دلاليا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مغادرة أحد ما حياة شخص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آخر.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قراءة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ص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 مشهد من ساحة جامع الفنا بمراكش . ص 2: مجموعة من الجنود يحملون السلاح.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أنشطة الملاحظة نفترض أن النص سيحدثنا عن أسباب افتراق شخصين.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0" y="70340"/>
            <a:ext cx="319336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475382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060" y="1324289"/>
            <a:ext cx="11859065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MA" sz="3600" b="1" u="sng" dirty="0">
                <a:solidFill>
                  <a:srgbClr val="00B050"/>
                </a:solidFill>
              </a:rPr>
              <a:t>1-</a:t>
            </a:r>
            <a:r>
              <a:rPr lang="ar-MA" sz="3600" b="1" u="sng" dirty="0">
                <a:solidFill>
                  <a:srgbClr val="00B050"/>
                </a:solidFill>
              </a:rPr>
              <a:t>	</a:t>
            </a:r>
            <a:r>
              <a:rPr lang="ar-MA" sz="3600" b="1" u="sng" dirty="0">
                <a:solidFill>
                  <a:srgbClr val="00B050"/>
                </a:solidFill>
              </a:rPr>
              <a:t>شرح </a:t>
            </a:r>
            <a:r>
              <a:rPr lang="ar-MA" sz="3600" b="1" u="sng" dirty="0">
                <a:solidFill>
                  <a:srgbClr val="00B050"/>
                </a:solidFill>
              </a:rPr>
              <a:t>المفردات الصعبة:</a:t>
            </a:r>
          </a:p>
          <a:p>
            <a:pPr marL="914400" lvl="1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</a:rPr>
              <a:t>تنقلب</a:t>
            </a:r>
            <a:r>
              <a:rPr lang="ar-MA" sz="3600" b="1" dirty="0">
                <a:solidFill>
                  <a:schemeClr val="bg1"/>
                </a:solidFill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</a:rPr>
              <a:t>......      </a:t>
            </a:r>
            <a:r>
              <a:rPr lang="ar-MA" sz="3600" b="1" dirty="0">
                <a:solidFill>
                  <a:schemeClr val="bg1"/>
                </a:solidFill>
              </a:rPr>
              <a:t>- </a:t>
            </a:r>
            <a:r>
              <a:rPr lang="ar-MA" sz="3600" b="1" dirty="0">
                <a:solidFill>
                  <a:srgbClr val="00B050"/>
                </a:solidFill>
              </a:rPr>
              <a:t>متوالية</a:t>
            </a:r>
            <a:r>
              <a:rPr lang="ar-MA" sz="3600" b="1" dirty="0">
                <a:solidFill>
                  <a:schemeClr val="bg1"/>
                </a:solidFill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</a:rPr>
              <a:t>........      </a:t>
            </a:r>
            <a:r>
              <a:rPr lang="ar-MA" sz="3600" b="1" dirty="0">
                <a:solidFill>
                  <a:schemeClr val="bg1"/>
                </a:solidFill>
              </a:rPr>
              <a:t>- </a:t>
            </a:r>
            <a:r>
              <a:rPr lang="ar-MA" sz="3600" b="1" dirty="0">
                <a:solidFill>
                  <a:srgbClr val="00B050"/>
                </a:solidFill>
              </a:rPr>
              <a:t>اضطرب</a:t>
            </a:r>
            <a:r>
              <a:rPr lang="ar-MA" sz="3600" b="1" dirty="0">
                <a:solidFill>
                  <a:schemeClr val="bg1"/>
                </a:solidFill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</a:rPr>
              <a:t>............</a:t>
            </a:r>
            <a:endParaRPr lang="ar-MA" sz="3600" b="1" dirty="0">
              <a:solidFill>
                <a:schemeClr val="bg1"/>
              </a:solidFill>
            </a:endParaRPr>
          </a:p>
          <a:p>
            <a:pPr algn="r" rtl="1">
              <a:lnSpc>
                <a:spcPct val="200000"/>
              </a:lnSpc>
            </a:pPr>
            <a:r>
              <a:rPr lang="ar-MA" sz="3600" b="1" u="sng" dirty="0" smtClean="0">
                <a:solidFill>
                  <a:srgbClr val="00B050"/>
                </a:solidFill>
              </a:rPr>
              <a:t>2-</a:t>
            </a:r>
            <a:r>
              <a:rPr lang="ar-MA" sz="3600" b="1" u="sng" dirty="0">
                <a:solidFill>
                  <a:srgbClr val="00B050"/>
                </a:solidFill>
              </a:rPr>
              <a:t>	الحدث الرئيس</a:t>
            </a:r>
            <a:r>
              <a:rPr lang="ar-MA" sz="3600" b="1" dirty="0" smtClean="0">
                <a:solidFill>
                  <a:srgbClr val="00B050"/>
                </a:solidFill>
              </a:rPr>
              <a:t>: 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.............................................................</a:t>
            </a:r>
            <a:endParaRPr lang="ar-M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13697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060" y="1324289"/>
            <a:ext cx="11859065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MA" sz="3600" b="1" u="sng" dirty="0">
                <a:solidFill>
                  <a:srgbClr val="00B050"/>
                </a:solidFill>
              </a:rPr>
              <a:t>1-</a:t>
            </a:r>
            <a:r>
              <a:rPr lang="ar-MA" sz="3600" b="1" u="sng" dirty="0">
                <a:solidFill>
                  <a:srgbClr val="00B050"/>
                </a:solidFill>
              </a:rPr>
              <a:t>	</a:t>
            </a:r>
            <a:r>
              <a:rPr lang="ar-MA" sz="3600" b="1" u="sng" dirty="0">
                <a:solidFill>
                  <a:srgbClr val="00B050"/>
                </a:solidFill>
              </a:rPr>
              <a:t>شرح </a:t>
            </a:r>
            <a:r>
              <a:rPr lang="ar-MA" sz="3600" b="1" u="sng" dirty="0">
                <a:solidFill>
                  <a:srgbClr val="00B050"/>
                </a:solidFill>
              </a:rPr>
              <a:t>المفردات الصعبة:</a:t>
            </a:r>
          </a:p>
          <a:p>
            <a:pPr marL="914400" lvl="1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</a:rPr>
              <a:t>تنقلب</a:t>
            </a:r>
            <a:r>
              <a:rPr lang="ar-MA" sz="3600" b="1" dirty="0">
                <a:solidFill>
                  <a:schemeClr val="bg1"/>
                </a:solidFill>
              </a:rPr>
              <a:t>: تتحول.     </a:t>
            </a:r>
            <a:r>
              <a:rPr lang="ar-MA" sz="3600" b="1" dirty="0" smtClean="0">
                <a:solidFill>
                  <a:schemeClr val="bg1"/>
                </a:solidFill>
              </a:rPr>
              <a:t> </a:t>
            </a:r>
            <a:r>
              <a:rPr lang="ar-MA" sz="3600" b="1" dirty="0">
                <a:solidFill>
                  <a:schemeClr val="bg1"/>
                </a:solidFill>
              </a:rPr>
              <a:t>- </a:t>
            </a:r>
            <a:r>
              <a:rPr lang="ar-MA" sz="3600" b="1" dirty="0">
                <a:solidFill>
                  <a:srgbClr val="00B050"/>
                </a:solidFill>
              </a:rPr>
              <a:t>متوالية</a:t>
            </a:r>
            <a:r>
              <a:rPr lang="ar-MA" sz="3600" b="1" dirty="0">
                <a:solidFill>
                  <a:schemeClr val="bg1"/>
                </a:solidFill>
              </a:rPr>
              <a:t>: متتابعة.    </a:t>
            </a:r>
            <a:r>
              <a:rPr lang="ar-MA" sz="3600" b="1" dirty="0" smtClean="0">
                <a:solidFill>
                  <a:schemeClr val="bg1"/>
                </a:solidFill>
              </a:rPr>
              <a:t>  </a:t>
            </a:r>
            <a:r>
              <a:rPr lang="ar-MA" sz="3600" b="1" dirty="0">
                <a:solidFill>
                  <a:schemeClr val="bg1"/>
                </a:solidFill>
              </a:rPr>
              <a:t>- </a:t>
            </a:r>
            <a:r>
              <a:rPr lang="ar-MA" sz="3600" b="1" dirty="0">
                <a:solidFill>
                  <a:srgbClr val="00B050"/>
                </a:solidFill>
              </a:rPr>
              <a:t>اضطرب</a:t>
            </a:r>
            <a:r>
              <a:rPr lang="ar-MA" sz="3600" b="1" dirty="0">
                <a:solidFill>
                  <a:schemeClr val="bg1"/>
                </a:solidFill>
              </a:rPr>
              <a:t>: تحرك واختل.</a:t>
            </a:r>
            <a:endParaRPr lang="ar-MA" sz="3600" b="1" dirty="0">
              <a:solidFill>
                <a:schemeClr val="bg1"/>
              </a:solidFill>
            </a:endParaRPr>
          </a:p>
          <a:p>
            <a:pPr algn="r" rtl="1">
              <a:lnSpc>
                <a:spcPct val="200000"/>
              </a:lnSpc>
            </a:pPr>
            <a:r>
              <a:rPr lang="ar-MA" sz="3600" b="1" u="sng" dirty="0" smtClean="0">
                <a:solidFill>
                  <a:srgbClr val="00B050"/>
                </a:solidFill>
              </a:rPr>
              <a:t>2-</a:t>
            </a:r>
            <a:r>
              <a:rPr lang="ar-MA" sz="3600" b="1" u="sng" dirty="0">
                <a:solidFill>
                  <a:srgbClr val="00B050"/>
                </a:solidFill>
              </a:rPr>
              <a:t>	الحدث الرئيس</a:t>
            </a:r>
            <a:r>
              <a:rPr lang="ar-MA" sz="3600" b="1" dirty="0" smtClean="0">
                <a:solidFill>
                  <a:srgbClr val="00B050"/>
                </a:solidFill>
              </a:rPr>
              <a:t>: 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20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 </a:t>
            </a:r>
            <a:r>
              <a:rPr lang="ar-MA" sz="3600" b="1" dirty="0">
                <a:solidFill>
                  <a:schemeClr val="bg1"/>
                </a:solidFill>
              </a:rPr>
              <a:t>دفاع كلوديت عن حرية الأبرياء جعلها تضحي بخطيبها.</a:t>
            </a:r>
            <a:endParaRPr lang="ar-M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21868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506436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MA" sz="36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1. </a:t>
            </a: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 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          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النهاية</a:t>
            </a: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النص:</a:t>
            </a: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60788" y="2222695"/>
            <a:ext cx="3699803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MA" sz="3200" b="1" dirty="0" smtClean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400854" y="2222695"/>
            <a:ext cx="3406716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MA" sz="3200" b="1" dirty="0" smtClean="0">
                <a:solidFill>
                  <a:prstClr val="black"/>
                </a:solidFill>
              </a:rPr>
              <a:t> 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22033" y="2222695"/>
            <a:ext cx="3697462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 rtl="1"/>
            <a:r>
              <a:rPr lang="ar-MA" sz="3600" b="1" dirty="0" smtClean="0">
                <a:solidFill>
                  <a:prstClr val="black"/>
                </a:solidFill>
              </a:rPr>
              <a:t> </a:t>
            </a:r>
            <a:endParaRPr lang="ar-MA" sz="36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700118"/>
              </p:ext>
            </p:extLst>
          </p:nvPr>
        </p:nvGraphicFramePr>
        <p:xfrm>
          <a:off x="422034" y="4552753"/>
          <a:ext cx="11338558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047966">
                  <a:extLst>
                    <a:ext uri="{9D8B030D-6E8A-4147-A177-3AD203B41FA5}">
                      <a16:colId xmlns:a16="http://schemas.microsoft.com/office/drawing/2014/main" val="964479106"/>
                    </a:ext>
                  </a:extLst>
                </a:gridCol>
                <a:gridCol w="7290592">
                  <a:extLst>
                    <a:ext uri="{9D8B030D-6E8A-4147-A177-3AD203B41FA5}">
                      <a16:colId xmlns:a16="http://schemas.microsoft.com/office/drawing/2014/main" val="4099461627"/>
                    </a:ext>
                  </a:extLst>
                </a:gridCol>
              </a:tblGrid>
              <a:tr h="15367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أوصافها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58233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3910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360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39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506436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MA" sz="36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1. </a:t>
            </a: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 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          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النهاية</a:t>
            </a: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النص:</a:t>
            </a: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60788" y="2222695"/>
            <a:ext cx="3699803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MA" sz="3200" b="1" dirty="0">
                <a:solidFill>
                  <a:schemeClr val="bg1"/>
                </a:solidFill>
              </a:rPr>
              <a:t>عيش كلوديت بمراكش، وتعرفها على هنــــري واتفاقهما على الـزواج.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400854" y="2222695"/>
            <a:ext cx="3406716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MA" sz="3200" b="1" dirty="0" smtClean="0">
                <a:solidFill>
                  <a:prstClr val="black"/>
                </a:solidFill>
              </a:rPr>
              <a:t>تأزم </a:t>
            </a:r>
            <a:r>
              <a:rPr lang="ar-MA" sz="3200" b="1" dirty="0">
                <a:solidFill>
                  <a:prstClr val="black"/>
                </a:solidFill>
              </a:rPr>
              <a:t>العلاقة بين كلوديت وهنري بسب قتله للمغاربة الأبرياء.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22033" y="2222695"/>
            <a:ext cx="3697462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 rtl="1"/>
            <a:r>
              <a:rPr lang="ar-MA" sz="3600" b="1" dirty="0" smtClean="0">
                <a:solidFill>
                  <a:prstClr val="black"/>
                </a:solidFill>
              </a:rPr>
              <a:t>إنفصال </a:t>
            </a:r>
            <a:r>
              <a:rPr lang="ar-MA" sz="3600" b="1" dirty="0">
                <a:solidFill>
                  <a:prstClr val="black"/>
                </a:solidFill>
              </a:rPr>
              <a:t>كلوديت عن هنري.</a:t>
            </a:r>
            <a:endParaRPr lang="ar-MA" sz="36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83933"/>
              </p:ext>
            </p:extLst>
          </p:nvPr>
        </p:nvGraphicFramePr>
        <p:xfrm>
          <a:off x="422034" y="4552753"/>
          <a:ext cx="11338558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047966">
                  <a:extLst>
                    <a:ext uri="{9D8B030D-6E8A-4147-A177-3AD203B41FA5}">
                      <a16:colId xmlns:a16="http://schemas.microsoft.com/office/drawing/2014/main" val="964479106"/>
                    </a:ext>
                  </a:extLst>
                </a:gridCol>
                <a:gridCol w="7290592">
                  <a:extLst>
                    <a:ext uri="{9D8B030D-6E8A-4147-A177-3AD203B41FA5}">
                      <a16:colId xmlns:a16="http://schemas.microsoft.com/office/drawing/2014/main" val="4099461627"/>
                    </a:ext>
                  </a:extLst>
                </a:gridCol>
              </a:tblGrid>
              <a:tr h="15367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أوصافها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58233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كلوديت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فرنسية، مدافعة عن الأبرياء، ذات مبادئ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3910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هنري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فرنسي، عسكري، وصولي...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360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04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7" y="562708"/>
            <a:ext cx="11915335" cy="61586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1" algn="r" rtl="1"/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‌ج.</a:t>
            </a:r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	</a:t>
            </a:r>
            <a:r>
              <a:rPr lang="ar-MA" sz="3600" b="1" dirty="0" smtClean="0">
                <a:solidFill>
                  <a:srgbClr val="00B050"/>
                </a:solidFill>
              </a:rPr>
              <a:t>الزمان </a:t>
            </a:r>
            <a:r>
              <a:rPr lang="ar-MA" sz="3600" b="1" dirty="0">
                <a:solidFill>
                  <a:srgbClr val="00B050"/>
                </a:solidFill>
              </a:rPr>
              <a:t>والمكان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1" algn="r" rtl="1"/>
            <a:endParaRPr lang="ar-MA" sz="3600" b="1" dirty="0">
              <a:solidFill>
                <a:srgbClr val="00B050"/>
              </a:solidFill>
            </a:endParaRPr>
          </a:p>
          <a:p>
            <a:pPr lvl="1" algn="r" rtl="1"/>
            <a:endParaRPr lang="ar-MA" sz="3600" b="1" dirty="0" smtClean="0">
              <a:solidFill>
                <a:srgbClr val="00B050"/>
              </a:solidFill>
            </a:endParaRPr>
          </a:p>
          <a:p>
            <a:pPr lvl="1" algn="r" rtl="1"/>
            <a:endParaRPr lang="ar-MA" sz="3600" b="1" dirty="0">
              <a:solidFill>
                <a:srgbClr val="00B050"/>
              </a:solidFill>
            </a:endParaRPr>
          </a:p>
          <a:p>
            <a:pPr lvl="1" algn="r" rtl="1"/>
            <a:endParaRPr lang="ar-MA" sz="3600" b="1" dirty="0">
              <a:solidFill>
                <a:srgbClr val="00B050"/>
              </a:solidFill>
            </a:endParaRPr>
          </a:p>
          <a:p>
            <a:pPr algn="r" rtl="1"/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	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عناصر الخطاب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وقيمه:</a:t>
            </a:r>
          </a:p>
          <a:p>
            <a:pPr lvl="1" algn="r" rtl="1">
              <a:lnSpc>
                <a:spcPct val="115000"/>
              </a:lnSpc>
            </a:pPr>
            <a:r>
              <a:rPr lang="ar-MA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أ. </a:t>
            </a: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عناصر 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الخطاب: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المخاطِب: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     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المخاطَب: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   </a:t>
            </a:r>
          </a:p>
          <a:p>
            <a:pPr lvl="1" algn="r" rtl="1">
              <a:lnSpc>
                <a:spcPct val="115000"/>
              </a:lnSpc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مضمون الرسالة: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r" rtl="1">
              <a:lnSpc>
                <a:spcPct val="115000"/>
              </a:lnSpc>
            </a:pPr>
            <a:r>
              <a:rPr lang="ar-MA" sz="3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ب. </a:t>
            </a:r>
            <a:r>
              <a:rPr lang="ar-MA" sz="3600" b="1" dirty="0" smtClean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القــــــيم</a:t>
            </a:r>
            <a:r>
              <a:rPr lang="ar-MA" sz="3600" b="1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....................................................................</a:t>
            </a: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29916"/>
              </p:ext>
            </p:extLst>
          </p:nvPr>
        </p:nvGraphicFramePr>
        <p:xfrm>
          <a:off x="267284" y="1183324"/>
          <a:ext cx="11584996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39135">
                  <a:extLst>
                    <a:ext uri="{9D8B030D-6E8A-4147-A177-3AD203B41FA5}">
                      <a16:colId xmlns:a16="http://schemas.microsoft.com/office/drawing/2014/main" val="1503061460"/>
                    </a:ext>
                  </a:extLst>
                </a:gridCol>
                <a:gridCol w="2700997">
                  <a:extLst>
                    <a:ext uri="{9D8B030D-6E8A-4147-A177-3AD203B41FA5}">
                      <a16:colId xmlns:a16="http://schemas.microsoft.com/office/drawing/2014/main" val="3843166700"/>
                    </a:ext>
                  </a:extLst>
                </a:gridCol>
                <a:gridCol w="3502855">
                  <a:extLst>
                    <a:ext uri="{9D8B030D-6E8A-4147-A177-3AD203B41FA5}">
                      <a16:colId xmlns:a16="http://schemas.microsoft.com/office/drawing/2014/main" val="3684812899"/>
                    </a:ext>
                  </a:extLst>
                </a:gridCol>
                <a:gridCol w="3742009">
                  <a:extLst>
                    <a:ext uri="{9D8B030D-6E8A-4147-A177-3AD203B41FA5}">
                      <a16:colId xmlns:a16="http://schemas.microsoft.com/office/drawing/2014/main" val="3859905737"/>
                    </a:ext>
                  </a:extLst>
                </a:gridCol>
              </a:tblGrid>
              <a:tr h="168910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الزمان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556211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عام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خاص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عام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خاص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121366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4572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marL="4572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07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8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395</TotalTime>
  <Words>513</Words>
  <Application>Microsoft Office PowerPoint</Application>
  <PresentationFormat>Widescreen</PresentationFormat>
  <Paragraphs>111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58</cp:revision>
  <dcterms:created xsi:type="dcterms:W3CDTF">2022-09-26T12:22:46Z</dcterms:created>
  <dcterms:modified xsi:type="dcterms:W3CDTF">2022-12-14T17:33:22Z</dcterms:modified>
</cp:coreProperties>
</file>