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72" r:id="rId3"/>
    <p:sldId id="273" r:id="rId4"/>
    <p:sldId id="283" r:id="rId5"/>
    <p:sldId id="274" r:id="rId6"/>
    <p:sldId id="284" r:id="rId7"/>
    <p:sldId id="265" r:id="rId8"/>
    <p:sldId id="285" r:id="rId9"/>
    <p:sldId id="267" r:id="rId10"/>
    <p:sldId id="286" r:id="rId11"/>
    <p:sldId id="281" r:id="rId12"/>
    <p:sldId id="287" r:id="rId13"/>
    <p:sldId id="263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الحصة الأولى" id="{C0280DE3-186E-43A6-99B9-F3A7679CEBC9}">
          <p14:sldIdLst>
            <p14:sldId id="256"/>
            <p14:sldId id="272"/>
            <p14:sldId id="273"/>
            <p14:sldId id="283"/>
            <p14:sldId id="274"/>
            <p14:sldId id="284"/>
          </p14:sldIdLst>
        </p14:section>
        <p14:section name="الحصة الثانية" id="{2A91C92C-40D6-4917-917C-47E3B2CEE21D}">
          <p14:sldIdLst>
            <p14:sldId id="265"/>
            <p14:sldId id="285"/>
            <p14:sldId id="267"/>
            <p14:sldId id="286"/>
            <p14:sldId id="281"/>
            <p14:sldId id="287"/>
            <p14:sldId id="263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zakaria arajouan" initials="za" lastIdx="2" clrIdx="0">
    <p:extLst>
      <p:ext uri="{19B8F6BF-5375-455C-9EA6-DF929625EA0E}">
        <p15:presenceInfo xmlns:p15="http://schemas.microsoft.com/office/powerpoint/2012/main" userId="0080d4f0afe2cec7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18-05-1444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690394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18-05-1444</a:t>
            </a:fld>
            <a:endParaRPr lang="ar-M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9240748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18-05-1444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1598887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18-05-1444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417038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18-05-1444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8704641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18-05-1444</a:t>
            </a:fld>
            <a:endParaRPr lang="ar-MA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8707633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18-05-1444</a:t>
            </a:fld>
            <a:endParaRPr lang="ar-MA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50700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18-05-1444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9988759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18-05-1444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5739052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18-05-1444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6558627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18-05-1444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2323712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18-05-1444</a:t>
            </a:fld>
            <a:endParaRPr lang="ar-M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7884815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18-05-1444</a:t>
            </a:fld>
            <a:endParaRPr lang="ar-M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9598338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18-05-1444</a:t>
            </a:fld>
            <a:endParaRPr lang="ar-MA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9506345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18-05-1444</a:t>
            </a:fld>
            <a:endParaRPr lang="ar-MA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5481566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18-05-1444</a:t>
            </a:fld>
            <a:endParaRPr lang="ar-MA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1560938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18-05-1444</a:t>
            </a:fld>
            <a:endParaRPr lang="ar-M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4050896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90FA7F20-DC9F-48F5-97A9-5E02099C42C9}" type="datetimeFigureOut">
              <a:rPr lang="ar-MA" smtClean="0"/>
              <a:t>18-05-1444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59523743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</p:sldLayoutIdLst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xStyles>
    <p:titleStyle>
      <a:lvl1pPr algn="l" defTabSz="457200" rtl="1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342900" indent="-34290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504049" y="1519312"/>
            <a:ext cx="8799343" cy="923330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rtl="1"/>
            <a:r>
              <a:rPr lang="ar-MA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مكـــــون: </a:t>
            </a:r>
            <a:r>
              <a:rPr lang="ar-MA" sz="5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القـــــراءة</a:t>
            </a:r>
            <a:r>
              <a:rPr lang="ar-MA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ar-MA" sz="5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04049" y="2897944"/>
            <a:ext cx="8799342" cy="923330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>
            <a:defPPr>
              <a:defRPr lang="en-US"/>
            </a:defPPr>
            <a:lvl1pPr algn="r" rtl="1">
              <a:defRPr sz="54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>
              <a:defRPr>
                <a:solidFill>
                  <a:schemeClr val="dk1"/>
                </a:solidFill>
              </a:defRPr>
            </a:lvl2pPr>
            <a:lvl3pPr>
              <a:defRPr>
                <a:solidFill>
                  <a:schemeClr val="dk1"/>
                </a:solidFill>
              </a:defRPr>
            </a:lvl3pPr>
            <a:lvl4pPr>
              <a:defRPr>
                <a:solidFill>
                  <a:schemeClr val="dk1"/>
                </a:solidFill>
              </a:defRPr>
            </a:lvl4pPr>
            <a:lvl5pPr>
              <a:defRPr>
                <a:solidFill>
                  <a:schemeClr val="dk1"/>
                </a:solidFill>
              </a:defRPr>
            </a:lvl5pPr>
            <a:lvl6pPr>
              <a:defRPr>
                <a:solidFill>
                  <a:schemeClr val="dk1"/>
                </a:solidFill>
              </a:defRPr>
            </a:lvl6pPr>
            <a:lvl7pPr>
              <a:defRPr>
                <a:solidFill>
                  <a:schemeClr val="dk1"/>
                </a:solidFill>
              </a:defRPr>
            </a:lvl7pPr>
            <a:lvl8pPr>
              <a:defRPr>
                <a:solidFill>
                  <a:schemeClr val="dk1"/>
                </a:solidFill>
              </a:defRPr>
            </a:lvl8pPr>
            <a:lvl9pPr>
              <a:defRPr>
                <a:solidFill>
                  <a:schemeClr val="dk1"/>
                </a:solidFill>
              </a:defRPr>
            </a:lvl9pPr>
          </a:lstStyle>
          <a:p>
            <a:r>
              <a:rPr lang="ar-MA" dirty="0"/>
              <a:t>الموضوع: </a:t>
            </a:r>
            <a:r>
              <a:rPr lang="ar-MA" dirty="0">
                <a:solidFill>
                  <a:schemeClr val="bg1"/>
                </a:solidFill>
              </a:rPr>
              <a:t>نداء ص </a:t>
            </a:r>
            <a:r>
              <a:rPr lang="ar-MA" dirty="0">
                <a:solidFill>
                  <a:srgbClr val="00B050"/>
                </a:solidFill>
              </a:rPr>
              <a:t>74</a:t>
            </a:r>
          </a:p>
        </p:txBody>
      </p:sp>
    </p:spTree>
    <p:extLst>
      <p:ext uri="{BB962C8B-B14F-4D97-AF65-F5344CB8AC3E}">
        <p14:creationId xmlns:p14="http://schemas.microsoft.com/office/powerpoint/2010/main" val="9751055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40678" y="506437"/>
            <a:ext cx="11896578" cy="590931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algn="r" rtl="1">
              <a:lnSpc>
                <a:spcPct val="150000"/>
              </a:lnSpc>
            </a:pPr>
            <a:r>
              <a:rPr lang="ar-MA" sz="36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 وحدات النص:</a:t>
            </a:r>
          </a:p>
          <a:p>
            <a:pPr marL="571500" indent="-571500" algn="r" rtl="1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ar-MA" sz="36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الوحدة </a:t>
            </a:r>
            <a:r>
              <a:rPr lang="ar-MA" sz="36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الأولى { 1— 4 }: </a:t>
            </a:r>
            <a:r>
              <a:rPr lang="ar-MA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دعوة </a:t>
            </a:r>
            <a:r>
              <a:rPr lang="ar-MA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الشاعر إلى التآخي </a:t>
            </a:r>
            <a:r>
              <a:rPr lang="ar-MA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والتعاون </a:t>
            </a:r>
            <a:r>
              <a:rPr lang="ar-MA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لبلوغ بر الأمان.  </a:t>
            </a:r>
          </a:p>
          <a:p>
            <a:pPr marL="571500" indent="-571500" algn="r" rtl="1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ar-MA" sz="36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الوحدة </a:t>
            </a:r>
            <a:r>
              <a:rPr lang="ar-MA" sz="36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الثانية</a:t>
            </a:r>
            <a:r>
              <a:rPr lang="ar-MA" sz="36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{ </a:t>
            </a:r>
            <a:r>
              <a:rPr lang="ar-MA" sz="36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 — </a:t>
            </a:r>
            <a:r>
              <a:rPr lang="ar-MA" sz="36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7</a:t>
            </a:r>
            <a:r>
              <a:rPr lang="ar-MA" sz="36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ar-MA" sz="36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}: </a:t>
            </a:r>
            <a:r>
              <a:rPr lang="ar-MA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بيان </a:t>
            </a:r>
            <a:r>
              <a:rPr lang="ar-MA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الشاعر أن الحياة جميلة وحلوة، لذا علينا أن نتحد فيها ونملأها صفاء وسلما.</a:t>
            </a:r>
          </a:p>
          <a:p>
            <a:pPr marL="571500" indent="-571500" algn="r" rtl="1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ar-MA" sz="36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الوحدة </a:t>
            </a:r>
            <a:r>
              <a:rPr lang="ar-MA" sz="36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الثالثة</a:t>
            </a:r>
            <a:r>
              <a:rPr lang="ar-MA" sz="36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{ </a:t>
            </a:r>
            <a:r>
              <a:rPr lang="ar-MA" sz="36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8 </a:t>
            </a:r>
            <a:r>
              <a:rPr lang="ar-MA" sz="36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— </a:t>
            </a:r>
            <a:r>
              <a:rPr lang="ar-MA" sz="36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10 </a:t>
            </a:r>
            <a:r>
              <a:rPr lang="ar-MA" sz="36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}: </a:t>
            </a:r>
            <a:r>
              <a:rPr lang="ar-MA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استنكار </a:t>
            </a:r>
            <a:r>
              <a:rPr lang="ar-MA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الشاعر ميل الناس إلى الحروب </a:t>
            </a:r>
            <a:r>
              <a:rPr lang="ar-MA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والنزاعات </a:t>
            </a:r>
            <a:r>
              <a:rPr lang="ar-MA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التي تشوه أخوتهم.</a:t>
            </a:r>
          </a:p>
        </p:txBody>
      </p:sp>
    </p:spTree>
    <p:extLst>
      <p:ext uri="{BB962C8B-B14F-4D97-AF65-F5344CB8AC3E}">
        <p14:creationId xmlns:p14="http://schemas.microsoft.com/office/powerpoint/2010/main" val="34016497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26608" y="182881"/>
            <a:ext cx="11929403" cy="649408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algn="r" rtl="1">
              <a:lnSpc>
                <a:spcPct val="150000"/>
              </a:lnSpc>
            </a:pPr>
            <a:r>
              <a:rPr lang="ar-MA" sz="32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 أساليب النص:</a:t>
            </a:r>
          </a:p>
          <a:p>
            <a:pPr marL="514350" indent="-514350" algn="r" rtl="1">
              <a:buFont typeface="+mj-cs"/>
              <a:buAutoNum type="arabic2Minus"/>
            </a:pPr>
            <a:r>
              <a:rPr lang="ar-MA" sz="32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الصيغ الفنية</a:t>
            </a:r>
            <a:r>
              <a:rPr lang="ar-MA" sz="32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</a:p>
          <a:p>
            <a:pPr lvl="1" algn="r" rtl="1">
              <a:lnSpc>
                <a:spcPct val="150000"/>
              </a:lnSpc>
            </a:pPr>
            <a:r>
              <a:rPr lang="ar-MA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•	</a:t>
            </a:r>
            <a:r>
              <a:rPr lang="ar-MA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التشبيه:  </a:t>
            </a:r>
            <a:r>
              <a:rPr lang="ar-MA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.........................</a:t>
            </a:r>
            <a:endParaRPr lang="ar-MA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 algn="r" rtl="1">
              <a:lnSpc>
                <a:spcPct val="150000"/>
              </a:lnSpc>
            </a:pPr>
            <a:r>
              <a:rPr lang="ar-MA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•	</a:t>
            </a:r>
            <a:r>
              <a:rPr lang="ar-MA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التكرار: </a:t>
            </a:r>
            <a:r>
              <a:rPr lang="ar-MA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..............................</a:t>
            </a:r>
          </a:p>
          <a:p>
            <a:pPr marL="514350" indent="-514350" algn="r" rtl="1">
              <a:lnSpc>
                <a:spcPct val="150000"/>
              </a:lnSpc>
              <a:buFont typeface="+mj-cs"/>
              <a:buAutoNum type="arabic2Minus"/>
            </a:pPr>
            <a:r>
              <a:rPr lang="ar-MA" sz="32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الصيغ اللغوية</a:t>
            </a:r>
            <a:r>
              <a:rPr lang="ar-MA" sz="32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</a:p>
          <a:p>
            <a:pPr lvl="1" algn="r" rtl="1"/>
            <a:r>
              <a:rPr lang="ar-MA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•</a:t>
            </a:r>
            <a:r>
              <a:rPr lang="ar-MA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النداء: </a:t>
            </a:r>
            <a:r>
              <a:rPr lang="ar-MA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............................</a:t>
            </a:r>
            <a:endParaRPr lang="ar-MA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 algn="r" rtl="1"/>
            <a:r>
              <a:rPr lang="ar-MA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•	</a:t>
            </a:r>
            <a:r>
              <a:rPr lang="ar-MA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الاستفهام: </a:t>
            </a:r>
            <a:r>
              <a:rPr lang="ar-MA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.......................................</a:t>
            </a:r>
            <a:endParaRPr lang="ar-MA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 rtl="1"/>
            <a:r>
              <a:rPr lang="ar-MA" sz="32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 رسالة النص وقيمه:</a:t>
            </a:r>
          </a:p>
          <a:p>
            <a:pPr algn="r" rtl="1">
              <a:lnSpc>
                <a:spcPct val="150000"/>
              </a:lnSpc>
            </a:pPr>
            <a:r>
              <a:rPr lang="ar-MA" sz="32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رسالة النص: </a:t>
            </a:r>
            <a:r>
              <a:rPr lang="ar-MA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................................................</a:t>
            </a:r>
            <a:endParaRPr lang="ar-MA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 rtl="1">
              <a:lnSpc>
                <a:spcPct val="150000"/>
              </a:lnSpc>
            </a:pPr>
            <a:r>
              <a:rPr lang="ar-MA" sz="32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قيمه: </a:t>
            </a:r>
            <a:r>
              <a:rPr lang="ar-MA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......................................................</a:t>
            </a:r>
            <a:endParaRPr lang="ar-MA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1460757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26608" y="182881"/>
            <a:ext cx="11929403" cy="649408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algn="r" rtl="1">
              <a:lnSpc>
                <a:spcPct val="150000"/>
              </a:lnSpc>
            </a:pPr>
            <a:r>
              <a:rPr lang="ar-MA" sz="32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 أساليب النص:</a:t>
            </a:r>
          </a:p>
          <a:p>
            <a:pPr marL="514350" indent="-514350" algn="r" rtl="1">
              <a:buFont typeface="+mj-cs"/>
              <a:buAutoNum type="arabic2Minus"/>
            </a:pPr>
            <a:r>
              <a:rPr lang="ar-MA" sz="32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الصيغ الفنية</a:t>
            </a:r>
            <a:r>
              <a:rPr lang="ar-MA" sz="32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</a:p>
          <a:p>
            <a:pPr lvl="1" algn="r" rtl="1">
              <a:lnSpc>
                <a:spcPct val="150000"/>
              </a:lnSpc>
            </a:pPr>
            <a:r>
              <a:rPr lang="ar-MA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•	</a:t>
            </a:r>
            <a:r>
              <a:rPr lang="ar-MA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التشبيه:  </a:t>
            </a:r>
            <a:r>
              <a:rPr lang="ar-MA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تشبيه الإنسان بالذئب في البيت  الثامن.</a:t>
            </a:r>
          </a:p>
          <a:p>
            <a:pPr lvl="1" algn="r" rtl="1">
              <a:lnSpc>
                <a:spcPct val="150000"/>
              </a:lnSpc>
            </a:pPr>
            <a:r>
              <a:rPr lang="ar-MA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•	</a:t>
            </a:r>
            <a:r>
              <a:rPr lang="ar-MA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التكرار: </a:t>
            </a:r>
            <a:r>
              <a:rPr lang="ar-MA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حلو/جميل  - الصفاء/الحب/ السلم.</a:t>
            </a:r>
            <a:endParaRPr lang="ar-MA" sz="32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 algn="r" rtl="1">
              <a:lnSpc>
                <a:spcPct val="150000"/>
              </a:lnSpc>
              <a:buFont typeface="+mj-cs"/>
              <a:buAutoNum type="arabic2Minus"/>
            </a:pPr>
            <a:r>
              <a:rPr lang="ar-MA" sz="32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الصيغ اللغوية</a:t>
            </a:r>
            <a:r>
              <a:rPr lang="ar-MA" sz="32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</a:p>
          <a:p>
            <a:pPr lvl="1" algn="r" rtl="1"/>
            <a:r>
              <a:rPr lang="ar-MA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•</a:t>
            </a:r>
            <a:r>
              <a:rPr lang="ar-MA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النداء: </a:t>
            </a:r>
            <a:r>
              <a:rPr lang="ar-MA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يا أخي...يا أخي...</a:t>
            </a:r>
          </a:p>
          <a:p>
            <a:pPr lvl="1" algn="r" rtl="1"/>
            <a:r>
              <a:rPr lang="ar-MA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•	</a:t>
            </a:r>
            <a:r>
              <a:rPr lang="ar-MA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الاستفهام: </a:t>
            </a:r>
            <a:r>
              <a:rPr lang="ar-MA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في صورة إنسان؟ ما نعاني؟ كأننا ضدان</a:t>
            </a:r>
            <a:r>
              <a:rPr lang="ar-MA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؟</a:t>
            </a:r>
            <a:endParaRPr lang="ar-MA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 rtl="1"/>
            <a:r>
              <a:rPr lang="ar-MA" sz="32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 رسالة النص وقيمه:</a:t>
            </a:r>
          </a:p>
          <a:p>
            <a:pPr algn="r" rtl="1">
              <a:lnSpc>
                <a:spcPct val="150000"/>
              </a:lnSpc>
            </a:pPr>
            <a:r>
              <a:rPr lang="ar-MA" sz="32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رسالة النص: </a:t>
            </a:r>
            <a:r>
              <a:rPr lang="ar-MA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دعوة الشاعر إلى التآخي </a:t>
            </a:r>
            <a:r>
              <a:rPr lang="ar-MA" sz="32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والتعاون </a:t>
            </a:r>
            <a:r>
              <a:rPr lang="ar-MA" sz="3200" b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ونبذ </a:t>
            </a:r>
            <a:r>
              <a:rPr lang="ar-MA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الحرب والشقاق</a:t>
            </a:r>
          </a:p>
          <a:p>
            <a:pPr algn="r" rtl="1">
              <a:lnSpc>
                <a:spcPct val="150000"/>
              </a:lnSpc>
            </a:pPr>
            <a:r>
              <a:rPr lang="ar-MA" sz="32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قيمه: </a:t>
            </a:r>
            <a:r>
              <a:rPr lang="ar-MA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قيمة </a:t>
            </a:r>
            <a:r>
              <a:rPr lang="ar-MA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السلام - </a:t>
            </a:r>
            <a:r>
              <a:rPr lang="ar-MA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قيمة </a:t>
            </a:r>
            <a:r>
              <a:rPr lang="ar-MA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الأخوة - </a:t>
            </a:r>
            <a:r>
              <a:rPr lang="ar-MA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قيمة </a:t>
            </a:r>
            <a:r>
              <a:rPr lang="ar-MA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التعاون - </a:t>
            </a:r>
            <a:r>
              <a:rPr lang="ar-MA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قيمة </a:t>
            </a:r>
            <a:r>
              <a:rPr lang="ar-MA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الحب - </a:t>
            </a:r>
            <a:r>
              <a:rPr lang="ar-MA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قيمة التضامن</a:t>
            </a:r>
            <a:r>
              <a:rPr lang="ar-MA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...</a:t>
            </a:r>
            <a:endParaRPr lang="ar-MA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0231924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26610" y="1041855"/>
            <a:ext cx="11830930" cy="248266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algn="r" rtl="1">
              <a:lnSpc>
                <a:spcPct val="150000"/>
              </a:lnSpc>
            </a:pPr>
            <a:r>
              <a:rPr lang="ar-MA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النص قصيدة شعرية تقدم  صورة مشرقة للحياة، بحيث ترى الحياة جميلة  وجديرة بالعيش، إذ يكفي أن تسودها قيم الأخوة والتعاون، والسلم، والحب </a:t>
            </a:r>
            <a:r>
              <a:rPr lang="ar-MA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والتضامن</a:t>
            </a:r>
            <a:r>
              <a:rPr lang="ar-MA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15730" y="182878"/>
            <a:ext cx="2827604" cy="646331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 rtl="1"/>
            <a:r>
              <a:rPr lang="ar-MA" sz="3600" b="1" dirty="0" smtClean="0">
                <a:solidFill>
                  <a:srgbClr val="FF0000"/>
                </a:solidFill>
              </a:rPr>
              <a:t>رابعا</a:t>
            </a:r>
            <a:r>
              <a:rPr lang="ar-MA" sz="3600" b="1" dirty="0">
                <a:solidFill>
                  <a:srgbClr val="FF0000"/>
                </a:solidFill>
              </a:rPr>
              <a:t>: التركيب</a:t>
            </a:r>
          </a:p>
        </p:txBody>
      </p:sp>
      <p:sp>
        <p:nvSpPr>
          <p:cNvPr id="4" name="TextBox 4"/>
          <p:cNvSpPr txBox="1"/>
          <p:nvPr/>
        </p:nvSpPr>
        <p:spPr>
          <a:xfrm>
            <a:off x="236805" y="5026177"/>
            <a:ext cx="11830929" cy="1651671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rtl="1">
              <a:lnSpc>
                <a:spcPct val="150000"/>
              </a:lnSpc>
            </a:pPr>
            <a:r>
              <a:rPr lang="ar-MA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ابحث عن بعض الآيات القرآنية والاحاديث النبوية التي تدعو الناس للأخوة </a:t>
            </a:r>
            <a:r>
              <a:rPr lang="ar-MA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والسلم، ودونها في مكون التطبيقات والتمارين</a:t>
            </a:r>
            <a:endParaRPr lang="ar-MA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Box 6"/>
          <p:cNvSpPr txBox="1"/>
          <p:nvPr/>
        </p:nvSpPr>
        <p:spPr>
          <a:xfrm>
            <a:off x="4515730" y="4281282"/>
            <a:ext cx="2827604" cy="646331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1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1"/>
            <a:r>
              <a:rPr lang="ar-MA" sz="3600" b="1" dirty="0" smtClean="0">
                <a:solidFill>
                  <a:srgbClr val="FF0000"/>
                </a:solidFill>
              </a:rPr>
              <a:t>خامسا: </a:t>
            </a:r>
            <a:r>
              <a:rPr lang="ar-MA" sz="3600" b="1" dirty="0">
                <a:solidFill>
                  <a:srgbClr val="FF0000"/>
                </a:solidFill>
              </a:rPr>
              <a:t>الاستثمار</a:t>
            </a:r>
            <a:r>
              <a:rPr lang="ar-MA" sz="3600" b="1" dirty="0" smtClean="0">
                <a:solidFill>
                  <a:srgbClr val="FF0000"/>
                </a:solidFill>
              </a:rPr>
              <a:t> </a:t>
            </a:r>
            <a:endParaRPr lang="ar-MA" sz="36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392184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4" grpId="0" animBg="1"/>
      <p:bldP spid="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979963" y="815927"/>
            <a:ext cx="2518117" cy="646331"/>
          </a:xfrm>
          <a:prstGeom prst="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 rtl="1"/>
            <a:r>
              <a:rPr lang="ar-MA" sz="3600"/>
              <a:t>تقويم تشخيصي</a:t>
            </a:r>
            <a:endParaRPr lang="ar-MA" sz="3600" dirty="0"/>
          </a:p>
        </p:txBody>
      </p:sp>
      <p:sp>
        <p:nvSpPr>
          <p:cNvPr id="5" name="TextBox 4"/>
          <p:cNvSpPr txBox="1"/>
          <p:nvPr/>
        </p:nvSpPr>
        <p:spPr>
          <a:xfrm>
            <a:off x="647113" y="1617784"/>
            <a:ext cx="11078309" cy="132343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marL="571500" indent="-571500" algn="r" rtl="1">
              <a:buFontTx/>
              <a:buChar char="-"/>
            </a:pPr>
            <a:r>
              <a:rPr lang="ar-MA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ماذا يعتبر الشخص الآخر بالنسبة لنا؟ </a:t>
            </a:r>
          </a:p>
          <a:p>
            <a:pPr marL="571500" indent="-571500" algn="r" rtl="1">
              <a:buFontTx/>
              <a:buChar char="-"/>
            </a:pPr>
            <a:r>
              <a:rPr lang="ar-MA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ما هي مبادئ الإنسانية؟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47113" y="3096749"/>
            <a:ext cx="11078307" cy="707886"/>
          </a:xfrm>
          <a:prstGeom prst="rect">
            <a:avLst/>
          </a:prstGeom>
          <a:solidFill>
            <a:schemeClr val="tx1">
              <a:lumMod val="85000"/>
            </a:schemeClr>
          </a:solidFill>
        </p:spPr>
        <p:txBody>
          <a:bodyPr wrap="square" rtlCol="1">
            <a:spAutoFit/>
          </a:bodyPr>
          <a:lstStyle/>
          <a:p>
            <a:pPr marL="571500" indent="-571500" algn="r" rtl="1">
              <a:buFontTx/>
              <a:buChar char="-"/>
            </a:pPr>
            <a:r>
              <a:rPr lang="ar-MA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..............</a:t>
            </a:r>
          </a:p>
        </p:txBody>
      </p:sp>
    </p:spTree>
    <p:extLst>
      <p:ext uri="{BB962C8B-B14F-4D97-AF65-F5344CB8AC3E}">
        <p14:creationId xmlns:p14="http://schemas.microsoft.com/office/powerpoint/2010/main" val="29291314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50055" y="964603"/>
            <a:ext cx="11929403" cy="486396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marL="457200" indent="-457200" algn="r" rtl="1">
              <a:lnSpc>
                <a:spcPct val="200000"/>
              </a:lnSpc>
              <a:buFont typeface="+mj-lt"/>
              <a:buAutoNum type="arabicPeriod"/>
            </a:pPr>
            <a:r>
              <a:rPr lang="ar-MA" sz="32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صاحب النص: </a:t>
            </a:r>
            <a:r>
              <a:rPr lang="ar-MA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.............................</a:t>
            </a:r>
            <a:endParaRPr lang="ar-MA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57200" indent="-457200" algn="r" rtl="1">
              <a:lnSpc>
                <a:spcPct val="200000"/>
              </a:lnSpc>
              <a:buFont typeface="+mj-lt"/>
              <a:buAutoNum type="arabicPeriod"/>
            </a:pPr>
            <a:r>
              <a:rPr lang="ar-MA" sz="32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نوعية </a:t>
            </a:r>
            <a:r>
              <a:rPr lang="ar-MA" sz="32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النص </a:t>
            </a:r>
            <a:r>
              <a:rPr lang="ar-MA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 </a:t>
            </a:r>
            <a:r>
              <a:rPr lang="ar-MA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............................ </a:t>
            </a:r>
            <a:endParaRPr lang="ar-SA" sz="32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57200" indent="-457200" algn="r" rtl="1">
              <a:lnSpc>
                <a:spcPct val="200000"/>
              </a:lnSpc>
              <a:buFont typeface="+mj-lt"/>
              <a:buAutoNum type="arabicPeriod"/>
            </a:pPr>
            <a:r>
              <a:rPr lang="ar-MA" sz="32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دلالة </a:t>
            </a:r>
            <a:r>
              <a:rPr lang="ar-MA" sz="32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العنوان:</a:t>
            </a:r>
            <a:r>
              <a:rPr lang="ar-MA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ar-MA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................................</a:t>
            </a:r>
          </a:p>
          <a:p>
            <a:pPr marL="457200" indent="-457200" algn="r" rtl="1">
              <a:lnSpc>
                <a:spcPct val="200000"/>
              </a:lnSpc>
              <a:buFont typeface="+mj-lt"/>
              <a:buAutoNum type="arabicPeriod"/>
            </a:pPr>
            <a:r>
              <a:rPr lang="ar-MA" sz="32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ملاحظة الصورة:</a:t>
            </a:r>
            <a:r>
              <a:rPr lang="ar-MA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ar-MA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.....................................</a:t>
            </a:r>
          </a:p>
          <a:p>
            <a:pPr marL="514350" indent="-514350" algn="r" rtl="1">
              <a:lnSpc>
                <a:spcPct val="200000"/>
              </a:lnSpc>
              <a:buAutoNum type="arabicPeriod" startAt="5"/>
            </a:pPr>
            <a:r>
              <a:rPr lang="ar-MA" sz="32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الفرضية: </a:t>
            </a:r>
            <a:r>
              <a:rPr lang="ar-MA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........................................</a:t>
            </a:r>
            <a:endParaRPr lang="ar-MA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389121" y="196948"/>
            <a:ext cx="3137094" cy="646331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 rtl="1"/>
            <a:r>
              <a:rPr lang="ar-MA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أولا: تأطير </a:t>
            </a:r>
            <a:r>
              <a:rPr lang="ar-MA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النص</a:t>
            </a:r>
          </a:p>
        </p:txBody>
      </p:sp>
    </p:spTree>
    <p:extLst>
      <p:ext uri="{BB962C8B-B14F-4D97-AF65-F5344CB8AC3E}">
        <p14:creationId xmlns:p14="http://schemas.microsoft.com/office/powerpoint/2010/main" val="7599289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50055" y="964603"/>
            <a:ext cx="11929403" cy="501675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marL="457200" indent="-457200" algn="r" rtl="1">
              <a:buFont typeface="+mj-lt"/>
              <a:buAutoNum type="arabicPeriod"/>
            </a:pPr>
            <a:r>
              <a:rPr lang="ar-MA" sz="32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صاحب النص: </a:t>
            </a:r>
            <a:r>
              <a:rPr lang="ar-MA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محمد الحلوي، ولد بفاس سنة 1922، تلقى تعليما دينيا بجامعة القرويين</a:t>
            </a:r>
            <a:r>
              <a:rPr lang="ar-MA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مارس </a:t>
            </a:r>
            <a:r>
              <a:rPr lang="ar-MA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مهنة التعليم، نال عدة جوائز وطنية</a:t>
            </a:r>
            <a:r>
              <a:rPr lang="ar-MA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من </a:t>
            </a:r>
            <a:r>
              <a:rPr lang="ar-MA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دواوينه</a:t>
            </a:r>
            <a:r>
              <a:rPr lang="ar-MA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″ أنغام </a:t>
            </a:r>
            <a:r>
              <a:rPr lang="ar-MA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و </a:t>
            </a:r>
            <a:r>
              <a:rPr lang="ar-MA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أصداء″ و″شموع″.</a:t>
            </a:r>
            <a:endParaRPr lang="ar-MA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57200" indent="-457200" algn="r" rtl="1">
              <a:buFont typeface="+mj-lt"/>
              <a:buAutoNum type="arabicPeriod"/>
            </a:pPr>
            <a:r>
              <a:rPr lang="ar-MA" sz="32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نوعية </a:t>
            </a:r>
            <a:r>
              <a:rPr lang="ar-MA" sz="32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النص </a:t>
            </a:r>
            <a:r>
              <a:rPr lang="ar-MA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 </a:t>
            </a:r>
            <a:r>
              <a:rPr lang="ar-MA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قصيدة عمودية ذات نظام الشطرين. </a:t>
            </a:r>
            <a:endParaRPr lang="ar-SA" sz="32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57200" indent="-457200" algn="r" rtl="1">
              <a:buFont typeface="+mj-lt"/>
              <a:buAutoNum type="arabicPeriod"/>
            </a:pPr>
            <a:r>
              <a:rPr lang="ar-MA" sz="32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دلالة </a:t>
            </a:r>
            <a:r>
              <a:rPr lang="ar-MA" sz="32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العنوان:</a:t>
            </a:r>
            <a:r>
              <a:rPr lang="ar-MA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ar-MA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دعوة - طلب منادي قصد الإقبال </a:t>
            </a:r>
            <a:r>
              <a:rPr lang="ar-MA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والإنصات </a:t>
            </a:r>
            <a:r>
              <a:rPr lang="ar-MA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إليه.</a:t>
            </a:r>
          </a:p>
          <a:p>
            <a:pPr marL="457200" indent="-457200" algn="r" rtl="1">
              <a:buFont typeface="+mj-lt"/>
              <a:buAutoNum type="arabicPeriod"/>
            </a:pPr>
            <a:r>
              <a:rPr lang="ar-MA" sz="32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ملاحظة الصورة:</a:t>
            </a:r>
            <a:r>
              <a:rPr lang="ar-MA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ar-MA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نلاحظ في المشهد، حمامتين تحمل كل واحدة منهما غصنا من الزيتون؛ رمزا للسلام والتسامح. كما نلاحظ يدين مختلفتين في اللون تتصافحان إشارة إلى المحبة والتآخي دون تمييز.</a:t>
            </a:r>
            <a:endParaRPr lang="ar-MA" sz="32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 algn="r" rtl="1">
              <a:buAutoNum type="arabicPeriod" startAt="5"/>
            </a:pPr>
            <a:r>
              <a:rPr lang="ar-MA" sz="32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الفرضية: </a:t>
            </a:r>
            <a:r>
              <a:rPr lang="ar-MA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انطلاقا من أنشطة الملاحظة نفترض أن النص سيتحدث عن القيم الإنسانية التي تجمع بين بني البشر..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389121" y="196948"/>
            <a:ext cx="3137094" cy="646331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 rtl="1"/>
            <a:r>
              <a:rPr lang="ar-MA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أولا: تأطير </a:t>
            </a:r>
            <a:r>
              <a:rPr lang="ar-MA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النص</a:t>
            </a:r>
          </a:p>
        </p:txBody>
      </p:sp>
    </p:spTree>
    <p:extLst>
      <p:ext uri="{BB962C8B-B14F-4D97-AF65-F5344CB8AC3E}">
        <p14:creationId xmlns:p14="http://schemas.microsoft.com/office/powerpoint/2010/main" val="1352933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66466" y="1310223"/>
            <a:ext cx="11690253" cy="459491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marL="971550" lvl="1" indent="-514350" algn="r" rtl="1">
              <a:lnSpc>
                <a:spcPct val="150000"/>
              </a:lnSpc>
              <a:buAutoNum type="arabicPeriod"/>
            </a:pPr>
            <a:r>
              <a:rPr lang="ar-MA" sz="40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شرح </a:t>
            </a:r>
            <a:r>
              <a:rPr lang="ar-MA" sz="40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المفردات الصعبة</a:t>
            </a:r>
            <a:r>
              <a:rPr lang="ar-MA" sz="40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</a:p>
          <a:p>
            <a:pPr marL="571500" indent="-571500" algn="r" rtl="1">
              <a:lnSpc>
                <a:spcPct val="150000"/>
              </a:lnSpc>
              <a:buFontTx/>
              <a:buChar char="-"/>
            </a:pPr>
            <a:r>
              <a:rPr lang="ar-MA" sz="4000" b="1" dirty="0" smtClean="0">
                <a:solidFill>
                  <a:srgbClr val="00B050"/>
                </a:solidFill>
              </a:rPr>
              <a:t>زورق</a:t>
            </a:r>
            <a:r>
              <a:rPr lang="ar-MA" sz="4000" b="1" dirty="0">
                <a:solidFill>
                  <a:schemeClr val="bg1"/>
                </a:solidFill>
              </a:rPr>
              <a:t>: </a:t>
            </a:r>
            <a:r>
              <a:rPr lang="ar-MA" sz="4000" b="1" dirty="0" smtClean="0">
                <a:solidFill>
                  <a:schemeClr val="bg1"/>
                </a:solidFill>
              </a:rPr>
              <a:t>...........          </a:t>
            </a:r>
            <a:r>
              <a:rPr lang="ar-MA" sz="4000" b="1" dirty="0">
                <a:solidFill>
                  <a:schemeClr val="bg1"/>
                </a:solidFill>
              </a:rPr>
              <a:t>- </a:t>
            </a:r>
            <a:r>
              <a:rPr lang="ar-MA" sz="4000" b="1" dirty="0">
                <a:solidFill>
                  <a:srgbClr val="00B050"/>
                </a:solidFill>
              </a:rPr>
              <a:t>زف</a:t>
            </a:r>
            <a:r>
              <a:rPr lang="ar-MA" sz="4000" b="1" dirty="0">
                <a:solidFill>
                  <a:schemeClr val="bg1"/>
                </a:solidFill>
              </a:rPr>
              <a:t>: </a:t>
            </a:r>
            <a:r>
              <a:rPr lang="ar-MA" sz="4000" b="1" dirty="0" smtClean="0">
                <a:solidFill>
                  <a:schemeClr val="bg1"/>
                </a:solidFill>
              </a:rPr>
              <a:t>......          </a:t>
            </a:r>
          </a:p>
          <a:p>
            <a:pPr marL="571500" indent="-571500" algn="r" rtl="1">
              <a:lnSpc>
                <a:spcPct val="150000"/>
              </a:lnSpc>
              <a:buFontTx/>
              <a:buChar char="-"/>
            </a:pPr>
            <a:r>
              <a:rPr lang="ar-MA" sz="4000" b="1" dirty="0" smtClean="0">
                <a:solidFill>
                  <a:srgbClr val="00B050"/>
                </a:solidFill>
              </a:rPr>
              <a:t>نهيج</a:t>
            </a:r>
            <a:r>
              <a:rPr lang="ar-MA" sz="4000" b="1" dirty="0">
                <a:solidFill>
                  <a:schemeClr val="bg1"/>
                </a:solidFill>
              </a:rPr>
              <a:t>: </a:t>
            </a:r>
            <a:r>
              <a:rPr lang="ar-MA" sz="4000" b="1" dirty="0" smtClean="0">
                <a:solidFill>
                  <a:schemeClr val="bg1"/>
                </a:solidFill>
              </a:rPr>
              <a:t>...........           - </a:t>
            </a:r>
            <a:r>
              <a:rPr lang="ar-MA" sz="4000" b="1" dirty="0" smtClean="0">
                <a:solidFill>
                  <a:srgbClr val="00B050"/>
                </a:solidFill>
              </a:rPr>
              <a:t>نرسو</a:t>
            </a:r>
            <a:r>
              <a:rPr lang="ar-MA" sz="4000" b="1" dirty="0">
                <a:solidFill>
                  <a:schemeClr val="bg1"/>
                </a:solidFill>
              </a:rPr>
              <a:t>: </a:t>
            </a:r>
            <a:r>
              <a:rPr lang="ar-MA" sz="4000" b="1" dirty="0" smtClean="0">
                <a:solidFill>
                  <a:schemeClr val="bg1"/>
                </a:solidFill>
              </a:rPr>
              <a:t>.......</a:t>
            </a:r>
          </a:p>
          <a:p>
            <a:pPr marL="971550" lvl="1" indent="-514350" algn="r" rtl="1">
              <a:lnSpc>
                <a:spcPct val="150000"/>
              </a:lnSpc>
              <a:buAutoNum type="arabicPeriod" startAt="2"/>
            </a:pPr>
            <a:r>
              <a:rPr lang="ar-MA" sz="40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المضمون العام للنص:</a:t>
            </a:r>
          </a:p>
          <a:p>
            <a:pPr algn="r" rtl="1">
              <a:lnSpc>
                <a:spcPct val="150000"/>
              </a:lnSpc>
            </a:pPr>
            <a:r>
              <a:rPr lang="ar-MA" sz="4000" b="1" dirty="0" smtClean="0">
                <a:solidFill>
                  <a:schemeClr val="bg1"/>
                </a:solidFill>
              </a:rPr>
              <a:t>....................................................... </a:t>
            </a:r>
            <a:endParaRPr lang="ar-MA" sz="4000" b="1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613031" y="70340"/>
            <a:ext cx="2797125" cy="584775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 rtl="1"/>
            <a:r>
              <a:rPr lang="ar-MA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ثانيا: فهم </a:t>
            </a:r>
            <a:r>
              <a:rPr lang="ar-MA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النص</a:t>
            </a:r>
          </a:p>
        </p:txBody>
      </p:sp>
    </p:spTree>
    <p:extLst>
      <p:ext uri="{BB962C8B-B14F-4D97-AF65-F5344CB8AC3E}">
        <p14:creationId xmlns:p14="http://schemas.microsoft.com/office/powerpoint/2010/main" val="31369787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98474" y="1057005"/>
            <a:ext cx="11943471" cy="5632311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marL="971550" lvl="1" indent="-514350" algn="r" rtl="1">
              <a:lnSpc>
                <a:spcPct val="150000"/>
              </a:lnSpc>
              <a:buAutoNum type="arabicPeriod"/>
            </a:pPr>
            <a:r>
              <a:rPr lang="ar-MA" sz="40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شرح </a:t>
            </a:r>
            <a:r>
              <a:rPr lang="ar-MA" sz="40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المفردات الصعبة</a:t>
            </a:r>
            <a:r>
              <a:rPr lang="ar-MA" sz="40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</a:p>
          <a:p>
            <a:pPr marL="571500" indent="-571500" algn="r" rtl="1">
              <a:lnSpc>
                <a:spcPct val="150000"/>
              </a:lnSpc>
              <a:buFontTx/>
              <a:buChar char="-"/>
            </a:pPr>
            <a:r>
              <a:rPr lang="ar-MA" sz="4000" b="1" dirty="0" smtClean="0">
                <a:solidFill>
                  <a:srgbClr val="00B050"/>
                </a:solidFill>
              </a:rPr>
              <a:t>زورق</a:t>
            </a:r>
            <a:r>
              <a:rPr lang="ar-MA" sz="4000" b="1" dirty="0">
                <a:solidFill>
                  <a:schemeClr val="bg1"/>
                </a:solidFill>
              </a:rPr>
              <a:t>: مركب.          - </a:t>
            </a:r>
            <a:r>
              <a:rPr lang="ar-MA" sz="4000" b="1" dirty="0">
                <a:solidFill>
                  <a:srgbClr val="00B050"/>
                </a:solidFill>
              </a:rPr>
              <a:t>زف</a:t>
            </a:r>
            <a:r>
              <a:rPr lang="ar-MA" sz="4000" b="1" dirty="0">
                <a:solidFill>
                  <a:schemeClr val="bg1"/>
                </a:solidFill>
              </a:rPr>
              <a:t>: نشر.          </a:t>
            </a:r>
            <a:endParaRPr lang="ar-MA" sz="4000" b="1" dirty="0" smtClean="0">
              <a:solidFill>
                <a:schemeClr val="bg1"/>
              </a:solidFill>
            </a:endParaRPr>
          </a:p>
          <a:p>
            <a:pPr marL="571500" indent="-571500" algn="r" rtl="1">
              <a:lnSpc>
                <a:spcPct val="150000"/>
              </a:lnSpc>
              <a:buFontTx/>
              <a:buChar char="-"/>
            </a:pPr>
            <a:r>
              <a:rPr lang="ar-MA" sz="4000" b="1" dirty="0" smtClean="0">
                <a:solidFill>
                  <a:srgbClr val="00B050"/>
                </a:solidFill>
              </a:rPr>
              <a:t>نهيج</a:t>
            </a:r>
            <a:r>
              <a:rPr lang="ar-MA" sz="4000" b="1" dirty="0">
                <a:solidFill>
                  <a:schemeClr val="bg1"/>
                </a:solidFill>
              </a:rPr>
              <a:t>: نفيض.    </a:t>
            </a:r>
            <a:r>
              <a:rPr lang="ar-MA" sz="4000" b="1" dirty="0" smtClean="0">
                <a:solidFill>
                  <a:schemeClr val="bg1"/>
                </a:solidFill>
              </a:rPr>
              <a:t>       - </a:t>
            </a:r>
            <a:r>
              <a:rPr lang="ar-MA" sz="4000" b="1" dirty="0" smtClean="0">
                <a:solidFill>
                  <a:srgbClr val="00B050"/>
                </a:solidFill>
              </a:rPr>
              <a:t>نرسو</a:t>
            </a:r>
            <a:r>
              <a:rPr lang="ar-MA" sz="4000" b="1" dirty="0">
                <a:solidFill>
                  <a:schemeClr val="bg1"/>
                </a:solidFill>
              </a:rPr>
              <a:t>: نستقر</a:t>
            </a:r>
            <a:endParaRPr lang="ar-MA" sz="4000" b="1" dirty="0" smtClean="0">
              <a:solidFill>
                <a:schemeClr val="bg1"/>
              </a:solidFill>
            </a:endParaRPr>
          </a:p>
          <a:p>
            <a:pPr marL="971550" lvl="1" indent="-514350" algn="r" rtl="1">
              <a:lnSpc>
                <a:spcPct val="150000"/>
              </a:lnSpc>
              <a:buAutoNum type="arabicPeriod" startAt="2"/>
            </a:pPr>
            <a:r>
              <a:rPr lang="ar-MA" sz="40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المضمون العام للنص:</a:t>
            </a:r>
          </a:p>
          <a:p>
            <a:pPr algn="r" rtl="1">
              <a:lnSpc>
                <a:spcPct val="150000"/>
              </a:lnSpc>
            </a:pPr>
            <a:r>
              <a:rPr lang="ar-MA" sz="4000" b="1" dirty="0">
                <a:solidFill>
                  <a:schemeClr val="bg1"/>
                </a:solidFill>
              </a:rPr>
              <a:t>دعوة الشاعر إلى التعاون والسلم بين بني البشر، والابتعاد عن التفرقة والحروب.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613031" y="70340"/>
            <a:ext cx="2797125" cy="584775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 rtl="1"/>
            <a:r>
              <a:rPr lang="ar-MA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ثانيا: فهم </a:t>
            </a:r>
            <a:r>
              <a:rPr lang="ar-MA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النص</a:t>
            </a:r>
          </a:p>
        </p:txBody>
      </p:sp>
    </p:spTree>
    <p:extLst>
      <p:ext uri="{BB962C8B-B14F-4D97-AF65-F5344CB8AC3E}">
        <p14:creationId xmlns:p14="http://schemas.microsoft.com/office/powerpoint/2010/main" val="16383239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192172" y="225084"/>
            <a:ext cx="3151163" cy="646331"/>
          </a:xfrm>
          <a:prstGeom prst="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 rtl="1"/>
            <a:r>
              <a:rPr lang="ar-MA" sz="3600" dirty="0" smtClean="0"/>
              <a:t>ثالثا</a:t>
            </a:r>
            <a:r>
              <a:rPr lang="ar-MA" sz="3600" dirty="0"/>
              <a:t>: تحليل النص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54746" y="1237957"/>
            <a:ext cx="11887200" cy="452431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marL="514350" indent="-514350" algn="r" rtl="1">
              <a:buAutoNum type="arabicPeriod"/>
            </a:pPr>
            <a:r>
              <a:rPr lang="ar-MA" sz="32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المعجـــــم:</a:t>
            </a:r>
          </a:p>
          <a:p>
            <a:pPr algn="r" rtl="1"/>
            <a:endParaRPr lang="ar-MA" sz="3200" b="1" u="sng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 rtl="1"/>
            <a:endParaRPr lang="ar-MA" sz="3200" b="1" u="sng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 algn="r" rtl="1">
              <a:buAutoNum type="arabicPeriod"/>
            </a:pPr>
            <a:endParaRPr lang="ar-MA" sz="3200" b="1" u="sng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 algn="r" rtl="1">
              <a:buAutoNum type="arabicPeriod"/>
            </a:pPr>
            <a:endParaRPr lang="ar-MA" sz="32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 algn="r" rtl="1">
              <a:buAutoNum type="arabicPeriod"/>
            </a:pPr>
            <a:endParaRPr lang="ar-MA" sz="32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 algn="r" rtl="1">
              <a:buAutoNum type="arabicPeriod"/>
            </a:pPr>
            <a:endParaRPr lang="ar-MA" sz="32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 algn="r" rtl="1">
              <a:buAutoNum type="arabicPeriod"/>
            </a:pPr>
            <a:endParaRPr lang="ar-MA" sz="32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914400" lvl="1" indent="-457200" algn="r" rtl="1">
              <a:buFont typeface="Wingdings" panose="05000000000000000000" pitchFamily="2" charset="2"/>
              <a:buChar char="ü"/>
            </a:pPr>
            <a:r>
              <a:rPr lang="ar-MA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العلاقة </a:t>
            </a:r>
            <a:r>
              <a:rPr lang="ar-MA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بينهما: </a:t>
            </a:r>
            <a:r>
              <a:rPr lang="ar-MA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...........................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6357602"/>
              </p:ext>
            </p:extLst>
          </p:nvPr>
        </p:nvGraphicFramePr>
        <p:xfrm>
          <a:off x="1139480" y="2066096"/>
          <a:ext cx="9917731" cy="2680235"/>
        </p:xfrm>
        <a:graphic>
          <a:graphicData uri="http://schemas.openxmlformats.org/drawingml/2006/table">
            <a:tbl>
              <a:tblPr rtl="1" firstRow="1" firstCol="1" bandRow="1"/>
              <a:tblGrid>
                <a:gridCol w="5078690">
                  <a:extLst>
                    <a:ext uri="{9D8B030D-6E8A-4147-A177-3AD203B41FA5}">
                      <a16:colId xmlns:a16="http://schemas.microsoft.com/office/drawing/2014/main" val="1112069956"/>
                    </a:ext>
                  </a:extLst>
                </a:gridCol>
                <a:gridCol w="4839041">
                  <a:extLst>
                    <a:ext uri="{9D8B030D-6E8A-4147-A177-3AD203B41FA5}">
                      <a16:colId xmlns:a16="http://schemas.microsoft.com/office/drawing/2014/main" val="2187823951"/>
                    </a:ext>
                  </a:extLst>
                </a:gridCol>
              </a:tblGrid>
              <a:tr h="709182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b="1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+mn-cs"/>
                        </a:rPr>
                        <a:t>الألفاظ </a:t>
                      </a:r>
                      <a:r>
                        <a:rPr lang="ar-MA" sz="3600" b="1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+mn-cs"/>
                        </a:rPr>
                        <a:t>والعبارات </a:t>
                      </a:r>
                      <a:r>
                        <a:rPr lang="ar-MA" sz="3600" b="1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+mn-cs"/>
                        </a:rPr>
                        <a:t>الدالة على </a:t>
                      </a:r>
                      <a:r>
                        <a:rPr lang="ar-MA" sz="3600" b="1" dirty="0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+mn-cs"/>
                        </a:rPr>
                        <a:t>الإنسانية</a:t>
                      </a:r>
                      <a:endParaRPr lang="en-US" sz="3600" dirty="0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b="1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+mn-cs"/>
                        </a:rPr>
                        <a:t>الألفاظ </a:t>
                      </a:r>
                      <a:r>
                        <a:rPr lang="ar-MA" sz="3600" b="1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+mn-cs"/>
                        </a:rPr>
                        <a:t>والعبارات </a:t>
                      </a:r>
                      <a:r>
                        <a:rPr lang="ar-MA" sz="3600" b="1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+mn-cs"/>
                        </a:rPr>
                        <a:t>الدالة على </a:t>
                      </a:r>
                      <a:r>
                        <a:rPr lang="ar-MA" sz="3600" b="1" dirty="0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+mn-cs"/>
                        </a:rPr>
                        <a:t>العدوانية</a:t>
                      </a:r>
                      <a:endParaRPr lang="en-US" sz="3600" dirty="0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3011549"/>
                  </a:ext>
                </a:extLst>
              </a:tr>
              <a:tr h="1418363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36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36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901426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291721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192172" y="225084"/>
            <a:ext cx="3151163" cy="646331"/>
          </a:xfrm>
          <a:prstGeom prst="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 rtl="1"/>
            <a:r>
              <a:rPr lang="ar-MA" sz="3600" dirty="0" smtClean="0"/>
              <a:t>ثالثا</a:t>
            </a:r>
            <a:r>
              <a:rPr lang="ar-MA" sz="3600" dirty="0"/>
              <a:t>: تحليل النص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54746" y="1237957"/>
            <a:ext cx="11887200" cy="452431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marL="514350" indent="-514350" algn="r" rtl="1">
              <a:buAutoNum type="arabicPeriod"/>
            </a:pPr>
            <a:r>
              <a:rPr lang="ar-MA" sz="32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المعجـــــم:</a:t>
            </a:r>
          </a:p>
          <a:p>
            <a:pPr algn="r" rtl="1"/>
            <a:endParaRPr lang="ar-MA" sz="3200" b="1" u="sng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 rtl="1"/>
            <a:endParaRPr lang="ar-MA" sz="3200" b="1" u="sng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 algn="r" rtl="1">
              <a:buAutoNum type="arabicPeriod"/>
            </a:pPr>
            <a:endParaRPr lang="ar-MA" sz="3200" b="1" u="sng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 algn="r" rtl="1">
              <a:buAutoNum type="arabicPeriod"/>
            </a:pPr>
            <a:endParaRPr lang="ar-MA" sz="32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 algn="r" rtl="1">
              <a:buAutoNum type="arabicPeriod"/>
            </a:pPr>
            <a:endParaRPr lang="ar-MA" sz="32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 algn="r" rtl="1">
              <a:buAutoNum type="arabicPeriod"/>
            </a:pPr>
            <a:endParaRPr lang="ar-MA" sz="32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 algn="r" rtl="1">
              <a:buAutoNum type="arabicPeriod"/>
            </a:pPr>
            <a:endParaRPr lang="ar-MA" sz="32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914400" lvl="1" indent="-457200" algn="r" rtl="1">
              <a:buFont typeface="Wingdings" panose="05000000000000000000" pitchFamily="2" charset="2"/>
              <a:buChar char="ü"/>
            </a:pPr>
            <a:r>
              <a:rPr lang="ar-MA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العلاقة </a:t>
            </a:r>
            <a:r>
              <a:rPr lang="ar-MA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بينهما: علاقة تضاد</a:t>
            </a:r>
            <a:endParaRPr lang="ar-MA" sz="32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19384401"/>
              </p:ext>
            </p:extLst>
          </p:nvPr>
        </p:nvGraphicFramePr>
        <p:xfrm>
          <a:off x="1139480" y="2066096"/>
          <a:ext cx="9917731" cy="2680235"/>
        </p:xfrm>
        <a:graphic>
          <a:graphicData uri="http://schemas.openxmlformats.org/drawingml/2006/table">
            <a:tbl>
              <a:tblPr rtl="1" firstRow="1" firstCol="1" bandRow="1"/>
              <a:tblGrid>
                <a:gridCol w="5078690">
                  <a:extLst>
                    <a:ext uri="{9D8B030D-6E8A-4147-A177-3AD203B41FA5}">
                      <a16:colId xmlns:a16="http://schemas.microsoft.com/office/drawing/2014/main" val="1112069956"/>
                    </a:ext>
                  </a:extLst>
                </a:gridCol>
                <a:gridCol w="4839041">
                  <a:extLst>
                    <a:ext uri="{9D8B030D-6E8A-4147-A177-3AD203B41FA5}">
                      <a16:colId xmlns:a16="http://schemas.microsoft.com/office/drawing/2014/main" val="2187823951"/>
                    </a:ext>
                  </a:extLst>
                </a:gridCol>
              </a:tblGrid>
              <a:tr h="709182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b="1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+mn-cs"/>
                        </a:rPr>
                        <a:t>الألفاظ و العبارات الدالة على </a:t>
                      </a:r>
                      <a:r>
                        <a:rPr lang="ar-MA" sz="3600" b="1" dirty="0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+mn-cs"/>
                        </a:rPr>
                        <a:t>الإنسانية</a:t>
                      </a:r>
                      <a:endParaRPr lang="en-US" sz="3600" dirty="0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b="1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+mn-cs"/>
                        </a:rPr>
                        <a:t>الألفاظ و العبارات الدالة على </a:t>
                      </a:r>
                      <a:r>
                        <a:rPr lang="ar-MA" sz="3600" b="1" dirty="0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+mn-cs"/>
                        </a:rPr>
                        <a:t>العدوانية</a:t>
                      </a:r>
                      <a:endParaRPr lang="en-US" sz="3600" dirty="0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3011549"/>
                  </a:ext>
                </a:extLst>
              </a:tr>
              <a:tr h="1418363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b="1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+mn-cs"/>
                        </a:rPr>
                        <a:t>ـ أخوان- الإنسان- التعاون- السلم- الصفاء -الحب</a:t>
                      </a:r>
                      <a:endParaRPr lang="en-US" sz="36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b="1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+mn-cs"/>
                        </a:rPr>
                        <a:t>- ذئابا – الحرب – نعاني – اختلاف – افتراق - ضدان</a:t>
                      </a:r>
                      <a:endParaRPr lang="en-US" sz="36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901426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569991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68813" y="773723"/>
            <a:ext cx="11896578" cy="435157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algn="r" rtl="1">
              <a:lnSpc>
                <a:spcPct val="200000"/>
              </a:lnSpc>
            </a:pPr>
            <a:r>
              <a:rPr lang="ar-MA" sz="36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 وحدات النص:</a:t>
            </a:r>
          </a:p>
          <a:p>
            <a:pPr marL="571500" indent="-571500" algn="r" rtl="1">
              <a:lnSpc>
                <a:spcPct val="200000"/>
              </a:lnSpc>
              <a:buFont typeface="Wingdings" panose="05000000000000000000" pitchFamily="2" charset="2"/>
              <a:buChar char="ü"/>
            </a:pPr>
            <a:r>
              <a:rPr lang="ar-MA" sz="36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الوحدة </a:t>
            </a:r>
            <a:r>
              <a:rPr lang="ar-MA" sz="36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الأولى { 1— 4 }: </a:t>
            </a:r>
            <a:r>
              <a:rPr lang="ar-MA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...................  </a:t>
            </a:r>
            <a:endParaRPr lang="ar-MA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71500" indent="-571500" algn="r" rtl="1">
              <a:lnSpc>
                <a:spcPct val="200000"/>
              </a:lnSpc>
              <a:buFont typeface="Wingdings" panose="05000000000000000000" pitchFamily="2" charset="2"/>
              <a:buChar char="ü"/>
            </a:pPr>
            <a:r>
              <a:rPr lang="ar-MA" sz="36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الوحدة </a:t>
            </a:r>
            <a:r>
              <a:rPr lang="ar-MA" sz="36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الثانية</a:t>
            </a:r>
            <a:r>
              <a:rPr lang="ar-MA" sz="36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{ </a:t>
            </a:r>
            <a:r>
              <a:rPr lang="ar-MA" sz="36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 — </a:t>
            </a:r>
            <a:r>
              <a:rPr lang="ar-MA" sz="36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7</a:t>
            </a:r>
            <a:r>
              <a:rPr lang="ar-MA" sz="36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ar-MA" sz="36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}: </a:t>
            </a:r>
            <a:r>
              <a:rPr lang="ar-MA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...............................</a:t>
            </a:r>
            <a:endParaRPr lang="ar-MA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71500" indent="-571500" algn="r" rtl="1">
              <a:lnSpc>
                <a:spcPct val="200000"/>
              </a:lnSpc>
              <a:buFont typeface="Wingdings" panose="05000000000000000000" pitchFamily="2" charset="2"/>
              <a:buChar char="ü"/>
            </a:pPr>
            <a:r>
              <a:rPr lang="ar-MA" sz="36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الوحدة </a:t>
            </a:r>
            <a:r>
              <a:rPr lang="ar-MA" sz="36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الثالثة</a:t>
            </a:r>
            <a:r>
              <a:rPr lang="ar-MA" sz="36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{ </a:t>
            </a:r>
            <a:r>
              <a:rPr lang="ar-MA" sz="36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8 </a:t>
            </a:r>
            <a:r>
              <a:rPr lang="ar-MA" sz="36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— </a:t>
            </a:r>
            <a:r>
              <a:rPr lang="ar-MA" sz="36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10 }: </a:t>
            </a:r>
            <a:r>
              <a:rPr lang="ar-MA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............................</a:t>
            </a:r>
            <a:endParaRPr lang="ar-MA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9905905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366</TotalTime>
  <Words>575</Words>
  <Application>Microsoft Office PowerPoint</Application>
  <PresentationFormat>Widescreen</PresentationFormat>
  <Paragraphs>88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Calibri</vt:lpstr>
      <vt:lpstr>Century Gothic</vt:lpstr>
      <vt:lpstr>Wingdings</vt:lpstr>
      <vt:lpstr>Wingdings 3</vt:lpstr>
      <vt:lpstr>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zakaria arajouan</dc:creator>
  <cp:lastModifiedBy>zakaria arajouan</cp:lastModifiedBy>
  <cp:revision>53</cp:revision>
  <dcterms:created xsi:type="dcterms:W3CDTF">2022-09-26T12:22:46Z</dcterms:created>
  <dcterms:modified xsi:type="dcterms:W3CDTF">2022-12-11T18:19:46Z</dcterms:modified>
</cp:coreProperties>
</file>