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79" r:id="rId5"/>
    <p:sldId id="260" r:id="rId6"/>
    <p:sldId id="280" r:id="rId7"/>
    <p:sldId id="265" r:id="rId8"/>
    <p:sldId id="281" r:id="rId9"/>
    <p:sldId id="267" r:id="rId10"/>
    <p:sldId id="282" r:id="rId11"/>
    <p:sldId id="262" r:id="rId12"/>
    <p:sldId id="283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73"/>
            <p14:sldId id="279"/>
            <p14:sldId id="260"/>
            <p14:sldId id="280"/>
          </p14:sldIdLst>
        </p14:section>
        <p14:section name="الحصة الثانية" id="{2A91C92C-40D6-4917-917C-47E3B2CEE21D}">
          <p14:sldIdLst>
            <p14:sldId id="265"/>
            <p14:sldId id="281"/>
            <p14:sldId id="267"/>
            <p14:sldId id="282"/>
            <p14:sldId id="262"/>
            <p14:sldId id="283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13-04-1444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2897946"/>
            <a:ext cx="8799343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الــقـــــــــراءة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349305" y="4276578"/>
            <a:ext cx="8799342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وصـيــة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ص 50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305" y="1519314"/>
            <a:ext cx="8799343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</a:t>
            </a:r>
            <a:r>
              <a:rPr lang="ar-MA" sz="5400" b="1" dirty="0" smtClean="0">
                <a:solidFill>
                  <a:srgbClr val="FF0000"/>
                </a:solidFill>
              </a:rPr>
              <a:t>مجـــــال: </a:t>
            </a:r>
            <a:r>
              <a:rPr lang="ar-MA" sz="5400" b="1" dirty="0" smtClean="0">
                <a:solidFill>
                  <a:schemeClr val="bg1"/>
                </a:solidFill>
              </a:rPr>
              <a:t>القــيم الوطنية والانسانية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087" y="267285"/>
            <a:ext cx="11904858" cy="634282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الإنشائية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والفنية:</a:t>
            </a:r>
          </a:p>
          <a:p>
            <a:pPr marL="971550" lvl="1" indent="-514350" algn="r" rtl="1">
              <a:lnSpc>
                <a:spcPct val="115000"/>
              </a:lnSpc>
              <a:buFont typeface="+mj-cs"/>
              <a:buAutoNum type="arabic2Minus"/>
            </a:pPr>
            <a:r>
              <a:rPr lang="ar-MA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الصيغ </a:t>
            </a:r>
            <a:r>
              <a:rPr lang="ar-MA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الفنية: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indent="-457200" algn="justLow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التشبيه: 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مثاله: " وكن والمسلمين كالبنيان..". - المشبه: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الارتباط 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بالمسلمين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.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 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-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المشبه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به: البنيان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.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 </a:t>
            </a:r>
            <a:r>
              <a:rPr lang="ar-MA" sz="36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أداة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التشبيه: الكاف.  – وجه الشبه: التماسك والتآزر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MCS Erwah S_U normal."/>
            </a:endParaRPr>
          </a:p>
          <a:p>
            <a:pPr marL="971550" lvl="1" indent="-514350" algn="r" rtl="1">
              <a:lnSpc>
                <a:spcPct val="115000"/>
              </a:lnSpc>
              <a:buAutoNum type="arabic1Minus" startAt="2"/>
            </a:pPr>
            <a:r>
              <a:rPr lang="ar-MA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الصيغ اللغوية:</a:t>
            </a:r>
          </a:p>
          <a:p>
            <a:pPr algn="r" rtl="1">
              <a:lnSpc>
                <a:spcPct val="115000"/>
              </a:lnSpc>
            </a:pPr>
            <a:endParaRPr lang="en-US" sz="36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MCS Erwah S_U normal."/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24260"/>
              </p:ext>
            </p:extLst>
          </p:nvPr>
        </p:nvGraphicFramePr>
        <p:xfrm>
          <a:off x="272525" y="4080630"/>
          <a:ext cx="11405308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9753">
                  <a:extLst>
                    <a:ext uri="{9D8B030D-6E8A-4147-A177-3AD203B41FA5}">
                      <a16:colId xmlns:a16="http://schemas.microsoft.com/office/drawing/2014/main" val="2243845923"/>
                    </a:ext>
                  </a:extLst>
                </a:gridCol>
                <a:gridCol w="5380000">
                  <a:extLst>
                    <a:ext uri="{9D8B030D-6E8A-4147-A177-3AD203B41FA5}">
                      <a16:colId xmlns:a16="http://schemas.microsoft.com/office/drawing/2014/main" val="582194072"/>
                    </a:ext>
                  </a:extLst>
                </a:gridCol>
                <a:gridCol w="2864535">
                  <a:extLst>
                    <a:ext uri="{9D8B030D-6E8A-4147-A177-3AD203B41FA5}">
                      <a16:colId xmlns:a16="http://schemas.microsoft.com/office/drawing/2014/main" val="1494243888"/>
                    </a:ext>
                  </a:extLst>
                </a:gridCol>
                <a:gridCol w="1711020">
                  <a:extLst>
                    <a:ext uri="{9D8B030D-6E8A-4147-A177-3AD203B41FA5}">
                      <a16:colId xmlns:a16="http://schemas.microsoft.com/office/drawing/2014/main" val="2593626585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الأسلوب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الأمر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النداء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النهي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065613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مثاله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- حافظ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   -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دافع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 </a:t>
                      </a:r>
                      <a:r>
                        <a:rPr lang="ar-MA" sz="36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 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تذكر  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يا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بني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 -</a:t>
                      </a:r>
                      <a:r>
                        <a:rPr lang="ar-MA" sz="36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يا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ولدي.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لا تنس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31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05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68" y="506435"/>
            <a:ext cx="12065391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الوصية :</a:t>
            </a: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الموصي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الموصَى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الوصية: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قيمة وطنية: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قيمة </a:t>
            </a:r>
            <a:r>
              <a:rPr lang="ar-MA" sz="3600" b="1" dirty="0">
                <a:solidFill>
                  <a:srgbClr val="00B050"/>
                </a:solidFill>
              </a:rPr>
              <a:t>إنسانية: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7838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68" y="506435"/>
            <a:ext cx="12065391" cy="590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الوصية :</a:t>
            </a: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الموصي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محمد الخامس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الموصَى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الحسن الثاني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الوصية: الحفاظ على وحدة الوطــن، والاهتمام بالشعب، والارتباط بالمسلمين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قيم النص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</a:rPr>
              <a:t>قيمة وطنية: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تتجلى في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الدعوة إلى الدفاع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الوطـن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والحفاظ على وحدتـــه.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</a:rPr>
              <a:t>قيمة </a:t>
            </a:r>
            <a:r>
              <a:rPr lang="ar-MA" sz="3600" b="1" dirty="0">
                <a:solidFill>
                  <a:srgbClr val="00B050"/>
                </a:solidFill>
              </a:rPr>
              <a:t>إنسانية: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تتجلى في الدعوة إلى تقوية أواصر الأخــوة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31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738" y="795994"/>
            <a:ext cx="11784037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وصية، يوصي فيها الملك محمد الخامس ابنه الحسن الثاني؛ بالدفاع عن حدود البلاد واستقلالها، وكسب رضا الشعب، والاهتمام  بقضايا المسلمين.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ولأجل هذه الغاية، توسل النص بمعجم توزع إلى حقلين دلالين، تربط بينهما علاقة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تكامل، كما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وظف مجموعة من الأساليب التي أضفت على النص نوعا من الخصوصية، مضمنا النص مجموعة من القيم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56268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22738" y="5360746"/>
            <a:ext cx="11830929" cy="7397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كون ملفا تضمنه مجموعة من الصور والنصوص التي تدل على تاريخ المغرب.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543867" y="4672123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</a:t>
            </a:r>
            <a:r>
              <a:rPr lang="ar-MA" sz="3200" b="1" dirty="0">
                <a:solidFill>
                  <a:srgbClr val="FF0000"/>
                </a:solidFill>
              </a:rPr>
              <a:t>الاستثمار</a:t>
            </a:r>
            <a:r>
              <a:rPr lang="ar-MA" sz="3200" b="1" dirty="0" smtClean="0">
                <a:solidFill>
                  <a:srgbClr val="FF0000"/>
                </a:solidFill>
              </a:rPr>
              <a:t> </a:t>
            </a:r>
            <a:endParaRPr lang="ar-MA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461845" y="2067950"/>
            <a:ext cx="926357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المستخلصة من المجال السابق؟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132343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قيمة العمل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والجد – قيمة التسامح – الأخوة والتضامن – الأمانة والصدق...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91040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15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5992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محمد الخامس، (1909/1961م) أحد ملوك المغرب،  اعتلى العرش سنة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1927.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وصية. </a:t>
            </a:r>
            <a:endParaRPr lang="ar-S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خبر لمبتدأ محذوف تقديره هذه، والوصية هي ما يوصى به.</a:t>
            </a:r>
            <a:endParaRPr lang="ar-S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العنوان على وجود شخص يقدم وصية لشخص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آخر.</a:t>
            </a: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الصورة: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تظهر الصورة المرحوم الحسن الثاني، يتسلم كتابا من أبيه المغفور له محمد الخامس، قد يشتمل على وصية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بعض الوصايا التي وصى بها محمد الخامس ابنه الحسن الثاني.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00584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282095"/>
            <a:ext cx="1176997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درء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            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 المروءة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   </a:t>
            </a:r>
            <a:endParaRPr lang="ar-MA" sz="3200" b="1" dirty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الثغور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  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  أواصر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الفكرة </a:t>
            </a:r>
            <a:r>
              <a:rPr lang="ar-MA" sz="3200" b="1" u="sng" dirty="0">
                <a:solidFill>
                  <a:srgbClr val="00B050"/>
                </a:solidFill>
              </a:rPr>
              <a:t>الأساسية للنص: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درء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صد وإبعاد.      </a:t>
            </a:r>
            <a:r>
              <a:rPr lang="ar-MA" sz="3200" b="1" dirty="0" smtClean="0">
                <a:solidFill>
                  <a:schemeClr val="bg1"/>
                </a:solidFill>
              </a:rPr>
              <a:t>      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 المروءة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النخوة، كمال الرجولية.   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الثغور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الثغرة هي الفتحة.     </a:t>
            </a:r>
            <a:r>
              <a:rPr lang="ar-MA" sz="3200" b="1" dirty="0" smtClean="0">
                <a:solidFill>
                  <a:schemeClr val="bg1"/>
                </a:solidFill>
              </a:rPr>
              <a:t>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  أواصر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روابط.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الفكرة </a:t>
            </a:r>
            <a:r>
              <a:rPr lang="ar-MA" sz="3200" b="1" u="sng" dirty="0">
                <a:solidFill>
                  <a:srgbClr val="00B050"/>
                </a:solidFill>
              </a:rPr>
              <a:t>الأساسية للنص:</a:t>
            </a: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دعوة محمد الخامس ابنه الحسن الثاني، إلى الدفاع عن الوطن، والاهتمام بالشعب، والارتباط بالوطن العربي والإسلامي.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17198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400" b="1" dirty="0" smtClean="0">
                <a:solidFill>
                  <a:srgbClr val="FF0000"/>
                </a:solidFill>
              </a:rPr>
              <a:t>ثالثا</a:t>
            </a:r>
            <a:r>
              <a:rPr lang="ar-MA" sz="44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237957"/>
            <a:ext cx="11802794" cy="45858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وجود علاقة....................................................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77435"/>
              </p:ext>
            </p:extLst>
          </p:nvPr>
        </p:nvGraphicFramePr>
        <p:xfrm>
          <a:off x="344659" y="1980220"/>
          <a:ext cx="11535508" cy="2943472"/>
        </p:xfrm>
        <a:graphic>
          <a:graphicData uri="http://schemas.openxmlformats.org/drawingml/2006/table">
            <a:tbl>
              <a:tblPr rtl="1" firstRow="1" firstCol="1" bandRow="1"/>
              <a:tblGrid>
                <a:gridCol w="5907123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28385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80225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العبارات الدالة على  الدفاع عن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الوطن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العبارات الدالة على 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الاهتمام بالشعب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2141218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400" b="1" dirty="0" smtClean="0">
                <a:solidFill>
                  <a:srgbClr val="FF0000"/>
                </a:solidFill>
              </a:rPr>
              <a:t>ثالثا</a:t>
            </a:r>
            <a:r>
              <a:rPr lang="ar-MA" sz="44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237957"/>
            <a:ext cx="11802794" cy="45858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وجود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تكاملية بين الحقلين.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241424"/>
              </p:ext>
            </p:extLst>
          </p:nvPr>
        </p:nvGraphicFramePr>
        <p:xfrm>
          <a:off x="344659" y="1980220"/>
          <a:ext cx="11535508" cy="2943472"/>
        </p:xfrm>
        <a:graphic>
          <a:graphicData uri="http://schemas.openxmlformats.org/drawingml/2006/table">
            <a:tbl>
              <a:tblPr rtl="1" firstRow="1" firstCol="1" bandRow="1"/>
              <a:tblGrid>
                <a:gridCol w="5907123">
                  <a:extLst>
                    <a:ext uri="{9D8B030D-6E8A-4147-A177-3AD203B41FA5}">
                      <a16:colId xmlns:a16="http://schemas.microsoft.com/office/drawing/2014/main" val="1112069956"/>
                    </a:ext>
                  </a:extLst>
                </a:gridCol>
                <a:gridCol w="5628385">
                  <a:extLst>
                    <a:ext uri="{9D8B030D-6E8A-4147-A177-3AD203B41FA5}">
                      <a16:colId xmlns:a16="http://schemas.microsoft.com/office/drawing/2014/main" val="2187823951"/>
                    </a:ext>
                  </a:extLst>
                </a:gridCol>
              </a:tblGrid>
              <a:tr h="80225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العبارات الدالة على  الدفاع عن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الوطن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العبارات الدالة على 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الاهتمام بالشعب</a:t>
                      </a:r>
                      <a:endParaRPr lang="en-US" sz="3600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11549"/>
                  </a:ext>
                </a:extLst>
              </a:tr>
              <a:tr h="2141218">
                <a:tc>
                  <a:txBody>
                    <a:bodyPr/>
                    <a:lstStyle/>
                    <a:p>
                      <a:pPr marL="4572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أوصيك  بالمغرب ـ حافظ على استقلاله ـ دافع عن وحدته ـ ارجع إلى التاريخ ـ كن ديمقراطي...</a:t>
                      </a:r>
                      <a:endParaRPr lang="en-US" sz="3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كن ديمقراطي – شعبي الميول – كن من الشعب- اسرتك الكبرى ....</a:t>
                      </a:r>
                      <a:endParaRPr lang="en-US" sz="3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01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22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087" y="267285"/>
            <a:ext cx="11904858" cy="51060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الأساليب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الإنشائية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والفنية:</a:t>
            </a:r>
          </a:p>
          <a:p>
            <a:pPr marL="971550" lvl="1" indent="-514350" algn="r" rtl="1">
              <a:lnSpc>
                <a:spcPct val="115000"/>
              </a:lnSpc>
              <a:buFont typeface="+mj-cs"/>
              <a:buAutoNum type="arabic2Minus"/>
            </a:pPr>
            <a:r>
              <a:rPr lang="ar-MA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الصيغ </a:t>
            </a:r>
            <a:r>
              <a:rPr lang="ar-MA" sz="36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الفنية: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indent="-457200" algn="justLow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التشبيه: 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مثاله: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..........................................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MCS Erwah S_U normal."/>
              </a:rPr>
              <a:t>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MCS Erwah S_U normal."/>
            </a:endParaRPr>
          </a:p>
          <a:p>
            <a:pPr marL="971550" lvl="1" indent="-514350" algn="r" rtl="1">
              <a:lnSpc>
                <a:spcPct val="115000"/>
              </a:lnSpc>
              <a:buAutoNum type="arabic1Minus" startAt="2"/>
            </a:pPr>
            <a:r>
              <a:rPr lang="ar-MA" sz="3600" b="1" dirty="0" smtClean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الصيغ اللغوية:</a:t>
            </a:r>
          </a:p>
          <a:p>
            <a:pPr algn="r" rtl="1">
              <a:lnSpc>
                <a:spcPct val="115000"/>
              </a:lnSpc>
            </a:pPr>
            <a:endParaRPr lang="en-US" sz="36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MCS Erwah S_U normal."/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ar-MA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algn="justLow" rtl="1">
              <a:lnSpc>
                <a:spcPct val="115000"/>
              </a:lnSpc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704002"/>
              </p:ext>
            </p:extLst>
          </p:nvPr>
        </p:nvGraphicFramePr>
        <p:xfrm>
          <a:off x="386862" y="2820291"/>
          <a:ext cx="11405308" cy="126187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49753">
                  <a:extLst>
                    <a:ext uri="{9D8B030D-6E8A-4147-A177-3AD203B41FA5}">
                      <a16:colId xmlns:a16="http://schemas.microsoft.com/office/drawing/2014/main" val="2243845923"/>
                    </a:ext>
                  </a:extLst>
                </a:gridCol>
                <a:gridCol w="5380000">
                  <a:extLst>
                    <a:ext uri="{9D8B030D-6E8A-4147-A177-3AD203B41FA5}">
                      <a16:colId xmlns:a16="http://schemas.microsoft.com/office/drawing/2014/main" val="582194072"/>
                    </a:ext>
                  </a:extLst>
                </a:gridCol>
                <a:gridCol w="2690730">
                  <a:extLst>
                    <a:ext uri="{9D8B030D-6E8A-4147-A177-3AD203B41FA5}">
                      <a16:colId xmlns:a16="http://schemas.microsoft.com/office/drawing/2014/main" val="1494243888"/>
                    </a:ext>
                  </a:extLst>
                </a:gridCol>
                <a:gridCol w="1884825">
                  <a:extLst>
                    <a:ext uri="{9D8B030D-6E8A-4147-A177-3AD203B41FA5}">
                      <a16:colId xmlns:a16="http://schemas.microsoft.com/office/drawing/2014/main" val="2593626585"/>
                    </a:ext>
                  </a:extLst>
                </a:gridCol>
              </a:tblGrid>
              <a:tr h="2108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الأسلوب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الأمر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النداء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النهي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065613"/>
                  </a:ext>
                </a:extLst>
              </a:tr>
              <a:tr h="2089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مثاله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.................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.........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317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5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340</TotalTime>
  <Words>600</Words>
  <Application>Microsoft Office PowerPoint</Application>
  <PresentationFormat>Widescreen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MCS Erwah S_U normal.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47</cp:revision>
  <dcterms:created xsi:type="dcterms:W3CDTF">2022-09-26T12:22:46Z</dcterms:created>
  <dcterms:modified xsi:type="dcterms:W3CDTF">2022-11-07T18:35:49Z</dcterms:modified>
</cp:coreProperties>
</file>