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4" r:id="rId4"/>
    <p:sldId id="260" r:id="rId5"/>
    <p:sldId id="261" r:id="rId6"/>
    <p:sldId id="262" r:id="rId7"/>
    <p:sldId id="265"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58"/>
            <p14:sldId id="264"/>
            <p14:sldId id="260"/>
          </p14:sldIdLst>
        </p14:section>
        <p14:section name="الحصة الثانية" id="{2A91C92C-40D6-4917-917C-47E3B2CEE21D}">
          <p14:sldIdLst>
            <p14:sldId id="261"/>
            <p14:sldId id="262"/>
            <p14:sldId id="265"/>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06-03-1444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06-03-1444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06-03-1444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06-03-1444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06-03-1444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‹N°›</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a:t>تقويم تشخيصي</a:t>
            </a:r>
            <a:endParaRPr lang="ar-MA" sz="3200" dirty="0"/>
          </a:p>
        </p:txBody>
      </p:sp>
      <p:sp>
        <p:nvSpPr>
          <p:cNvPr id="5" name="TextBox 4"/>
          <p:cNvSpPr txBox="1"/>
          <p:nvPr/>
        </p:nvSpPr>
        <p:spPr>
          <a:xfrm>
            <a:off x="1871003" y="1786597"/>
            <a:ext cx="9263575" cy="3244414"/>
          </a:xfrm>
          <a:prstGeom prst="rect">
            <a:avLst/>
          </a:prstGeom>
          <a:solidFill>
            <a:schemeClr val="accent2">
              <a:lumMod val="40000"/>
              <a:lumOff val="60000"/>
            </a:schemeClr>
          </a:solidFill>
        </p:spPr>
        <p:txBody>
          <a:bodyPr wrap="square" rtlCol="1">
            <a:spAutoFit/>
          </a:bodyPr>
          <a:lstStyle/>
          <a:p>
            <a:pPr marL="285750" indent="-285750" algn="r" rtl="1">
              <a:lnSpc>
                <a:spcPct val="200000"/>
              </a:lnSpc>
              <a:buFontTx/>
              <a:buChar char="-"/>
            </a:pPr>
            <a:r>
              <a:rPr lang="ar-MA" sz="2800" b="1" dirty="0" smtClean="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دستور الإسلام؟ </a:t>
            </a:r>
          </a:p>
          <a:p>
            <a:pPr marL="285750" indent="-285750" algn="r" rtl="1">
              <a:lnSpc>
                <a:spcPct val="200000"/>
              </a:lnSpc>
              <a:buFontTx/>
              <a:buChar char="-"/>
            </a:pPr>
            <a:r>
              <a:rPr lang="ar-MA" sz="3600" b="1" dirty="0" smtClean="0">
                <a:solidFill>
                  <a:schemeClr val="bg1"/>
                </a:solidFill>
                <a:effectLst>
                  <a:outerShdw blurRad="38100" dist="38100" dir="2700000" algn="tl">
                    <a:srgbClr val="000000">
                      <a:alpha val="43137"/>
                    </a:srgbClr>
                  </a:outerShdw>
                </a:effectLst>
              </a:rPr>
              <a:t>على </a:t>
            </a:r>
            <a:r>
              <a:rPr lang="ar-MA" sz="3600" b="1" dirty="0">
                <a:solidFill>
                  <a:schemeClr val="bg1"/>
                </a:solidFill>
                <a:effectLst>
                  <a:outerShdw blurRad="38100" dist="38100" dir="2700000" algn="tl">
                    <a:srgbClr val="000000">
                      <a:alpha val="43137"/>
                    </a:srgbClr>
                  </a:outerShdw>
                </a:effectLst>
              </a:rPr>
              <a:t>من أُنزِل القرآن الكريم ؟ وأين أُنزِل؟ </a:t>
            </a:r>
          </a:p>
          <a:p>
            <a:pPr marL="285750" indent="-285750" algn="r" rtl="1">
              <a:lnSpc>
                <a:spcPct val="200000"/>
              </a:lnSpc>
              <a:buFontTx/>
              <a:buChar char="-"/>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مضامينه الأساسية؟</a:t>
            </a:r>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7" y="584775"/>
            <a:ext cx="11929403" cy="5171737"/>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smtClean="0">
                <a:solidFill>
                  <a:schemeClr val="bg1"/>
                </a:solidFill>
                <a:effectLst>
                  <a:outerShdw blurRad="38100" dist="38100" dir="2700000" algn="tl">
                    <a:srgbClr val="000000">
                      <a:alpha val="43137"/>
                    </a:srgbClr>
                  </a:outerShdw>
                </a:effectLst>
              </a:rPr>
              <a:t>صاحب </a:t>
            </a:r>
            <a:r>
              <a:rPr lang="ar-MA" sz="3200" b="1" u="sng" dirty="0">
                <a:solidFill>
                  <a:schemeClr val="bg1"/>
                </a:solidFill>
                <a:effectLst>
                  <a:outerShdw blurRad="38100" dist="38100" dir="2700000" algn="tl">
                    <a:srgbClr val="000000">
                      <a:alpha val="43137"/>
                    </a:srgbClr>
                  </a:outerShdw>
                </a:effectLst>
              </a:rPr>
              <a:t>النص :  </a:t>
            </a:r>
            <a:endParaRPr lang="ar-SA" sz="3200" b="1" u="sng"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chemeClr val="bg1"/>
                </a:solidFill>
                <a:effectLst>
                  <a:outerShdw blurRad="38100" dist="38100" dir="2700000" algn="tl">
                    <a:srgbClr val="000000">
                      <a:alpha val="43137"/>
                    </a:srgbClr>
                  </a:outerShdw>
                </a:effectLst>
              </a:rPr>
              <a:t>مصدر </a:t>
            </a:r>
            <a:r>
              <a:rPr lang="ar-MA" sz="3200" b="1" u="sng" dirty="0">
                <a:solidFill>
                  <a:schemeClr val="bg1"/>
                </a:solidFill>
                <a:effectLst>
                  <a:outerShdw blurRad="38100" dist="38100" dir="2700000" algn="tl">
                    <a:srgbClr val="000000">
                      <a:alpha val="43137"/>
                    </a:srgbClr>
                  </a:outerShdw>
                </a:effectLst>
              </a:rPr>
              <a:t>النص: </a:t>
            </a:r>
            <a:endParaRPr lang="ar-SA" sz="3200" b="1" u="sng"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chemeClr val="bg1"/>
                </a:solidFill>
                <a:effectLst>
                  <a:outerShdw blurRad="38100" dist="38100" dir="2700000" algn="tl">
                    <a:srgbClr val="000000">
                      <a:alpha val="43137"/>
                    </a:srgbClr>
                  </a:outerShdw>
                </a:effectLst>
              </a:rPr>
              <a:t>نوعية </a:t>
            </a:r>
            <a:r>
              <a:rPr lang="ar-MA" sz="3200" b="1" u="sng" dirty="0">
                <a:solidFill>
                  <a:schemeClr val="bg1"/>
                </a:solidFill>
                <a:effectLst>
                  <a:outerShdw blurRad="38100" dist="38100" dir="2700000" algn="tl">
                    <a:srgbClr val="000000">
                      <a:alpha val="43137"/>
                    </a:srgbClr>
                  </a:outerShdw>
                </a:effectLst>
              </a:rPr>
              <a:t>النص </a:t>
            </a:r>
            <a:r>
              <a:rPr lang="ar-MA" sz="3200" b="1" dirty="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chemeClr val="bg1"/>
                </a:solidFill>
                <a:effectLst>
                  <a:outerShdw blurRad="38100" dist="38100" dir="2700000" algn="tl">
                    <a:srgbClr val="000000">
                      <a:alpha val="43137"/>
                    </a:srgbClr>
                  </a:outerShdw>
                </a:effectLst>
              </a:rPr>
              <a:t>ملاحظة </a:t>
            </a:r>
            <a:r>
              <a:rPr lang="ar-MA" sz="3200" b="1" u="sng" dirty="0">
                <a:solidFill>
                  <a:schemeClr val="bg1"/>
                </a:solidFill>
                <a:effectLst>
                  <a:outerShdw blurRad="38100" dist="38100" dir="2700000" algn="tl">
                    <a:srgbClr val="000000">
                      <a:alpha val="43137"/>
                    </a:srgbClr>
                  </a:outerShdw>
                </a:effectLst>
              </a:rPr>
              <a:t>العنوان:</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chemeClr val="bg1"/>
                </a:solidFill>
                <a:effectLst>
                  <a:outerShdw blurRad="38100" dist="38100" dir="2700000" algn="tl">
                    <a:srgbClr val="000000">
                      <a:alpha val="43137"/>
                    </a:srgbClr>
                  </a:outerShdw>
                </a:effectLst>
              </a:rPr>
              <a:t>5.  </a:t>
            </a:r>
            <a:r>
              <a:rPr lang="ar-MA" sz="3200" b="1" u="sng" dirty="0" smtClean="0">
                <a:solidFill>
                  <a:schemeClr val="bg1"/>
                </a:solidFill>
                <a:effectLst>
                  <a:outerShdw blurRad="38100" dist="38100" dir="2700000" algn="tl">
                    <a:srgbClr val="000000">
                      <a:alpha val="43137"/>
                    </a:srgbClr>
                  </a:outerShdw>
                </a:effectLst>
              </a:rPr>
              <a:t>الفرضية</a:t>
            </a:r>
            <a:r>
              <a:rPr lang="ar-MA" sz="3200" b="1" u="sng"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انطلاقا </a:t>
            </a:r>
            <a:r>
              <a:rPr lang="ar-MA" sz="3200" b="1" dirty="0" smtClean="0">
                <a:solidFill>
                  <a:schemeClr val="bg1"/>
                </a:solidFill>
                <a:effectLst>
                  <a:outerShdw blurRad="38100" dist="38100" dir="2700000" algn="tl">
                    <a:srgbClr val="000000">
                      <a:alpha val="43137"/>
                    </a:srgbClr>
                  </a:outerShdw>
                </a:effectLst>
              </a:rPr>
              <a:t>م</a:t>
            </a:r>
            <a:r>
              <a:rPr lang="ar-SA" sz="3200" b="1" dirty="0" smtClean="0">
                <a:solidFill>
                  <a:schemeClr val="bg1"/>
                </a:solidFill>
                <a:effectLst>
                  <a:outerShdw blurRad="38100" dist="38100" dir="2700000" algn="tl">
                    <a:srgbClr val="000000">
                      <a:alpha val="43137"/>
                    </a:srgbClr>
                  </a:outerShdw>
                </a:effectLst>
              </a:rPr>
              <a:t>ما سبق نفترض</a:t>
            </a:r>
            <a:r>
              <a:rPr lang="ar-SA" sz="3200" b="1" dirty="0">
                <a:solidFill>
                  <a:schemeClr val="bg1"/>
                </a:solidFill>
                <a:effectLst>
                  <a:outerShdw blurRad="38100" dist="38100" dir="2700000" algn="tl">
                    <a:srgbClr val="000000">
                      <a:alpha val="43137"/>
                    </a:srgbClr>
                  </a:outerShdw>
                </a:effectLst>
              </a:rPr>
              <a:t> </a:t>
            </a:r>
            <a:r>
              <a:rPr lang="ar-SA" sz="3200" b="1" dirty="0" smtClean="0">
                <a:solidFill>
                  <a:schemeClr val="bg1"/>
                </a:solidFill>
                <a:effectLst>
                  <a:outerShdw blurRad="38100" dist="38100" dir="2700000" algn="tl">
                    <a:srgbClr val="000000">
                      <a:alpha val="43137"/>
                    </a:srgbClr>
                  </a:outerShdw>
                </a:effectLst>
              </a:rPr>
              <a:t>أن</a:t>
            </a:r>
            <a:r>
              <a:rPr lang="ar-MA" sz="3200" b="1" dirty="0" smtClean="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النص سيتحدث </a:t>
            </a:r>
            <a:r>
              <a:rPr lang="ar-MA" sz="3200" b="1" dirty="0" smtClean="0">
                <a:solidFill>
                  <a:schemeClr val="bg1"/>
                </a:solidFill>
                <a:effectLst>
                  <a:outerShdw blurRad="38100" dist="38100" dir="2700000" algn="tl">
                    <a:srgbClr val="000000">
                      <a:alpha val="43137"/>
                    </a:srgbClr>
                  </a:outerShdw>
                </a:effectLst>
              </a:rPr>
              <a:t>عن</a:t>
            </a:r>
            <a:r>
              <a:rPr lang="ar-S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979962" y="11254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أولا: تأطير </a:t>
            </a:r>
            <a:r>
              <a:rPr lang="ar-MA" sz="3200" dirty="0"/>
              <a:t>النص</a:t>
            </a:r>
          </a:p>
        </p:txBody>
      </p:sp>
    </p:spTree>
    <p:extLst>
      <p:ext uri="{BB962C8B-B14F-4D97-AF65-F5344CB8AC3E}">
        <p14:creationId xmlns:p14="http://schemas.microsoft.com/office/powerpoint/2010/main" val="21367413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532" y="112542"/>
            <a:ext cx="11929403" cy="6555641"/>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2800" b="1" u="sng" dirty="0" smtClean="0">
                <a:solidFill>
                  <a:schemeClr val="bg1"/>
                </a:solidFill>
                <a:effectLst>
                  <a:outerShdw blurRad="38100" dist="38100" dir="2700000" algn="tl">
                    <a:srgbClr val="000000">
                      <a:alpha val="43137"/>
                    </a:srgbClr>
                  </a:outerShdw>
                </a:effectLst>
              </a:rPr>
              <a:t>صاحب </a:t>
            </a:r>
            <a:r>
              <a:rPr lang="ar-MA" sz="2800" b="1" u="sng" dirty="0">
                <a:solidFill>
                  <a:schemeClr val="bg1"/>
                </a:solidFill>
                <a:effectLst>
                  <a:outerShdw blurRad="38100" dist="38100" dir="2700000" algn="tl">
                    <a:srgbClr val="000000">
                      <a:alpha val="43137"/>
                    </a:srgbClr>
                  </a:outerShdw>
                </a:effectLst>
              </a:rPr>
              <a:t>النص :  </a:t>
            </a:r>
            <a:r>
              <a:rPr lang="ar-MA" sz="2800" b="1" dirty="0">
                <a:solidFill>
                  <a:schemeClr val="bg1"/>
                </a:solidFill>
                <a:effectLst>
                  <a:outerShdw blurRad="38100" dist="38100" dir="2700000" algn="tl">
                    <a:srgbClr val="000000">
                      <a:alpha val="43137"/>
                    </a:srgbClr>
                  </a:outerShdw>
                </a:effectLst>
              </a:rPr>
              <a:t>الله عز وجل.</a:t>
            </a:r>
          </a:p>
          <a:p>
            <a:pPr marL="457200" indent="-457200" algn="r" rtl="1">
              <a:lnSpc>
                <a:spcPct val="150000"/>
              </a:lnSpc>
              <a:buFont typeface="+mj-lt"/>
              <a:buAutoNum type="arabicPeriod"/>
            </a:pPr>
            <a:r>
              <a:rPr lang="ar-MA" sz="2800" b="1" u="sng" dirty="0" smtClean="0">
                <a:solidFill>
                  <a:schemeClr val="bg1"/>
                </a:solidFill>
                <a:effectLst>
                  <a:outerShdw blurRad="38100" dist="38100" dir="2700000" algn="tl">
                    <a:srgbClr val="000000">
                      <a:alpha val="43137"/>
                    </a:srgbClr>
                  </a:outerShdw>
                </a:effectLst>
              </a:rPr>
              <a:t>مصدر </a:t>
            </a:r>
            <a:r>
              <a:rPr lang="ar-MA" sz="2800" b="1" u="sng" dirty="0">
                <a:solidFill>
                  <a:schemeClr val="bg1"/>
                </a:solidFill>
                <a:effectLst>
                  <a:outerShdw blurRad="38100" dist="38100" dir="2700000" algn="tl">
                    <a:srgbClr val="000000">
                      <a:alpha val="43137"/>
                    </a:srgbClr>
                  </a:outerShdw>
                </a:effectLst>
              </a:rPr>
              <a:t>النص: </a:t>
            </a:r>
            <a:r>
              <a:rPr lang="ar-MA" sz="2800" b="1" dirty="0">
                <a:solidFill>
                  <a:schemeClr val="bg1"/>
                </a:solidFill>
                <a:effectLst>
                  <a:outerShdw blurRad="38100" dist="38100" dir="2700000" algn="tl">
                    <a:srgbClr val="000000">
                      <a:alpha val="43137"/>
                    </a:srgbClr>
                  </a:outerShdw>
                </a:effectLst>
              </a:rPr>
              <a:t>القرآن الكريم كلام الله المنزل على رسوله محمد"ص"، ويسمى أيضا التنزيل والذكر والفرقان والمصحف والكتاب. وهو شريعة المسلمين ودستورهم، نزل أغلبه في مكة وبعضه في المدينة، يبلغ عدد سوره 114، ويضم ستين حزباً</a:t>
            </a:r>
            <a:r>
              <a:rPr lang="ar-MA" sz="2800" b="1" dirty="0" smtClean="0">
                <a:solidFill>
                  <a:schemeClr val="bg1"/>
                </a:solidFill>
                <a:effectLst>
                  <a:outerShdw blurRad="38100" dist="38100" dir="2700000" algn="tl">
                    <a:srgbClr val="000000">
                      <a:alpha val="43137"/>
                    </a:srgbClr>
                  </a:outerShdw>
                </a:effectLst>
              </a:rPr>
              <a:t>.</a:t>
            </a:r>
          </a:p>
          <a:p>
            <a:pPr marL="457200" indent="-457200" algn="r" rtl="1">
              <a:lnSpc>
                <a:spcPct val="150000"/>
              </a:lnSpc>
              <a:buFont typeface="+mj-lt"/>
              <a:buAutoNum type="arabicPeriod"/>
            </a:pPr>
            <a:r>
              <a:rPr lang="ar-MA" sz="2800" b="1" u="sng" dirty="0">
                <a:solidFill>
                  <a:schemeClr val="bg1"/>
                </a:solidFill>
                <a:effectLst>
                  <a:outerShdw blurRad="38100" dist="38100" dir="2700000" algn="tl">
                    <a:srgbClr val="000000">
                      <a:alpha val="43137"/>
                    </a:srgbClr>
                  </a:outerShdw>
                </a:effectLst>
              </a:rPr>
              <a:t>نوعية النص </a:t>
            </a:r>
            <a:r>
              <a:rPr lang="ar-MA" sz="2800" b="1" dirty="0">
                <a:solidFill>
                  <a:schemeClr val="bg1"/>
                </a:solidFill>
                <a:effectLst>
                  <a:outerShdw blurRad="38100" dist="38100" dir="2700000" algn="tl">
                    <a:srgbClr val="000000">
                      <a:alpha val="43137"/>
                    </a:srgbClr>
                  </a:outerShdw>
                </a:effectLst>
              </a:rPr>
              <a:t>:   آيات قرآنية من سورة لقمان المكية التي عدد آياتها 34 آية</a:t>
            </a:r>
            <a:r>
              <a:rPr lang="ar-MA" sz="2800" b="1" dirty="0" smtClean="0">
                <a:solidFill>
                  <a:schemeClr val="bg1"/>
                </a:solidFill>
                <a:effectLst>
                  <a:outerShdw blurRad="38100" dist="38100" dir="2700000" algn="tl">
                    <a:srgbClr val="000000">
                      <a:alpha val="43137"/>
                    </a:srgbClr>
                  </a:outerShdw>
                </a:effectLst>
              </a:rPr>
              <a:t>.</a:t>
            </a:r>
          </a:p>
          <a:p>
            <a:pPr marL="457200" indent="-457200" algn="r" rtl="1">
              <a:lnSpc>
                <a:spcPct val="150000"/>
              </a:lnSpc>
              <a:buFont typeface="+mj-lt"/>
              <a:buAutoNum type="arabicPeriod"/>
            </a:pPr>
            <a:r>
              <a:rPr lang="ar-MA" sz="2800" b="1" u="sng" dirty="0" smtClean="0">
                <a:solidFill>
                  <a:schemeClr val="bg1"/>
                </a:solidFill>
                <a:effectLst>
                  <a:outerShdw blurRad="38100" dist="38100" dir="2700000" algn="tl">
                    <a:srgbClr val="000000">
                      <a:alpha val="43137"/>
                    </a:srgbClr>
                  </a:outerShdw>
                </a:effectLst>
              </a:rPr>
              <a:t>ملاحظة </a:t>
            </a:r>
            <a:r>
              <a:rPr lang="ar-MA" sz="2800" b="1" u="sng" dirty="0">
                <a:solidFill>
                  <a:schemeClr val="bg1"/>
                </a:solidFill>
                <a:effectLst>
                  <a:outerShdw blurRad="38100" dist="38100" dir="2700000" algn="tl">
                    <a:srgbClr val="000000">
                      <a:alpha val="43137"/>
                    </a:srgbClr>
                  </a:outerShdw>
                </a:effectLst>
              </a:rPr>
              <a:t>العنوان:</a:t>
            </a:r>
          </a:p>
          <a:p>
            <a:pPr marL="342900" indent="-342900" algn="r" rtl="1">
              <a:lnSpc>
                <a:spcPct val="150000"/>
              </a:lnSpc>
              <a:buFont typeface="Wingdings" panose="05000000000000000000" pitchFamily="2" charset="2"/>
              <a:buChar char="q"/>
            </a:pPr>
            <a:r>
              <a:rPr lang="ar-MA" sz="2800" b="1" dirty="0" smtClean="0">
                <a:solidFill>
                  <a:schemeClr val="bg1"/>
                </a:solidFill>
                <a:effectLst>
                  <a:outerShdw blurRad="38100" dist="38100" dir="2700000" algn="tl">
                    <a:srgbClr val="000000">
                      <a:alpha val="43137"/>
                    </a:srgbClr>
                  </a:outerShdw>
                </a:effectLst>
              </a:rPr>
              <a:t>تركيبيا</a:t>
            </a:r>
            <a:r>
              <a:rPr lang="ar-MA" sz="2800" b="1" dirty="0">
                <a:solidFill>
                  <a:schemeClr val="bg1"/>
                </a:solidFill>
                <a:effectLst>
                  <a:outerShdw blurRad="38100" dist="38100" dir="2700000" algn="tl">
                    <a:srgbClr val="000000">
                      <a:alpha val="43137"/>
                    </a:srgbClr>
                  </a:outerShdw>
                </a:effectLst>
              </a:rPr>
              <a:t>: تألف العنوان من كلمتين: يا: أداة نداء . بُنيَّ: منادى منصوب</a:t>
            </a:r>
            <a:r>
              <a:rPr lang="ar-MA" sz="2800" b="1" dirty="0" smtClean="0">
                <a:solidFill>
                  <a:schemeClr val="bg1"/>
                </a:solidFill>
                <a:effectLst>
                  <a:outerShdw blurRad="38100" dist="38100" dir="2700000" algn="tl">
                    <a:srgbClr val="000000">
                      <a:alpha val="43137"/>
                    </a:srgbClr>
                  </a:outerShdw>
                </a:effectLst>
              </a:rPr>
              <a:t>.</a:t>
            </a:r>
          </a:p>
          <a:p>
            <a:pPr marL="342900" indent="-342900" algn="r" rtl="1">
              <a:lnSpc>
                <a:spcPct val="150000"/>
              </a:lnSpc>
              <a:buFont typeface="Wingdings" panose="05000000000000000000" pitchFamily="2" charset="2"/>
              <a:buChar char="q"/>
            </a:pPr>
            <a:r>
              <a:rPr lang="ar-MA" sz="2800" b="1" dirty="0" smtClean="0">
                <a:solidFill>
                  <a:schemeClr val="bg1"/>
                </a:solidFill>
                <a:effectLst>
                  <a:outerShdw blurRad="38100" dist="38100" dir="2700000" algn="tl">
                    <a:srgbClr val="000000">
                      <a:alpha val="43137"/>
                    </a:srgbClr>
                  </a:outerShdw>
                </a:effectLst>
              </a:rPr>
              <a:t>دلاليا</a:t>
            </a:r>
            <a:r>
              <a:rPr lang="ar-MA" sz="2800" b="1" dirty="0">
                <a:solidFill>
                  <a:schemeClr val="bg1"/>
                </a:solidFill>
                <a:effectLst>
                  <a:outerShdw blurRad="38100" dist="38100" dir="2700000" algn="tl">
                    <a:srgbClr val="000000">
                      <a:alpha val="43137"/>
                    </a:srgbClr>
                  </a:outerShdw>
                </a:effectLst>
              </a:rPr>
              <a:t>: يدل العنوان على  نداء أب لابنه لينصحه و ينبهه</a:t>
            </a:r>
            <a:r>
              <a:rPr lang="ar-MA" sz="2800" b="1" dirty="0" smtClean="0">
                <a:solidFill>
                  <a:schemeClr val="bg1"/>
                </a:solidFill>
                <a:effectLst>
                  <a:outerShdw blurRad="38100" dist="38100" dir="2700000" algn="tl">
                    <a:srgbClr val="000000">
                      <a:alpha val="43137"/>
                    </a:srgbClr>
                  </a:outerShdw>
                </a:effectLst>
              </a:rPr>
              <a:t>.</a:t>
            </a:r>
          </a:p>
          <a:p>
            <a:pPr algn="r" rtl="1">
              <a:lnSpc>
                <a:spcPct val="150000"/>
              </a:lnSpc>
            </a:pPr>
            <a:r>
              <a:rPr lang="ar-MA" sz="2800" b="1" dirty="0" smtClean="0">
                <a:solidFill>
                  <a:schemeClr val="bg1"/>
                </a:solidFill>
                <a:effectLst>
                  <a:outerShdw blurRad="38100" dist="38100" dir="2700000" algn="tl">
                    <a:srgbClr val="000000">
                      <a:alpha val="43137"/>
                    </a:srgbClr>
                  </a:outerShdw>
                </a:effectLst>
              </a:rPr>
              <a:t>5.  </a:t>
            </a:r>
            <a:r>
              <a:rPr lang="ar-MA" sz="2800" b="1" u="sng" dirty="0" smtClean="0">
                <a:solidFill>
                  <a:schemeClr val="bg1"/>
                </a:solidFill>
                <a:effectLst>
                  <a:outerShdw blurRad="38100" dist="38100" dir="2700000" algn="tl">
                    <a:srgbClr val="000000">
                      <a:alpha val="43137"/>
                    </a:srgbClr>
                  </a:outerShdw>
                </a:effectLst>
              </a:rPr>
              <a:t>الفرضية</a:t>
            </a:r>
            <a:r>
              <a:rPr lang="ar-MA" sz="2800" b="1" u="sng" dirty="0">
                <a:solidFill>
                  <a:schemeClr val="bg1"/>
                </a:solidFill>
                <a:effectLst>
                  <a:outerShdw blurRad="38100" dist="38100" dir="2700000" algn="tl">
                    <a:srgbClr val="000000">
                      <a:alpha val="43137"/>
                    </a:srgbClr>
                  </a:outerShdw>
                </a:effectLst>
              </a:rPr>
              <a:t>: </a:t>
            </a:r>
            <a:r>
              <a:rPr lang="ar-MA" sz="2800" b="1" dirty="0">
                <a:solidFill>
                  <a:schemeClr val="bg1"/>
                </a:solidFill>
                <a:effectLst>
                  <a:outerShdw blurRad="38100" dist="38100" dir="2700000" algn="tl">
                    <a:srgbClr val="000000">
                      <a:alpha val="43137"/>
                    </a:srgbClr>
                  </a:outerShdw>
                </a:effectLst>
              </a:rPr>
              <a:t>انطلاقا </a:t>
            </a:r>
            <a:r>
              <a:rPr lang="ar-MA" sz="2800" b="1" dirty="0" smtClean="0">
                <a:solidFill>
                  <a:schemeClr val="bg1"/>
                </a:solidFill>
                <a:effectLst>
                  <a:outerShdw blurRad="38100" dist="38100" dir="2700000" algn="tl">
                    <a:srgbClr val="000000">
                      <a:alpha val="43137"/>
                    </a:srgbClr>
                  </a:outerShdw>
                </a:effectLst>
              </a:rPr>
              <a:t>م</a:t>
            </a:r>
            <a:r>
              <a:rPr lang="ar-SA" sz="2800" b="1" dirty="0" smtClean="0">
                <a:solidFill>
                  <a:schemeClr val="bg1"/>
                </a:solidFill>
                <a:effectLst>
                  <a:outerShdw blurRad="38100" dist="38100" dir="2700000" algn="tl">
                    <a:srgbClr val="000000">
                      <a:alpha val="43137"/>
                    </a:srgbClr>
                  </a:outerShdw>
                </a:effectLst>
              </a:rPr>
              <a:t>ما سبق نفترض</a:t>
            </a:r>
            <a:r>
              <a:rPr lang="ar-SA" sz="2800" b="1" dirty="0">
                <a:solidFill>
                  <a:schemeClr val="bg1"/>
                </a:solidFill>
                <a:effectLst>
                  <a:outerShdw blurRad="38100" dist="38100" dir="2700000" algn="tl">
                    <a:srgbClr val="000000">
                      <a:alpha val="43137"/>
                    </a:srgbClr>
                  </a:outerShdw>
                </a:effectLst>
              </a:rPr>
              <a:t> </a:t>
            </a:r>
            <a:r>
              <a:rPr lang="ar-SA" sz="2800" b="1" dirty="0" smtClean="0">
                <a:solidFill>
                  <a:schemeClr val="bg1"/>
                </a:solidFill>
                <a:effectLst>
                  <a:outerShdw blurRad="38100" dist="38100" dir="2700000" algn="tl">
                    <a:srgbClr val="000000">
                      <a:alpha val="43137"/>
                    </a:srgbClr>
                  </a:outerShdw>
                </a:effectLst>
              </a:rPr>
              <a:t>أن</a:t>
            </a:r>
            <a:r>
              <a:rPr lang="ar-MA" sz="2800" b="1" dirty="0" smtClean="0">
                <a:solidFill>
                  <a:schemeClr val="bg1"/>
                </a:solidFill>
                <a:effectLst>
                  <a:outerShdw blurRad="38100" dist="38100" dir="2700000" algn="tl">
                    <a:srgbClr val="000000">
                      <a:alpha val="43137"/>
                    </a:srgbClr>
                  </a:outerShdw>
                </a:effectLst>
              </a:rPr>
              <a:t> </a:t>
            </a:r>
            <a:r>
              <a:rPr lang="ar-MA" sz="2800" b="1" dirty="0">
                <a:solidFill>
                  <a:schemeClr val="bg1"/>
                </a:solidFill>
                <a:effectLst>
                  <a:outerShdw blurRad="38100" dist="38100" dir="2700000" algn="tl">
                    <a:srgbClr val="000000">
                      <a:alpha val="43137"/>
                    </a:srgbClr>
                  </a:outerShdw>
                </a:effectLst>
              </a:rPr>
              <a:t>النص سيتحدث عن نصح لقمان لابنه بعدم الشرك بالله وطاعة الوالدين.</a:t>
            </a:r>
          </a:p>
        </p:txBody>
      </p:sp>
      <p:sp>
        <p:nvSpPr>
          <p:cNvPr id="4" name="TextBox 3"/>
          <p:cNvSpPr txBox="1"/>
          <p:nvPr/>
        </p:nvSpPr>
        <p:spPr>
          <a:xfrm>
            <a:off x="4860174" y="11254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أولا: تأطير </a:t>
            </a:r>
            <a:r>
              <a:rPr lang="ar-MA" sz="3200" dirty="0"/>
              <a:t>النص</a:t>
            </a:r>
          </a:p>
        </p:txBody>
      </p:sp>
    </p:spTree>
    <p:extLst>
      <p:ext uri="{BB962C8B-B14F-4D97-AF65-F5344CB8AC3E}">
        <p14:creationId xmlns:p14="http://schemas.microsoft.com/office/powerpoint/2010/main" val="159918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25218" y="225084"/>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ثانيا: فهم </a:t>
            </a:r>
            <a:r>
              <a:rPr lang="ar-MA" sz="3200" dirty="0"/>
              <a:t>النص</a:t>
            </a:r>
          </a:p>
        </p:txBody>
      </p:sp>
      <p:sp>
        <p:nvSpPr>
          <p:cNvPr id="5" name="TextBox 4"/>
          <p:cNvSpPr txBox="1"/>
          <p:nvPr/>
        </p:nvSpPr>
        <p:spPr>
          <a:xfrm>
            <a:off x="225083" y="1266092"/>
            <a:ext cx="11633981" cy="4524315"/>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u="sng" dirty="0" smtClean="0">
                <a:solidFill>
                  <a:schemeClr val="bg1"/>
                </a:solidFill>
                <a:effectLst>
                  <a:outerShdw blurRad="38100" dist="38100" dir="2700000" algn="tl">
                    <a:srgbClr val="000000">
                      <a:alpha val="43137"/>
                    </a:srgbClr>
                  </a:outerShdw>
                </a:effectLst>
              </a:rPr>
              <a:t>1. الفكرة </a:t>
            </a:r>
            <a:r>
              <a:rPr lang="ar-MA" sz="3200" b="1" u="sng" dirty="0">
                <a:solidFill>
                  <a:schemeClr val="bg1"/>
                </a:solidFill>
                <a:effectLst>
                  <a:outerShdw blurRad="38100" dist="38100" dir="2700000" algn="tl">
                    <a:srgbClr val="000000">
                      <a:alpha val="43137"/>
                    </a:srgbClr>
                  </a:outerShdw>
                </a:effectLst>
              </a:rPr>
              <a:t>العامة للنص:</a:t>
            </a:r>
            <a:endParaRPr lang="ar-MA" sz="3200" b="1" u="sng"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chemeClr val="bg1"/>
                </a:solidFill>
                <a:effectLst>
                  <a:outerShdw blurRad="38100" dist="38100" dir="2700000" algn="tl">
                    <a:srgbClr val="000000">
                      <a:alpha val="43137"/>
                    </a:srgbClr>
                  </a:outerShdw>
                </a:effectLst>
              </a:rPr>
              <a:t>يوصي </a:t>
            </a:r>
            <a:r>
              <a:rPr lang="ar-MA" sz="3200" b="1" dirty="0">
                <a:solidFill>
                  <a:schemeClr val="bg1"/>
                </a:solidFill>
                <a:effectLst>
                  <a:outerShdw blurRad="38100" dist="38100" dir="2700000" algn="tl">
                    <a:srgbClr val="000000">
                      <a:alpha val="43137"/>
                    </a:srgbClr>
                  </a:outerShdw>
                </a:effectLst>
              </a:rPr>
              <a:t>لقمان ابنه بعدة وصايا أهمها عدم الشرك بالله وطاعة الوالدين والاتصاف بالصفات الحسنة.</a:t>
            </a:r>
          </a:p>
          <a:p>
            <a:pPr algn="r" rtl="1">
              <a:lnSpc>
                <a:spcPct val="150000"/>
              </a:lnSpc>
            </a:pPr>
            <a:r>
              <a:rPr lang="ar-MA" sz="3200" b="1" u="sng" dirty="0" smtClean="0">
                <a:solidFill>
                  <a:schemeClr val="bg1"/>
                </a:solidFill>
                <a:effectLst>
                  <a:outerShdw blurRad="38100" dist="38100" dir="2700000" algn="tl">
                    <a:srgbClr val="000000">
                      <a:alpha val="43137"/>
                    </a:srgbClr>
                  </a:outerShdw>
                </a:effectLst>
              </a:rPr>
              <a:t>2. </a:t>
            </a:r>
            <a:r>
              <a:rPr lang="ar-MA" sz="3200" b="1" u="sng" dirty="0">
                <a:solidFill>
                  <a:schemeClr val="bg1"/>
                </a:solidFill>
                <a:effectLst>
                  <a:outerShdw blurRad="38100" dist="38100" dir="2700000" algn="tl">
                    <a:srgbClr val="000000">
                      <a:alpha val="43137"/>
                    </a:srgbClr>
                  </a:outerShdw>
                </a:effectLst>
              </a:rPr>
              <a:t>تمييز الفرضية الصحيحة:</a:t>
            </a:r>
          </a:p>
          <a:p>
            <a:pPr algn="r" rtl="1">
              <a:lnSpc>
                <a:spcPct val="150000"/>
              </a:lnSpc>
            </a:pPr>
            <a:r>
              <a:rPr lang="ar-MA" sz="3200" b="1" dirty="0">
                <a:solidFill>
                  <a:schemeClr val="bg1"/>
                </a:solidFill>
                <a:effectLst>
                  <a:outerShdw blurRad="38100" dist="38100" dir="2700000" algn="tl">
                    <a:srgbClr val="000000">
                      <a:alpha val="43137"/>
                    </a:srgbClr>
                  </a:outerShdw>
                </a:effectLst>
              </a:rPr>
              <a:t>الفرضية الصحيحة: الفرضية </a:t>
            </a:r>
            <a:r>
              <a:rPr lang="ar-MA" sz="3200" b="1" dirty="0" smtClean="0">
                <a:solidFill>
                  <a:schemeClr val="bg1"/>
                </a:solidFill>
                <a:effectLst>
                  <a:outerShdw blurRad="38100" dist="38100" dir="2700000" algn="tl">
                    <a:srgbClr val="000000">
                      <a:alpha val="43137"/>
                    </a:srgbClr>
                  </a:outerShdw>
                </a:effectLst>
              </a:rPr>
              <a:t>الثانية </a:t>
            </a:r>
            <a:r>
              <a:rPr lang="ar-MA" sz="3200" b="1" dirty="0">
                <a:solidFill>
                  <a:schemeClr val="bg1"/>
                </a:solidFill>
                <a:effectLst>
                  <a:outerShdw blurRad="38100" dist="38100" dir="2700000" algn="tl">
                    <a:srgbClr val="000000">
                      <a:alpha val="43137"/>
                    </a:srgbClr>
                  </a:outerShdw>
                </a:effectLst>
              </a:rPr>
              <a:t>( إن النص سيتحدث عن نصح لقمان لابنه بعدم الشرك بالله وطاعة الوالدين..).</a:t>
            </a: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22508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ثالثا</a:t>
            </a:r>
            <a:r>
              <a:rPr lang="ar-MA" sz="3200" dirty="0"/>
              <a:t>: تحليل النص</a:t>
            </a:r>
          </a:p>
        </p:txBody>
      </p:sp>
      <p:sp>
        <p:nvSpPr>
          <p:cNvPr id="5" name="TextBox 4"/>
          <p:cNvSpPr txBox="1"/>
          <p:nvPr/>
        </p:nvSpPr>
        <p:spPr>
          <a:xfrm>
            <a:off x="520504" y="1237957"/>
            <a:ext cx="10585939" cy="5509200"/>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dirty="0" smtClean="0">
                <a:solidFill>
                  <a:schemeClr val="bg1"/>
                </a:solidFill>
                <a:effectLst>
                  <a:outerShdw blurRad="38100" dist="38100" dir="2700000" algn="tl">
                    <a:srgbClr val="000000">
                      <a:alpha val="43137"/>
                    </a:srgbClr>
                  </a:outerShdw>
                </a:effectLst>
              </a:rPr>
              <a:t>الأفكار الأساسية:</a:t>
            </a:r>
          </a:p>
          <a:p>
            <a:pPr marL="514350" indent="-514350" algn="r" rtl="1">
              <a:buAutoNum type="arabicPeriod"/>
            </a:pPr>
            <a:endParaRPr lang="ar-MA" sz="3200" b="1" dirty="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551669824"/>
              </p:ext>
            </p:extLst>
          </p:nvPr>
        </p:nvGraphicFramePr>
        <p:xfrm>
          <a:off x="756137" y="2011681"/>
          <a:ext cx="10114671" cy="3757752"/>
        </p:xfrm>
        <a:graphic>
          <a:graphicData uri="http://schemas.openxmlformats.org/drawingml/2006/table">
            <a:tbl>
              <a:tblPr rtl="1" firstRow="1" firstCol="1" bandRow="1"/>
              <a:tblGrid>
                <a:gridCol w="10114671">
                  <a:extLst>
                    <a:ext uri="{9D8B030D-6E8A-4147-A177-3AD203B41FA5}">
                      <a16:colId xmlns:a16="http://schemas.microsoft.com/office/drawing/2014/main" val="305840774"/>
                    </a:ext>
                  </a:extLst>
                </a:gridCol>
              </a:tblGrid>
              <a:tr h="1153550">
                <a:tc>
                  <a:txBody>
                    <a:bodyPr/>
                    <a:lstStyle/>
                    <a:p>
                      <a:pPr marL="342900" lvl="0" indent="-342900" algn="r" rtl="1">
                        <a:lnSpc>
                          <a:spcPct val="115000"/>
                        </a:lnSpc>
                        <a:spcAft>
                          <a:spcPts val="0"/>
                        </a:spcAft>
                        <a:buFont typeface="Times New Roman" panose="02020603050405020304" pitchFamily="18" charset="0"/>
                        <a:buChar char="-"/>
                      </a:pPr>
                      <a:r>
                        <a:rPr lang="ar-MA" sz="28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نصح لقمان ابنه بعدم الشرك بالله والبر بالوالدين وإقامة الصلاة والأمر بالمعروف  والنهي عن المنكر والصبر وعدم التكبر</a:t>
                      </a:r>
                      <a:r>
                        <a:rPr lang="ar-MA" sz="2800" b="1" dirty="0" smtClean="0">
                          <a:solidFill>
                            <a:schemeClr val="bg1"/>
                          </a:solidFill>
                          <a:effectLst/>
                          <a:latin typeface="Calibri" panose="020F0502020204030204" pitchFamily="34" charset="0"/>
                          <a:ea typeface="Times New Roman" panose="02020603050405020304" pitchFamily="18" charset="0"/>
                          <a:cs typeface="Arial" panose="020B0604020202020204" pitchFamily="34" charset="0"/>
                        </a:rPr>
                        <a:t>....</a:t>
                      </a:r>
                      <a:endParaRPr lang="en-US" sz="28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90041" marR="900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2496105164"/>
                  </a:ext>
                </a:extLst>
              </a:tr>
              <a:tr h="856083">
                <a:tc>
                  <a:txBody>
                    <a:bodyPr/>
                    <a:lstStyle/>
                    <a:p>
                      <a:pPr marL="342900" lvl="0" indent="-342900" algn="r" rtl="1">
                        <a:lnSpc>
                          <a:spcPct val="115000"/>
                        </a:lnSpc>
                        <a:spcAft>
                          <a:spcPts val="0"/>
                        </a:spcAft>
                        <a:buFont typeface="Times New Roman" panose="02020603050405020304" pitchFamily="18" charset="0"/>
                        <a:buChar char="-"/>
                      </a:pPr>
                      <a:r>
                        <a:rPr lang="ar-MA" sz="2800" b="1">
                          <a:solidFill>
                            <a:schemeClr val="bg1"/>
                          </a:solidFill>
                          <a:effectLst/>
                          <a:latin typeface="Calibri" panose="020F0502020204030204" pitchFamily="34" charset="0"/>
                          <a:ea typeface="Times New Roman" panose="02020603050405020304" pitchFamily="18" charset="0"/>
                          <a:cs typeface="Arial" panose="020B0604020202020204" pitchFamily="34" charset="0"/>
                        </a:rPr>
                        <a:t>الوصايا التي تتعلق بالأخلاق والسلوك هي البر بالوالــدين  والأمر بالمعروف  والنهي عن المنكر والصبر وعدم التكبر وخفض الصوت أثناء الحديث.</a:t>
                      </a:r>
                      <a:endParaRPr lang="en-US" sz="2800" b="1">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90041" marR="900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2888606973"/>
                  </a:ext>
                </a:extLst>
              </a:tr>
              <a:tr h="1622746">
                <a:tc>
                  <a:txBody>
                    <a:bodyPr/>
                    <a:lstStyle/>
                    <a:p>
                      <a:pPr marL="342900" lvl="0" indent="-342900" algn="r" rtl="1">
                        <a:lnSpc>
                          <a:spcPct val="115000"/>
                        </a:lnSpc>
                        <a:spcAft>
                          <a:spcPts val="0"/>
                        </a:spcAft>
                        <a:buFont typeface="Times New Roman" panose="02020603050405020304" pitchFamily="18" charset="0"/>
                        <a:buChar char="-"/>
                      </a:pPr>
                      <a:r>
                        <a:rPr lang="ar-MA" sz="28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الأمر بالمعروف والنهي عن المنكر يقتضي من المسلم أن يدعو أخاه المسلم إلى فعل الخير بالكلام الحسن الطيب وينهاه عن المنكر بالنصح والإرشاد وإبراز العواقب والمخاطر.</a:t>
                      </a:r>
                      <a:endParaRPr lang="en-US" sz="28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90041" marR="900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4230728629"/>
                  </a:ext>
                </a:extLst>
              </a:tr>
            </a:tbl>
          </a:graphicData>
        </a:graphic>
      </p:graphicFrame>
    </p:spTree>
    <p:extLst>
      <p:ext uri="{BB962C8B-B14F-4D97-AF65-F5344CB8AC3E}">
        <p14:creationId xmlns:p14="http://schemas.microsoft.com/office/powerpoint/2010/main" val="7585274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9" y="1237957"/>
            <a:ext cx="11746523" cy="3970318"/>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smtClean="0">
                <a:solidFill>
                  <a:schemeClr val="bg1"/>
                </a:solidFill>
                <a:effectLst>
                  <a:outerShdw blurRad="38100" dist="38100" dir="2700000" algn="tl">
                    <a:srgbClr val="000000">
                      <a:alpha val="43137"/>
                    </a:srgbClr>
                  </a:outerShdw>
                </a:effectLst>
              </a:rPr>
              <a:t>الأساليب </a:t>
            </a:r>
            <a:r>
              <a:rPr lang="ar-MA" sz="3600" b="1" dirty="0">
                <a:solidFill>
                  <a:schemeClr val="bg1"/>
                </a:solidFill>
                <a:effectLst>
                  <a:outerShdw blurRad="38100" dist="38100" dir="2700000" algn="tl">
                    <a:srgbClr val="000000">
                      <a:alpha val="43137"/>
                    </a:srgbClr>
                  </a:outerShdw>
                </a:effectLst>
              </a:rPr>
              <a:t>الموظَّفة في النص</a:t>
            </a:r>
            <a:r>
              <a:rPr lang="ar-MA" sz="3600" b="1" dirty="0" smtClean="0">
                <a:solidFill>
                  <a:schemeClr val="bg1"/>
                </a:solidFill>
                <a:effectLst>
                  <a:outerShdw blurRad="38100" dist="38100" dir="2700000" algn="tl">
                    <a:srgbClr val="000000">
                      <a:alpha val="43137"/>
                    </a:srgbClr>
                  </a:outerShdw>
                </a:effectLst>
              </a:rPr>
              <a:t>:</a:t>
            </a:r>
          </a:p>
          <a:p>
            <a:pPr marL="514350" indent="-514350" algn="r" rtl="1">
              <a:buAutoNum type="arabicPeriod" startAt="2"/>
            </a:pPr>
            <a:endParaRPr lang="ar-MA" sz="3600" b="1" dirty="0">
              <a:solidFill>
                <a:schemeClr val="bg1"/>
              </a:solidFill>
              <a:effectLst>
                <a:outerShdw blurRad="38100" dist="38100" dir="2700000" algn="tl">
                  <a:srgbClr val="000000">
                    <a:alpha val="43137"/>
                  </a:srgbClr>
                </a:outerShdw>
              </a:effectLst>
            </a:endParaRPr>
          </a:p>
          <a:p>
            <a:pPr marL="514350" indent="-514350" algn="r" rtl="1">
              <a:buAutoNum type="arabicPeriod" startAt="2"/>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smtClean="0">
                <a:solidFill>
                  <a:schemeClr val="bg1"/>
                </a:solidFill>
                <a:effectLst>
                  <a:outerShdw blurRad="38100" dist="38100" dir="2700000" algn="tl">
                    <a:srgbClr val="000000">
                      <a:alpha val="43137"/>
                    </a:srgbClr>
                  </a:outerShdw>
                </a:effectLst>
              </a:rPr>
              <a:t>3. القيم </a:t>
            </a:r>
            <a:r>
              <a:rPr lang="ar-MA" sz="3600" b="1" dirty="0">
                <a:solidFill>
                  <a:schemeClr val="bg1"/>
                </a:solidFill>
                <a:effectLst>
                  <a:outerShdw blurRad="38100" dist="38100" dir="2700000" algn="tl">
                    <a:srgbClr val="000000">
                      <a:alpha val="43137"/>
                    </a:srgbClr>
                  </a:outerShdw>
                </a:effectLst>
              </a:rPr>
              <a:t>المروَّجة في النص</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قيم  تعبــدية</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قيم أخلاقية/ سلوكية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287238252"/>
              </p:ext>
            </p:extLst>
          </p:nvPr>
        </p:nvGraphicFramePr>
        <p:xfrm>
          <a:off x="407963" y="1985501"/>
          <a:ext cx="11226851" cy="1261872"/>
        </p:xfrm>
        <a:graphic>
          <a:graphicData uri="http://schemas.openxmlformats.org/drawingml/2006/table">
            <a:tbl>
              <a:tblPr rtl="1" firstRow="1" firstCol="1" bandRow="1"/>
              <a:tblGrid>
                <a:gridCol w="1140316">
                  <a:extLst>
                    <a:ext uri="{9D8B030D-6E8A-4147-A177-3AD203B41FA5}">
                      <a16:colId xmlns:a16="http://schemas.microsoft.com/office/drawing/2014/main" val="2557306493"/>
                    </a:ext>
                  </a:extLst>
                </a:gridCol>
                <a:gridCol w="10086535">
                  <a:extLst>
                    <a:ext uri="{9D8B030D-6E8A-4147-A177-3AD203B41FA5}">
                      <a16:colId xmlns:a16="http://schemas.microsoft.com/office/drawing/2014/main" val="771501975"/>
                    </a:ext>
                  </a:extLst>
                </a:gridCol>
              </a:tblGrid>
              <a:tr h="0">
                <a:tc>
                  <a:txBody>
                    <a:bodyPr/>
                    <a:lstStyle/>
                    <a:p>
                      <a:pPr algn="ctr" rtl="1">
                        <a:lnSpc>
                          <a:spcPct val="115000"/>
                        </a:lnSpc>
                        <a:spcAft>
                          <a:spcPts val="1000"/>
                        </a:spcAft>
                      </a:pPr>
                      <a:r>
                        <a:rPr lang="ar-MA" sz="24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الأسلوب</a:t>
                      </a:r>
                      <a:endParaRPr lang="en-US" sz="24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rtl="1">
                        <a:lnSpc>
                          <a:spcPct val="115000"/>
                        </a:lnSpc>
                        <a:spcAft>
                          <a:spcPts val="1000"/>
                        </a:spcAft>
                      </a:pPr>
                      <a:r>
                        <a:rPr lang="ar-MA" sz="24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أمثلته</a:t>
                      </a:r>
                      <a:endParaRPr lang="en-US" sz="24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4246401917"/>
                  </a:ext>
                </a:extLst>
              </a:tr>
              <a:tr h="0">
                <a:tc>
                  <a:txBody>
                    <a:bodyPr/>
                    <a:lstStyle/>
                    <a:p>
                      <a:pPr algn="ctr" rtl="1">
                        <a:lnSpc>
                          <a:spcPct val="115000"/>
                        </a:lnSpc>
                        <a:spcAft>
                          <a:spcPts val="1000"/>
                        </a:spcAft>
                      </a:pPr>
                      <a:r>
                        <a:rPr lang="ar-MA" sz="24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الأمر</a:t>
                      </a:r>
                      <a:endParaRPr lang="en-US" sz="24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en-US" sz="24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341477"/>
                  </a:ext>
                </a:extLst>
              </a:tr>
              <a:tr h="0">
                <a:tc>
                  <a:txBody>
                    <a:bodyPr/>
                    <a:lstStyle/>
                    <a:p>
                      <a:pPr algn="ctr" rtl="1">
                        <a:lnSpc>
                          <a:spcPct val="115000"/>
                        </a:lnSpc>
                        <a:spcAft>
                          <a:spcPts val="1000"/>
                        </a:spcAft>
                      </a:pPr>
                      <a:r>
                        <a:rPr lang="ar-MA" sz="24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النهي</a:t>
                      </a:r>
                      <a:endParaRPr lang="en-US" sz="24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en-US" sz="24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3508807"/>
                  </a:ext>
                </a:extLst>
              </a:tr>
            </a:tbl>
          </a:graphicData>
        </a:graphic>
      </p:graphicFrame>
    </p:spTree>
    <p:extLst>
      <p:ext uri="{BB962C8B-B14F-4D97-AF65-F5344CB8AC3E}">
        <p14:creationId xmlns:p14="http://schemas.microsoft.com/office/powerpoint/2010/main" val="3147838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9" y="1237957"/>
            <a:ext cx="11746523" cy="3970318"/>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smtClean="0">
                <a:solidFill>
                  <a:schemeClr val="bg1"/>
                </a:solidFill>
                <a:effectLst>
                  <a:outerShdw blurRad="38100" dist="38100" dir="2700000" algn="tl">
                    <a:srgbClr val="000000">
                      <a:alpha val="43137"/>
                    </a:srgbClr>
                  </a:outerShdw>
                </a:effectLst>
              </a:rPr>
              <a:t>الأساليب </a:t>
            </a:r>
            <a:r>
              <a:rPr lang="ar-MA" sz="3600" b="1" dirty="0">
                <a:solidFill>
                  <a:schemeClr val="bg1"/>
                </a:solidFill>
                <a:effectLst>
                  <a:outerShdw blurRad="38100" dist="38100" dir="2700000" algn="tl">
                    <a:srgbClr val="000000">
                      <a:alpha val="43137"/>
                    </a:srgbClr>
                  </a:outerShdw>
                </a:effectLst>
              </a:rPr>
              <a:t>الموظَّفة في النص</a:t>
            </a:r>
            <a:r>
              <a:rPr lang="ar-MA" sz="3600" b="1" dirty="0" smtClean="0">
                <a:solidFill>
                  <a:schemeClr val="bg1"/>
                </a:solidFill>
                <a:effectLst>
                  <a:outerShdw blurRad="38100" dist="38100" dir="2700000" algn="tl">
                    <a:srgbClr val="000000">
                      <a:alpha val="43137"/>
                    </a:srgbClr>
                  </a:outerShdw>
                </a:effectLst>
              </a:rPr>
              <a:t>:</a:t>
            </a:r>
          </a:p>
          <a:p>
            <a:pPr marL="514350" indent="-514350" algn="r" rtl="1">
              <a:buAutoNum type="arabicPeriod" startAt="2"/>
            </a:pPr>
            <a:endParaRPr lang="ar-MA" sz="3600" b="1" dirty="0">
              <a:solidFill>
                <a:schemeClr val="bg1"/>
              </a:solidFill>
              <a:effectLst>
                <a:outerShdw blurRad="38100" dist="38100" dir="2700000" algn="tl">
                  <a:srgbClr val="000000">
                    <a:alpha val="43137"/>
                  </a:srgbClr>
                </a:outerShdw>
              </a:effectLst>
            </a:endParaRPr>
          </a:p>
          <a:p>
            <a:pPr marL="514350" indent="-514350" algn="r" rtl="1">
              <a:buAutoNum type="arabicPeriod" startAt="2"/>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smtClean="0">
                <a:solidFill>
                  <a:schemeClr val="bg1"/>
                </a:solidFill>
                <a:effectLst>
                  <a:outerShdw blurRad="38100" dist="38100" dir="2700000" algn="tl">
                    <a:srgbClr val="000000">
                      <a:alpha val="43137"/>
                    </a:srgbClr>
                  </a:outerShdw>
                </a:effectLst>
              </a:rPr>
              <a:t>3. القيم </a:t>
            </a:r>
            <a:r>
              <a:rPr lang="ar-MA" sz="3600" b="1" dirty="0">
                <a:solidFill>
                  <a:schemeClr val="bg1"/>
                </a:solidFill>
                <a:effectLst>
                  <a:outerShdw blurRad="38100" dist="38100" dir="2700000" algn="tl">
                    <a:srgbClr val="000000">
                      <a:alpha val="43137"/>
                    </a:srgbClr>
                  </a:outerShdw>
                </a:effectLst>
              </a:rPr>
              <a:t>المروَّجة في النص</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قيم  تعبــدية:  وتكمن في إقامة الصلاة</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قيم أخلاقية/ سلوكية : وتبرز في الشكر لله </a:t>
            </a:r>
            <a:r>
              <a:rPr lang="ar-MA" sz="3600" b="1" dirty="0" smtClean="0">
                <a:solidFill>
                  <a:schemeClr val="bg1"/>
                </a:solidFill>
                <a:effectLst>
                  <a:outerShdw blurRad="38100" dist="38100" dir="2700000" algn="tl">
                    <a:srgbClr val="000000">
                      <a:alpha val="43137"/>
                    </a:srgbClr>
                  </a:outerShdw>
                </a:effectLst>
              </a:rPr>
              <a:t>وللوالدين.</a:t>
            </a:r>
            <a:endParaRPr lang="ar-MA" sz="36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458209184"/>
              </p:ext>
            </p:extLst>
          </p:nvPr>
        </p:nvGraphicFramePr>
        <p:xfrm>
          <a:off x="407963" y="1985501"/>
          <a:ext cx="11226851" cy="1261872"/>
        </p:xfrm>
        <a:graphic>
          <a:graphicData uri="http://schemas.openxmlformats.org/drawingml/2006/table">
            <a:tbl>
              <a:tblPr rtl="1" firstRow="1" firstCol="1" bandRow="1"/>
              <a:tblGrid>
                <a:gridCol w="1140316">
                  <a:extLst>
                    <a:ext uri="{9D8B030D-6E8A-4147-A177-3AD203B41FA5}">
                      <a16:colId xmlns:a16="http://schemas.microsoft.com/office/drawing/2014/main" val="2557306493"/>
                    </a:ext>
                  </a:extLst>
                </a:gridCol>
                <a:gridCol w="10086535">
                  <a:extLst>
                    <a:ext uri="{9D8B030D-6E8A-4147-A177-3AD203B41FA5}">
                      <a16:colId xmlns:a16="http://schemas.microsoft.com/office/drawing/2014/main" val="771501975"/>
                    </a:ext>
                  </a:extLst>
                </a:gridCol>
              </a:tblGrid>
              <a:tr h="0">
                <a:tc>
                  <a:txBody>
                    <a:bodyPr/>
                    <a:lstStyle/>
                    <a:p>
                      <a:pPr algn="ctr" rtl="1">
                        <a:lnSpc>
                          <a:spcPct val="115000"/>
                        </a:lnSpc>
                        <a:spcAft>
                          <a:spcPts val="1000"/>
                        </a:spcAft>
                      </a:pPr>
                      <a:r>
                        <a:rPr lang="ar-MA" sz="24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الأسلوب</a:t>
                      </a:r>
                      <a:endParaRPr lang="en-US" sz="24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rtl="1">
                        <a:lnSpc>
                          <a:spcPct val="115000"/>
                        </a:lnSpc>
                        <a:spcAft>
                          <a:spcPts val="1000"/>
                        </a:spcAft>
                      </a:pPr>
                      <a:r>
                        <a:rPr lang="ar-MA" sz="24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أمثلته</a:t>
                      </a:r>
                      <a:endParaRPr lang="en-US" sz="24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4246401917"/>
                  </a:ext>
                </a:extLst>
              </a:tr>
              <a:tr h="0">
                <a:tc>
                  <a:txBody>
                    <a:bodyPr/>
                    <a:lstStyle/>
                    <a:p>
                      <a:pPr algn="ctr" rtl="1">
                        <a:lnSpc>
                          <a:spcPct val="115000"/>
                        </a:lnSpc>
                        <a:spcAft>
                          <a:spcPts val="1000"/>
                        </a:spcAft>
                      </a:pPr>
                      <a:r>
                        <a:rPr lang="ar-MA" sz="24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الأمر</a:t>
                      </a:r>
                      <a:endParaRPr lang="en-US" sz="24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MA" sz="24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اتبع – أقم الصلاة – وامر بالمعروف – اصبر على ما أصابك – اقصد في مشيك – اغضض من صوتك</a:t>
                      </a:r>
                      <a:endParaRPr lang="en-US" sz="24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341477"/>
                  </a:ext>
                </a:extLst>
              </a:tr>
              <a:tr h="0">
                <a:tc>
                  <a:txBody>
                    <a:bodyPr/>
                    <a:lstStyle/>
                    <a:p>
                      <a:pPr algn="ctr" rtl="1">
                        <a:lnSpc>
                          <a:spcPct val="115000"/>
                        </a:lnSpc>
                        <a:spcAft>
                          <a:spcPts val="1000"/>
                        </a:spcAft>
                      </a:pPr>
                      <a:r>
                        <a:rPr lang="ar-MA" sz="24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النهي</a:t>
                      </a:r>
                      <a:endParaRPr lang="en-US" sz="24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MA" sz="24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لا تشرك – لا تطعهما – لا تصَعِرْ خدك للناس – لا تمش </a:t>
                      </a:r>
                      <a:endParaRPr lang="en-US" sz="24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3508807"/>
                  </a:ext>
                </a:extLst>
              </a:tr>
            </a:tbl>
          </a:graphicData>
        </a:graphic>
      </p:graphicFrame>
    </p:spTree>
    <p:extLst>
      <p:ext uri="{BB962C8B-B14F-4D97-AF65-F5344CB8AC3E}">
        <p14:creationId xmlns:p14="http://schemas.microsoft.com/office/powerpoint/2010/main" val="35995466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1"/>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رابعا</a:t>
            </a:r>
            <a:r>
              <a:rPr lang="ar-MA" sz="3200" dirty="0"/>
              <a:t>: التركيب</a:t>
            </a:r>
          </a:p>
        </p:txBody>
      </p:sp>
      <p:sp>
        <p:nvSpPr>
          <p:cNvPr id="5" name="TextBox 4"/>
          <p:cNvSpPr txBox="1"/>
          <p:nvPr/>
        </p:nvSpPr>
        <p:spPr>
          <a:xfrm>
            <a:off x="196947" y="625718"/>
            <a:ext cx="11830929" cy="4524315"/>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النص مقتبس من المصحف، يتكون من ثمان آيات قرآنية مكتوبة بخط عثماني كبير وواضح،  وهي نصائح ووصايا يقدمها الله لعباده على لسان الحكيم لقمان.</a:t>
            </a:r>
          </a:p>
          <a:p>
            <a:pPr algn="r" rtl="1"/>
            <a:r>
              <a:rPr lang="ar-MA" sz="3200" b="1" dirty="0">
                <a:solidFill>
                  <a:schemeClr val="bg1"/>
                </a:solidFill>
                <a:effectLst>
                  <a:outerShdw blurRad="38100" dist="38100" dir="2700000" algn="tl">
                    <a:srgbClr val="000000">
                      <a:alpha val="43137"/>
                    </a:srgbClr>
                  </a:outerShdw>
                </a:effectLst>
              </a:rPr>
              <a:t>كما تعالج هذه الآيات الكريمة جوانب عديدة تشكل عماد الدين الإسلامي، وتعتبر اللبنات الأساسية في بناء شخصية الإنسان المسلم، وصوغها على المنهاج الذي يرتضيه الخالق ومنها:</a:t>
            </a:r>
          </a:p>
          <a:p>
            <a:pPr algn="r" rtl="1"/>
            <a:r>
              <a:rPr lang="ar-MA" sz="3200" b="1" dirty="0">
                <a:solidFill>
                  <a:schemeClr val="bg1"/>
                </a:solidFill>
                <a:effectLst>
                  <a:outerShdw blurRad="38100" dist="38100" dir="2700000" algn="tl">
                    <a:srgbClr val="000000">
                      <a:alpha val="43137"/>
                    </a:srgbClr>
                  </a:outerShdw>
                </a:effectLst>
              </a:rPr>
              <a:t>-	الجانب العقدي ويشمل التوحيد وصفات الله (الغني / اللطيف / العليم/ ...).</a:t>
            </a:r>
          </a:p>
          <a:p>
            <a:pPr algn="r" rtl="1"/>
            <a:r>
              <a:rPr lang="ar-MA" sz="3200" b="1" dirty="0">
                <a:solidFill>
                  <a:schemeClr val="bg1"/>
                </a:solidFill>
                <a:effectLst>
                  <a:outerShdw blurRad="38100" dist="38100" dir="2700000" algn="tl">
                    <a:srgbClr val="000000">
                      <a:alpha val="43137"/>
                    </a:srgbClr>
                  </a:outerShdw>
                </a:effectLst>
              </a:rPr>
              <a:t>-	الجانب التعبدي : كإقامة </a:t>
            </a:r>
            <a:r>
              <a:rPr lang="ar-MA" sz="3200" b="1" dirty="0" smtClean="0">
                <a:solidFill>
                  <a:schemeClr val="bg1"/>
                </a:solidFill>
                <a:effectLst>
                  <a:outerShdw blurRad="38100" dist="38100" dir="2700000" algn="tl">
                    <a:srgbClr val="000000">
                      <a:alpha val="43137"/>
                    </a:srgbClr>
                  </a:outerShdw>
                </a:effectLst>
              </a:rPr>
              <a:t>الصلاة</a:t>
            </a:r>
            <a:endParaRPr lang="ar-MA" sz="3200" b="1" dirty="0">
              <a:solidFill>
                <a:schemeClr val="bg1"/>
              </a:solidFill>
              <a:effectLst>
                <a:outerShdw blurRad="38100" dist="38100" dir="2700000" algn="tl">
                  <a:srgbClr val="000000">
                    <a:alpha val="43137"/>
                  </a:srgbClr>
                </a:outerShdw>
              </a:effectLst>
            </a:endParaRPr>
          </a:p>
          <a:p>
            <a:pPr algn="r" rtl="1"/>
            <a:r>
              <a:rPr lang="ar-MA" sz="3200" b="1" dirty="0">
                <a:solidFill>
                  <a:schemeClr val="bg1"/>
                </a:solidFill>
                <a:effectLst>
                  <a:outerShdw blurRad="38100" dist="38100" dir="2700000" algn="tl">
                    <a:srgbClr val="000000">
                      <a:alpha val="43137"/>
                    </a:srgbClr>
                  </a:outerShdw>
                </a:effectLst>
              </a:rPr>
              <a:t>-	الجانب الأخلاقي/ السلوكي : كالصبر والحياء والشكر للوالدين، ثم الأمر بالمعروف والنهي عن المنكر..</a:t>
            </a:r>
          </a:p>
        </p:txBody>
      </p:sp>
      <p:sp>
        <p:nvSpPr>
          <p:cNvPr id="6" name="TextBox 5"/>
          <p:cNvSpPr txBox="1"/>
          <p:nvPr/>
        </p:nvSpPr>
        <p:spPr>
          <a:xfrm>
            <a:off x="4794738" y="5138995"/>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خامسا: الاستثمار</a:t>
            </a:r>
            <a:endParaRPr lang="ar-MA" sz="3200" dirty="0"/>
          </a:p>
        </p:txBody>
      </p:sp>
      <p:sp>
        <p:nvSpPr>
          <p:cNvPr id="3" name="TextBox 2"/>
          <p:cNvSpPr txBox="1"/>
          <p:nvPr/>
        </p:nvSpPr>
        <p:spPr>
          <a:xfrm>
            <a:off x="729176" y="5781822"/>
            <a:ext cx="10733649"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1">
            <a:spAutoFit/>
          </a:bodyPr>
          <a:lstStyle/>
          <a:p>
            <a:pPr algn="r" rtl="1"/>
            <a:r>
              <a:rPr lang="ar-MA" sz="3200" b="1">
                <a:solidFill>
                  <a:schemeClr val="bg1"/>
                </a:solidFill>
              </a:rPr>
              <a:t>ابحث عن آيات قرآنية تدعو المسلم إلى مكارم الأخلاق وحسن السلوك.</a:t>
            </a:r>
            <a:endParaRPr lang="ar-MA" sz="3200" b="1" dirty="0">
              <a:solidFill>
                <a:schemeClr val="bg1"/>
              </a:solidFill>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314</TotalTime>
  <Words>467</Words>
  <Application>Microsoft Office PowerPoint</Application>
  <PresentationFormat>Grand écran</PresentationFormat>
  <Paragraphs>70</Paragraphs>
  <Slides>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8</vt:i4>
      </vt:variant>
    </vt:vector>
  </HeadingPairs>
  <TitlesOfParts>
    <vt:vector size="15" baseType="lpstr">
      <vt:lpstr>Arial</vt:lpstr>
      <vt:lpstr>Calibri</vt:lpstr>
      <vt:lpstr>Century Gothic</vt:lpstr>
      <vt:lpstr>Times New Roman</vt:lpstr>
      <vt:lpstr>Wingdings</vt:lpstr>
      <vt:lpstr>Wingdings 3</vt:lpstr>
      <vt:lpstr>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acer</cp:lastModifiedBy>
  <cp:revision>24</cp:revision>
  <dcterms:created xsi:type="dcterms:W3CDTF">2022-09-26T12:22:46Z</dcterms:created>
  <dcterms:modified xsi:type="dcterms:W3CDTF">2022-10-01T07:40:11Z</dcterms:modified>
</cp:coreProperties>
</file>