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32"/>
  </p:notesMasterIdLst>
  <p:sldIdLst>
    <p:sldId id="257" r:id="rId6"/>
    <p:sldId id="256" r:id="rId7"/>
    <p:sldId id="357" r:id="rId8"/>
    <p:sldId id="301" r:id="rId9"/>
    <p:sldId id="264" r:id="rId10"/>
    <p:sldId id="290" r:id="rId11"/>
    <p:sldId id="307" r:id="rId12"/>
    <p:sldId id="299" r:id="rId13"/>
    <p:sldId id="263" r:id="rId14"/>
    <p:sldId id="259" r:id="rId15"/>
    <p:sldId id="260" r:id="rId16"/>
    <p:sldId id="270" r:id="rId17"/>
    <p:sldId id="269" r:id="rId18"/>
    <p:sldId id="344" r:id="rId19"/>
    <p:sldId id="272" r:id="rId20"/>
    <p:sldId id="277" r:id="rId21"/>
    <p:sldId id="278" r:id="rId22"/>
    <p:sldId id="358" r:id="rId23"/>
    <p:sldId id="280" r:id="rId24"/>
    <p:sldId id="276" r:id="rId25"/>
    <p:sldId id="288" r:id="rId26"/>
    <p:sldId id="298" r:id="rId27"/>
    <p:sldId id="331" r:id="rId28"/>
    <p:sldId id="356" r:id="rId29"/>
    <p:sldId id="359" r:id="rId30"/>
    <p:sldId id="295" r:id="rId31"/>
  </p:sldIdLst>
  <p:sldSz cx="12192000" cy="6858000"/>
  <p:notesSz cx="7315200" cy="96012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Requenes" initials="AR" lastIdx="0" clrIdx="1"/>
  <p:cmAuthor id="1" name="Sarah Hall" initials="S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40924-7746-4AB5-9654-9CFC11BC75FD}" v="39" dt="2024-08-27T18:48:19.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8" autoAdjust="0"/>
    <p:restoredTop sz="72280" autoAdjust="0"/>
  </p:normalViewPr>
  <p:slideViewPr>
    <p:cSldViewPr snapToGrid="0" snapToObjects="1">
      <p:cViewPr varScale="1">
        <p:scale>
          <a:sx n="65" d="100"/>
          <a:sy n="65" d="100"/>
        </p:scale>
        <p:origin x="1422"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4DE5174-9F39-4CBE-A154-D5FEFF18A99F}" type="datetimeFigureOut">
              <a:rPr lang="en-US" smtClean="0"/>
              <a:t>8/27/2025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D8DBB1-CE69-44CA-AC3C-6FB940440E15}" type="slidenum">
              <a:rPr lang="en-US" smtClean="0"/>
              <a:t>‹#›</a:t>
            </a:fld>
            <a:endParaRPr lang="en-US"/>
          </a:p>
        </p:txBody>
      </p:sp>
    </p:spTree>
    <p:extLst>
      <p:ext uri="{BB962C8B-B14F-4D97-AF65-F5344CB8AC3E}">
        <p14:creationId xmlns:p14="http://schemas.microsoft.com/office/powerpoint/2010/main" val="223417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Rachel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Then Sarah explaining</a:t>
            </a:r>
          </a:p>
          <a:p>
            <a:pPr marL="0" lvl="0" indent="0" algn="l" rtl="0">
              <a:spcBef>
                <a:spcPct val="0"/>
              </a:spcBef>
              <a:spcAft>
                <a:spcPct val="0"/>
              </a:spcAft>
              <a:buNone/>
            </a:pPr>
            <a:endParaRPr lang="en-US" dirty="0"/>
          </a:p>
        </p:txBody>
      </p:sp>
      <p:sp>
        <p:nvSpPr>
          <p:cNvPr id="102" name="Google Shape;102;p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ource Sans Pro" panose="020B0503030403020204" pitchFamily="34" charset="0"/>
              </a:rPr>
              <a:t>Rachel starts – Sarah jumps in whenever </a:t>
            </a:r>
          </a:p>
          <a:p>
            <a:endParaRPr lang="en-US" sz="1200" dirty="0">
              <a:latin typeface="Source Sans Pro" panose="020B0503030403020204" pitchFamily="34" charset="0"/>
            </a:endParaRPr>
          </a:p>
          <a:p>
            <a:r>
              <a:rPr lang="en-US" sz="1200" dirty="0">
                <a:latin typeface="Source Sans Pro" panose="020B0503030403020204" pitchFamily="34" charset="0"/>
              </a:rPr>
              <a:t>Within commercially sexually exploited youth, the contemplation stage looks like:</a:t>
            </a:r>
          </a:p>
          <a:p>
            <a:pPr marL="342900" indent="-342900">
              <a:buFont typeface="Arial" panose="020B0604020202020204" pitchFamily="34" charset="0"/>
              <a:buChar char="•"/>
            </a:pPr>
            <a:r>
              <a:rPr lang="en-US" sz="1200" dirty="0">
                <a:latin typeface="Source Sans Pro" panose="020B0503030403020204" pitchFamily="34" charset="0"/>
              </a:rPr>
              <a:t>Sharing information that seems contradictory from the perspective of change– “I don’t like it when I have to do _____, but I’m worried that my boyfriend won’t be able to pay his rent if I stop.” “I still believe he loves me even if he’s mean to me sometimes.” </a:t>
            </a:r>
          </a:p>
          <a:p>
            <a:pPr marL="342900" indent="-342900">
              <a:buFont typeface="Arial" panose="020B0604020202020204" pitchFamily="34" charset="0"/>
              <a:buChar char="•"/>
            </a:pPr>
            <a:r>
              <a:rPr lang="en-US" sz="1200" dirty="0">
                <a:latin typeface="Source Sans Pro" panose="020B0503030403020204" pitchFamily="34" charset="0"/>
              </a:rPr>
              <a:t>Engaging in more support services, while also engaging in the same amount of time spent with exploiters or others in the commercial sexual industry. </a:t>
            </a:r>
          </a:p>
          <a:p>
            <a:pPr marL="342900" indent="-342900">
              <a:buFont typeface="Arial" panose="020B0604020202020204" pitchFamily="34" charset="0"/>
              <a:buChar char="•"/>
            </a:pPr>
            <a:r>
              <a:rPr lang="en-US" sz="1200" dirty="0">
                <a:latin typeface="Source Sans Pro" panose="020B0503030403020204" pitchFamily="34" charset="0"/>
              </a:rPr>
              <a:t>Asking about opportunities to engage in other activities while also continuing to engage in behaviors characteristic of “The Life.” </a:t>
            </a:r>
          </a:p>
          <a:p>
            <a:pPr marL="342900" indent="-342900">
              <a:buFont typeface="Arial" panose="020B0604020202020204" pitchFamily="34" charset="0"/>
              <a:buChar char="•"/>
            </a:pPr>
            <a:r>
              <a:rPr lang="en-US" sz="1200" dirty="0">
                <a:latin typeface="Source Sans Pro" panose="020B0503030403020204" pitchFamily="34" charset="0"/>
              </a:rPr>
              <a:t>Expressing fears that life will not get better, even if they did try to change. </a:t>
            </a:r>
          </a:p>
          <a:p>
            <a:pPr marL="342900" indent="-342900">
              <a:buFont typeface="Arial" panose="020B0604020202020204" pitchFamily="34" charset="0"/>
              <a:buChar char="•"/>
            </a:pPr>
            <a:endParaRPr lang="en-US" sz="1200" dirty="0">
              <a:latin typeface="Source Sans Pro" panose="020B0503030403020204" pitchFamily="34" charset="0"/>
            </a:endParaRPr>
          </a:p>
          <a:p>
            <a:pPr marL="342900" indent="-342900">
              <a:buFont typeface="Arial" panose="020B0604020202020204" pitchFamily="34" charset="0"/>
              <a:buChar char="•"/>
            </a:pPr>
            <a:endParaRPr lang="en-US" sz="1200" dirty="0">
              <a:latin typeface="Source Sans Pro" panose="020B0503030403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key is CONTRADICTORY information/behavior</a:t>
            </a:r>
          </a:p>
          <a:p>
            <a:pPr marL="342900" indent="-342900">
              <a:buFont typeface="Arial" panose="020B0604020202020204" pitchFamily="34" charset="0"/>
              <a:buChar char="•"/>
            </a:pPr>
            <a:endParaRPr lang="en-US" sz="1200"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12</a:t>
            </a:fld>
            <a:endParaRPr lang="en-US"/>
          </a:p>
        </p:txBody>
      </p:sp>
    </p:spTree>
    <p:extLst>
      <p:ext uri="{BB962C8B-B14F-4D97-AF65-F5344CB8AC3E}">
        <p14:creationId xmlns:p14="http://schemas.microsoft.com/office/powerpoint/2010/main" val="216767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8DBB1-CE69-44CA-AC3C-6FB940440E15}" type="slidenum">
              <a:rPr lang="en-US" smtClean="0"/>
              <a:t>13</a:t>
            </a:fld>
            <a:endParaRPr lang="en-US"/>
          </a:p>
        </p:txBody>
      </p:sp>
    </p:spTree>
    <p:extLst>
      <p:ext uri="{BB962C8B-B14F-4D97-AF65-F5344CB8AC3E}">
        <p14:creationId xmlns:p14="http://schemas.microsoft.com/office/powerpoint/2010/main" val="1637874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a:t>
            </a:r>
          </a:p>
          <a:p>
            <a:endParaRPr lang="en-US" dirty="0"/>
          </a:p>
          <a:p>
            <a:r>
              <a:rPr lang="en-US" dirty="0"/>
              <a:t>Picking up on cues here will help form deeper connections .</a:t>
            </a:r>
          </a:p>
          <a:p>
            <a:endParaRPr lang="en-US" dirty="0"/>
          </a:p>
          <a:p>
            <a:r>
              <a:rPr lang="en-US" sz="1200" dirty="0">
                <a:latin typeface="Source Sans Pro" panose="020B0503030403020204" pitchFamily="34" charset="0"/>
              </a:rPr>
              <a:t>In commercially sexually exploited youth, the preparation stage can look like: </a:t>
            </a:r>
          </a:p>
          <a:p>
            <a:pPr marL="342900" indent="-342900">
              <a:buFont typeface="Arial" panose="020B0604020202020204" pitchFamily="34" charset="0"/>
              <a:buChar char="•"/>
            </a:pPr>
            <a:r>
              <a:rPr lang="en-US" sz="1200" dirty="0">
                <a:latin typeface="Source Sans Pro" panose="020B0503030403020204" pitchFamily="34" charset="0"/>
              </a:rPr>
              <a:t>Saying that they want their life or parts of their life to change</a:t>
            </a:r>
          </a:p>
          <a:p>
            <a:pPr marL="342900" indent="-342900">
              <a:buFont typeface="Arial" panose="020B0604020202020204" pitchFamily="34" charset="0"/>
              <a:buChar char="•"/>
            </a:pPr>
            <a:r>
              <a:rPr lang="en-US" sz="1200" dirty="0">
                <a:latin typeface="Source Sans Pro" panose="020B0503030403020204" pitchFamily="34" charset="0"/>
              </a:rPr>
              <a:t>Saying that they want to be “normal” or participate in age-appropriate, typical activities</a:t>
            </a:r>
          </a:p>
          <a:p>
            <a:pPr marL="342900" indent="-342900">
              <a:buFont typeface="Arial" panose="020B0604020202020204" pitchFamily="34" charset="0"/>
              <a:buChar char="•"/>
            </a:pPr>
            <a:r>
              <a:rPr lang="en-US" sz="1200" dirty="0">
                <a:latin typeface="Source Sans Pro" panose="020B0503030403020204" pitchFamily="34" charset="0"/>
              </a:rPr>
              <a:t>Active planning to leave their exploiter or being willing to discuss what they need to do to leave the industry</a:t>
            </a:r>
          </a:p>
          <a:p>
            <a:pPr marL="342900" indent="-342900">
              <a:buFont typeface="Arial" panose="020B0604020202020204" pitchFamily="34" charset="0"/>
              <a:buChar char="•"/>
            </a:pPr>
            <a:r>
              <a:rPr lang="en-US" sz="1200" dirty="0">
                <a:latin typeface="Source Sans Pro" panose="020B0503030403020204" pitchFamily="34" charset="0"/>
              </a:rPr>
              <a:t>Verbally committing to staying at home or in a placement in the future</a:t>
            </a: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14</a:t>
            </a:fld>
            <a:endParaRPr lang="en-US"/>
          </a:p>
        </p:txBody>
      </p:sp>
    </p:spTree>
    <p:extLst>
      <p:ext uri="{BB962C8B-B14F-4D97-AF65-F5344CB8AC3E}">
        <p14:creationId xmlns:p14="http://schemas.microsoft.com/office/powerpoint/2010/main" val="425198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p>
          <a:p>
            <a:endParaRPr lang="en-US" sz="1200" dirty="0">
              <a:latin typeface="Source Sans Pro" panose="020B0503030403020204" pitchFamily="34" charset="0"/>
            </a:endParaRPr>
          </a:p>
          <a:p>
            <a:endParaRPr lang="en-US" sz="1200" dirty="0">
              <a:latin typeface="Source Sans Pro" panose="020B0503030403020204" pitchFamily="34" charset="0"/>
            </a:endParaRPr>
          </a:p>
          <a:p>
            <a:r>
              <a:rPr lang="en-US" sz="1200" dirty="0">
                <a:latin typeface="Source Sans Pro" panose="020B0503030403020204" pitchFamily="34" charset="0"/>
              </a:rPr>
              <a:t>In commercially sexually exploited youth, the action stage can look like: </a:t>
            </a:r>
          </a:p>
          <a:p>
            <a:pPr marL="342900" indent="-342900">
              <a:buFont typeface="Arial" panose="020B0604020202020204" pitchFamily="34" charset="0"/>
              <a:buChar char="•"/>
            </a:pPr>
            <a:r>
              <a:rPr lang="en-US" sz="1200" dirty="0">
                <a:latin typeface="Source Sans Pro" panose="020B0503030403020204" pitchFamily="34" charset="0"/>
              </a:rPr>
              <a:t>Collaboratively engaging with advocates and supports to block/delete risky contacts from their phones and changing phone numbers</a:t>
            </a:r>
          </a:p>
          <a:p>
            <a:pPr marL="342900" indent="-342900">
              <a:buFont typeface="Arial" panose="020B0604020202020204" pitchFamily="34" charset="0"/>
              <a:buChar char="•"/>
            </a:pPr>
            <a:r>
              <a:rPr lang="en-US" sz="1200" dirty="0">
                <a:latin typeface="Source Sans Pro" panose="020B0503030403020204" pitchFamily="34" charset="0"/>
              </a:rPr>
              <a:t>Leaving their exploiter and voluntarily returning home or entering a placement</a:t>
            </a:r>
          </a:p>
          <a:p>
            <a:pPr marL="342900" indent="-342900">
              <a:buFont typeface="Arial" panose="020B0604020202020204" pitchFamily="34" charset="0"/>
              <a:buChar char="•"/>
            </a:pPr>
            <a:r>
              <a:rPr lang="en-US" sz="1200" dirty="0">
                <a:latin typeface="Source Sans Pro" panose="020B0503030403020204" pitchFamily="34" charset="0"/>
              </a:rPr>
              <a:t>Utilizing safety plans to remain out of contact with previous clients or exploiters</a:t>
            </a:r>
          </a:p>
          <a:p>
            <a:pPr marL="342900" indent="-342900">
              <a:buFont typeface="Arial" panose="020B0604020202020204" pitchFamily="34" charset="0"/>
              <a:buChar char="•"/>
            </a:pPr>
            <a:r>
              <a:rPr lang="en-US" sz="1200" dirty="0">
                <a:latin typeface="Source Sans Pro" panose="020B0503030403020204" pitchFamily="34" charset="0"/>
              </a:rPr>
              <a:t>Avoiding commercial sexual activity</a:t>
            </a:r>
          </a:p>
          <a:p>
            <a:pPr marL="342900" indent="-342900">
              <a:buFont typeface="Arial" panose="020B0604020202020204" pitchFamily="34" charset="0"/>
              <a:buChar char="•"/>
            </a:pPr>
            <a:r>
              <a:rPr lang="en-US" sz="1200" dirty="0">
                <a:latin typeface="Source Sans Pro" panose="020B0503030403020204" pitchFamily="34" charset="0"/>
              </a:rPr>
              <a:t>Attending classes regularly and involvement in other age-appropriate activities</a:t>
            </a:r>
          </a:p>
          <a:p>
            <a:pPr marL="342900" indent="-342900">
              <a:buFont typeface="Arial" panose="020B0604020202020204" pitchFamily="34" charset="0"/>
              <a:buChar char="•"/>
            </a:pPr>
            <a:r>
              <a:rPr lang="en-US" sz="1200" dirty="0">
                <a:latin typeface="Source Sans Pro" panose="020B0503030403020204" pitchFamily="34" charset="0"/>
              </a:rPr>
              <a:t>Express feelings of motivation</a:t>
            </a:r>
          </a:p>
          <a:p>
            <a:pPr marL="342900" indent="-342900">
              <a:buFont typeface="Arial" panose="020B0604020202020204" pitchFamily="34" charset="0"/>
              <a:buChar char="•"/>
            </a:pPr>
            <a:r>
              <a:rPr lang="en-US" sz="1200" dirty="0">
                <a:latin typeface="Source Sans Pro" panose="020B0503030403020204" pitchFamily="34" charset="0"/>
              </a:rPr>
              <a:t>Express feelings of gratitude or positive regard for service providers (counselors, teachers, foster parents, placement staff, DFPS caseworkers, advocates, etc.)</a:t>
            </a:r>
          </a:p>
          <a:p>
            <a:pPr marL="342900" indent="-342900">
              <a:buFont typeface="Arial" panose="020B0604020202020204" pitchFamily="34" charset="0"/>
              <a:buChar char="•"/>
            </a:pPr>
            <a:endParaRPr lang="en-US" sz="1200"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15</a:t>
            </a:fld>
            <a:endParaRPr lang="en-US"/>
          </a:p>
        </p:txBody>
      </p:sp>
    </p:spTree>
    <p:extLst>
      <p:ext uri="{BB962C8B-B14F-4D97-AF65-F5344CB8AC3E}">
        <p14:creationId xmlns:p14="http://schemas.microsoft.com/office/powerpoint/2010/main" val="129734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dirty="0">
                <a:latin typeface="Source Sans Pro" panose="020B0503030403020204" pitchFamily="34" charset="0"/>
              </a:rPr>
              <a:t>In commercially sexually exploited youth, the maintenance stage can look like: </a:t>
            </a:r>
          </a:p>
          <a:p>
            <a:pPr marL="342900" indent="-342900">
              <a:buFont typeface="Arial" panose="020B0604020202020204" pitchFamily="34" charset="0"/>
              <a:buChar char="•"/>
            </a:pPr>
            <a:r>
              <a:rPr lang="en-US" sz="1200" dirty="0">
                <a:latin typeface="Source Sans Pro" panose="020B0503030403020204" pitchFamily="34" charset="0"/>
              </a:rPr>
              <a:t>Continued engagement in counseling, psychiatric appointments, medical appointments, job training, classes, and life skills building.</a:t>
            </a:r>
          </a:p>
          <a:p>
            <a:r>
              <a:rPr lang="en-US" dirty="0"/>
              <a:t>Utilizing previously obtained skills while actively engaging in building new skills.</a:t>
            </a:r>
          </a:p>
          <a:p>
            <a:r>
              <a:rPr lang="en-US" dirty="0"/>
              <a:t>Consistent application of effort to school, work appropriate for developmental stage, continued fulfillment of activities of daily living.</a:t>
            </a:r>
          </a:p>
          <a:p>
            <a:r>
              <a:rPr lang="en-US" dirty="0" err="1"/>
              <a:t>lsy</a:t>
            </a:r>
            <a:endParaRPr lang="en-US" dirty="0"/>
          </a:p>
          <a:p>
            <a:pPr marL="342900" indent="-342900">
              <a:buFont typeface="Arial" panose="020B0604020202020204" pitchFamily="34" charset="0"/>
              <a:buChar char="•"/>
            </a:pPr>
            <a:endParaRPr lang="en-US" sz="1200"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16</a:t>
            </a:fld>
            <a:endParaRPr lang="en-US"/>
          </a:p>
        </p:txBody>
      </p:sp>
    </p:spTree>
    <p:extLst>
      <p:ext uri="{BB962C8B-B14F-4D97-AF65-F5344CB8AC3E}">
        <p14:creationId xmlns:p14="http://schemas.microsoft.com/office/powerpoint/2010/main" val="424184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a:t>
            </a:r>
          </a:p>
        </p:txBody>
      </p:sp>
      <p:sp>
        <p:nvSpPr>
          <p:cNvPr id="4" name="Slide Number Placeholder 3"/>
          <p:cNvSpPr>
            <a:spLocks noGrp="1"/>
          </p:cNvSpPr>
          <p:nvPr>
            <p:ph type="sldNum" sz="quarter" idx="5"/>
          </p:nvPr>
        </p:nvSpPr>
        <p:spPr/>
        <p:txBody>
          <a:bodyPr/>
          <a:lstStyle/>
          <a:p>
            <a:fld id="{2DD8DBB1-CE69-44CA-AC3C-6FB940440E15}" type="slidenum">
              <a:rPr lang="en-US" smtClean="0"/>
              <a:t>17</a:t>
            </a:fld>
            <a:endParaRPr lang="en-US"/>
          </a:p>
        </p:txBody>
      </p:sp>
    </p:spTree>
    <p:extLst>
      <p:ext uri="{BB962C8B-B14F-4D97-AF65-F5344CB8AC3E}">
        <p14:creationId xmlns:p14="http://schemas.microsoft.com/office/powerpoint/2010/main" val="87670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that helps youth to better stop and think through their impulses before acting on them can help them to stay in maintenance phase for longer,</a:t>
            </a:r>
          </a:p>
        </p:txBody>
      </p:sp>
      <p:sp>
        <p:nvSpPr>
          <p:cNvPr id="4" name="Slide Number Placeholder 3"/>
          <p:cNvSpPr>
            <a:spLocks noGrp="1"/>
          </p:cNvSpPr>
          <p:nvPr>
            <p:ph type="sldNum" sz="quarter" idx="5"/>
          </p:nvPr>
        </p:nvSpPr>
        <p:spPr/>
        <p:txBody>
          <a:bodyPr/>
          <a:lstStyle/>
          <a:p>
            <a:fld id="{2DD8DBB1-CE69-44CA-AC3C-6FB940440E15}" type="slidenum">
              <a:rPr lang="en-US" smtClean="0"/>
              <a:t>18</a:t>
            </a:fld>
            <a:endParaRPr lang="en-US"/>
          </a:p>
        </p:txBody>
      </p:sp>
    </p:spTree>
    <p:extLst>
      <p:ext uri="{BB962C8B-B14F-4D97-AF65-F5344CB8AC3E}">
        <p14:creationId xmlns:p14="http://schemas.microsoft.com/office/powerpoint/2010/main" val="19259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Fear that previous positive supports will be angry, disappointed, resentful, and will re-create trauma patterns previously experienced (whether through abandonment or abuse).</a:t>
            </a: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19</a:t>
            </a:fld>
            <a:endParaRPr lang="en-US"/>
          </a:p>
        </p:txBody>
      </p:sp>
    </p:spTree>
    <p:extLst>
      <p:ext uri="{BB962C8B-B14F-4D97-AF65-F5344CB8AC3E}">
        <p14:creationId xmlns:p14="http://schemas.microsoft.com/office/powerpoint/2010/main" val="871023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8DBB1-CE69-44CA-AC3C-6FB940440E15}" type="slidenum">
              <a:rPr lang="en-US" smtClean="0"/>
              <a:t>20</a:t>
            </a:fld>
            <a:endParaRPr lang="en-US"/>
          </a:p>
        </p:txBody>
      </p:sp>
    </p:spTree>
    <p:extLst>
      <p:ext uri="{BB962C8B-B14F-4D97-AF65-F5344CB8AC3E}">
        <p14:creationId xmlns:p14="http://schemas.microsoft.com/office/powerpoint/2010/main" val="4732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48338"/>
                </a:solidFill>
                <a:latin typeface="Source Sans Pro" panose="020B0503030403020204" pitchFamily="34" charset="0"/>
              </a:rPr>
              <a:t>Often, we see relapse as having erased the gains that were accrued in moving through the cycle. This can lead to providers feeling angry, guilty, experiencing burnout, or sometimes feeling as though clients have wasted the provider’s time. </a:t>
            </a: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21</a:t>
            </a:fld>
            <a:endParaRPr lang="en-US"/>
          </a:p>
        </p:txBody>
      </p:sp>
    </p:spTree>
    <p:extLst>
      <p:ext uri="{BB962C8B-B14F-4D97-AF65-F5344CB8AC3E}">
        <p14:creationId xmlns:p14="http://schemas.microsoft.com/office/powerpoint/2010/main" val="322004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a:t>
            </a:r>
          </a:p>
          <a:p>
            <a:endParaRPr lang="en-US" dirty="0"/>
          </a:p>
          <a:p>
            <a:r>
              <a:rPr lang="en-US" dirty="0"/>
              <a:t>Youth get to decide to make choices at every step</a:t>
            </a:r>
          </a:p>
          <a:p>
            <a:r>
              <a:rPr lang="en-US" dirty="0"/>
              <a:t> </a:t>
            </a:r>
          </a:p>
          <a:p>
            <a:r>
              <a:rPr lang="en-US" dirty="0"/>
              <a:t>They can choose to remain unsure of change or to engage in the process of actively pursuing different behavioral choices. </a:t>
            </a: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4</a:t>
            </a:fld>
            <a:endParaRPr lang="en-US"/>
          </a:p>
        </p:txBody>
      </p:sp>
    </p:spTree>
    <p:extLst>
      <p:ext uri="{BB962C8B-B14F-4D97-AF65-F5344CB8AC3E}">
        <p14:creationId xmlns:p14="http://schemas.microsoft.com/office/powerpoint/2010/main" val="512565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 circle! It’s a helix.   </a:t>
            </a:r>
          </a:p>
        </p:txBody>
      </p:sp>
      <p:sp>
        <p:nvSpPr>
          <p:cNvPr id="4" name="Slide Number Placeholder 3"/>
          <p:cNvSpPr>
            <a:spLocks noGrp="1"/>
          </p:cNvSpPr>
          <p:nvPr>
            <p:ph type="sldNum" sz="quarter" idx="5"/>
          </p:nvPr>
        </p:nvSpPr>
        <p:spPr/>
        <p:txBody>
          <a:bodyPr/>
          <a:lstStyle/>
          <a:p>
            <a:fld id="{2DD8DBB1-CE69-44CA-AC3C-6FB940440E15}" type="slidenum">
              <a:rPr lang="en-US" smtClean="0"/>
              <a:t>22</a:t>
            </a:fld>
            <a:endParaRPr lang="en-US"/>
          </a:p>
        </p:txBody>
      </p:sp>
    </p:spTree>
    <p:extLst>
      <p:ext uri="{BB962C8B-B14F-4D97-AF65-F5344CB8AC3E}">
        <p14:creationId xmlns:p14="http://schemas.microsoft.com/office/powerpoint/2010/main" val="189634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pull back to really look at the stages of change--- when we switch our perspective away from the two-dimensional model we see time and time again, we realize that it’s not a circle. It is a helix. </a:t>
            </a:r>
          </a:p>
        </p:txBody>
      </p:sp>
      <p:sp>
        <p:nvSpPr>
          <p:cNvPr id="4" name="Slide Number Placeholder 3"/>
          <p:cNvSpPr>
            <a:spLocks noGrp="1"/>
          </p:cNvSpPr>
          <p:nvPr>
            <p:ph type="sldNum" sz="quarter" idx="5"/>
          </p:nvPr>
        </p:nvSpPr>
        <p:spPr/>
        <p:txBody>
          <a:bodyPr/>
          <a:lstStyle/>
          <a:p>
            <a:fld id="{2DD8DBB1-CE69-44CA-AC3C-6FB940440E15}" type="slidenum">
              <a:rPr lang="en-US" smtClean="0"/>
              <a:t>24</a:t>
            </a:fld>
            <a:endParaRPr lang="en-US"/>
          </a:p>
        </p:txBody>
      </p:sp>
    </p:spTree>
    <p:extLst>
      <p:ext uri="{BB962C8B-B14F-4D97-AF65-F5344CB8AC3E}">
        <p14:creationId xmlns:p14="http://schemas.microsoft.com/office/powerpoint/2010/main" val="288052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to you about what change looks like, the steps that go into making a change, and what this looks like for youth who have experienced commercial exploitation. </a:t>
            </a:r>
          </a:p>
          <a:p>
            <a:endParaRPr lang="en-US" dirty="0"/>
          </a:p>
          <a:p>
            <a:r>
              <a:rPr lang="en-US" dirty="0"/>
              <a:t>Now, we’d like to talk to you about how you can apply this in your role within DFPS.</a:t>
            </a:r>
          </a:p>
          <a:p>
            <a:endParaRPr lang="en-US" dirty="0"/>
          </a:p>
          <a:p>
            <a:r>
              <a:rPr lang="en-US" dirty="0"/>
              <a:t>Rachel leads group discussion after the end of the slide? “What could it look like for you to use what you’ve learned today in your roles as you help support youth?”</a:t>
            </a:r>
          </a:p>
        </p:txBody>
      </p:sp>
      <p:sp>
        <p:nvSpPr>
          <p:cNvPr id="4" name="Slide Number Placeholder 3"/>
          <p:cNvSpPr>
            <a:spLocks noGrp="1"/>
          </p:cNvSpPr>
          <p:nvPr>
            <p:ph type="sldNum" sz="quarter" idx="5"/>
          </p:nvPr>
        </p:nvSpPr>
        <p:spPr/>
        <p:txBody>
          <a:bodyPr/>
          <a:lstStyle/>
          <a:p>
            <a:fld id="{2DD8DBB1-CE69-44CA-AC3C-6FB940440E15}" type="slidenum">
              <a:rPr lang="en-US" smtClean="0"/>
              <a:t>25</a:t>
            </a:fld>
            <a:endParaRPr lang="en-US"/>
          </a:p>
        </p:txBody>
      </p:sp>
    </p:spTree>
    <p:extLst>
      <p:ext uri="{BB962C8B-B14F-4D97-AF65-F5344CB8AC3E}">
        <p14:creationId xmlns:p14="http://schemas.microsoft.com/office/powerpoint/2010/main" val="321841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Sarah	</a:t>
            </a:r>
          </a:p>
        </p:txBody>
      </p:sp>
      <p:sp>
        <p:nvSpPr>
          <p:cNvPr id="4" name="Slide Number Placeholder 3"/>
          <p:cNvSpPr>
            <a:spLocks noGrp="1"/>
          </p:cNvSpPr>
          <p:nvPr>
            <p:ph type="sldNum" sz="quarter" idx="5"/>
          </p:nvPr>
        </p:nvSpPr>
        <p:spPr/>
        <p:txBody>
          <a:bodyPr/>
          <a:lstStyle/>
          <a:p>
            <a:fld id="{2DD8DBB1-CE69-44CA-AC3C-6FB940440E15}" type="slidenum">
              <a:rPr lang="en-US" smtClean="0"/>
              <a:t>5</a:t>
            </a:fld>
            <a:endParaRPr lang="en-US"/>
          </a:p>
        </p:txBody>
      </p:sp>
    </p:spTree>
    <p:extLst>
      <p:ext uri="{BB962C8B-B14F-4D97-AF65-F5344CB8AC3E}">
        <p14:creationId xmlns:p14="http://schemas.microsoft.com/office/powerpoint/2010/main" val="337762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8DBB1-CE69-44CA-AC3C-6FB940440E15}" type="slidenum">
              <a:rPr lang="en-US" smtClean="0"/>
              <a:t>6</a:t>
            </a:fld>
            <a:endParaRPr lang="en-US"/>
          </a:p>
        </p:txBody>
      </p:sp>
    </p:spTree>
    <p:extLst>
      <p:ext uri="{BB962C8B-B14F-4D97-AF65-F5344CB8AC3E}">
        <p14:creationId xmlns:p14="http://schemas.microsoft.com/office/powerpoint/2010/main" val="40256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8DBB1-CE69-44CA-AC3C-6FB940440E15}" type="slidenum">
              <a:rPr lang="en-US" smtClean="0"/>
              <a:t>7</a:t>
            </a:fld>
            <a:endParaRPr lang="en-US"/>
          </a:p>
        </p:txBody>
      </p:sp>
    </p:spTree>
    <p:extLst>
      <p:ext uri="{BB962C8B-B14F-4D97-AF65-F5344CB8AC3E}">
        <p14:creationId xmlns:p14="http://schemas.microsoft.com/office/powerpoint/2010/main" val="226690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traditional outline of the stages of change. We will revisit and reconceptualize this view later, but for now, it’s important to see that each stage follows the one before it. People always begin in the pre-contemplation phase when engaging in behaviors, though they may come into your care at any stage.”</a:t>
            </a:r>
          </a:p>
        </p:txBody>
      </p:sp>
      <p:sp>
        <p:nvSpPr>
          <p:cNvPr id="4" name="Slide Number Placeholder 3"/>
          <p:cNvSpPr>
            <a:spLocks noGrp="1"/>
          </p:cNvSpPr>
          <p:nvPr>
            <p:ph type="sldNum" sz="quarter" idx="5"/>
          </p:nvPr>
        </p:nvSpPr>
        <p:spPr/>
        <p:txBody>
          <a:bodyPr/>
          <a:lstStyle/>
          <a:p>
            <a:fld id="{2DD8DBB1-CE69-44CA-AC3C-6FB940440E15}" type="slidenum">
              <a:rPr lang="en-US" smtClean="0"/>
              <a:t>8</a:t>
            </a:fld>
            <a:endParaRPr lang="en-US"/>
          </a:p>
        </p:txBody>
      </p:sp>
    </p:spTree>
    <p:extLst>
      <p:ext uri="{BB962C8B-B14F-4D97-AF65-F5344CB8AC3E}">
        <p14:creationId xmlns:p14="http://schemas.microsoft.com/office/powerpoint/2010/main" val="260969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example”</a:t>
            </a:r>
          </a:p>
          <a:p>
            <a:endParaRPr lang="en-US" dirty="0"/>
          </a:p>
          <a:p>
            <a:r>
              <a:rPr lang="en-US" dirty="0"/>
              <a:t>During any stage, an individual may return to a previous stage in the cycle.  </a:t>
            </a:r>
          </a:p>
          <a:p>
            <a:endParaRPr lang="en-US" dirty="0"/>
          </a:p>
          <a:p>
            <a:r>
              <a:rPr lang="en-US" dirty="0"/>
              <a:t>A person can be in different stages of change in different areas of their lives (CSE, drug use, actively engaging in therapy, self-harm, eating disorders, being in unhealthy relationships, etc.)</a:t>
            </a:r>
          </a:p>
          <a:p>
            <a:endParaRPr lang="en-US" dirty="0"/>
          </a:p>
        </p:txBody>
      </p:sp>
      <p:sp>
        <p:nvSpPr>
          <p:cNvPr id="4" name="Slide Number Placeholder 3"/>
          <p:cNvSpPr>
            <a:spLocks noGrp="1"/>
          </p:cNvSpPr>
          <p:nvPr>
            <p:ph type="sldNum" sz="quarter" idx="5"/>
          </p:nvPr>
        </p:nvSpPr>
        <p:spPr/>
        <p:txBody>
          <a:bodyPr/>
          <a:lstStyle/>
          <a:p>
            <a:fld id="{2DD8DBB1-CE69-44CA-AC3C-6FB940440E15}" type="slidenum">
              <a:rPr lang="en-US" smtClean="0"/>
              <a:t>9</a:t>
            </a:fld>
            <a:endParaRPr lang="en-US"/>
          </a:p>
        </p:txBody>
      </p:sp>
    </p:spTree>
    <p:extLst>
      <p:ext uri="{BB962C8B-B14F-4D97-AF65-F5344CB8AC3E}">
        <p14:creationId xmlns:p14="http://schemas.microsoft.com/office/powerpoint/2010/main" val="96269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a:t>
            </a:r>
          </a:p>
          <a:p>
            <a:endParaRPr lang="en-US" dirty="0"/>
          </a:p>
          <a:p>
            <a:r>
              <a:rPr lang="en-US" dirty="0"/>
              <a:t>Have never considered that this is a problem – Exploitation may have been normalized for them. </a:t>
            </a:r>
            <a:r>
              <a:rPr lang="en-US" b="1" dirty="0"/>
              <a:t>Discussion: What are some ways exploitation might be normalized? </a:t>
            </a:r>
            <a:r>
              <a:rPr lang="en-US" b="0" dirty="0"/>
              <a:t>(parents, TV, music, friends, social media, pornography, etc.) </a:t>
            </a:r>
          </a:p>
          <a:p>
            <a:endParaRPr lang="en-US" b="0" dirty="0"/>
          </a:p>
          <a:p>
            <a:r>
              <a:rPr lang="en-US" sz="1200" dirty="0">
                <a:latin typeface="Source Sans Pro" panose="020B0503030403020204" pitchFamily="34" charset="0"/>
              </a:rPr>
              <a:t>Within commercially sexually exploited youth, this can look like any of the following: </a:t>
            </a:r>
          </a:p>
          <a:p>
            <a:pPr marL="342900" indent="-342900">
              <a:buFont typeface="Arial" panose="020B0604020202020204" pitchFamily="34" charset="0"/>
              <a:buChar char="•"/>
            </a:pPr>
            <a:r>
              <a:rPr lang="en-US" sz="1200" dirty="0">
                <a:latin typeface="Source Sans Pro" panose="020B0503030403020204" pitchFamily="34" charset="0"/>
              </a:rPr>
              <a:t>Denial that commercial sexual acts are occurring</a:t>
            </a:r>
          </a:p>
          <a:p>
            <a:pPr marL="342900" indent="-342900">
              <a:buFont typeface="Arial" panose="020B0604020202020204" pitchFamily="34" charset="0"/>
              <a:buChar char="•"/>
            </a:pPr>
            <a:r>
              <a:rPr lang="en-US" sz="1200" dirty="0">
                <a:latin typeface="Source Sans Pro" panose="020B0503030403020204" pitchFamily="34" charset="0"/>
              </a:rPr>
              <a:t>Active belief in ongoing romance with their trafficker</a:t>
            </a:r>
          </a:p>
          <a:p>
            <a:pPr marL="342900" indent="-342900">
              <a:buFont typeface="Arial" panose="020B0604020202020204" pitchFamily="34" charset="0"/>
              <a:buChar char="•"/>
            </a:pPr>
            <a:r>
              <a:rPr lang="en-US" sz="1200" dirty="0">
                <a:latin typeface="Source Sans Pro" panose="020B0503030403020204" pitchFamily="34" charset="0"/>
              </a:rPr>
              <a:t>Beliefs that commercial sexual acts are normative, whether as expressions of love or as cultural norms</a:t>
            </a:r>
          </a:p>
          <a:p>
            <a:endParaRPr lang="en-US" dirty="0"/>
          </a:p>
          <a:p>
            <a:pPr marL="342900" indent="-342900">
              <a:buFont typeface="Arial" panose="020B0604020202020204" pitchFamily="34" charset="0"/>
              <a:buChar char="•"/>
            </a:pPr>
            <a:r>
              <a:rPr lang="en-US" sz="1200" dirty="0">
                <a:latin typeface="Source Sans Pro" panose="020B0503030403020204" pitchFamily="34" charset="0"/>
              </a:rPr>
              <a:t>Belief that they are not being harmed through trafficking</a:t>
            </a:r>
          </a:p>
          <a:p>
            <a:pPr marL="342900" indent="-342900">
              <a:buFont typeface="Arial" panose="020B0604020202020204" pitchFamily="34" charset="0"/>
              <a:buChar char="•"/>
            </a:pPr>
            <a:r>
              <a:rPr lang="en-US" sz="1200" dirty="0">
                <a:latin typeface="Source Sans Pro" panose="020B0503030403020204" pitchFamily="34" charset="0"/>
              </a:rPr>
              <a:t>Pride in economic drive, “hustling,” meeting the needs of others, feeling desired, feeling sexually competent</a:t>
            </a:r>
          </a:p>
          <a:p>
            <a:pPr marL="342900" indent="-342900">
              <a:buFont typeface="Arial" panose="020B0604020202020204" pitchFamily="34" charset="0"/>
              <a:buChar char="•"/>
            </a:pPr>
            <a:r>
              <a:rPr lang="en-US" sz="1200" dirty="0">
                <a:latin typeface="Source Sans Pro" panose="020B0503030403020204" pitchFamily="34" charset="0"/>
              </a:rPr>
              <a:t>Belief that the commercial sex industry is meeting their needs for survival, love, and affection</a:t>
            </a:r>
          </a:p>
          <a:p>
            <a:pPr marL="342900" indent="-342900">
              <a:buFont typeface="Arial" panose="020B0604020202020204" pitchFamily="34" charset="0"/>
              <a:buChar char="•"/>
            </a:pPr>
            <a:endParaRPr lang="en-US" sz="1200" dirty="0">
              <a:latin typeface="Source Sans Pro" panose="020B0503030403020204" pitchFamily="34" charset="0"/>
            </a:endParaRPr>
          </a:p>
          <a:p>
            <a:endParaRPr lang="en-US" b="1" dirty="0"/>
          </a:p>
        </p:txBody>
      </p:sp>
      <p:sp>
        <p:nvSpPr>
          <p:cNvPr id="4" name="Slide Number Placeholder 3"/>
          <p:cNvSpPr>
            <a:spLocks noGrp="1"/>
          </p:cNvSpPr>
          <p:nvPr>
            <p:ph type="sldNum" sz="quarter" idx="5"/>
          </p:nvPr>
        </p:nvSpPr>
        <p:spPr/>
        <p:txBody>
          <a:bodyPr/>
          <a:lstStyle/>
          <a:p>
            <a:fld id="{2DD8DBB1-CE69-44CA-AC3C-6FB940440E15}" type="slidenum">
              <a:rPr lang="en-US" smtClean="0"/>
              <a:t>10</a:t>
            </a:fld>
            <a:endParaRPr lang="en-US"/>
          </a:p>
        </p:txBody>
      </p:sp>
    </p:spTree>
    <p:extLst>
      <p:ext uri="{BB962C8B-B14F-4D97-AF65-F5344CB8AC3E}">
        <p14:creationId xmlns:p14="http://schemas.microsoft.com/office/powerpoint/2010/main" val="270240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Rachel</a:t>
            </a:r>
          </a:p>
        </p:txBody>
      </p:sp>
      <p:sp>
        <p:nvSpPr>
          <p:cNvPr id="4" name="Slide Number Placeholder 3"/>
          <p:cNvSpPr>
            <a:spLocks noGrp="1"/>
          </p:cNvSpPr>
          <p:nvPr>
            <p:ph type="sldNum" sz="quarter" idx="5"/>
          </p:nvPr>
        </p:nvSpPr>
        <p:spPr/>
        <p:txBody>
          <a:bodyPr/>
          <a:lstStyle/>
          <a:p>
            <a:fld id="{2DD8DBB1-CE69-44CA-AC3C-6FB940440E15}" type="slidenum">
              <a:rPr lang="en-US" smtClean="0"/>
              <a:t>11</a:t>
            </a:fld>
            <a:endParaRPr lang="en-US"/>
          </a:p>
        </p:txBody>
      </p:sp>
    </p:spTree>
    <p:extLst>
      <p:ext uri="{BB962C8B-B14F-4D97-AF65-F5344CB8AC3E}">
        <p14:creationId xmlns:p14="http://schemas.microsoft.com/office/powerpoint/2010/main" val="42452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B28F-BFBF-954D-A572-0906F73CE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CF96E2-AB95-294E-9B47-7A6E63CF1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703E3A-3180-A24E-A025-C889B35D3C0B}"/>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5" name="Footer Placeholder 4">
            <a:extLst>
              <a:ext uri="{FF2B5EF4-FFF2-40B4-BE49-F238E27FC236}">
                <a16:creationId xmlns:a16="http://schemas.microsoft.com/office/drawing/2014/main" id="{393B61E5-B7AB-AC46-9348-A0CC7F31F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9B23F-4F6F-CB4D-9951-AE1F650B9BA2}"/>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6471748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10F1-8AC3-A444-A9E3-B5C5E2002F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35A4A5-5386-C948-85AC-56D1C684D3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00817-D20D-194E-9C49-DD964EC71A11}"/>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5" name="Footer Placeholder 4">
            <a:extLst>
              <a:ext uri="{FF2B5EF4-FFF2-40B4-BE49-F238E27FC236}">
                <a16:creationId xmlns:a16="http://schemas.microsoft.com/office/drawing/2014/main" id="{FDEF75A4-3F37-9D48-8C8A-73EDCC1FD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54209-A866-CD47-B4C0-4597E2C93970}"/>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5243112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E3656-5C22-0E4D-96E9-4E0D187BED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67BE3-B532-144C-ADA6-5368582A7A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07AE7-4235-5149-8BB8-7EBC37333863}"/>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5" name="Footer Placeholder 4">
            <a:extLst>
              <a:ext uri="{FF2B5EF4-FFF2-40B4-BE49-F238E27FC236}">
                <a16:creationId xmlns:a16="http://schemas.microsoft.com/office/drawing/2014/main" id="{7B71C57B-142D-0D44-85E8-26AE295A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B3330-A61A-5C4D-A646-C876D24009B4}"/>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19466286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3" name="Google Shape;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4" name="Google Shape;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6526-779A-B241-8D70-569B63A93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3214F-7F37-974E-A60E-8D52D1DF33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D14A4-5CDC-0340-9A51-1A654DED3BCD}"/>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5" name="Footer Placeholder 4">
            <a:extLst>
              <a:ext uri="{FF2B5EF4-FFF2-40B4-BE49-F238E27FC236}">
                <a16:creationId xmlns:a16="http://schemas.microsoft.com/office/drawing/2014/main" id="{29C7CFA7-C99D-FF43-B191-AFADF0A0C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F2539-3AAB-7246-9966-C4A6DA79EAF5}"/>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36470621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ED20-E489-1346-9C28-6EC0BC4DB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549BBC-4B62-EE45-8B3D-6F8DFCA04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B6C834-69CB-9242-BF89-755CAE5618E3}"/>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5" name="Footer Placeholder 4">
            <a:extLst>
              <a:ext uri="{FF2B5EF4-FFF2-40B4-BE49-F238E27FC236}">
                <a16:creationId xmlns:a16="http://schemas.microsoft.com/office/drawing/2014/main" id="{1BB40DDE-3F15-554D-B6F2-F2D5D23C5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4D108-0274-9C49-A816-106A81C41ED6}"/>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9767438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94D-8703-1044-ABB4-D0DABECE9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7D7EE-0E2E-F742-8012-8E6E364A2C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05DD63-71AA-1444-863F-B1B3B8E0B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566E3-3FCA-B24F-B18B-0539480E98E2}"/>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6" name="Footer Placeholder 5">
            <a:extLst>
              <a:ext uri="{FF2B5EF4-FFF2-40B4-BE49-F238E27FC236}">
                <a16:creationId xmlns:a16="http://schemas.microsoft.com/office/drawing/2014/main" id="{79A34C48-1AF7-D645-9D28-EAB4F6483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55534-BE9E-FB46-B277-3D43F314E29B}"/>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42809523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714C-FE0D-A442-98CA-828E25CFF3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CA7F9-8311-794E-9238-7AA9DDF3EC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10C15B-88D3-1145-807A-55A6DC57B9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5F5717-5EED-454B-9B39-31D381F2D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F74BD0-F233-6545-AC74-0D5AE20EFE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6A392F-5000-F340-9CC7-EFC9EAA19A3C}"/>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8" name="Footer Placeholder 7">
            <a:extLst>
              <a:ext uri="{FF2B5EF4-FFF2-40B4-BE49-F238E27FC236}">
                <a16:creationId xmlns:a16="http://schemas.microsoft.com/office/drawing/2014/main" id="{B0B89142-D294-3142-AA94-882DABE53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5CC8CE-DC30-A74B-9F46-28C326312E26}"/>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8007998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583A-02EA-DC45-AE9A-CE0B9BF35D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1F9D11-AE4E-574A-995C-9D73D16A6116}"/>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4" name="Footer Placeholder 3">
            <a:extLst>
              <a:ext uri="{FF2B5EF4-FFF2-40B4-BE49-F238E27FC236}">
                <a16:creationId xmlns:a16="http://schemas.microsoft.com/office/drawing/2014/main" id="{BD504AC9-19A8-DF46-9BDA-203D37588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887420-D9E5-1048-9F43-8D975DFBEBC0}"/>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37125789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2D8FB-9E30-B745-9313-314597CBE79B}"/>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3" name="Footer Placeholder 2">
            <a:extLst>
              <a:ext uri="{FF2B5EF4-FFF2-40B4-BE49-F238E27FC236}">
                <a16:creationId xmlns:a16="http://schemas.microsoft.com/office/drawing/2014/main" id="{4B8A2DA6-BD32-F943-A526-BBB26FC218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FE6A7C-75BF-A448-A0DB-1EF884A26999}"/>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3115349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C050-C755-0143-A5BF-F66702AF4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88E91-9B48-C341-AAE1-567541103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5B909-6D7F-0F45-85AC-E64855816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EDF242-1EDA-1C4F-B53F-B85F77693043}"/>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6" name="Footer Placeholder 5">
            <a:extLst>
              <a:ext uri="{FF2B5EF4-FFF2-40B4-BE49-F238E27FC236}">
                <a16:creationId xmlns:a16="http://schemas.microsoft.com/office/drawing/2014/main" id="{7D043DAD-4E19-CC4F-A0EB-5AC95FA71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FAC46-1BE4-EA41-B9F7-C50F978B3E15}"/>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25781803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470C-C7DE-AA4E-812B-142C55E7A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A404E-1796-C149-BEA6-4B63F9F1E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4FB1B-B588-0D45-BCA6-2C2E39796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89C304-B14C-084D-9D0F-C6D16094EB0E}"/>
              </a:ext>
            </a:extLst>
          </p:cNvPr>
          <p:cNvSpPr>
            <a:spLocks noGrp="1"/>
          </p:cNvSpPr>
          <p:nvPr>
            <p:ph type="dt" sz="half" idx="10"/>
          </p:nvPr>
        </p:nvSpPr>
        <p:spPr/>
        <p:txBody>
          <a:bodyPr/>
          <a:lstStyle/>
          <a:p>
            <a:fld id="{5E69AAE2-109F-A34F-8395-F8F696D30749}" type="datetimeFigureOut">
              <a:rPr lang="en-US" smtClean="0"/>
              <a:t>8/27/2025</a:t>
            </a:fld>
            <a:endParaRPr lang="en-US"/>
          </a:p>
        </p:txBody>
      </p:sp>
      <p:sp>
        <p:nvSpPr>
          <p:cNvPr id="6" name="Footer Placeholder 5">
            <a:extLst>
              <a:ext uri="{FF2B5EF4-FFF2-40B4-BE49-F238E27FC236}">
                <a16:creationId xmlns:a16="http://schemas.microsoft.com/office/drawing/2014/main" id="{E16D7DA7-C91D-F94B-8D73-93722FA69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E03F9-662D-7444-86ED-84D5BD6F93BC}"/>
              </a:ext>
            </a:extLst>
          </p:cNvPr>
          <p:cNvSpPr>
            <a:spLocks noGrp="1"/>
          </p:cNvSpPr>
          <p:nvPr>
            <p:ph type="sldNum" sz="quarter" idx="12"/>
          </p:nvPr>
        </p:nvSpPr>
        <p:spPr/>
        <p:txBody>
          <a:bodyPr/>
          <a:lstStyle/>
          <a:p>
            <a:fld id="{A39227AC-B5CD-5948-8E1D-5C2F7C733963}" type="slidenum">
              <a:rPr lang="en-US" smtClean="0"/>
              <a:t>‹#›</a:t>
            </a:fld>
            <a:endParaRPr lang="en-US"/>
          </a:p>
        </p:txBody>
      </p:sp>
    </p:spTree>
    <p:extLst>
      <p:ext uri="{BB962C8B-B14F-4D97-AF65-F5344CB8AC3E}">
        <p14:creationId xmlns:p14="http://schemas.microsoft.com/office/powerpoint/2010/main" val="30163716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45A3C-86F1-CF4F-A4B4-D8A3AAA79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5795B-1720-D44D-BB7D-7CFB7D1A0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D56F7-22F3-6143-A283-EB65878B8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9AAE2-109F-A34F-8395-F8F696D30749}" type="datetimeFigureOut">
              <a:rPr lang="en-US" smtClean="0"/>
              <a:t>8/27/2025</a:t>
            </a:fld>
            <a:endParaRPr lang="en-US"/>
          </a:p>
        </p:txBody>
      </p:sp>
      <p:sp>
        <p:nvSpPr>
          <p:cNvPr id="5" name="Footer Placeholder 4">
            <a:extLst>
              <a:ext uri="{FF2B5EF4-FFF2-40B4-BE49-F238E27FC236}">
                <a16:creationId xmlns:a16="http://schemas.microsoft.com/office/drawing/2014/main" id="{7395BAC4-56AA-474D-A642-71F589D82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49F1B-4618-934F-9BA2-799BF062E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227AC-B5CD-5948-8E1D-5C2F7C733963}" type="slidenum">
              <a:rPr lang="en-US" smtClean="0"/>
              <a:t>‹#›</a:t>
            </a:fld>
            <a:endParaRPr lang="en-US"/>
          </a:p>
        </p:txBody>
      </p:sp>
    </p:spTree>
    <p:extLst>
      <p:ext uri="{BB962C8B-B14F-4D97-AF65-F5344CB8AC3E}">
        <p14:creationId xmlns:p14="http://schemas.microsoft.com/office/powerpoint/2010/main" val="62299034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a:sym typeface="Calibri" panose="020F0502020204030204"/>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panose="020F0502020204030204"/>
                <a:ea typeface="Calibri" panose="020F0502020204030204"/>
                <a:cs typeface="Calibri"/>
                <a:sym typeface="Calibri" panose="020F0502020204030204"/>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panose="020F0502020204030204"/>
                <a:ea typeface="Calibri" panose="020F0502020204030204"/>
                <a:cs typeface="Calibri"/>
                <a:sym typeface="Calibri" panose="020F0502020204030204"/>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panose="020F0502020204030204"/>
                <a:ea typeface="Calibri" panose="020F0502020204030204"/>
                <a:cs typeface="Calibri"/>
                <a:sym typeface="Calibri" panose="020F0502020204030204"/>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panose="020F0502020204030204"/>
                <a:ea typeface="Calibri" panose="020F0502020204030204"/>
                <a:cs typeface="Calibri"/>
                <a:sym typeface="Calibri" panose="020F0502020204030204"/>
              </a:defRPr>
            </a:lvl1pPr>
            <a:lvl2pPr marR="0" lvl="1"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2pPr>
            <a:lvl3pPr marR="0" lvl="2"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3pPr>
            <a:lvl4pPr marR="0" lvl="3"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4pPr>
            <a:lvl5pPr marR="0" lvl="4"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5pPr>
            <a:lvl6pPr marR="0" lvl="5"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6pPr>
            <a:lvl7pPr marR="0" lvl="6"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7pPr>
            <a:lvl8pPr marR="0" lvl="7"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8pPr>
            <a:lvl9pPr marR="0" lvl="8"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panose="020F0502020204030204"/>
                <a:ea typeface="Calibri" panose="020F0502020204030204"/>
                <a:cs typeface="Calibri"/>
                <a:sym typeface="Calibri" panose="020F0502020204030204"/>
              </a:defRPr>
            </a:lvl1pPr>
            <a:lvl2pPr marR="0" lvl="1"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2pPr>
            <a:lvl3pPr marR="0" lvl="2"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3pPr>
            <a:lvl4pPr marR="0" lvl="3"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4pPr>
            <a:lvl5pPr marR="0" lvl="4"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5pPr>
            <a:lvl6pPr marR="0" lvl="5"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6pPr>
            <a:lvl7pPr marR="0" lvl="6"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7pPr>
            <a:lvl8pPr marR="0" lvl="7"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8pPr>
            <a:lvl9pPr marR="0" lvl="8" algn="l" rtl="0">
              <a:spcBef>
                <a:spcPct val="0"/>
              </a:spcBef>
              <a:spcAft>
                <a:spcPct val="0"/>
              </a:spcAft>
              <a:buSzPts val="1400"/>
              <a:buNone/>
              <a:defRPr sz="1800" b="0" i="0" u="none" strike="noStrike" cap="none">
                <a:solidFill>
                  <a:schemeClr val="dk1"/>
                </a:solidFill>
                <a:latin typeface="Calibri" panose="020F0502020204030204"/>
                <a:ea typeface="Calibri" panose="020F0502020204030204"/>
                <a:cs typeface="Calibri"/>
                <a:sym typeface="Calibri" panose="020F0502020204030204"/>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1pPr>
            <a:lvl2pPr marL="0" marR="0" lvl="1"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2pPr>
            <a:lvl3pPr marL="0" marR="0" lvl="2"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3pPr>
            <a:lvl4pPr marL="0" marR="0" lvl="3"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4pPr>
            <a:lvl5pPr marL="0" marR="0" lvl="4"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5pPr>
            <a:lvl6pPr marL="0" marR="0" lvl="5"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6pPr>
            <a:lvl7pPr marL="0" marR="0" lvl="6"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7pPr>
            <a:lvl8pPr marL="0" marR="0" lvl="7"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8pPr>
            <a:lvl9pPr marL="0" marR="0" lvl="8" indent="0" algn="r" rtl="0">
              <a:spcBef>
                <a:spcPct val="0"/>
              </a:spcBef>
              <a:buNone/>
              <a:defRPr sz="1200" b="0" i="0" u="none" strike="noStrike" cap="none">
                <a:solidFill>
                  <a:srgbClr val="888888"/>
                </a:solidFill>
                <a:latin typeface="Calibri" panose="020F0502020204030204"/>
                <a:ea typeface="Calibri" panose="020F0502020204030204"/>
                <a:cs typeface="Calibri"/>
                <a:sym typeface="Calibri" panose="020F0502020204030204"/>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D69EB2-FC09-5347-A48D-7ABE406BA605}"/>
              </a:ext>
            </a:extLst>
          </p:cNvPr>
          <p:cNvPicPr>
            <a:picLocks noChangeAspect="1"/>
          </p:cNvPicPr>
          <p:nvPr/>
        </p:nvPicPr>
        <p:blipFill>
          <a:blip r:embed="rId2"/>
          <a:stretch>
            <a:fillRect/>
          </a:stretch>
        </p:blipFill>
        <p:spPr>
          <a:xfrm>
            <a:off x="168000" y="0"/>
            <a:ext cx="12192000" cy="6858000"/>
          </a:xfrm>
          <a:prstGeom prst="rect">
            <a:avLst/>
          </a:prstGeom>
        </p:spPr>
      </p:pic>
    </p:spTree>
    <p:extLst>
      <p:ext uri="{BB962C8B-B14F-4D97-AF65-F5344CB8AC3E}">
        <p14:creationId xmlns:p14="http://schemas.microsoft.com/office/powerpoint/2010/main" val="28886678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7C9CABF-BF0D-2C42-A3C8-4AE402F5424E}"/>
              </a:ext>
            </a:extLst>
          </p:cNvPr>
          <p:cNvSpPr txBox="1"/>
          <p:nvPr/>
        </p:nvSpPr>
        <p:spPr>
          <a:xfrm>
            <a:off x="772732" y="914400"/>
            <a:ext cx="10713023" cy="6736079"/>
          </a:xfrm>
          <a:prstGeom prst="rect">
            <a:avLst/>
          </a:prstGeom>
          <a:noFill/>
        </p:spPr>
        <p:txBody>
          <a:bodyPr wrap="square" rtlCol="0">
            <a:spAutoFit/>
          </a:bodyPr>
          <a:lstStyle/>
          <a:p>
            <a:r>
              <a:rPr lang="es-US" sz="4400" b="0" i="0" u="none" strike="noStrike" cap="none" baseline="0" dirty="0" err="1">
                <a:solidFill>
                  <a:srgbClr val="569CD4"/>
                </a:solidFill>
                <a:effectLst/>
                <a:uFill>
                  <a:solidFill>
                    <a:prstClr val="black">
                      <a:alpha val="0"/>
                    </a:prstClr>
                  </a:solidFill>
                </a:uFill>
                <a:latin typeface="Source Sans Pro"/>
                <a:ea typeface="Source Sans Pro"/>
                <a:cs typeface="Source Sans Pro"/>
              </a:rPr>
              <a:t>Precontemplación</a:t>
            </a: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  </a:t>
            </a:r>
          </a:p>
          <a:p>
            <a:endParaRPr lang="en-US" sz="4000" dirty="0"/>
          </a:p>
          <a:p>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En esta etapa, los clientes no tienen la intención de cambiar su comportamiento porque no creen que exista un problema. </a:t>
            </a:r>
          </a:p>
          <a:p>
            <a:endParaRPr lang="en-US" sz="28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37145702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7863841"/>
          </a:xfrm>
          <a:prstGeom prst="rect">
            <a:avLst/>
          </a:prstGeom>
          <a:noFill/>
        </p:spPr>
        <p:txBody>
          <a:bodyPr wrap="square" rtlCol="0">
            <a:spAutoFit/>
          </a:bodyPr>
          <a:lstStyle/>
          <a:p>
            <a:r>
              <a:rPr lang="es-US" sz="4400" b="0" i="0" u="none" strike="noStrike" cap="none" baseline="0" dirty="0" err="1">
                <a:solidFill>
                  <a:srgbClr val="569CD4"/>
                </a:solidFill>
                <a:effectLst/>
                <a:uFill>
                  <a:solidFill>
                    <a:prstClr val="black">
                      <a:alpha val="0"/>
                    </a:prstClr>
                  </a:solidFill>
                </a:uFill>
                <a:latin typeface="Source Sans Pro"/>
                <a:ea typeface="Source Sans Pro"/>
                <a:cs typeface="Source Sans Pro"/>
              </a:rPr>
              <a:t>Precontemplación</a:t>
            </a: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 Área de ambivalencia </a:t>
            </a:r>
          </a:p>
          <a:p>
            <a:endParaRPr lang="en-US" dirty="0"/>
          </a:p>
          <a:p>
            <a:endParaRPr lang="en-US" sz="3600" dirty="0">
              <a:latin typeface="Source Sans Pro" panose="020B0503030403020204" pitchFamily="34" charset="0"/>
            </a:endParaRPr>
          </a:p>
          <a:p>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Los jóvenes niegan con firmeza incluso que existe un problema, por lo que serán reacios a hacer un escándalo. Para pasar a la siguiente etapa, los jóvenes deben tener la </a:t>
            </a:r>
            <a:r>
              <a:rPr lang="es-US" sz="3600" b="1" i="0" u="sng" strike="noStrike" cap="none" baseline="0" dirty="0">
                <a:solidFill>
                  <a:srgbClr val="000000"/>
                </a:solidFill>
                <a:effectLst/>
                <a:uFill>
                  <a:solidFill>
                    <a:srgbClr val="000000"/>
                  </a:solidFill>
                </a:uFill>
                <a:latin typeface="Source Sans Pro"/>
                <a:ea typeface="Source Sans Pro"/>
                <a:cs typeface="Source Sans Pro"/>
              </a:rPr>
              <a:t>comprensión interna </a:t>
            </a:r>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de que existe un problema. </a:t>
            </a:r>
          </a:p>
          <a:p>
            <a:endParaRPr lang="en-US" sz="2800" dirty="0">
              <a:solidFill>
                <a:srgbClr val="648338"/>
              </a:solidFill>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16850018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7498080"/>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Contemplación </a:t>
            </a:r>
          </a:p>
          <a:p>
            <a:endParaRPr lang="en-US" dirty="0"/>
          </a:p>
          <a:p>
            <a:endParaRPr lang="en-US" dirty="0"/>
          </a:p>
          <a:p>
            <a:endParaRPr lang="en-US" dirty="0"/>
          </a:p>
          <a:p>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En esta etapa, los jóvenes pueden reconocer que hay un problema, pero no están seguros de si el cambio sería beneficioso o no. </a:t>
            </a:r>
          </a:p>
          <a:p>
            <a:endParaRPr lang="en-US" sz="2800" dirty="0">
              <a:latin typeface="Source Sans Pro" panose="020B0503030403020204" pitchFamily="34" charset="0"/>
            </a:endParaRPr>
          </a:p>
          <a:p>
            <a:pPr marL="342900" indent="-342900">
              <a:buFont typeface="Arial" panose="020B0604020202020204" pitchFamily="34" charset="0"/>
              <a:buChar char="•"/>
            </a:pPr>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11912911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1089068" cy="4370427"/>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Contemplación: Área de ambivalencia </a:t>
            </a:r>
          </a:p>
          <a:p>
            <a:endParaRPr lang="en-US" dirty="0"/>
          </a:p>
          <a:p>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Las ventajas y desventajas del cambio parecen iguales...</a:t>
            </a:r>
            <a:endParaRPr lang="en-US" sz="40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17556185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6736079"/>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Preparación</a:t>
            </a:r>
          </a:p>
          <a:p>
            <a:endParaRPr lang="en-US" sz="4000" dirty="0"/>
          </a:p>
          <a:p>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En esta etapa, los clientes comienzan a prepararse para participar en el cambio, pero aún no han realizado cambios comprometidos.</a:t>
            </a:r>
          </a:p>
          <a:p>
            <a:endParaRPr lang="en-US" sz="28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2987850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7559040"/>
          </a:xfrm>
          <a:prstGeom prst="rect">
            <a:avLst/>
          </a:prstGeom>
          <a:noFill/>
        </p:spPr>
        <p:txBody>
          <a:bodyPr wrap="square" rtlCol="0">
            <a:spAutoFit/>
          </a:bodyPr>
          <a:lstStyle/>
          <a:p>
            <a:r>
              <a:rPr lang="es-US" sz="5400" b="0" i="0" u="none" strike="noStrike" cap="none" baseline="0">
                <a:solidFill>
                  <a:srgbClr val="569CD4"/>
                </a:solidFill>
                <a:effectLst/>
                <a:uFill>
                  <a:solidFill>
                    <a:prstClr val="black">
                      <a:alpha val="0"/>
                    </a:prstClr>
                  </a:solidFill>
                </a:uFill>
                <a:latin typeface="Source Sans Pro"/>
                <a:ea typeface="Source Sans Pro"/>
                <a:cs typeface="Source Sans Pro"/>
              </a:rPr>
              <a:t>Acción</a:t>
            </a:r>
          </a:p>
          <a:p>
            <a:endParaRPr lang="en-US" sz="4800"/>
          </a:p>
          <a:p>
            <a:r>
              <a:rPr lang="es-US" sz="4400" b="0" i="0" u="none" strike="noStrike" cap="none" baseline="0">
                <a:solidFill>
                  <a:srgbClr val="000000"/>
                </a:solidFill>
                <a:effectLst/>
                <a:uFill>
                  <a:solidFill>
                    <a:prstClr val="black">
                      <a:alpha val="0"/>
                    </a:prstClr>
                  </a:solidFill>
                </a:uFill>
                <a:latin typeface="Source Sans Pro"/>
                <a:ea typeface="Source Sans Pro"/>
                <a:cs typeface="Source Sans Pro"/>
              </a:rPr>
              <a:t>En esta etapa, los clientes participan activamente en la realización de cambios sustanciales.</a:t>
            </a:r>
          </a:p>
          <a:p>
            <a:endParaRPr lang="en-US" sz="28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spTree>
    <p:extLst>
      <p:ext uri="{BB962C8B-B14F-4D97-AF65-F5344CB8AC3E}">
        <p14:creationId xmlns:p14="http://schemas.microsoft.com/office/powerpoint/2010/main" val="22322087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8260081"/>
          </a:xfrm>
          <a:prstGeom prst="rect">
            <a:avLst/>
          </a:prstGeom>
          <a:noFill/>
        </p:spPr>
        <p:txBody>
          <a:bodyPr wrap="square" rtlCol="0">
            <a:spAutoFit/>
          </a:bodyPr>
          <a:lstStyle/>
          <a:p>
            <a:r>
              <a:rPr lang="es-US" sz="4400" b="0" i="0" u="none" strike="noStrike" cap="none" baseline="0">
                <a:solidFill>
                  <a:srgbClr val="569CD4"/>
                </a:solidFill>
                <a:effectLst/>
                <a:uFill>
                  <a:solidFill>
                    <a:prstClr val="black">
                      <a:alpha val="0"/>
                    </a:prstClr>
                  </a:solidFill>
                </a:uFill>
                <a:latin typeface="Source Sans Pro"/>
                <a:ea typeface="Source Sans Pro"/>
                <a:cs typeface="Source Sans Pro"/>
              </a:rPr>
              <a:t>Mantenimiento</a:t>
            </a:r>
          </a:p>
          <a:p>
            <a:endParaRPr lang="en-US"/>
          </a:p>
          <a:p>
            <a:endParaRPr lang="en-US"/>
          </a:p>
          <a:p>
            <a:endParaRPr lang="en-US"/>
          </a:p>
          <a:p>
            <a:endParaRPr lang="en-US"/>
          </a:p>
          <a:p>
            <a:r>
              <a:rPr lang="es-US" sz="4000" b="0" i="0" u="none" strike="noStrike" cap="none" baseline="0">
                <a:solidFill>
                  <a:srgbClr val="000000"/>
                </a:solidFill>
                <a:effectLst/>
                <a:uFill>
                  <a:solidFill>
                    <a:prstClr val="black">
                      <a:alpha val="0"/>
                    </a:prstClr>
                  </a:solidFill>
                </a:uFill>
                <a:latin typeface="Source Sans Pro"/>
                <a:ea typeface="Source Sans Pro"/>
                <a:cs typeface="Source Sans Pro"/>
              </a:rPr>
              <a:t>En esta etapa, los clientes están involucrados en comportamientos que mantienen y facilitan la continuación de su vida fuera de los actos sexuales comerciales. </a:t>
            </a:r>
          </a:p>
          <a:p>
            <a:endParaRPr lang="en-US" sz="32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spTree>
    <p:extLst>
      <p:ext uri="{BB962C8B-B14F-4D97-AF65-F5344CB8AC3E}">
        <p14:creationId xmlns:p14="http://schemas.microsoft.com/office/powerpoint/2010/main" val="42663704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935903" y="2781442"/>
            <a:ext cx="10713023" cy="4053841"/>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¿Por qué es tan difícil mantener el cambio? </a:t>
            </a:r>
          </a:p>
          <a:p>
            <a:endParaRPr lang="en-US" sz="36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35252466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1085249" y="741007"/>
            <a:ext cx="10713023" cy="6248400"/>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¿Por qué es tan difícil mantener el cambio? </a:t>
            </a:r>
          </a:p>
          <a:p>
            <a:endParaRPr lang="en-US" sz="3600" dirty="0">
              <a:latin typeface="Source Sans Pro" panose="020B0503030403020204" pitchFamily="34" charset="0"/>
            </a:endParaRPr>
          </a:p>
          <a:p>
            <a:endParaRPr lang="en-US" sz="2400" dirty="0"/>
          </a:p>
          <a:p>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Recaída </a:t>
            </a:r>
            <a:r>
              <a:rPr lang="es-US" sz="2400" b="0" i="0" u="none" strike="noStrike" cap="none" baseline="0" dirty="0">
                <a:solidFill>
                  <a:srgbClr val="000000"/>
                </a:solidFill>
                <a:effectLst/>
                <a:uFill>
                  <a:solidFill>
                    <a:prstClr val="black">
                      <a:alpha val="0"/>
                    </a:prstClr>
                  </a:solidFill>
                </a:uFill>
                <a:latin typeface="Wingdings"/>
                <a:ea typeface="Source Sans Pro"/>
                <a:cs typeface="Source Sans Pro"/>
                <a:sym typeface="Wingdings"/>
              </a:rPr>
              <a:t></a:t>
            </a: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 la gratificación emocional instantánea suele ocurrir impulsivamente</a:t>
            </a:r>
          </a:p>
          <a:p>
            <a:endParaRPr lang="en-US" sz="2400" dirty="0">
              <a:latin typeface="Source Sans Pro" panose="020B0503030403020204" pitchFamily="34" charset="0"/>
              <a:sym typeface="Wingdings" panose="05000000000000000000" pitchFamily="2" charset="2"/>
            </a:endParaRPr>
          </a:p>
          <a:p>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Mantenimiento </a:t>
            </a:r>
            <a:r>
              <a:rPr lang="es-US" sz="2400" b="0" i="0" u="none" strike="noStrike" cap="none" baseline="0" dirty="0">
                <a:solidFill>
                  <a:srgbClr val="000000"/>
                </a:solidFill>
                <a:effectLst/>
                <a:uFill>
                  <a:solidFill>
                    <a:prstClr val="black">
                      <a:alpha val="0"/>
                    </a:prstClr>
                  </a:solidFill>
                </a:uFill>
                <a:latin typeface="Wingdings"/>
                <a:ea typeface="Source Sans Pro"/>
                <a:cs typeface="Source Sans Pro"/>
                <a:sym typeface="Wingdings"/>
              </a:rPr>
              <a:t></a:t>
            </a: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 tener que luchar constantemente contra CADA impulso hacia la recaída, trabajo increíblemente difícil que parece tener poca recompensa inmediata</a:t>
            </a:r>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41014089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8839203"/>
          </a:xfrm>
          <a:prstGeom prst="rect">
            <a:avLst/>
          </a:prstGeom>
          <a:noFill/>
        </p:spPr>
        <p:txBody>
          <a:bodyPr wrap="square" rtlCol="0">
            <a:spAutoFit/>
          </a:bodyPr>
          <a:lstStyle/>
          <a:p>
            <a:r>
              <a:rPr lang="es-US" sz="4400" b="0" i="0" u="none" strike="noStrike" cap="none" baseline="0">
                <a:solidFill>
                  <a:srgbClr val="569CD4"/>
                </a:solidFill>
                <a:effectLst/>
                <a:uFill>
                  <a:solidFill>
                    <a:prstClr val="black">
                      <a:alpha val="0"/>
                    </a:prstClr>
                  </a:solidFill>
                </a:uFill>
                <a:latin typeface="Source Sans Pro"/>
                <a:ea typeface="Source Sans Pro"/>
                <a:cs typeface="Source Sans Pro"/>
              </a:rPr>
              <a:t>Recaída (regreso)</a:t>
            </a:r>
          </a:p>
          <a:p>
            <a:endParaRPr lang="en-US"/>
          </a:p>
          <a:p>
            <a:r>
              <a:rPr lang="es-US" sz="4000" b="0" i="0" u="none" strike="noStrike" cap="none" baseline="0">
                <a:solidFill>
                  <a:srgbClr val="000000"/>
                </a:solidFill>
                <a:effectLst/>
                <a:uFill>
                  <a:solidFill>
                    <a:prstClr val="black">
                      <a:alpha val="0"/>
                    </a:prstClr>
                  </a:solidFill>
                </a:uFill>
                <a:latin typeface="Source Sans Pro"/>
                <a:ea typeface="Source Sans Pro"/>
                <a:cs typeface="Source Sans Pro"/>
              </a:rPr>
              <a:t>En esta etapa, los clientes ya no buscan activamente la recuperación. Pueden haber regresado a un explotador anterior, haber sido reclutados por uno nuevo o haber abandonado el tratamiento/la colocación debido a los desafíos abrumadores de la recuperación. </a:t>
            </a:r>
          </a:p>
          <a:p>
            <a:endParaRPr lang="en-US" sz="28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spTree>
    <p:extLst>
      <p:ext uri="{BB962C8B-B14F-4D97-AF65-F5344CB8AC3E}">
        <p14:creationId xmlns:p14="http://schemas.microsoft.com/office/powerpoint/2010/main" val="32227652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C17F6-2827-9640-A000-1E87154E57CB}"/>
              </a:ext>
            </a:extLst>
          </p:cNvPr>
          <p:cNvPicPr>
            <a:picLocks noChangeAspect="1"/>
          </p:cNvPicPr>
          <p:nvPr/>
        </p:nvPicPr>
        <p:blipFill>
          <a:blip r:embed="rId2"/>
          <a:stretch>
            <a:fillRect/>
          </a:stretch>
        </p:blipFill>
        <p:spPr>
          <a:xfrm>
            <a:off x="-65472" y="155099"/>
            <a:ext cx="12192000" cy="6858000"/>
          </a:xfrm>
          <a:prstGeom prst="rect">
            <a:avLst/>
          </a:prstGeom>
        </p:spPr>
      </p:pic>
      <p:sp>
        <p:nvSpPr>
          <p:cNvPr id="4" name="TextBox 3">
            <a:extLst>
              <a:ext uri="{FF2B5EF4-FFF2-40B4-BE49-F238E27FC236}">
                <a16:creationId xmlns:a16="http://schemas.microsoft.com/office/drawing/2014/main" id="{ED488552-F3A9-274E-9248-CB51CFF29EF2}"/>
              </a:ext>
            </a:extLst>
          </p:cNvPr>
          <p:cNvSpPr txBox="1"/>
          <p:nvPr/>
        </p:nvSpPr>
        <p:spPr>
          <a:xfrm>
            <a:off x="1172308" y="2414954"/>
            <a:ext cx="9917723" cy="944880"/>
          </a:xfrm>
          <a:prstGeom prst="rect">
            <a:avLst/>
          </a:prstGeom>
          <a:noFill/>
        </p:spPr>
        <p:txBody>
          <a:bodyPr wrap="square" rtlCol="0" anchor="t">
            <a:spAutoFit/>
          </a:bodyPr>
          <a:lstStyle/>
          <a:p>
            <a:pPr algn="ct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Conceptualización de etapas del cambio en jóvenes víctimas de explotación sexual comercial (CSEY)</a:t>
            </a:r>
            <a:endParaRPr lang="en-US" sz="2800" dirty="0">
              <a:solidFill>
                <a:srgbClr val="000000"/>
              </a:solidFill>
              <a:latin typeface="Source Sans Pro" panose="020B0503030403020204" pitchFamily="34" charset="0"/>
            </a:endParaRPr>
          </a:p>
        </p:txBody>
      </p:sp>
      <p:sp>
        <p:nvSpPr>
          <p:cNvPr id="5" name="TextBox 4">
            <a:extLst>
              <a:ext uri="{FF2B5EF4-FFF2-40B4-BE49-F238E27FC236}">
                <a16:creationId xmlns:a16="http://schemas.microsoft.com/office/drawing/2014/main" id="{3857A29A-93A3-9943-B5CC-79CD18F47405}"/>
              </a:ext>
            </a:extLst>
          </p:cNvPr>
          <p:cNvSpPr txBox="1"/>
          <p:nvPr/>
        </p:nvSpPr>
        <p:spPr>
          <a:xfrm>
            <a:off x="1254368" y="4013636"/>
            <a:ext cx="9626991" cy="579120"/>
          </a:xfrm>
          <a:prstGeom prst="rect">
            <a:avLst/>
          </a:prstGeom>
          <a:noFill/>
        </p:spPr>
        <p:txBody>
          <a:bodyPr wrap="square" rtlCol="0">
            <a:spAutoFit/>
          </a:bodyPr>
          <a:lstStyle/>
          <a:p>
            <a:pPr algn="ctr"/>
            <a:r>
              <a:rPr lang="es-US" sz="1600" b="0" i="0" u="none" strike="noStrike" cap="none" baseline="0" dirty="0">
                <a:solidFill>
                  <a:srgbClr val="000000"/>
                </a:solidFill>
                <a:effectLst/>
                <a:uFill>
                  <a:solidFill>
                    <a:prstClr val="black">
                      <a:alpha val="0"/>
                    </a:prstClr>
                  </a:solidFill>
                </a:uFill>
                <a:latin typeface="Source Sans Pro"/>
                <a:ea typeface="Source Sans Pro"/>
                <a:cs typeface="Source Sans Pro"/>
              </a:rPr>
              <a:t>Sarah Hall, Directora de Iniciativas contra el Tráfico, Asesora Profesional Asociada con Licencia</a:t>
            </a:r>
          </a:p>
          <a:p>
            <a:pPr algn="ctr"/>
            <a:r>
              <a:rPr lang="es-US" sz="1600" b="0" i="0" u="none" strike="noStrike" cap="none" baseline="0" dirty="0">
                <a:solidFill>
                  <a:srgbClr val="000000"/>
                </a:solidFill>
                <a:effectLst/>
                <a:uFill>
                  <a:solidFill>
                    <a:prstClr val="black">
                      <a:alpha val="0"/>
                    </a:prstClr>
                  </a:solidFill>
                </a:uFill>
                <a:latin typeface="Source Sans Pro"/>
                <a:ea typeface="Source Sans Pro"/>
                <a:cs typeface="Source Sans Pro"/>
              </a:rPr>
              <a:t>Rachel </a:t>
            </a:r>
            <a:r>
              <a:rPr lang="es-US" sz="1600" b="0" i="0" u="none" strike="noStrike" cap="none" baseline="0" dirty="0" err="1">
                <a:solidFill>
                  <a:srgbClr val="000000"/>
                </a:solidFill>
                <a:effectLst/>
                <a:uFill>
                  <a:solidFill>
                    <a:prstClr val="black">
                      <a:alpha val="0"/>
                    </a:prstClr>
                  </a:solidFill>
                </a:uFill>
                <a:latin typeface="Source Sans Pro"/>
                <a:ea typeface="Source Sans Pro"/>
                <a:cs typeface="Source Sans Pro"/>
              </a:rPr>
              <a:t>Messmer</a:t>
            </a:r>
            <a:r>
              <a:rPr lang="es-US" sz="1600" b="0" i="0" u="none" strike="noStrike" cap="none" baseline="0" dirty="0">
                <a:solidFill>
                  <a:srgbClr val="000000"/>
                </a:solidFill>
                <a:effectLst/>
                <a:uFill>
                  <a:solidFill>
                    <a:prstClr val="black">
                      <a:alpha val="0"/>
                    </a:prstClr>
                  </a:solidFill>
                </a:uFill>
                <a:latin typeface="Source Sans Pro"/>
                <a:ea typeface="Source Sans Pro"/>
                <a:cs typeface="Source Sans Pro"/>
              </a:rPr>
              <a:t>, Coordinadora de Capacitación</a:t>
            </a:r>
          </a:p>
        </p:txBody>
      </p:sp>
      <p:sp>
        <p:nvSpPr>
          <p:cNvPr id="6" name="TextBox 5">
            <a:extLst>
              <a:ext uri="{FF2B5EF4-FFF2-40B4-BE49-F238E27FC236}">
                <a16:creationId xmlns:a16="http://schemas.microsoft.com/office/drawing/2014/main" id="{468711B9-AD26-5B4A-BCC0-308D6F502E52}"/>
              </a:ext>
            </a:extLst>
          </p:cNvPr>
          <p:cNvSpPr txBox="1"/>
          <p:nvPr/>
        </p:nvSpPr>
        <p:spPr>
          <a:xfrm>
            <a:off x="1254369" y="4677508"/>
            <a:ext cx="2743200" cy="457200"/>
          </a:xfrm>
          <a:prstGeom prst="rect">
            <a:avLst/>
          </a:prstGeom>
          <a:noFill/>
        </p:spPr>
        <p:txBody>
          <a:bodyPr wrap="square" rtlCol="0">
            <a:spAutoFit/>
          </a:bodyPr>
          <a:lstStyle/>
          <a:p>
            <a:pPr algn="ct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csey@tacfs.org</a:t>
            </a:r>
          </a:p>
        </p:txBody>
      </p:sp>
      <p:sp>
        <p:nvSpPr>
          <p:cNvPr id="8" name="TextBox 7">
            <a:extLst>
              <a:ext uri="{FF2B5EF4-FFF2-40B4-BE49-F238E27FC236}">
                <a16:creationId xmlns:a16="http://schemas.microsoft.com/office/drawing/2014/main" id="{BD8CF97C-821B-C744-B257-2929B150D79C}"/>
              </a:ext>
            </a:extLst>
          </p:cNvPr>
          <p:cNvSpPr txBox="1"/>
          <p:nvPr/>
        </p:nvSpPr>
        <p:spPr>
          <a:xfrm>
            <a:off x="7965831" y="4677508"/>
            <a:ext cx="2743200" cy="457200"/>
          </a:xfrm>
          <a:prstGeom prst="rect">
            <a:avLst/>
          </a:prstGeom>
          <a:noFill/>
        </p:spPr>
        <p:txBody>
          <a:bodyPr wrap="square" rtlCol="0">
            <a:spAutoFit/>
          </a:bodyPr>
          <a:lstStyle/>
          <a:p>
            <a:pPr algn="ct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737-444-5730</a:t>
            </a:r>
          </a:p>
        </p:txBody>
      </p:sp>
    </p:spTree>
    <p:extLst>
      <p:ext uri="{BB962C8B-B14F-4D97-AF65-F5344CB8AC3E}">
        <p14:creationId xmlns:p14="http://schemas.microsoft.com/office/powerpoint/2010/main" val="34955907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7513320"/>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El rol de un explotador</a:t>
            </a:r>
          </a:p>
          <a:p>
            <a:endParaRPr lang="en-US" dirty="0"/>
          </a:p>
          <a:p>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Durante cada etapa del cambio, un tercero explotador puede interferir y alterar la capacidad del cliente de comprometerse o implementar cambios. </a:t>
            </a:r>
          </a:p>
          <a:p>
            <a:endParaRPr lang="en-US" sz="3600" dirty="0">
              <a:latin typeface="Source Sans Pro" panose="020B0503030403020204" pitchFamily="34" charset="0"/>
            </a:endParaRPr>
          </a:p>
          <a:p>
            <a:r>
              <a:rPr lang="es-US" sz="4000" b="0" i="0" u="none" strike="noStrike" cap="none" baseline="0" dirty="0">
                <a:solidFill>
                  <a:srgbClr val="648338"/>
                </a:solidFill>
                <a:effectLst/>
                <a:uFill>
                  <a:solidFill>
                    <a:prstClr val="black">
                      <a:alpha val="0"/>
                    </a:prstClr>
                  </a:solidFill>
                </a:uFill>
                <a:latin typeface="Source Sans Pro"/>
                <a:ea typeface="Source Sans Pro"/>
                <a:cs typeface="Source Sans Pro"/>
              </a:rPr>
              <a:t>¿Cómo sería y cómo podemos combatirlo? </a:t>
            </a:r>
          </a:p>
          <a:p>
            <a:endParaRPr lang="en-US" sz="25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41506359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5943600"/>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Conceptualización de la recaída en CSEY</a:t>
            </a:r>
          </a:p>
          <a:p>
            <a:endParaRPr lang="en-US" sz="2400" dirty="0">
              <a:latin typeface="Source Sans Pro" panose="020B0503030403020204" pitchFamily="34" charset="0"/>
            </a:endParaRPr>
          </a:p>
          <a:p>
            <a:r>
              <a:rPr lang="es-US" sz="3600" b="0" i="0" u="none" strike="noStrike" cap="none" baseline="0" dirty="0">
                <a:solidFill>
                  <a:srgbClr val="648338"/>
                </a:solidFill>
                <a:effectLst/>
                <a:uFill>
                  <a:solidFill>
                    <a:prstClr val="black">
                      <a:alpha val="0"/>
                    </a:prstClr>
                  </a:solidFill>
                </a:uFill>
                <a:latin typeface="Source Sans Pro"/>
                <a:ea typeface="Source Sans Pro"/>
                <a:cs typeface="Source Sans Pro"/>
              </a:rPr>
              <a:t>Recaída comparada con regreso</a:t>
            </a:r>
          </a:p>
          <a:p>
            <a:pPr marL="457200" indent="-457200">
              <a:buFont typeface="Arial" panose="020B0604020202020204" pitchFamily="34" charset="0"/>
              <a:buChar char="•"/>
            </a:pPr>
            <a:r>
              <a:rPr lang="es-US" sz="3600" b="0" i="0" u="none" strike="noStrike" cap="none" baseline="0" dirty="0">
                <a:solidFill>
                  <a:srgbClr val="648338"/>
                </a:solidFill>
                <a:effectLst/>
                <a:uFill>
                  <a:solidFill>
                    <a:prstClr val="black">
                      <a:alpha val="0"/>
                    </a:prstClr>
                  </a:solidFill>
                </a:uFill>
                <a:latin typeface="Source Sans Pro"/>
                <a:ea typeface="Source Sans Pro"/>
                <a:cs typeface="Source Sans Pro"/>
              </a:rPr>
              <a:t> Una forma más precisa de ver la recaída es a través de la lente del “Regreso”</a:t>
            </a:r>
          </a:p>
          <a:p>
            <a:endParaRPr lang="en-US" sz="2800" dirty="0">
              <a:solidFill>
                <a:srgbClr val="648338"/>
              </a:solidFill>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20419237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3870961"/>
          </a:xfrm>
          <a:prstGeom prst="rect">
            <a:avLst/>
          </a:prstGeom>
          <a:noFill/>
        </p:spPr>
        <p:txBody>
          <a:bodyPr wrap="square" rtlCol="0">
            <a:spAutoFit/>
          </a:bodyPr>
          <a:lstStyle/>
          <a:p>
            <a:r>
              <a:rPr lang="es-US" sz="4400" b="0" i="0" u="none" strike="noStrike" cap="none" baseline="0">
                <a:solidFill>
                  <a:srgbClr val="569CD4"/>
                </a:solidFill>
                <a:effectLst/>
                <a:uFill>
                  <a:solidFill>
                    <a:prstClr val="black">
                      <a:alpha val="0"/>
                    </a:prstClr>
                  </a:solidFill>
                </a:uFill>
                <a:latin typeface="Source Sans Pro"/>
                <a:ea typeface="Source Sans Pro"/>
                <a:cs typeface="Source Sans Pro"/>
              </a:rPr>
              <a:t>Conceptualización de la recaída en CSEY</a:t>
            </a: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pic>
        <p:nvPicPr>
          <p:cNvPr id="7" name="Picture 6">
            <a:extLst>
              <a:ext uri="{FF2B5EF4-FFF2-40B4-BE49-F238E27FC236}">
                <a16:creationId xmlns:a16="http://schemas.microsoft.com/office/drawing/2014/main" id="{9B106DF7-7B49-48BC-8A44-58D0649590FA}"/>
              </a:ext>
            </a:extLst>
          </p:cNvPr>
          <p:cNvPicPr>
            <a:picLocks noChangeAspect="1"/>
          </p:cNvPicPr>
          <p:nvPr/>
        </p:nvPicPr>
        <p:blipFill>
          <a:blip r:embed="rId4"/>
          <a:stretch>
            <a:fillRect/>
          </a:stretch>
        </p:blipFill>
        <p:spPr>
          <a:xfrm>
            <a:off x="998619" y="1647512"/>
            <a:ext cx="4160827" cy="4590821"/>
          </a:xfrm>
          <a:prstGeom prst="rect">
            <a:avLst/>
          </a:prstGeom>
        </p:spPr>
      </p:pic>
      <p:pic>
        <p:nvPicPr>
          <p:cNvPr id="5" name="Picture 4">
            <a:extLst>
              <a:ext uri="{FF2B5EF4-FFF2-40B4-BE49-F238E27FC236}">
                <a16:creationId xmlns:a16="http://schemas.microsoft.com/office/drawing/2014/main" id="{68A3680D-CCE4-46DF-830B-E70CEDE4811B}"/>
              </a:ext>
            </a:extLst>
          </p:cNvPr>
          <p:cNvPicPr>
            <a:picLocks noChangeAspect="1"/>
          </p:cNvPicPr>
          <p:nvPr/>
        </p:nvPicPr>
        <p:blipFill>
          <a:blip r:embed="rId5"/>
          <a:stretch>
            <a:fillRect/>
          </a:stretch>
        </p:blipFill>
        <p:spPr>
          <a:xfrm>
            <a:off x="5855612" y="1599624"/>
            <a:ext cx="4541890" cy="4549485"/>
          </a:xfrm>
          <a:prstGeom prst="rect">
            <a:avLst/>
          </a:prstGeom>
        </p:spPr>
      </p:pic>
      <p:grpSp>
        <p:nvGrpSpPr>
          <p:cNvPr id="2" name="组合 1">
            <a:extLst>
              <a:ext uri="{FF2B5EF4-FFF2-40B4-BE49-F238E27FC236}">
                <a16:creationId xmlns:a16="http://schemas.microsoft.com/office/drawing/2014/main" id="{2307503A-90D2-CA09-1C56-E9B88CFEC756}"/>
              </a:ext>
            </a:extLst>
          </p:cNvPr>
          <p:cNvGrpSpPr/>
          <p:nvPr/>
        </p:nvGrpSpPr>
        <p:grpSpPr>
          <a:xfrm>
            <a:off x="313758" y="1666301"/>
            <a:ext cx="5539740" cy="3934239"/>
            <a:chOff x="3361056" y="995918"/>
            <a:chExt cx="5539740" cy="3934239"/>
          </a:xfrm>
        </p:grpSpPr>
        <p:sp>
          <p:nvSpPr>
            <p:cNvPr id="6" name="文本框 5">
              <a:extLst>
                <a:ext uri="{FF2B5EF4-FFF2-40B4-BE49-F238E27FC236}">
                  <a16:creationId xmlns:a16="http://schemas.microsoft.com/office/drawing/2014/main" id="{1B8AF3E2-4FBF-C0AC-7C51-B114C442C5B7}"/>
                </a:ext>
              </a:extLst>
            </p:cNvPr>
            <p:cNvSpPr txBox="1"/>
            <p:nvPr/>
          </p:nvSpPr>
          <p:spPr>
            <a:xfrm>
              <a:off x="3361056" y="995918"/>
              <a:ext cx="5539740" cy="381000"/>
            </a:xfrm>
            <a:prstGeom prst="rect">
              <a:avLst/>
            </a:prstGeom>
            <a:noFill/>
          </p:spPr>
          <p:txBody>
            <a:bodyPr wrap="square" lIns="0" tIns="0" rIns="0" bIns="0" rtlCol="0">
              <a:spAutoFit/>
            </a:bodyPr>
            <a:lstStyle/>
            <a:p>
              <a:pPr algn="ctr" eaLnBrk="0" hangingPunct="0"/>
              <a:r>
                <a:rPr lang="es-US" sz="2500" b="1" i="0" u="none" strike="noStrike" cap="none" baseline="0">
                  <a:solidFill>
                    <a:srgbClr val="292B6D"/>
                  </a:solidFill>
                  <a:effectLst/>
                  <a:uFill>
                    <a:solidFill>
                      <a:prstClr val="black">
                        <a:alpha val="0"/>
                      </a:prstClr>
                    </a:solidFill>
                  </a:uFill>
                  <a:latin typeface="Calibri"/>
                  <a:ea typeface="Calibri"/>
                  <a:cs typeface="Calibri"/>
                </a:rPr>
                <a:t>ETAPAS DE CAMBIO</a:t>
              </a:r>
            </a:p>
          </p:txBody>
        </p:sp>
        <p:sp>
          <p:nvSpPr>
            <p:cNvPr id="8" name="文本框 7">
              <a:extLst>
                <a:ext uri="{FF2B5EF4-FFF2-40B4-BE49-F238E27FC236}">
                  <a16:creationId xmlns:a16="http://schemas.microsoft.com/office/drawing/2014/main" id="{DA23F7CE-008D-A420-F7C3-91F77B81EE5E}"/>
                </a:ext>
              </a:extLst>
            </p:cNvPr>
            <p:cNvSpPr txBox="1"/>
            <p:nvPr/>
          </p:nvSpPr>
          <p:spPr>
            <a:xfrm>
              <a:off x="5078413" y="1920342"/>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Calibri"/>
                  <a:ea typeface="Calibri"/>
                  <a:cs typeface="Calibri"/>
                </a:rPr>
                <a:t>PRECONTEMPLACIÓN</a:t>
              </a:r>
            </a:p>
          </p:txBody>
        </p:sp>
        <p:sp>
          <p:nvSpPr>
            <p:cNvPr id="9" name="文本框 8">
              <a:extLst>
                <a:ext uri="{FF2B5EF4-FFF2-40B4-BE49-F238E27FC236}">
                  <a16:creationId xmlns:a16="http://schemas.microsoft.com/office/drawing/2014/main" id="{AB2866A2-5DA8-5F5B-8328-8521138820E3}"/>
                </a:ext>
              </a:extLst>
            </p:cNvPr>
            <p:cNvSpPr txBox="1"/>
            <p:nvPr/>
          </p:nvSpPr>
          <p:spPr>
            <a:xfrm>
              <a:off x="3797884" y="2713418"/>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VOLVER AL CICLO</a:t>
              </a:r>
            </a:p>
          </p:txBody>
        </p:sp>
        <p:sp>
          <p:nvSpPr>
            <p:cNvPr id="10" name="文本框 9">
              <a:extLst>
                <a:ext uri="{FF2B5EF4-FFF2-40B4-BE49-F238E27FC236}">
                  <a16:creationId xmlns:a16="http://schemas.microsoft.com/office/drawing/2014/main" id="{90D39D5F-5D57-447F-8495-866105659ED3}"/>
                </a:ext>
              </a:extLst>
            </p:cNvPr>
            <p:cNvSpPr txBox="1"/>
            <p:nvPr/>
          </p:nvSpPr>
          <p:spPr>
            <a:xfrm>
              <a:off x="6356237" y="2711389"/>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CONTEMPLACIÓN</a:t>
              </a:r>
            </a:p>
          </p:txBody>
        </p:sp>
        <p:sp>
          <p:nvSpPr>
            <p:cNvPr id="11" name="文本框 10">
              <a:extLst>
                <a:ext uri="{FF2B5EF4-FFF2-40B4-BE49-F238E27FC236}">
                  <a16:creationId xmlns:a16="http://schemas.microsoft.com/office/drawing/2014/main" id="{182C9A33-F0C1-FF98-7B33-18B8DA42C998}"/>
                </a:ext>
              </a:extLst>
            </p:cNvPr>
            <p:cNvSpPr txBox="1"/>
            <p:nvPr/>
          </p:nvSpPr>
          <p:spPr>
            <a:xfrm>
              <a:off x="3807409" y="4094965"/>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MANTENIMIENTO</a:t>
              </a:r>
            </a:p>
          </p:txBody>
        </p:sp>
        <p:sp>
          <p:nvSpPr>
            <p:cNvPr id="12" name="文本框 11">
              <a:extLst>
                <a:ext uri="{FF2B5EF4-FFF2-40B4-BE49-F238E27FC236}">
                  <a16:creationId xmlns:a16="http://schemas.microsoft.com/office/drawing/2014/main" id="{9AE651E0-4C15-372D-3A8B-D73D1665D5AE}"/>
                </a:ext>
              </a:extLst>
            </p:cNvPr>
            <p:cNvSpPr txBox="1"/>
            <p:nvPr/>
          </p:nvSpPr>
          <p:spPr>
            <a:xfrm>
              <a:off x="6315623" y="4121631"/>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Calibri"/>
                  <a:ea typeface="Calibri"/>
                  <a:cs typeface="Calibri"/>
                </a:rPr>
                <a:t>PREPARACIÓN</a:t>
              </a:r>
            </a:p>
          </p:txBody>
        </p:sp>
        <p:sp>
          <p:nvSpPr>
            <p:cNvPr id="13" name="文本框 12">
              <a:extLst>
                <a:ext uri="{FF2B5EF4-FFF2-40B4-BE49-F238E27FC236}">
                  <a16:creationId xmlns:a16="http://schemas.microsoft.com/office/drawing/2014/main" id="{3C778072-32D2-CF96-3BDE-FB2BA053D5F2}"/>
                </a:ext>
              </a:extLst>
            </p:cNvPr>
            <p:cNvSpPr txBox="1"/>
            <p:nvPr/>
          </p:nvSpPr>
          <p:spPr>
            <a:xfrm>
              <a:off x="5065713" y="4807046"/>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ACCIÓN</a:t>
              </a:r>
            </a:p>
          </p:txBody>
        </p:sp>
        <p:sp>
          <p:nvSpPr>
            <p:cNvPr id="14" name="文本框 13">
              <a:extLst>
                <a:ext uri="{FF2B5EF4-FFF2-40B4-BE49-F238E27FC236}">
                  <a16:creationId xmlns:a16="http://schemas.microsoft.com/office/drawing/2014/main" id="{19EBE776-18D7-B132-F586-DCD556AC53D2}"/>
                </a:ext>
              </a:extLst>
            </p:cNvPr>
            <p:cNvSpPr txBox="1"/>
            <p:nvPr/>
          </p:nvSpPr>
          <p:spPr>
            <a:xfrm>
              <a:off x="5219245" y="3219085"/>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292B6D"/>
                  </a:solidFill>
                  <a:effectLst/>
                  <a:uFill>
                    <a:solidFill>
                      <a:prstClr val="black">
                        <a:alpha val="0"/>
                      </a:prstClr>
                    </a:solidFill>
                  </a:uFill>
                  <a:latin typeface="Calibri"/>
                  <a:ea typeface="Calibri"/>
                  <a:cs typeface="Calibri"/>
                </a:rPr>
                <a:t>ESPIRAL HACIA ARRIBA</a:t>
              </a:r>
            </a:p>
          </p:txBody>
        </p:sp>
        <p:sp>
          <p:nvSpPr>
            <p:cNvPr id="15" name="文本框 14">
              <a:extLst>
                <a:ext uri="{FF2B5EF4-FFF2-40B4-BE49-F238E27FC236}">
                  <a16:creationId xmlns:a16="http://schemas.microsoft.com/office/drawing/2014/main" id="{AC466356-752B-C87D-5CB9-AA029BC6C38D}"/>
                </a:ext>
              </a:extLst>
            </p:cNvPr>
            <p:cNvSpPr txBox="1"/>
            <p:nvPr/>
          </p:nvSpPr>
          <p:spPr>
            <a:xfrm>
              <a:off x="5588266" y="3388772"/>
              <a:ext cx="1140439" cy="538609"/>
            </a:xfrm>
            <a:prstGeom prst="rect">
              <a:avLst/>
            </a:prstGeom>
            <a:noFill/>
          </p:spPr>
          <p:txBody>
            <a:bodyPr wrap="square" lIns="0" tIns="0" rIns="0" bIns="0" rtlCol="0">
              <a:spAutoFit/>
            </a:bodyPr>
            <a:lstStyle/>
            <a:p>
              <a:pPr eaLnBrk="0" hangingPunct="0"/>
              <a:r>
                <a:rPr lang="es-US" sz="700" b="1" i="0" u="none" strike="noStrike" cap="none" baseline="0" dirty="0">
                  <a:solidFill>
                    <a:srgbClr val="648337"/>
                  </a:solidFill>
                  <a:effectLst/>
                  <a:uFill>
                    <a:solidFill>
                      <a:prstClr val="black">
                        <a:alpha val="0"/>
                      </a:prstClr>
                    </a:solidFill>
                  </a:uFill>
                  <a:latin typeface="Calibri"/>
                  <a:ea typeface="Calibri"/>
                  <a:cs typeface="Calibri"/>
                </a:rPr>
                <a:t>Las habilidades desarrolladas en un ciclo se llevan a los ciclos posteriores, lo que crea una base para el cambio sostenido.</a:t>
              </a:r>
            </a:p>
          </p:txBody>
        </p:sp>
      </p:grpSp>
      <p:grpSp>
        <p:nvGrpSpPr>
          <p:cNvPr id="18" name="组合 17">
            <a:extLst>
              <a:ext uri="{FF2B5EF4-FFF2-40B4-BE49-F238E27FC236}">
                <a16:creationId xmlns:a16="http://schemas.microsoft.com/office/drawing/2014/main" id="{3024796C-9D45-4D9C-DAF9-D75E77C7B0D5}"/>
              </a:ext>
            </a:extLst>
          </p:cNvPr>
          <p:cNvGrpSpPr/>
          <p:nvPr/>
        </p:nvGrpSpPr>
        <p:grpSpPr>
          <a:xfrm>
            <a:off x="5611581" y="2730499"/>
            <a:ext cx="4678613" cy="2520631"/>
            <a:chOff x="5611581" y="2730499"/>
            <a:chExt cx="4678613" cy="2520631"/>
          </a:xfrm>
        </p:grpSpPr>
        <p:sp>
          <p:nvSpPr>
            <p:cNvPr id="16" name="文本框 15">
              <a:extLst>
                <a:ext uri="{FF2B5EF4-FFF2-40B4-BE49-F238E27FC236}">
                  <a16:creationId xmlns:a16="http://schemas.microsoft.com/office/drawing/2014/main" id="{AE345075-07B2-0727-C511-2B9AE957E42D}"/>
                </a:ext>
              </a:extLst>
            </p:cNvPr>
            <p:cNvSpPr txBox="1"/>
            <p:nvPr/>
          </p:nvSpPr>
          <p:spPr>
            <a:xfrm>
              <a:off x="6029713" y="2864263"/>
              <a:ext cx="1026822" cy="228600"/>
            </a:xfrm>
            <a:prstGeom prst="rect">
              <a:avLst/>
            </a:prstGeom>
            <a:noFill/>
          </p:spPr>
          <p:txBody>
            <a:bodyPr wrap="square" lIns="0" tIns="0" rIns="0" bIns="0" rtlCol="0">
              <a:spAutoFit/>
            </a:bodyPr>
            <a:lstStyle/>
            <a:p>
              <a:pPr algn="r" eaLnBrk="0" hangingPunct="0"/>
              <a:r>
                <a:rPr lang="es-US" sz="1500" b="1" i="0" u="none" strike="noStrike" cap="none" baseline="0">
                  <a:solidFill>
                    <a:srgbClr val="000000"/>
                  </a:solidFill>
                  <a:effectLst/>
                  <a:uFill>
                    <a:solidFill>
                      <a:prstClr val="black">
                        <a:alpha val="0"/>
                      </a:prstClr>
                    </a:solidFill>
                  </a:uFill>
                  <a:latin typeface="Calibri"/>
                  <a:ea typeface="Calibri"/>
                  <a:cs typeface="Calibri"/>
                </a:rPr>
                <a:t>REGRESO</a:t>
              </a:r>
            </a:p>
          </p:txBody>
        </p:sp>
        <p:sp>
          <p:nvSpPr>
            <p:cNvPr id="17" name="文本框 16">
              <a:extLst>
                <a:ext uri="{FF2B5EF4-FFF2-40B4-BE49-F238E27FC236}">
                  <a16:creationId xmlns:a16="http://schemas.microsoft.com/office/drawing/2014/main" id="{A12A3E34-FFD6-7C28-2AA1-4539AD4CD563}"/>
                </a:ext>
              </a:extLst>
            </p:cNvPr>
            <p:cNvSpPr txBox="1"/>
            <p:nvPr/>
          </p:nvSpPr>
          <p:spPr>
            <a:xfrm>
              <a:off x="6032886" y="3573875"/>
              <a:ext cx="1026822" cy="228600"/>
            </a:xfrm>
            <a:prstGeom prst="rect">
              <a:avLst/>
            </a:prstGeom>
            <a:noFill/>
          </p:spPr>
          <p:txBody>
            <a:bodyPr wrap="square" lIns="0" tIns="0" rIns="0" bIns="0" rtlCol="0">
              <a:spAutoFit/>
            </a:bodyPr>
            <a:lstStyle/>
            <a:p>
              <a:pPr algn="r" eaLnBrk="0" hangingPunct="0"/>
              <a:r>
                <a:rPr lang="es-US" sz="1500" b="1" i="0" u="none" strike="noStrike" cap="none" baseline="0">
                  <a:solidFill>
                    <a:srgbClr val="000000"/>
                  </a:solidFill>
                  <a:effectLst/>
                  <a:uFill>
                    <a:solidFill>
                      <a:prstClr val="black">
                        <a:alpha val="0"/>
                      </a:prstClr>
                    </a:solidFill>
                  </a:uFill>
                  <a:latin typeface="Calibri"/>
                  <a:ea typeface="Calibri"/>
                  <a:cs typeface="Calibri"/>
                </a:rPr>
                <a:t>REGRESO</a:t>
              </a:r>
            </a:p>
          </p:txBody>
        </p:sp>
        <p:sp>
          <p:nvSpPr>
            <p:cNvPr id="19" name="文本框 18">
              <a:extLst>
                <a:ext uri="{FF2B5EF4-FFF2-40B4-BE49-F238E27FC236}">
                  <a16:creationId xmlns:a16="http://schemas.microsoft.com/office/drawing/2014/main" id="{9088F456-750E-E1C9-86F9-CD65ACF1ED43}"/>
                </a:ext>
              </a:extLst>
            </p:cNvPr>
            <p:cNvSpPr txBox="1"/>
            <p:nvPr/>
          </p:nvSpPr>
          <p:spPr>
            <a:xfrm>
              <a:off x="6032886" y="4323795"/>
              <a:ext cx="1026822" cy="228600"/>
            </a:xfrm>
            <a:prstGeom prst="rect">
              <a:avLst/>
            </a:prstGeom>
            <a:noFill/>
          </p:spPr>
          <p:txBody>
            <a:bodyPr wrap="square" lIns="0" tIns="0" rIns="0" bIns="0" rtlCol="0">
              <a:spAutoFit/>
            </a:bodyPr>
            <a:lstStyle/>
            <a:p>
              <a:pPr algn="r" eaLnBrk="0" hangingPunct="0"/>
              <a:r>
                <a:rPr lang="es-US" sz="1500" b="1" i="0" u="none" strike="noStrike" cap="none" baseline="0">
                  <a:solidFill>
                    <a:srgbClr val="000000"/>
                  </a:solidFill>
                  <a:effectLst/>
                  <a:uFill>
                    <a:solidFill>
                      <a:prstClr val="black">
                        <a:alpha val="0"/>
                      </a:prstClr>
                    </a:solidFill>
                  </a:uFill>
                  <a:latin typeface="Calibri"/>
                  <a:ea typeface="Calibri"/>
                  <a:cs typeface="Calibri"/>
                </a:rPr>
                <a:t>REGRESO</a:t>
              </a:r>
            </a:p>
          </p:txBody>
        </p:sp>
        <p:sp>
          <p:nvSpPr>
            <p:cNvPr id="20" name="文本框 19">
              <a:extLst>
                <a:ext uri="{FF2B5EF4-FFF2-40B4-BE49-F238E27FC236}">
                  <a16:creationId xmlns:a16="http://schemas.microsoft.com/office/drawing/2014/main" id="{3B3C5161-E932-34C1-C077-27795B2EC4B1}"/>
                </a:ext>
              </a:extLst>
            </p:cNvPr>
            <p:cNvSpPr txBox="1"/>
            <p:nvPr/>
          </p:nvSpPr>
          <p:spPr>
            <a:xfrm>
              <a:off x="5611581" y="5118542"/>
              <a:ext cx="1605853" cy="132588"/>
            </a:xfrm>
            <a:prstGeom prst="rect">
              <a:avLst/>
            </a:prstGeom>
            <a:noFill/>
          </p:spPr>
          <p:txBody>
            <a:bodyPr wrap="square" lIns="0" tIns="0" rIns="0" bIns="0" rtlCol="0">
              <a:spAutoFit/>
            </a:bodyPr>
            <a:lstStyle/>
            <a:p>
              <a:pPr algn="ctr" eaLnBrk="0" hangingPunct="0"/>
              <a:r>
                <a:rPr lang="es-US" sz="870" b="0" i="0" u="none" strike="noStrike" cap="none" baseline="0" dirty="0">
                  <a:solidFill>
                    <a:srgbClr val="000000"/>
                  </a:solidFill>
                  <a:effectLst/>
                  <a:uFill>
                    <a:solidFill>
                      <a:prstClr val="black">
                        <a:alpha val="0"/>
                      </a:prstClr>
                    </a:solidFill>
                  </a:uFill>
                  <a:latin typeface="Calibri"/>
                  <a:ea typeface="Calibri"/>
                  <a:cs typeface="Calibri"/>
                </a:rPr>
                <a:t>PRECONTEMPLACIÓN</a:t>
              </a:r>
            </a:p>
          </p:txBody>
        </p:sp>
        <p:sp>
          <p:nvSpPr>
            <p:cNvPr id="21" name="文本框 20">
              <a:extLst>
                <a:ext uri="{FF2B5EF4-FFF2-40B4-BE49-F238E27FC236}">
                  <a16:creationId xmlns:a16="http://schemas.microsoft.com/office/drawing/2014/main" id="{B8C9BE35-6D14-4D67-6FF1-1DB836BB4408}"/>
                </a:ext>
              </a:extLst>
            </p:cNvPr>
            <p:cNvSpPr txBox="1"/>
            <p:nvPr/>
          </p:nvSpPr>
          <p:spPr>
            <a:xfrm>
              <a:off x="9982417" y="2730499"/>
              <a:ext cx="307777" cy="2394725"/>
            </a:xfrm>
            <a:prstGeom prst="rect">
              <a:avLst/>
            </a:prstGeom>
            <a:noFill/>
          </p:spPr>
          <p:txBody>
            <a:bodyPr vert="vert270" wrap="square" lIns="0" tIns="0" rIns="0" bIns="0" rtlCol="0">
              <a:spAutoFit/>
            </a:bodyPr>
            <a:lstStyle/>
            <a:p>
              <a:pPr algn="ctr" eaLnBrk="0" hangingPunct="0"/>
              <a:r>
                <a:rPr lang="es-US" sz="1000" b="0" i="0" u="none" strike="noStrike" cap="none" baseline="0" dirty="0">
                  <a:solidFill>
                    <a:srgbClr val="000000"/>
                  </a:solidFill>
                  <a:effectLst/>
                  <a:uFill>
                    <a:solidFill>
                      <a:prstClr val="black">
                        <a:alpha val="0"/>
                      </a:prstClr>
                    </a:solidFill>
                  </a:uFill>
                  <a:latin typeface="Calibri"/>
                  <a:ea typeface="Calibri"/>
                  <a:cs typeface="Calibri"/>
                </a:rPr>
                <a:t>HABILIDADES DESARROLLADAS PARA SOSTENER LA RECUPERACIÓN</a:t>
              </a:r>
            </a:p>
          </p:txBody>
        </p:sp>
      </p:grpSp>
    </p:spTree>
    <p:extLst>
      <p:ext uri="{BB962C8B-B14F-4D97-AF65-F5344CB8AC3E}">
        <p14:creationId xmlns:p14="http://schemas.microsoft.com/office/powerpoint/2010/main" val="12899321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6065520"/>
          </a:xfrm>
          <a:prstGeom prst="rect">
            <a:avLst/>
          </a:prstGeom>
          <a:noFill/>
        </p:spPr>
        <p:txBody>
          <a:bodyPr wrap="square" rtlCol="0">
            <a:spAutoFit/>
          </a:bodyPr>
          <a:lstStyle/>
          <a:p>
            <a:r>
              <a:rPr lang="es-US" sz="4400" b="0" i="0" u="none" strike="noStrike" cap="none" baseline="0">
                <a:solidFill>
                  <a:srgbClr val="569CD4"/>
                </a:solidFill>
                <a:effectLst/>
                <a:uFill>
                  <a:solidFill>
                    <a:prstClr val="black">
                      <a:alpha val="0"/>
                    </a:prstClr>
                  </a:solidFill>
                </a:uFill>
                <a:latin typeface="Source Sans Pro"/>
                <a:ea typeface="Source Sans Pro"/>
                <a:cs typeface="Source Sans Pro"/>
              </a:rPr>
              <a:t>Regreso</a:t>
            </a:r>
          </a:p>
          <a:p>
            <a:endParaRPr lang="en-US" sz="2400">
              <a:latin typeface="Source Sans Pro" panose="020B0503030403020204" pitchFamily="34" charset="0"/>
            </a:endParaRPr>
          </a:p>
          <a:p>
            <a:r>
              <a:rPr lang="es-US" sz="3600" b="0" i="0" u="none" strike="noStrike" cap="none" baseline="0">
                <a:solidFill>
                  <a:srgbClr val="000000"/>
                </a:solidFill>
                <a:effectLst/>
                <a:uFill>
                  <a:solidFill>
                    <a:prstClr val="black">
                      <a:alpha val="0"/>
                    </a:prstClr>
                  </a:solidFill>
                </a:uFill>
                <a:latin typeface="Source Sans Pro"/>
                <a:ea typeface="Source Sans Pro"/>
                <a:cs typeface="Source Sans Pro"/>
              </a:rPr>
              <a:t>Los sobrevivientes llevan consigo habilidades previamente adquiridas a cada ciclo posterior, lo que mejora su capacidad de atravesar los desafíos de la recuperación. </a:t>
            </a: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spTree>
    <p:extLst>
      <p:ext uri="{BB962C8B-B14F-4D97-AF65-F5344CB8AC3E}">
        <p14:creationId xmlns:p14="http://schemas.microsoft.com/office/powerpoint/2010/main" val="35893409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772732" y="914400"/>
            <a:ext cx="10713023" cy="3870961"/>
          </a:xfrm>
          <a:prstGeom prst="rect">
            <a:avLst/>
          </a:prstGeom>
          <a:noFill/>
        </p:spPr>
        <p:txBody>
          <a:bodyPr wrap="square" rtlCol="0">
            <a:spAutoFit/>
          </a:bodyPr>
          <a:lstStyle/>
          <a:p>
            <a:r>
              <a:rPr lang="es-US" sz="4400" b="0" i="0" u="none" strike="noStrike" cap="none" baseline="0">
                <a:solidFill>
                  <a:srgbClr val="569CD4"/>
                </a:solidFill>
                <a:effectLst/>
                <a:uFill>
                  <a:solidFill>
                    <a:prstClr val="black">
                      <a:alpha val="0"/>
                    </a:prstClr>
                  </a:solidFill>
                </a:uFill>
                <a:latin typeface="Source Sans Pro"/>
                <a:ea typeface="Source Sans Pro"/>
                <a:cs typeface="Source Sans Pro"/>
              </a:rPr>
              <a:t>Conceptualización de la recaída en CSEY</a:t>
            </a: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pic>
        <p:nvPicPr>
          <p:cNvPr id="7" name="Picture 6">
            <a:extLst>
              <a:ext uri="{FF2B5EF4-FFF2-40B4-BE49-F238E27FC236}">
                <a16:creationId xmlns:a16="http://schemas.microsoft.com/office/drawing/2014/main" id="{9B106DF7-7B49-48BC-8A44-58D0649590FA}"/>
              </a:ext>
            </a:extLst>
          </p:cNvPr>
          <p:cNvPicPr>
            <a:picLocks noChangeAspect="1"/>
          </p:cNvPicPr>
          <p:nvPr/>
        </p:nvPicPr>
        <p:blipFill>
          <a:blip r:embed="rId4"/>
          <a:stretch>
            <a:fillRect/>
          </a:stretch>
        </p:blipFill>
        <p:spPr>
          <a:xfrm>
            <a:off x="998619" y="1647512"/>
            <a:ext cx="4160827" cy="4590821"/>
          </a:xfrm>
          <a:prstGeom prst="rect">
            <a:avLst/>
          </a:prstGeom>
        </p:spPr>
      </p:pic>
      <p:pic>
        <p:nvPicPr>
          <p:cNvPr id="5" name="Picture 4">
            <a:extLst>
              <a:ext uri="{FF2B5EF4-FFF2-40B4-BE49-F238E27FC236}">
                <a16:creationId xmlns:a16="http://schemas.microsoft.com/office/drawing/2014/main" id="{AD65012E-07BF-45FE-AD4F-2E6458C1F68B}"/>
              </a:ext>
            </a:extLst>
          </p:cNvPr>
          <p:cNvPicPr>
            <a:picLocks noChangeAspect="1"/>
          </p:cNvPicPr>
          <p:nvPr/>
        </p:nvPicPr>
        <p:blipFill>
          <a:blip r:embed="rId5"/>
          <a:stretch>
            <a:fillRect/>
          </a:stretch>
        </p:blipFill>
        <p:spPr>
          <a:xfrm>
            <a:off x="6095999" y="1588626"/>
            <a:ext cx="4511041" cy="4593521"/>
          </a:xfrm>
          <a:prstGeom prst="rect">
            <a:avLst/>
          </a:prstGeom>
        </p:spPr>
      </p:pic>
      <p:grpSp>
        <p:nvGrpSpPr>
          <p:cNvPr id="2" name="组合 1">
            <a:extLst>
              <a:ext uri="{FF2B5EF4-FFF2-40B4-BE49-F238E27FC236}">
                <a16:creationId xmlns:a16="http://schemas.microsoft.com/office/drawing/2014/main" id="{5374231E-E7F5-619B-88E6-1F0088C668C3}"/>
              </a:ext>
            </a:extLst>
          </p:cNvPr>
          <p:cNvGrpSpPr/>
          <p:nvPr/>
        </p:nvGrpSpPr>
        <p:grpSpPr>
          <a:xfrm>
            <a:off x="313758" y="1666301"/>
            <a:ext cx="5539740" cy="3934239"/>
            <a:chOff x="3361056" y="995918"/>
            <a:chExt cx="5539740" cy="3934239"/>
          </a:xfrm>
        </p:grpSpPr>
        <p:sp>
          <p:nvSpPr>
            <p:cNvPr id="6" name="文本框 5">
              <a:extLst>
                <a:ext uri="{FF2B5EF4-FFF2-40B4-BE49-F238E27FC236}">
                  <a16:creationId xmlns:a16="http://schemas.microsoft.com/office/drawing/2014/main" id="{8C1EDF8C-5E2E-0194-7570-431EC34790FE}"/>
                </a:ext>
              </a:extLst>
            </p:cNvPr>
            <p:cNvSpPr txBox="1"/>
            <p:nvPr/>
          </p:nvSpPr>
          <p:spPr>
            <a:xfrm>
              <a:off x="3361056" y="995918"/>
              <a:ext cx="5539740" cy="381000"/>
            </a:xfrm>
            <a:prstGeom prst="rect">
              <a:avLst/>
            </a:prstGeom>
            <a:noFill/>
          </p:spPr>
          <p:txBody>
            <a:bodyPr wrap="square" lIns="0" tIns="0" rIns="0" bIns="0" rtlCol="0">
              <a:spAutoFit/>
            </a:bodyPr>
            <a:lstStyle/>
            <a:p>
              <a:pPr algn="ctr" eaLnBrk="0" hangingPunct="0"/>
              <a:r>
                <a:rPr lang="es-US" sz="2500" b="1" i="0" u="none" strike="noStrike" cap="none" baseline="0">
                  <a:solidFill>
                    <a:srgbClr val="292B6D"/>
                  </a:solidFill>
                  <a:effectLst/>
                  <a:uFill>
                    <a:solidFill>
                      <a:prstClr val="black">
                        <a:alpha val="0"/>
                      </a:prstClr>
                    </a:solidFill>
                  </a:uFill>
                  <a:latin typeface="Calibri"/>
                  <a:ea typeface="Calibri"/>
                  <a:cs typeface="Calibri"/>
                </a:rPr>
                <a:t>ETAPAS DE CAMBIO</a:t>
              </a:r>
            </a:p>
          </p:txBody>
        </p:sp>
        <p:sp>
          <p:nvSpPr>
            <p:cNvPr id="8" name="文本框 7">
              <a:extLst>
                <a:ext uri="{FF2B5EF4-FFF2-40B4-BE49-F238E27FC236}">
                  <a16:creationId xmlns:a16="http://schemas.microsoft.com/office/drawing/2014/main" id="{234B0BB1-046A-CB05-30F0-602422FD4290}"/>
                </a:ext>
              </a:extLst>
            </p:cNvPr>
            <p:cNvSpPr txBox="1"/>
            <p:nvPr/>
          </p:nvSpPr>
          <p:spPr>
            <a:xfrm>
              <a:off x="5078413" y="1920342"/>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Calibri"/>
                  <a:ea typeface="Calibri"/>
                  <a:cs typeface="Calibri"/>
                </a:rPr>
                <a:t>PRECONTEMPLACIÓN</a:t>
              </a:r>
            </a:p>
          </p:txBody>
        </p:sp>
        <p:sp>
          <p:nvSpPr>
            <p:cNvPr id="9" name="文本框 8">
              <a:extLst>
                <a:ext uri="{FF2B5EF4-FFF2-40B4-BE49-F238E27FC236}">
                  <a16:creationId xmlns:a16="http://schemas.microsoft.com/office/drawing/2014/main" id="{A39EB7E8-0751-A726-CEA6-B55998B74342}"/>
                </a:ext>
              </a:extLst>
            </p:cNvPr>
            <p:cNvSpPr txBox="1"/>
            <p:nvPr/>
          </p:nvSpPr>
          <p:spPr>
            <a:xfrm>
              <a:off x="3797884" y="2713418"/>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VOLVER AL CICLO</a:t>
              </a:r>
            </a:p>
          </p:txBody>
        </p:sp>
        <p:sp>
          <p:nvSpPr>
            <p:cNvPr id="10" name="文本框 9">
              <a:extLst>
                <a:ext uri="{FF2B5EF4-FFF2-40B4-BE49-F238E27FC236}">
                  <a16:creationId xmlns:a16="http://schemas.microsoft.com/office/drawing/2014/main" id="{4804AFF4-F1FC-6D91-4A24-960E9C6F3415}"/>
                </a:ext>
              </a:extLst>
            </p:cNvPr>
            <p:cNvSpPr txBox="1"/>
            <p:nvPr/>
          </p:nvSpPr>
          <p:spPr>
            <a:xfrm>
              <a:off x="6356237" y="2711389"/>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CONTEMPLACIÓN</a:t>
              </a:r>
            </a:p>
          </p:txBody>
        </p:sp>
        <p:sp>
          <p:nvSpPr>
            <p:cNvPr id="11" name="文本框 10">
              <a:extLst>
                <a:ext uri="{FF2B5EF4-FFF2-40B4-BE49-F238E27FC236}">
                  <a16:creationId xmlns:a16="http://schemas.microsoft.com/office/drawing/2014/main" id="{B588F437-594A-6A32-8ECB-81AEA0CAF964}"/>
                </a:ext>
              </a:extLst>
            </p:cNvPr>
            <p:cNvSpPr txBox="1"/>
            <p:nvPr/>
          </p:nvSpPr>
          <p:spPr>
            <a:xfrm>
              <a:off x="3807409" y="4094965"/>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MANTENIMIENTO</a:t>
              </a:r>
            </a:p>
          </p:txBody>
        </p:sp>
        <p:sp>
          <p:nvSpPr>
            <p:cNvPr id="12" name="文本框 11">
              <a:extLst>
                <a:ext uri="{FF2B5EF4-FFF2-40B4-BE49-F238E27FC236}">
                  <a16:creationId xmlns:a16="http://schemas.microsoft.com/office/drawing/2014/main" id="{15B8D689-EA58-304D-10E8-75C84659A4D7}"/>
                </a:ext>
              </a:extLst>
            </p:cNvPr>
            <p:cNvSpPr txBox="1"/>
            <p:nvPr/>
          </p:nvSpPr>
          <p:spPr>
            <a:xfrm>
              <a:off x="6315623" y="4121631"/>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PREPARACIÓN</a:t>
              </a:r>
            </a:p>
          </p:txBody>
        </p:sp>
        <p:sp>
          <p:nvSpPr>
            <p:cNvPr id="13" name="文本框 12">
              <a:extLst>
                <a:ext uri="{FF2B5EF4-FFF2-40B4-BE49-F238E27FC236}">
                  <a16:creationId xmlns:a16="http://schemas.microsoft.com/office/drawing/2014/main" id="{59FEEA84-82E3-0BD3-B420-594E801E1FFE}"/>
                </a:ext>
              </a:extLst>
            </p:cNvPr>
            <p:cNvSpPr txBox="1"/>
            <p:nvPr/>
          </p:nvSpPr>
          <p:spPr>
            <a:xfrm>
              <a:off x="5065713" y="4807046"/>
              <a:ext cx="2066926" cy="123111"/>
            </a:xfrm>
            <a:prstGeom prst="rect">
              <a:avLst/>
            </a:prstGeom>
            <a:noFill/>
          </p:spPr>
          <p:txBody>
            <a:bodyPr wrap="square" lIns="0" tIns="0" rIns="0" bIns="0" rtlCol="0">
              <a:spAutoFit/>
            </a:bodyPr>
            <a:lstStyle/>
            <a:p>
              <a:pPr algn="ctr" eaLnBrk="0" hangingPunct="0"/>
              <a:r>
                <a:rPr lang="es-US" sz="800" b="1" i="0" u="none" strike="noStrike" cap="none" baseline="0">
                  <a:solidFill>
                    <a:srgbClr val="FFFFFF"/>
                  </a:solidFill>
                  <a:effectLst/>
                  <a:uFill>
                    <a:solidFill>
                      <a:prstClr val="black">
                        <a:alpha val="0"/>
                      </a:prstClr>
                    </a:solidFill>
                  </a:uFill>
                  <a:latin typeface="Calibri"/>
                  <a:ea typeface="Calibri"/>
                  <a:cs typeface="Calibri"/>
                </a:rPr>
                <a:t>ACCIÓN</a:t>
              </a:r>
            </a:p>
          </p:txBody>
        </p:sp>
        <p:sp>
          <p:nvSpPr>
            <p:cNvPr id="14" name="文本框 13">
              <a:extLst>
                <a:ext uri="{FF2B5EF4-FFF2-40B4-BE49-F238E27FC236}">
                  <a16:creationId xmlns:a16="http://schemas.microsoft.com/office/drawing/2014/main" id="{B7C819A6-9D34-916E-03D6-039D181C374A}"/>
                </a:ext>
              </a:extLst>
            </p:cNvPr>
            <p:cNvSpPr txBox="1"/>
            <p:nvPr/>
          </p:nvSpPr>
          <p:spPr>
            <a:xfrm>
              <a:off x="5214482" y="3211464"/>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292B6D"/>
                  </a:solidFill>
                  <a:effectLst/>
                  <a:uFill>
                    <a:solidFill>
                      <a:prstClr val="black">
                        <a:alpha val="0"/>
                      </a:prstClr>
                    </a:solidFill>
                  </a:uFill>
                  <a:latin typeface="Calibri"/>
                  <a:ea typeface="Calibri"/>
                  <a:cs typeface="Calibri"/>
                </a:rPr>
                <a:t>ESPIRAL HACIA ARRIBA</a:t>
              </a:r>
            </a:p>
          </p:txBody>
        </p:sp>
        <p:sp>
          <p:nvSpPr>
            <p:cNvPr id="15" name="文本框 14">
              <a:extLst>
                <a:ext uri="{FF2B5EF4-FFF2-40B4-BE49-F238E27FC236}">
                  <a16:creationId xmlns:a16="http://schemas.microsoft.com/office/drawing/2014/main" id="{4DEA40D9-E538-2561-6843-F3C8B6BA36B6}"/>
                </a:ext>
              </a:extLst>
            </p:cNvPr>
            <p:cNvSpPr txBox="1"/>
            <p:nvPr/>
          </p:nvSpPr>
          <p:spPr>
            <a:xfrm>
              <a:off x="5516834" y="3375441"/>
              <a:ext cx="1249977" cy="430887"/>
            </a:xfrm>
            <a:prstGeom prst="rect">
              <a:avLst/>
            </a:prstGeom>
            <a:noFill/>
          </p:spPr>
          <p:txBody>
            <a:bodyPr wrap="square" lIns="0" tIns="0" rIns="0" bIns="0" rtlCol="0">
              <a:spAutoFit/>
            </a:bodyPr>
            <a:lstStyle/>
            <a:p>
              <a:pPr eaLnBrk="0" hangingPunct="0"/>
              <a:r>
                <a:rPr lang="es-US" sz="700" b="1" i="0" u="none" strike="noStrike" cap="none" baseline="0" dirty="0">
                  <a:solidFill>
                    <a:srgbClr val="648337"/>
                  </a:solidFill>
                  <a:effectLst/>
                  <a:uFill>
                    <a:solidFill>
                      <a:prstClr val="black">
                        <a:alpha val="0"/>
                      </a:prstClr>
                    </a:solidFill>
                  </a:uFill>
                  <a:latin typeface="Calibri"/>
                  <a:ea typeface="Calibri"/>
                  <a:cs typeface="Calibri"/>
                </a:rPr>
                <a:t>Las habilidades desarrolladas en un ciclo se llevan a los ciclos posteriores, lo que crea una base para el cambio sostenido.</a:t>
              </a:r>
            </a:p>
          </p:txBody>
        </p:sp>
      </p:grpSp>
      <p:grpSp>
        <p:nvGrpSpPr>
          <p:cNvPr id="16" name="组合 15">
            <a:extLst>
              <a:ext uri="{FF2B5EF4-FFF2-40B4-BE49-F238E27FC236}">
                <a16:creationId xmlns:a16="http://schemas.microsoft.com/office/drawing/2014/main" id="{C1CC27EB-F23F-A077-DA11-09F8C3D54595}"/>
              </a:ext>
            </a:extLst>
          </p:cNvPr>
          <p:cNvGrpSpPr/>
          <p:nvPr/>
        </p:nvGrpSpPr>
        <p:grpSpPr>
          <a:xfrm>
            <a:off x="5847801" y="2712719"/>
            <a:ext cx="4630353" cy="2563811"/>
            <a:chOff x="5619201" y="2705099"/>
            <a:chExt cx="4630353" cy="2563811"/>
          </a:xfrm>
        </p:grpSpPr>
        <p:sp>
          <p:nvSpPr>
            <p:cNvPr id="17" name="文本框 16">
              <a:extLst>
                <a:ext uri="{FF2B5EF4-FFF2-40B4-BE49-F238E27FC236}">
                  <a16:creationId xmlns:a16="http://schemas.microsoft.com/office/drawing/2014/main" id="{71BD601F-C509-A7B5-930A-4ECECEACA81B}"/>
                </a:ext>
              </a:extLst>
            </p:cNvPr>
            <p:cNvSpPr txBox="1"/>
            <p:nvPr/>
          </p:nvSpPr>
          <p:spPr>
            <a:xfrm>
              <a:off x="6029713" y="2864263"/>
              <a:ext cx="1026822" cy="228600"/>
            </a:xfrm>
            <a:prstGeom prst="rect">
              <a:avLst/>
            </a:prstGeom>
            <a:noFill/>
          </p:spPr>
          <p:txBody>
            <a:bodyPr wrap="square" lIns="0" tIns="0" rIns="0" bIns="0" rtlCol="0">
              <a:spAutoFit/>
            </a:bodyPr>
            <a:lstStyle/>
            <a:p>
              <a:pPr algn="r" eaLnBrk="0" hangingPunct="0"/>
              <a:r>
                <a:rPr lang="es-US" sz="1500" b="1" i="0" u="none" strike="noStrike" cap="none" baseline="0" dirty="0">
                  <a:solidFill>
                    <a:srgbClr val="000000"/>
                  </a:solidFill>
                  <a:effectLst/>
                  <a:uFill>
                    <a:solidFill>
                      <a:prstClr val="black">
                        <a:alpha val="0"/>
                      </a:prstClr>
                    </a:solidFill>
                  </a:uFill>
                  <a:latin typeface="Calibri"/>
                  <a:ea typeface="Calibri"/>
                  <a:cs typeface="Calibri"/>
                </a:rPr>
                <a:t>REGRESO</a:t>
              </a:r>
            </a:p>
          </p:txBody>
        </p:sp>
        <p:sp>
          <p:nvSpPr>
            <p:cNvPr id="18" name="文本框 17">
              <a:extLst>
                <a:ext uri="{FF2B5EF4-FFF2-40B4-BE49-F238E27FC236}">
                  <a16:creationId xmlns:a16="http://schemas.microsoft.com/office/drawing/2014/main" id="{E71899E4-01A8-D769-D7A3-B2CA6F90C40E}"/>
                </a:ext>
              </a:extLst>
            </p:cNvPr>
            <p:cNvSpPr txBox="1"/>
            <p:nvPr/>
          </p:nvSpPr>
          <p:spPr>
            <a:xfrm>
              <a:off x="6032886" y="3573875"/>
              <a:ext cx="1026822" cy="228600"/>
            </a:xfrm>
            <a:prstGeom prst="rect">
              <a:avLst/>
            </a:prstGeom>
            <a:noFill/>
          </p:spPr>
          <p:txBody>
            <a:bodyPr wrap="square" lIns="0" tIns="0" rIns="0" bIns="0" rtlCol="0">
              <a:spAutoFit/>
            </a:bodyPr>
            <a:lstStyle/>
            <a:p>
              <a:pPr algn="r" eaLnBrk="0" hangingPunct="0"/>
              <a:r>
                <a:rPr lang="es-US" sz="1500" b="1" i="0" u="none" strike="noStrike" cap="none" baseline="0">
                  <a:solidFill>
                    <a:srgbClr val="000000"/>
                  </a:solidFill>
                  <a:effectLst/>
                  <a:uFill>
                    <a:solidFill>
                      <a:prstClr val="black">
                        <a:alpha val="0"/>
                      </a:prstClr>
                    </a:solidFill>
                  </a:uFill>
                  <a:latin typeface="Calibri"/>
                  <a:ea typeface="Calibri"/>
                  <a:cs typeface="Calibri"/>
                </a:rPr>
                <a:t>REGRESO</a:t>
              </a:r>
            </a:p>
          </p:txBody>
        </p:sp>
        <p:sp>
          <p:nvSpPr>
            <p:cNvPr id="19" name="文本框 18">
              <a:extLst>
                <a:ext uri="{FF2B5EF4-FFF2-40B4-BE49-F238E27FC236}">
                  <a16:creationId xmlns:a16="http://schemas.microsoft.com/office/drawing/2014/main" id="{E6959865-E855-6889-1F3A-0D97E1F2ADFF}"/>
                </a:ext>
              </a:extLst>
            </p:cNvPr>
            <p:cNvSpPr txBox="1"/>
            <p:nvPr/>
          </p:nvSpPr>
          <p:spPr>
            <a:xfrm>
              <a:off x="6032886" y="4323795"/>
              <a:ext cx="1026822" cy="228600"/>
            </a:xfrm>
            <a:prstGeom prst="rect">
              <a:avLst/>
            </a:prstGeom>
            <a:noFill/>
          </p:spPr>
          <p:txBody>
            <a:bodyPr wrap="square" lIns="0" tIns="0" rIns="0" bIns="0" rtlCol="0">
              <a:spAutoFit/>
            </a:bodyPr>
            <a:lstStyle/>
            <a:p>
              <a:pPr algn="r" eaLnBrk="0" hangingPunct="0"/>
              <a:r>
                <a:rPr lang="es-US" sz="1500" b="1" i="0" u="none" strike="noStrike" cap="none" baseline="0">
                  <a:solidFill>
                    <a:srgbClr val="000000"/>
                  </a:solidFill>
                  <a:effectLst/>
                  <a:uFill>
                    <a:solidFill>
                      <a:prstClr val="black">
                        <a:alpha val="0"/>
                      </a:prstClr>
                    </a:solidFill>
                  </a:uFill>
                  <a:latin typeface="Calibri"/>
                  <a:ea typeface="Calibri"/>
                  <a:cs typeface="Calibri"/>
                </a:rPr>
                <a:t>REGRESO</a:t>
              </a:r>
            </a:p>
          </p:txBody>
        </p:sp>
        <p:sp>
          <p:nvSpPr>
            <p:cNvPr id="20" name="文本框 19">
              <a:extLst>
                <a:ext uri="{FF2B5EF4-FFF2-40B4-BE49-F238E27FC236}">
                  <a16:creationId xmlns:a16="http://schemas.microsoft.com/office/drawing/2014/main" id="{28413FE9-F490-65C8-D04F-969136E2D530}"/>
                </a:ext>
              </a:extLst>
            </p:cNvPr>
            <p:cNvSpPr txBox="1"/>
            <p:nvPr/>
          </p:nvSpPr>
          <p:spPr>
            <a:xfrm>
              <a:off x="5619201" y="5136322"/>
              <a:ext cx="1605853" cy="132588"/>
            </a:xfrm>
            <a:prstGeom prst="rect">
              <a:avLst/>
            </a:prstGeom>
            <a:noFill/>
          </p:spPr>
          <p:txBody>
            <a:bodyPr wrap="square" lIns="0" tIns="0" rIns="0" bIns="0" rtlCol="0">
              <a:spAutoFit/>
            </a:bodyPr>
            <a:lstStyle/>
            <a:p>
              <a:pPr algn="ctr" eaLnBrk="0" hangingPunct="0"/>
              <a:r>
                <a:rPr lang="es-US" sz="870" b="0" i="0" u="none" strike="noStrike" cap="none" baseline="0" dirty="0">
                  <a:solidFill>
                    <a:srgbClr val="000000"/>
                  </a:solidFill>
                  <a:effectLst/>
                  <a:uFill>
                    <a:solidFill>
                      <a:prstClr val="black">
                        <a:alpha val="0"/>
                      </a:prstClr>
                    </a:solidFill>
                  </a:uFill>
                  <a:latin typeface="Calibri"/>
                  <a:ea typeface="Calibri"/>
                  <a:cs typeface="Calibri"/>
                </a:rPr>
                <a:t>PRECONTEMPLACIÓN</a:t>
              </a:r>
            </a:p>
          </p:txBody>
        </p:sp>
        <p:sp>
          <p:nvSpPr>
            <p:cNvPr id="21" name="文本框 20">
              <a:extLst>
                <a:ext uri="{FF2B5EF4-FFF2-40B4-BE49-F238E27FC236}">
                  <a16:creationId xmlns:a16="http://schemas.microsoft.com/office/drawing/2014/main" id="{5410E353-C63E-3752-69D4-BC0049045E8B}"/>
                </a:ext>
              </a:extLst>
            </p:cNvPr>
            <p:cNvSpPr txBox="1"/>
            <p:nvPr/>
          </p:nvSpPr>
          <p:spPr>
            <a:xfrm>
              <a:off x="9941777" y="2705099"/>
              <a:ext cx="307777" cy="2369325"/>
            </a:xfrm>
            <a:prstGeom prst="rect">
              <a:avLst/>
            </a:prstGeom>
            <a:noFill/>
          </p:spPr>
          <p:txBody>
            <a:bodyPr vert="vert270" wrap="square" lIns="0" tIns="0" rIns="0" bIns="0" rtlCol="0">
              <a:spAutoFit/>
            </a:bodyPr>
            <a:lstStyle/>
            <a:p>
              <a:pPr algn="ctr" eaLnBrk="0" hangingPunct="0"/>
              <a:r>
                <a:rPr lang="es-US" sz="1000" b="0" i="0" u="none" strike="noStrike" cap="none" baseline="0" dirty="0">
                  <a:solidFill>
                    <a:srgbClr val="000000"/>
                  </a:solidFill>
                  <a:effectLst/>
                  <a:uFill>
                    <a:solidFill>
                      <a:prstClr val="black">
                        <a:alpha val="0"/>
                      </a:prstClr>
                    </a:solidFill>
                  </a:uFill>
                  <a:latin typeface="Calibri"/>
                  <a:ea typeface="Calibri"/>
                  <a:cs typeface="Calibri"/>
                </a:rPr>
                <a:t>HABILIDADES DESARROLLADAS PARA SOSTENER LA RECUPERACIÓN</a:t>
              </a:r>
            </a:p>
          </p:txBody>
        </p:sp>
      </p:grpSp>
    </p:spTree>
    <p:extLst>
      <p:ext uri="{BB962C8B-B14F-4D97-AF65-F5344CB8AC3E}">
        <p14:creationId xmlns:p14="http://schemas.microsoft.com/office/powerpoint/2010/main" val="17918581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E0546F2-2FD4-2C46-BDC7-3E34B6B15109}"/>
              </a:ext>
            </a:extLst>
          </p:cNvPr>
          <p:cNvSpPr txBox="1"/>
          <p:nvPr/>
        </p:nvSpPr>
        <p:spPr>
          <a:xfrm>
            <a:off x="103240" y="752168"/>
            <a:ext cx="11901948" cy="7232749"/>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Aplicaciones para trabajadores de casos del </a:t>
            </a:r>
            <a:r>
              <a:rPr lang="es-US" sz="4400" b="0" i="0" u="none" strike="noStrike" cap="none" baseline="0" dirty="0" err="1">
                <a:solidFill>
                  <a:srgbClr val="569CD4"/>
                </a:solidFill>
                <a:effectLst/>
                <a:uFill>
                  <a:solidFill>
                    <a:prstClr val="black">
                      <a:alpha val="0"/>
                    </a:prstClr>
                  </a:solidFill>
                </a:uFill>
                <a:latin typeface="Source Sans Pro"/>
                <a:ea typeface="Source Sans Pro"/>
                <a:cs typeface="Source Sans Pro"/>
              </a:rPr>
              <a:t>DFPS</a:t>
            </a: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 </a:t>
            </a:r>
          </a:p>
          <a:p>
            <a:endParaRPr lang="en-US" sz="2400" dirty="0">
              <a:latin typeface="Source Sans Pro" panose="020B0503030403020204" pitchFamily="34" charset="0"/>
            </a:endParaRP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Una mejor comprensión conduce a una mejor defensa</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A nivel individual</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A nivel de colocación</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Cambios en los sistemas</a:t>
            </a:r>
          </a:p>
          <a:p>
            <a:pPr marL="342900"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Comprender que la recaída es una respuesta muy común al trauma para las personas que sufrieron explotación nos ayuda a responder adecuadamente a la situación</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Disminuir la culpa de la víctima</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Ayudar a otros a comprender el ciclo</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Poder brindar apoyo a los jóvenes sin juzgarlos</a:t>
            </a:r>
          </a:p>
          <a:p>
            <a:pPr marL="800100" lvl="1" indent="-342900">
              <a:buFont typeface="Arial" panose="020B0604020202020204" pitchFamily="34" charset="0"/>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Colaborar con las fuerzas del orden público y los cuidadores para ayudar en la recuperación de los jóvenes a quienes les falta atención</a:t>
            </a: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34639113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C17F6-2827-9640-A000-1E87154E57CB}"/>
              </a:ext>
            </a:extLst>
          </p:cNvPr>
          <p:cNvPicPr>
            <a:picLocks noChangeAspect="1"/>
          </p:cNvPicPr>
          <p:nvPr/>
        </p:nvPicPr>
        <p:blipFill>
          <a:blip r:embed="rId2"/>
          <a:stretch>
            <a:fillRect/>
          </a:stretch>
        </p:blipFill>
        <p:spPr>
          <a:xfrm>
            <a:off x="-65472" y="155099"/>
            <a:ext cx="12192000" cy="6858000"/>
          </a:xfrm>
          <a:prstGeom prst="rect">
            <a:avLst/>
          </a:prstGeom>
        </p:spPr>
      </p:pic>
      <p:sp>
        <p:nvSpPr>
          <p:cNvPr id="4" name="TextBox 3">
            <a:extLst>
              <a:ext uri="{FF2B5EF4-FFF2-40B4-BE49-F238E27FC236}">
                <a16:creationId xmlns:a16="http://schemas.microsoft.com/office/drawing/2014/main" id="{ED488552-F3A9-274E-9248-CB51CFF29EF2}"/>
              </a:ext>
            </a:extLst>
          </p:cNvPr>
          <p:cNvSpPr txBox="1"/>
          <p:nvPr/>
        </p:nvSpPr>
        <p:spPr>
          <a:xfrm>
            <a:off x="1172308" y="2414954"/>
            <a:ext cx="9917723" cy="944880"/>
          </a:xfrm>
          <a:prstGeom prst="rect">
            <a:avLst/>
          </a:prstGeom>
          <a:noFill/>
        </p:spPr>
        <p:txBody>
          <a:bodyPr wrap="square" rtlCol="0" anchor="t">
            <a:spAutoFit/>
          </a:bodyPr>
          <a:lstStyle/>
          <a:p>
            <a:pPr algn="ctr"/>
            <a:r>
              <a:rPr lang="es-US" sz="2800" b="0" i="0" u="none" strike="noStrike" cap="none" baseline="0">
                <a:solidFill>
                  <a:srgbClr val="000000"/>
                </a:solidFill>
                <a:effectLst/>
                <a:uFill>
                  <a:solidFill>
                    <a:prstClr val="black">
                      <a:alpha val="0"/>
                    </a:prstClr>
                  </a:solidFill>
                </a:uFill>
                <a:latin typeface="Source Sans Pro"/>
                <a:ea typeface="Source Sans Pro"/>
                <a:cs typeface="Source Sans Pro"/>
              </a:rPr>
              <a:t>Conceptualización de etapas del cambio en jóvenes víctimas de explotación sexual comercial (CSEY)</a:t>
            </a:r>
            <a:endParaRPr lang="en-US" sz="2800">
              <a:solidFill>
                <a:srgbClr val="000000"/>
              </a:solidFill>
              <a:latin typeface="Source Sans Pro" panose="020B0503030403020204" pitchFamily="34" charset="0"/>
            </a:endParaRPr>
          </a:p>
        </p:txBody>
      </p:sp>
      <p:sp>
        <p:nvSpPr>
          <p:cNvPr id="5" name="TextBox 4">
            <a:extLst>
              <a:ext uri="{FF2B5EF4-FFF2-40B4-BE49-F238E27FC236}">
                <a16:creationId xmlns:a16="http://schemas.microsoft.com/office/drawing/2014/main" id="{3857A29A-93A3-9943-B5CC-79CD18F47405}"/>
              </a:ext>
            </a:extLst>
          </p:cNvPr>
          <p:cNvSpPr txBox="1"/>
          <p:nvPr/>
        </p:nvSpPr>
        <p:spPr>
          <a:xfrm>
            <a:off x="2880589" y="4013636"/>
            <a:ext cx="6501160" cy="579120"/>
          </a:xfrm>
          <a:prstGeom prst="rect">
            <a:avLst/>
          </a:prstGeom>
          <a:noFill/>
        </p:spPr>
        <p:txBody>
          <a:bodyPr wrap="square" rtlCol="0">
            <a:spAutoFit/>
          </a:bodyPr>
          <a:lstStyle/>
          <a:p>
            <a:pPr algn="ctr"/>
            <a:r>
              <a:rPr lang="es-US" sz="1600" b="0" i="0" u="none" strike="noStrike" cap="none" baseline="0">
                <a:solidFill>
                  <a:srgbClr val="000000"/>
                </a:solidFill>
                <a:effectLst/>
                <a:uFill>
                  <a:solidFill>
                    <a:prstClr val="black">
                      <a:alpha val="0"/>
                    </a:prstClr>
                  </a:solidFill>
                </a:uFill>
                <a:latin typeface="Source Sans Pro"/>
                <a:ea typeface="Source Sans Pro"/>
                <a:cs typeface="Source Sans Pro"/>
              </a:rPr>
              <a:t>Sarah Hall, directora de Iniciativas contra el Tráfico</a:t>
            </a:r>
          </a:p>
          <a:p>
            <a:pPr algn="ctr"/>
            <a:r>
              <a:rPr lang="es-US" sz="1600" b="0" i="0" u="none" strike="noStrike" cap="none" baseline="0">
                <a:solidFill>
                  <a:srgbClr val="000000"/>
                </a:solidFill>
                <a:effectLst/>
                <a:uFill>
                  <a:solidFill>
                    <a:prstClr val="black">
                      <a:alpha val="0"/>
                    </a:prstClr>
                  </a:solidFill>
                </a:uFill>
                <a:latin typeface="Source Sans Pro"/>
                <a:ea typeface="Source Sans Pro"/>
                <a:cs typeface="Source Sans Pro"/>
              </a:rPr>
              <a:t>Rachel Messmer, Coordinadora de Capacitación</a:t>
            </a:r>
          </a:p>
        </p:txBody>
      </p:sp>
      <p:sp>
        <p:nvSpPr>
          <p:cNvPr id="6" name="TextBox 5">
            <a:extLst>
              <a:ext uri="{FF2B5EF4-FFF2-40B4-BE49-F238E27FC236}">
                <a16:creationId xmlns:a16="http://schemas.microsoft.com/office/drawing/2014/main" id="{468711B9-AD26-5B4A-BCC0-308D6F502E52}"/>
              </a:ext>
            </a:extLst>
          </p:cNvPr>
          <p:cNvSpPr txBox="1"/>
          <p:nvPr/>
        </p:nvSpPr>
        <p:spPr>
          <a:xfrm>
            <a:off x="1254369" y="4677508"/>
            <a:ext cx="2743200" cy="457200"/>
          </a:xfrm>
          <a:prstGeom prst="rect">
            <a:avLst/>
          </a:prstGeom>
          <a:noFill/>
        </p:spPr>
        <p:txBody>
          <a:bodyPr wrap="square" rtlCol="0">
            <a:spAutoFit/>
          </a:bodyPr>
          <a:lstStyle/>
          <a:p>
            <a:pPr algn="ctr"/>
            <a:r>
              <a:rPr lang="es-US" sz="2400" b="0" i="0" u="none" strike="noStrike" cap="none" baseline="0">
                <a:solidFill>
                  <a:srgbClr val="000000"/>
                </a:solidFill>
                <a:effectLst/>
                <a:uFill>
                  <a:solidFill>
                    <a:prstClr val="black">
                      <a:alpha val="0"/>
                    </a:prstClr>
                  </a:solidFill>
                </a:uFill>
                <a:latin typeface="Source Sans Pro"/>
                <a:ea typeface="Source Sans Pro"/>
                <a:cs typeface="Source Sans Pro"/>
              </a:rPr>
              <a:t>csey@tacfs.org</a:t>
            </a:r>
          </a:p>
        </p:txBody>
      </p:sp>
      <p:sp>
        <p:nvSpPr>
          <p:cNvPr id="8" name="TextBox 7">
            <a:extLst>
              <a:ext uri="{FF2B5EF4-FFF2-40B4-BE49-F238E27FC236}">
                <a16:creationId xmlns:a16="http://schemas.microsoft.com/office/drawing/2014/main" id="{BD8CF97C-821B-C744-B257-2929B150D79C}"/>
              </a:ext>
            </a:extLst>
          </p:cNvPr>
          <p:cNvSpPr txBox="1"/>
          <p:nvPr/>
        </p:nvSpPr>
        <p:spPr>
          <a:xfrm>
            <a:off x="7965831" y="4677508"/>
            <a:ext cx="2743200" cy="457200"/>
          </a:xfrm>
          <a:prstGeom prst="rect">
            <a:avLst/>
          </a:prstGeom>
          <a:noFill/>
        </p:spPr>
        <p:txBody>
          <a:bodyPr wrap="square" rtlCol="0">
            <a:spAutoFit/>
          </a:bodyPr>
          <a:lstStyle/>
          <a:p>
            <a:pPr algn="ct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737-444-5730</a:t>
            </a:r>
          </a:p>
        </p:txBody>
      </p:sp>
    </p:spTree>
    <p:extLst>
      <p:ext uri="{BB962C8B-B14F-4D97-AF65-F5344CB8AC3E}">
        <p14:creationId xmlns:p14="http://schemas.microsoft.com/office/powerpoint/2010/main" val="39797741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05" name="Google Shape;105;p3"/>
          <p:cNvSpPr txBox="1"/>
          <p:nvPr/>
        </p:nvSpPr>
        <p:spPr>
          <a:xfrm>
            <a:off x="772732" y="914400"/>
            <a:ext cx="10713023" cy="898703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Declaración de la visión </a:t>
            </a:r>
            <a:endParaRPr dirty="0"/>
          </a:p>
          <a:p>
            <a:pPr marL="0" marR="0" lvl="0" indent="0" algn="l" rtl="0">
              <a:spcBef>
                <a:spcPct val="0"/>
              </a:spcBef>
              <a:spcAft>
                <a:spcPct val="0"/>
              </a:spcAft>
              <a:buNone/>
            </a:pPr>
            <a:endParaRPr sz="1800" dirty="0">
              <a:solidFill>
                <a:schemeClr val="dk1"/>
              </a:solidFill>
              <a:latin typeface="Calibri" panose="020F0502020204030204"/>
              <a:ea typeface="Calibri" panose="020F0502020204030204"/>
              <a:cs typeface="Calibri"/>
              <a:sym typeface="Calibri" panose="020F0502020204030204"/>
            </a:endParaRPr>
          </a:p>
          <a:p>
            <a:pPr marL="0" marR="0" lvl="0" indent="0" algn="l" rtl="0">
              <a:spcBef>
                <a:spcPct val="0"/>
              </a:spcBef>
              <a:spcAft>
                <a:spcPct val="0"/>
              </a:spcAft>
              <a:buNone/>
            </a:pPr>
            <a:r>
              <a:rPr lang="es-US" sz="2600" b="0" i="0" u="none" strike="noStrike" cap="none" baseline="0" dirty="0">
                <a:solidFill>
                  <a:srgbClr val="000000"/>
                </a:solidFill>
                <a:effectLst/>
                <a:uFill>
                  <a:solidFill>
                    <a:prstClr val="black">
                      <a:alpha val="0"/>
                    </a:prstClr>
                  </a:solidFill>
                </a:uFill>
                <a:latin typeface="Source Sans Pro"/>
                <a:ea typeface="Source Sans Pro"/>
                <a:cs typeface="Source Sans Pro"/>
              </a:rPr>
              <a:t>Nuestra visión es que los jóvenes que han pasado por explotación sexual comercial o que corren alto riesgo de explotación reciban servicios de calidad, competentes e individualizados que sean adecuados a sus necesidades. Vemos a los jóvenes como resilientes y llenos de fortalezas que pueden aprovecharse para alcanzar el éxito en la adultez. Para cuando envejezcan en la comunidad, queremos que los jóvenes hayan sanado, hayan encontrado estructuras de apoyo a largo plazo, seguridad económica y oportunidades iguales a las de sus pares. Queremos que tengan factores de protección contra la explotación futura y que tengan éxito mientras crecen y aprenden en la adultez. </a:t>
            </a:r>
            <a:endParaRPr sz="26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n-US" sz="2800" dirty="0">
                <a:solidFill>
                  <a:srgbClr val="648338"/>
                </a:solidFill>
                <a:latin typeface="Source Sans Pro"/>
                <a:ea typeface="Source Sans Pro"/>
                <a:cs typeface="Source Sans Pro"/>
                <a:sym typeface="Source Sans Pro"/>
              </a:rPr>
              <a:t>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panose="020F0502020204030204"/>
              <a:ea typeface="Calibri" panose="020F0502020204030204"/>
              <a:cs typeface="Calibri"/>
              <a:sym typeface="Calibri" panose="020F0502020204030204"/>
            </a:endParaRPr>
          </a:p>
          <a:p>
            <a:pPr marL="0" marR="0" lvl="0" indent="0" algn="l" rtl="0">
              <a:spcBef>
                <a:spcPct val="0"/>
              </a:spcBef>
              <a:spcAft>
                <a:spcPct val="0"/>
              </a:spcAft>
              <a:buNone/>
            </a:pPr>
            <a:endParaRPr sz="1800" dirty="0">
              <a:solidFill>
                <a:schemeClr val="dk1"/>
              </a:solidFill>
              <a:latin typeface="Calibri" panose="020F0502020204030204"/>
              <a:ea typeface="Calibri" panose="020F0502020204030204"/>
              <a:cs typeface="Calibri"/>
              <a:sym typeface="Calibri" panose="020F0502020204030204"/>
            </a:endParaRPr>
          </a:p>
        </p:txBody>
      </p:sp>
    </p:spTree>
    <p:extLst>
      <p:ext uri="{BB962C8B-B14F-4D97-AF65-F5344CB8AC3E}">
        <p14:creationId xmlns:p14="http://schemas.microsoft.com/office/powerpoint/2010/main" val="41009269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388C848-1606-704F-8AEA-24014F7381F1}"/>
              </a:ext>
            </a:extLst>
          </p:cNvPr>
          <p:cNvSpPr txBox="1"/>
          <p:nvPr/>
        </p:nvSpPr>
        <p:spPr>
          <a:xfrm>
            <a:off x="586120" y="914400"/>
            <a:ext cx="11301080" cy="7680961"/>
          </a:xfrm>
          <a:prstGeom prst="rect">
            <a:avLst/>
          </a:prstGeom>
          <a:noFill/>
        </p:spPr>
        <p:txBody>
          <a:bodyPr wrap="square" rtlCol="0">
            <a:spAutoFit/>
          </a:bodyPr>
          <a:lstStyle/>
          <a:p>
            <a:r>
              <a:rPr lang="es-US" sz="4000" b="0" i="0" u="none" strike="noStrike" cap="none" baseline="0" dirty="0">
                <a:solidFill>
                  <a:srgbClr val="569CD4"/>
                </a:solidFill>
                <a:effectLst/>
                <a:uFill>
                  <a:solidFill>
                    <a:prstClr val="black">
                      <a:alpha val="0"/>
                    </a:prstClr>
                  </a:solidFill>
                </a:uFill>
                <a:latin typeface="Source Sans Pro"/>
                <a:ea typeface="Source Sans Pro"/>
                <a:cs typeface="Source Sans Pro"/>
              </a:rPr>
              <a:t>Ayudar a que el cambio ocurra y CSEY</a:t>
            </a:r>
          </a:p>
          <a:p>
            <a:endParaRPr lang="en-US" sz="2600" dirty="0">
              <a:solidFill>
                <a:srgbClr val="648338"/>
              </a:solidFill>
              <a:latin typeface="Source Sans Pro" panose="020B0503030403020204" pitchFamily="34" charset="0"/>
            </a:endParaRPr>
          </a:p>
          <a:p>
            <a:r>
              <a:rPr lang="es-US" sz="3600" b="0" i="0" u="none" strike="noStrike" cap="none" baseline="0" dirty="0">
                <a:solidFill>
                  <a:srgbClr val="648338"/>
                </a:solidFill>
                <a:effectLst/>
                <a:uFill>
                  <a:solidFill>
                    <a:prstClr val="black">
                      <a:alpha val="0"/>
                    </a:prstClr>
                  </a:solidFill>
                </a:uFill>
                <a:latin typeface="Source Sans Pro"/>
                <a:ea typeface="Source Sans Pro"/>
                <a:cs typeface="Source Sans Pro"/>
              </a:rPr>
              <a:t>¿Cuál es nuestro enfoque?</a:t>
            </a:r>
          </a:p>
          <a:p>
            <a:pPr marL="342900" indent="-342900">
              <a:buFont typeface="Arial" panose="020B0604020202020204" pitchFamily="34" charset="0"/>
              <a:buChar char="•"/>
            </a:pPr>
            <a:r>
              <a:rPr lang="es-US" sz="3600" b="0" i="0" u="none" strike="noStrike" cap="none" baseline="0" dirty="0">
                <a:solidFill>
                  <a:srgbClr val="648338"/>
                </a:solidFill>
                <a:effectLst/>
                <a:uFill>
                  <a:solidFill>
                    <a:prstClr val="black">
                      <a:alpha val="0"/>
                    </a:prstClr>
                  </a:solidFill>
                </a:uFill>
                <a:latin typeface="Source Sans Pro"/>
                <a:ea typeface="Source Sans Pro"/>
                <a:cs typeface="Source Sans Pro"/>
              </a:rPr>
              <a:t>En respuesta al trauma</a:t>
            </a:r>
          </a:p>
          <a:p>
            <a:pPr marL="342900" indent="-342900">
              <a:buFont typeface="Arial" panose="020B0604020202020204" pitchFamily="34" charset="0"/>
              <a:buChar char="•"/>
            </a:pPr>
            <a:r>
              <a:rPr lang="es-US" sz="3600" b="0" i="0" u="none" strike="noStrike" cap="none" baseline="0" dirty="0">
                <a:solidFill>
                  <a:srgbClr val="648338"/>
                </a:solidFill>
                <a:effectLst/>
                <a:uFill>
                  <a:solidFill>
                    <a:prstClr val="black">
                      <a:alpha val="0"/>
                    </a:prstClr>
                  </a:solidFill>
                </a:uFill>
                <a:latin typeface="Source Sans Pro"/>
                <a:ea typeface="Source Sans Pro"/>
                <a:cs typeface="Source Sans Pro"/>
              </a:rPr>
              <a:t>Respeto por la autonomía y elección de los jóvenes siempre que sea posible</a:t>
            </a:r>
          </a:p>
          <a:p>
            <a:pPr marL="342900" indent="-342900">
              <a:buFont typeface="Arial" panose="020B0604020202020204" pitchFamily="34" charset="0"/>
              <a:buChar char="•"/>
            </a:pPr>
            <a:r>
              <a:rPr lang="es-US" sz="3600" b="0" i="0" u="none" strike="noStrike" cap="none" baseline="0" dirty="0">
                <a:solidFill>
                  <a:srgbClr val="648338"/>
                </a:solidFill>
                <a:effectLst/>
                <a:uFill>
                  <a:solidFill>
                    <a:prstClr val="black">
                      <a:alpha val="0"/>
                    </a:prstClr>
                  </a:solidFill>
                </a:uFill>
                <a:latin typeface="Source Sans Pro"/>
                <a:ea typeface="Source Sans Pro"/>
                <a:cs typeface="Source Sans Pro"/>
              </a:rPr>
              <a:t>La confianza y el entendimiento se utilizan en gran medida para promover la seguridad sentida en la relación</a:t>
            </a:r>
          </a:p>
          <a:p>
            <a:pPr marL="342900" indent="-342900">
              <a:buFont typeface="Arial" panose="020B0604020202020204" pitchFamily="34" charset="0"/>
              <a:buChar char="•"/>
            </a:pPr>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11349493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26634" y="0"/>
            <a:ext cx="12192000" cy="6858000"/>
          </a:xfrm>
          <a:prstGeom prst="rect">
            <a:avLst/>
          </a:prstGeom>
        </p:spPr>
      </p:pic>
      <p:sp>
        <p:nvSpPr>
          <p:cNvPr id="4" name="TextBox 3">
            <a:extLst>
              <a:ext uri="{FF2B5EF4-FFF2-40B4-BE49-F238E27FC236}">
                <a16:creationId xmlns:a16="http://schemas.microsoft.com/office/drawing/2014/main" id="{5388C848-1606-704F-8AEA-24014F7381F1}"/>
              </a:ext>
            </a:extLst>
          </p:cNvPr>
          <p:cNvSpPr txBox="1"/>
          <p:nvPr/>
        </p:nvSpPr>
        <p:spPr>
          <a:xfrm>
            <a:off x="772732" y="914400"/>
            <a:ext cx="11228768" cy="9848850"/>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A través de la lente de </a:t>
            </a:r>
            <a:r>
              <a:rPr lang="es-US" sz="4400" b="0" i="0" u="none" strike="noStrike" cap="none" baseline="0" dirty="0" err="1">
                <a:solidFill>
                  <a:srgbClr val="569CD4"/>
                </a:solidFill>
                <a:effectLst/>
                <a:uFill>
                  <a:solidFill>
                    <a:prstClr val="black">
                      <a:alpha val="0"/>
                    </a:prstClr>
                  </a:solidFill>
                </a:uFill>
                <a:latin typeface="Source Sans Pro"/>
                <a:ea typeface="Source Sans Pro"/>
                <a:cs typeface="Source Sans Pro"/>
              </a:rPr>
              <a:t>CSEY</a:t>
            </a: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 </a:t>
            </a:r>
          </a:p>
          <a:p>
            <a:endParaRPr lang="en-US" dirty="0"/>
          </a:p>
          <a:p>
            <a:pPr marL="342900" indent="-342900">
              <a:buFont typeface="Arial" panose="020B0604020202020204" pitchFamily="34" charset="0"/>
              <a:buChar char="•"/>
            </a:pPr>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El trauma complejo afecta cada etapa del cambio</a:t>
            </a:r>
          </a:p>
          <a:p>
            <a:pPr marL="342900" indent="-342900">
              <a:buFont typeface="Arial" panose="020B0604020202020204" pitchFamily="34" charset="0"/>
              <a:buChar char="•"/>
            </a:pPr>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Efectos del vínculo traumático</a:t>
            </a:r>
          </a:p>
          <a:p>
            <a:pPr marL="342900" indent="-342900">
              <a:buFont typeface="Arial" panose="020B0604020202020204" pitchFamily="34" charset="0"/>
              <a:buChar char="•"/>
            </a:pPr>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Supervivencia</a:t>
            </a:r>
          </a:p>
          <a:p>
            <a:pPr marL="800100" lvl="1" indent="-342900">
              <a:buFont typeface="Arial" panose="020B0604020202020204" pitchFamily="34" charset="0"/>
              <a:buChar char="•"/>
            </a:pPr>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Centrarse en aumentar el valor percibido para los demás a fin de reducir el riesgo de ser una amenaza para ellos mismos      </a:t>
            </a:r>
          </a:p>
          <a:p>
            <a:pPr lvl="1"/>
            <a:r>
              <a:rPr lang="es-US" sz="4000" b="0" i="0" u="none" strike="noStrike" cap="none" baseline="0" dirty="0">
                <a:solidFill>
                  <a:srgbClr val="000000"/>
                </a:solidFill>
                <a:effectLst/>
                <a:uFill>
                  <a:solidFill>
                    <a:prstClr val="black">
                      <a:alpha val="0"/>
                    </a:prstClr>
                  </a:solidFill>
                </a:uFill>
                <a:latin typeface="Wingdings"/>
                <a:ea typeface="Source Sans Pro"/>
                <a:cs typeface="Source Sans Pro"/>
                <a:sym typeface="Wingdings"/>
              </a:rPr>
              <a:t></a:t>
            </a:r>
            <a:r>
              <a:rPr lang="es-US" sz="4000" b="0" i="0" u="none" strike="noStrike" cap="none" baseline="0" dirty="0">
                <a:solidFill>
                  <a:srgbClr val="000000"/>
                </a:solidFill>
                <a:effectLst/>
                <a:uFill>
                  <a:solidFill>
                    <a:prstClr val="black">
                      <a:alpha val="0"/>
                    </a:prstClr>
                  </a:solidFill>
                </a:uFill>
                <a:latin typeface="Source Sans Pro"/>
                <a:ea typeface="Source Sans Pro"/>
                <a:cs typeface="Source Sans Pro"/>
              </a:rPr>
              <a:t> comportamientos para agradar a las personas</a:t>
            </a:r>
          </a:p>
          <a:p>
            <a:pPr marL="342900" indent="-342900">
              <a:buFont typeface="Arial" panose="020B0604020202020204" pitchFamily="34" charset="0"/>
              <a:buChar char="•"/>
            </a:pPr>
            <a:endParaRPr lang="en-US" sz="4400" dirty="0">
              <a:latin typeface="Source Sans Pro" panose="020B0503030403020204" pitchFamily="34" charset="0"/>
            </a:endParaRPr>
          </a:p>
          <a:p>
            <a:pPr marL="342900" indent="-342900">
              <a:buFont typeface="Arial" panose="020B0604020202020204" pitchFamily="34" charset="0"/>
              <a:buChar char="•"/>
            </a:pPr>
            <a:endParaRPr lang="en-US" sz="4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2708597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388C848-1606-704F-8AEA-24014F7381F1}"/>
              </a:ext>
            </a:extLst>
          </p:cNvPr>
          <p:cNvSpPr txBox="1"/>
          <p:nvPr/>
        </p:nvSpPr>
        <p:spPr>
          <a:xfrm>
            <a:off x="772732" y="914400"/>
            <a:ext cx="10713023" cy="8442962"/>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La lente de </a:t>
            </a:r>
            <a:r>
              <a:rPr lang="es-US" sz="4400" b="0" i="0" u="none" strike="noStrike" cap="none" baseline="0" dirty="0" err="1">
                <a:solidFill>
                  <a:srgbClr val="569CD4"/>
                </a:solidFill>
                <a:effectLst/>
                <a:uFill>
                  <a:solidFill>
                    <a:prstClr val="black">
                      <a:alpha val="0"/>
                    </a:prstClr>
                  </a:solidFill>
                </a:uFill>
                <a:latin typeface="Source Sans Pro"/>
                <a:ea typeface="Source Sans Pro"/>
                <a:cs typeface="Source Sans Pro"/>
              </a:rPr>
              <a:t>CSEY</a:t>
            </a: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 </a:t>
            </a:r>
          </a:p>
          <a:p>
            <a:endParaRPr lang="en-US" sz="2000" dirty="0">
              <a:latin typeface="Source Sans Pro" panose="020B0503030403020204" pitchFamily="34" charset="0"/>
            </a:endParaRPr>
          </a:p>
          <a:p>
            <a:pPr marL="342900" indent="-342900">
              <a:buFont typeface="Arial" panose="020B0604020202020204" pitchFamily="34" charset="0"/>
              <a:buChar char="•"/>
            </a:pPr>
            <a:r>
              <a:rPr lang="es-US" sz="3200" b="0" i="0" u="none" strike="noStrike" cap="none" baseline="0" dirty="0">
                <a:solidFill>
                  <a:srgbClr val="000000"/>
                </a:solidFill>
                <a:effectLst/>
                <a:uFill>
                  <a:solidFill>
                    <a:prstClr val="black">
                      <a:alpha val="0"/>
                    </a:prstClr>
                  </a:solidFill>
                </a:uFill>
                <a:latin typeface="Source Sans Pro"/>
                <a:ea typeface="Source Sans Pro"/>
                <a:cs typeface="Source Sans Pro"/>
              </a:rPr>
              <a:t>Confianza</a:t>
            </a:r>
          </a:p>
          <a:p>
            <a:pPr marL="1257300" lvl="2" indent="-342900">
              <a:buFont typeface="Arial" panose="020B0604020202020204" pitchFamily="34" charset="0"/>
              <a:buChar char="•"/>
            </a:pPr>
            <a:r>
              <a:rPr lang="es-US" sz="3200" b="0" i="0" u="none" strike="noStrike" cap="none" baseline="0" dirty="0">
                <a:solidFill>
                  <a:srgbClr val="000000"/>
                </a:solidFill>
                <a:effectLst/>
                <a:uFill>
                  <a:solidFill>
                    <a:prstClr val="black">
                      <a:alpha val="0"/>
                    </a:prstClr>
                  </a:solidFill>
                </a:uFill>
                <a:latin typeface="Source Sans Pro"/>
                <a:ea typeface="Source Sans Pro"/>
                <a:cs typeface="Source Sans Pro"/>
              </a:rPr>
              <a:t>Fundamental para explorar la ambivalencia</a:t>
            </a:r>
          </a:p>
          <a:p>
            <a:pPr marL="1257300" lvl="2" indent="-342900">
              <a:buFont typeface="Arial" panose="020B0604020202020204" pitchFamily="34" charset="0"/>
              <a:buChar char="•"/>
            </a:pPr>
            <a:r>
              <a:rPr lang="es-US" sz="3200" b="0" i="0" u="none" strike="noStrike" cap="none" baseline="0" dirty="0">
                <a:solidFill>
                  <a:srgbClr val="000000"/>
                </a:solidFill>
                <a:effectLst/>
                <a:uFill>
                  <a:solidFill>
                    <a:prstClr val="black">
                      <a:alpha val="0"/>
                    </a:prstClr>
                  </a:solidFill>
                </a:uFill>
                <a:latin typeface="Source Sans Pro"/>
                <a:ea typeface="Source Sans Pro"/>
                <a:cs typeface="Source Sans Pro"/>
              </a:rPr>
              <a:t>Las víctimas de CSE generalmente han sufrido traición o abandono de los adultos en su vida, lo que provoca dificultades para confiar en los demás</a:t>
            </a:r>
          </a:p>
          <a:p>
            <a:pPr marL="1257300" lvl="2" indent="-342900">
              <a:buFont typeface="Arial" panose="020B0604020202020204" pitchFamily="34" charset="0"/>
              <a:buChar char="•"/>
            </a:pPr>
            <a:r>
              <a:rPr lang="es-US" sz="3200" b="0" i="0" u="none" strike="noStrike" cap="none" baseline="0" dirty="0">
                <a:solidFill>
                  <a:srgbClr val="000000"/>
                </a:solidFill>
                <a:effectLst/>
                <a:uFill>
                  <a:solidFill>
                    <a:prstClr val="black">
                      <a:alpha val="0"/>
                    </a:prstClr>
                  </a:solidFill>
                </a:uFill>
                <a:latin typeface="Source Sans Pro"/>
                <a:ea typeface="Source Sans Pro"/>
                <a:cs typeface="Source Sans Pro"/>
              </a:rPr>
              <a:t>Generar confianza y entendimiento con los clientes es un proceso continuo en el que participará en cada etapa del cambio</a:t>
            </a: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28014530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388C848-1606-704F-8AEA-24014F7381F1}"/>
              </a:ext>
            </a:extLst>
          </p:cNvPr>
          <p:cNvSpPr txBox="1"/>
          <p:nvPr/>
        </p:nvSpPr>
        <p:spPr>
          <a:xfrm>
            <a:off x="339213" y="914400"/>
            <a:ext cx="11852787" cy="8930642"/>
          </a:xfrm>
          <a:prstGeom prst="rect">
            <a:avLst/>
          </a:prstGeom>
          <a:noFill/>
        </p:spPr>
        <p:txBody>
          <a:bodyPr wrap="square" rtlCol="0">
            <a:spAutoFit/>
          </a:bodyPr>
          <a:lstStyle/>
          <a:p>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La lente de </a:t>
            </a:r>
            <a:r>
              <a:rPr lang="es-US" sz="4400" b="0" i="0" u="none" strike="noStrike" cap="none" baseline="0" dirty="0" err="1">
                <a:solidFill>
                  <a:srgbClr val="569CD4"/>
                </a:solidFill>
                <a:effectLst/>
                <a:uFill>
                  <a:solidFill>
                    <a:prstClr val="black">
                      <a:alpha val="0"/>
                    </a:prstClr>
                  </a:solidFill>
                </a:uFill>
                <a:latin typeface="Source Sans Pro"/>
                <a:ea typeface="Source Sans Pro"/>
                <a:cs typeface="Source Sans Pro"/>
              </a:rPr>
              <a:t>CSEY</a:t>
            </a: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 </a:t>
            </a:r>
          </a:p>
          <a:p>
            <a:endParaRPr lang="en-US" sz="2800" dirty="0">
              <a:latin typeface="Source Sans Pro" panose="020B0503030403020204" pitchFamily="34" charset="0"/>
            </a:endParaRPr>
          </a:p>
          <a:p>
            <a:pPr marL="342900"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La confianza se construye a través de </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conexión auténtica</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honestidad</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un interés genuino en la vida, los valores, los pensamientos y las opiniones del cliente</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capacidad de respuesta a las necesidades físicas, emocionales y psicológicas    </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colaboración</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compromisos razonables</a:t>
            </a:r>
          </a:p>
          <a:p>
            <a:pPr marL="1714500" lvl="3" indent="-342900">
              <a:buFont typeface="Arial" panose="020B0604020202020204" pitchFamily="34" charset="0"/>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curiosidad y mentalidad abierta</a:t>
            </a: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sz="2400" dirty="0">
              <a:latin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24139920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388C848-1606-704F-8AEA-24014F7381F1}"/>
              </a:ext>
            </a:extLst>
          </p:cNvPr>
          <p:cNvSpPr txBox="1"/>
          <p:nvPr/>
        </p:nvSpPr>
        <p:spPr>
          <a:xfrm>
            <a:off x="772732" y="914400"/>
            <a:ext cx="10713023" cy="3508653"/>
          </a:xfrm>
          <a:prstGeom prst="rect">
            <a:avLst/>
          </a:prstGeom>
          <a:noFill/>
        </p:spPr>
        <p:txBody>
          <a:bodyPr wrap="square" rtlCol="0">
            <a:spAutoFit/>
          </a:bodyPr>
          <a:lstStyle/>
          <a:p>
            <a:endParaRPr lang="en-US"/>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pic>
        <p:nvPicPr>
          <p:cNvPr id="5" name="Picture 4">
            <a:extLst>
              <a:ext uri="{FF2B5EF4-FFF2-40B4-BE49-F238E27FC236}">
                <a16:creationId xmlns:a16="http://schemas.microsoft.com/office/drawing/2014/main" id="{5541CA8F-E7A6-475B-A025-3B7BE043BA6F}"/>
              </a:ext>
            </a:extLst>
          </p:cNvPr>
          <p:cNvPicPr>
            <a:picLocks noChangeAspect="1"/>
          </p:cNvPicPr>
          <p:nvPr/>
        </p:nvPicPr>
        <p:blipFill>
          <a:blip r:embed="rId4"/>
          <a:stretch>
            <a:fillRect/>
          </a:stretch>
        </p:blipFill>
        <p:spPr>
          <a:xfrm>
            <a:off x="3547387" y="844379"/>
            <a:ext cx="5097226" cy="5363499"/>
          </a:xfrm>
          <a:prstGeom prst="rect">
            <a:avLst/>
          </a:prstGeom>
        </p:spPr>
      </p:pic>
      <p:grpSp>
        <p:nvGrpSpPr>
          <p:cNvPr id="8" name="组合 7">
            <a:extLst>
              <a:ext uri="{FF2B5EF4-FFF2-40B4-BE49-F238E27FC236}">
                <a16:creationId xmlns:a16="http://schemas.microsoft.com/office/drawing/2014/main" id="{E84F8AB4-E48A-FCA4-A131-4D899AA60910}"/>
              </a:ext>
            </a:extLst>
          </p:cNvPr>
          <p:cNvGrpSpPr/>
          <p:nvPr/>
        </p:nvGrpSpPr>
        <p:grpSpPr>
          <a:xfrm>
            <a:off x="3359372" y="1024493"/>
            <a:ext cx="5539740" cy="4480703"/>
            <a:chOff x="3359372" y="1024493"/>
            <a:chExt cx="5539740" cy="4480703"/>
          </a:xfrm>
        </p:grpSpPr>
        <p:sp>
          <p:nvSpPr>
            <p:cNvPr id="2" name="文本框 1">
              <a:extLst>
                <a:ext uri="{FF2B5EF4-FFF2-40B4-BE49-F238E27FC236}">
                  <a16:creationId xmlns:a16="http://schemas.microsoft.com/office/drawing/2014/main" id="{7DB64834-8752-E1EB-9A4C-9D791A8A6BC2}"/>
                </a:ext>
              </a:extLst>
            </p:cNvPr>
            <p:cNvSpPr txBox="1"/>
            <p:nvPr/>
          </p:nvSpPr>
          <p:spPr>
            <a:xfrm>
              <a:off x="3359372" y="1024493"/>
              <a:ext cx="5539740" cy="350520"/>
            </a:xfrm>
            <a:prstGeom prst="rect">
              <a:avLst/>
            </a:prstGeom>
            <a:noFill/>
          </p:spPr>
          <p:txBody>
            <a:bodyPr wrap="square" lIns="0" tIns="0" rIns="0" bIns="0" rtlCol="0">
              <a:spAutoFit/>
            </a:bodyPr>
            <a:lstStyle/>
            <a:p>
              <a:pPr algn="ctr" eaLnBrk="0" hangingPunct="0"/>
              <a:r>
                <a:rPr lang="es-US" sz="2300" b="1" i="0" u="none" strike="noStrike" cap="none" baseline="0" dirty="0">
                  <a:solidFill>
                    <a:srgbClr val="292B6D"/>
                  </a:solidFill>
                  <a:effectLst/>
                  <a:uFill>
                    <a:solidFill>
                      <a:prstClr val="black">
                        <a:alpha val="0"/>
                      </a:prstClr>
                    </a:solidFill>
                  </a:uFill>
                  <a:latin typeface="Arial"/>
                  <a:ea typeface="Arial"/>
                  <a:cs typeface="Arial"/>
                </a:rPr>
                <a:t>ETAPAS DE CAMBIO</a:t>
              </a:r>
            </a:p>
          </p:txBody>
        </p:sp>
        <p:sp>
          <p:nvSpPr>
            <p:cNvPr id="6" name="文本框 5">
              <a:extLst>
                <a:ext uri="{FF2B5EF4-FFF2-40B4-BE49-F238E27FC236}">
                  <a16:creationId xmlns:a16="http://schemas.microsoft.com/office/drawing/2014/main" id="{15F40A54-79A4-D896-8C3F-D1CED6062BE3}"/>
                </a:ext>
              </a:extLst>
            </p:cNvPr>
            <p:cNvSpPr txBox="1"/>
            <p:nvPr/>
          </p:nvSpPr>
          <p:spPr>
            <a:xfrm>
              <a:off x="5067300" y="2048813"/>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Arial"/>
                  <a:ea typeface="Arial"/>
                  <a:cs typeface="Arial"/>
                </a:rPr>
                <a:t>PRECONTEMPLACIÓN</a:t>
              </a:r>
            </a:p>
          </p:txBody>
        </p:sp>
        <p:sp>
          <p:nvSpPr>
            <p:cNvPr id="7" name="文本框 6">
              <a:extLst>
                <a:ext uri="{FF2B5EF4-FFF2-40B4-BE49-F238E27FC236}">
                  <a16:creationId xmlns:a16="http://schemas.microsoft.com/office/drawing/2014/main" id="{AB5A8B29-F363-BED8-F358-9E8EDCEB94F9}"/>
                </a:ext>
              </a:extLst>
            </p:cNvPr>
            <p:cNvSpPr txBox="1"/>
            <p:nvPr/>
          </p:nvSpPr>
          <p:spPr>
            <a:xfrm>
              <a:off x="3581401" y="2967003"/>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Arial"/>
                  <a:ea typeface="Arial"/>
                  <a:cs typeface="Arial"/>
                </a:rPr>
                <a:t>RECAÍDA</a:t>
              </a:r>
            </a:p>
          </p:txBody>
        </p:sp>
        <p:sp>
          <p:nvSpPr>
            <p:cNvPr id="9" name="文本框 8">
              <a:extLst>
                <a:ext uri="{FF2B5EF4-FFF2-40B4-BE49-F238E27FC236}">
                  <a16:creationId xmlns:a16="http://schemas.microsoft.com/office/drawing/2014/main" id="{527CC6EC-6CF0-8864-AF79-B9376E1F8010}"/>
                </a:ext>
              </a:extLst>
            </p:cNvPr>
            <p:cNvSpPr txBox="1"/>
            <p:nvPr/>
          </p:nvSpPr>
          <p:spPr>
            <a:xfrm>
              <a:off x="6548438" y="2961707"/>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Arial"/>
                  <a:ea typeface="Arial"/>
                  <a:cs typeface="Arial"/>
                </a:rPr>
                <a:t>CONTEMPLACIÓN</a:t>
              </a:r>
            </a:p>
          </p:txBody>
        </p:sp>
        <p:sp>
          <p:nvSpPr>
            <p:cNvPr id="10" name="文本框 9">
              <a:extLst>
                <a:ext uri="{FF2B5EF4-FFF2-40B4-BE49-F238E27FC236}">
                  <a16:creationId xmlns:a16="http://schemas.microsoft.com/office/drawing/2014/main" id="{570B0790-E87D-9C03-F949-F378360FBAD6}"/>
                </a:ext>
              </a:extLst>
            </p:cNvPr>
            <p:cNvSpPr txBox="1"/>
            <p:nvPr/>
          </p:nvSpPr>
          <p:spPr>
            <a:xfrm>
              <a:off x="3619500" y="4560434"/>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Arial"/>
                  <a:ea typeface="Arial"/>
                  <a:cs typeface="Arial"/>
                </a:rPr>
                <a:t>MANTENIMIENTO</a:t>
              </a:r>
            </a:p>
          </p:txBody>
        </p:sp>
        <p:sp>
          <p:nvSpPr>
            <p:cNvPr id="11" name="文本框 10">
              <a:extLst>
                <a:ext uri="{FF2B5EF4-FFF2-40B4-BE49-F238E27FC236}">
                  <a16:creationId xmlns:a16="http://schemas.microsoft.com/office/drawing/2014/main" id="{2338E82D-8F9B-2861-912D-CE26200F4BC5}"/>
                </a:ext>
              </a:extLst>
            </p:cNvPr>
            <p:cNvSpPr txBox="1"/>
            <p:nvPr/>
          </p:nvSpPr>
          <p:spPr>
            <a:xfrm>
              <a:off x="6500812" y="4587775"/>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Arial"/>
                  <a:ea typeface="Arial"/>
                  <a:cs typeface="Arial"/>
                </a:rPr>
                <a:t>PREPARACIÓN</a:t>
              </a:r>
            </a:p>
          </p:txBody>
        </p:sp>
        <p:sp>
          <p:nvSpPr>
            <p:cNvPr id="12" name="文本框 11">
              <a:extLst>
                <a:ext uri="{FF2B5EF4-FFF2-40B4-BE49-F238E27FC236}">
                  <a16:creationId xmlns:a16="http://schemas.microsoft.com/office/drawing/2014/main" id="{F11920EA-F514-2D30-6CE6-476E4F8FE49F}"/>
                </a:ext>
              </a:extLst>
            </p:cNvPr>
            <p:cNvSpPr txBox="1"/>
            <p:nvPr/>
          </p:nvSpPr>
          <p:spPr>
            <a:xfrm>
              <a:off x="5057773" y="5382085"/>
              <a:ext cx="2066926" cy="123111"/>
            </a:xfrm>
            <a:prstGeom prst="rect">
              <a:avLst/>
            </a:prstGeom>
            <a:noFill/>
          </p:spPr>
          <p:txBody>
            <a:bodyPr wrap="square" lIns="0" tIns="0" rIns="0" bIns="0" rtlCol="0">
              <a:spAutoFit/>
            </a:bodyPr>
            <a:lstStyle/>
            <a:p>
              <a:pPr algn="ctr" eaLnBrk="0" hangingPunct="0"/>
              <a:r>
                <a:rPr lang="es-US" sz="800" b="1" i="0" u="none" strike="noStrike" cap="none" baseline="0" dirty="0">
                  <a:solidFill>
                    <a:srgbClr val="FFFFFF"/>
                  </a:solidFill>
                  <a:effectLst/>
                  <a:uFill>
                    <a:solidFill>
                      <a:prstClr val="black">
                        <a:alpha val="0"/>
                      </a:prstClr>
                    </a:solidFill>
                  </a:uFill>
                  <a:latin typeface="Arial"/>
                  <a:ea typeface="Arial"/>
                  <a:cs typeface="Arial"/>
                </a:rPr>
                <a:t>ACCIÓN</a:t>
              </a:r>
            </a:p>
          </p:txBody>
        </p:sp>
      </p:grpSp>
    </p:spTree>
    <p:extLst>
      <p:ext uri="{BB962C8B-B14F-4D97-AF65-F5344CB8AC3E}">
        <p14:creationId xmlns:p14="http://schemas.microsoft.com/office/powerpoint/2010/main" val="41133189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DB74E-13EC-1C42-919A-13EA68D0B13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388C848-1606-704F-8AEA-24014F7381F1}"/>
              </a:ext>
            </a:extLst>
          </p:cNvPr>
          <p:cNvSpPr txBox="1"/>
          <p:nvPr/>
        </p:nvSpPr>
        <p:spPr>
          <a:xfrm>
            <a:off x="772732" y="914400"/>
            <a:ext cx="10713023" cy="8900163"/>
          </a:xfrm>
          <a:prstGeom prst="rect">
            <a:avLst/>
          </a:prstGeom>
          <a:noFill/>
        </p:spPr>
        <p:txBody>
          <a:bodyPr wrap="square" rtlCol="0">
            <a:spAutoFit/>
          </a:bodyPr>
          <a:lstStyle/>
          <a:p>
            <a:r>
              <a:rPr lang="es-US" sz="4400" b="0" i="0" u="none" strike="noStrike" cap="none" baseline="0">
                <a:solidFill>
                  <a:srgbClr val="569CD4"/>
                </a:solidFill>
                <a:effectLst/>
                <a:uFill>
                  <a:solidFill>
                    <a:prstClr val="black">
                      <a:alpha val="0"/>
                    </a:prstClr>
                  </a:solidFill>
                </a:uFill>
                <a:latin typeface="Source Sans Pro"/>
                <a:ea typeface="Source Sans Pro"/>
                <a:cs typeface="Source Sans Pro"/>
              </a:rPr>
              <a:t>Grandes rasgos: Etapas del cambio</a:t>
            </a:r>
          </a:p>
          <a:p>
            <a:endParaRPr lang="en-US"/>
          </a:p>
          <a:p>
            <a:pPr marL="342900" indent="-342900">
              <a:buFont typeface="Arial" panose="020B0604020202020204" pitchFamily="34" charset="0"/>
              <a:buChar char="•"/>
            </a:pPr>
            <a:r>
              <a:rPr lang="es-US" sz="4800" b="0" i="0" u="none" strike="noStrike" cap="none" baseline="0">
                <a:solidFill>
                  <a:srgbClr val="000000"/>
                </a:solidFill>
                <a:effectLst/>
                <a:uFill>
                  <a:solidFill>
                    <a:prstClr val="black">
                      <a:alpha val="0"/>
                    </a:prstClr>
                  </a:solidFill>
                </a:uFill>
                <a:latin typeface="Source Sans Pro"/>
                <a:ea typeface="Source Sans Pro"/>
                <a:cs typeface="Source Sans Pro"/>
              </a:rPr>
              <a:t>Precontemplación</a:t>
            </a:r>
          </a:p>
          <a:p>
            <a:pPr marL="342900" indent="-342900">
              <a:buFont typeface="Arial" panose="020B0604020202020204" pitchFamily="34" charset="0"/>
              <a:buChar char="•"/>
            </a:pPr>
            <a:r>
              <a:rPr lang="es-US" sz="4800" b="0" i="0" u="none" strike="noStrike" cap="none" baseline="0">
                <a:solidFill>
                  <a:srgbClr val="000000"/>
                </a:solidFill>
                <a:effectLst/>
                <a:uFill>
                  <a:solidFill>
                    <a:prstClr val="black">
                      <a:alpha val="0"/>
                    </a:prstClr>
                  </a:solidFill>
                </a:uFill>
                <a:latin typeface="Source Sans Pro"/>
                <a:ea typeface="Source Sans Pro"/>
                <a:cs typeface="Source Sans Pro"/>
              </a:rPr>
              <a:t>Contemplación</a:t>
            </a:r>
          </a:p>
          <a:p>
            <a:pPr marL="342900" indent="-342900">
              <a:buFont typeface="Arial" panose="020B0604020202020204" pitchFamily="34" charset="0"/>
              <a:buChar char="•"/>
            </a:pPr>
            <a:r>
              <a:rPr lang="es-US" sz="4800" b="0" i="0" u="none" strike="noStrike" cap="none" baseline="0">
                <a:solidFill>
                  <a:srgbClr val="000000"/>
                </a:solidFill>
                <a:effectLst/>
                <a:uFill>
                  <a:solidFill>
                    <a:prstClr val="black">
                      <a:alpha val="0"/>
                    </a:prstClr>
                  </a:solidFill>
                </a:uFill>
                <a:latin typeface="Source Sans Pro"/>
                <a:ea typeface="Source Sans Pro"/>
                <a:cs typeface="Source Sans Pro"/>
              </a:rPr>
              <a:t>Preparación</a:t>
            </a:r>
          </a:p>
          <a:p>
            <a:pPr marL="342900" indent="-342900">
              <a:buFont typeface="Arial" panose="020B0604020202020204" pitchFamily="34" charset="0"/>
              <a:buChar char="•"/>
            </a:pPr>
            <a:r>
              <a:rPr lang="es-US" sz="4800" b="0" i="0" u="none" strike="noStrike" cap="none" baseline="0">
                <a:solidFill>
                  <a:srgbClr val="000000"/>
                </a:solidFill>
                <a:effectLst/>
                <a:uFill>
                  <a:solidFill>
                    <a:prstClr val="black">
                      <a:alpha val="0"/>
                    </a:prstClr>
                  </a:solidFill>
                </a:uFill>
                <a:latin typeface="Source Sans Pro"/>
                <a:ea typeface="Source Sans Pro"/>
                <a:cs typeface="Source Sans Pro"/>
              </a:rPr>
              <a:t>Acción</a:t>
            </a:r>
          </a:p>
          <a:p>
            <a:pPr marL="342900" indent="-342900">
              <a:buFont typeface="Arial" panose="020B0604020202020204" pitchFamily="34" charset="0"/>
              <a:buChar char="•"/>
            </a:pPr>
            <a:r>
              <a:rPr lang="es-US" sz="4800" b="0" i="0" u="none" strike="noStrike" cap="none" baseline="0">
                <a:solidFill>
                  <a:srgbClr val="000000"/>
                </a:solidFill>
                <a:effectLst/>
                <a:uFill>
                  <a:solidFill>
                    <a:prstClr val="black">
                      <a:alpha val="0"/>
                    </a:prstClr>
                  </a:solidFill>
                </a:uFill>
                <a:latin typeface="Source Sans Pro"/>
                <a:ea typeface="Source Sans Pro"/>
                <a:cs typeface="Source Sans Pro"/>
              </a:rPr>
              <a:t>Mantenimiento</a:t>
            </a:r>
          </a:p>
          <a:p>
            <a:pPr marL="342900" indent="-342900">
              <a:buFont typeface="Arial" panose="020B0604020202020204" pitchFamily="34" charset="0"/>
              <a:buChar char="•"/>
            </a:pPr>
            <a:r>
              <a:rPr lang="es-US" sz="4800" b="0" i="0" u="none" strike="noStrike" cap="none" baseline="0">
                <a:solidFill>
                  <a:srgbClr val="000000"/>
                </a:solidFill>
                <a:effectLst/>
                <a:uFill>
                  <a:solidFill>
                    <a:prstClr val="black">
                      <a:alpha val="0"/>
                    </a:prstClr>
                  </a:solidFill>
                </a:uFill>
                <a:latin typeface="Source Sans Pro"/>
                <a:ea typeface="Source Sans Pro"/>
                <a:cs typeface="Source Sans Pro"/>
              </a:rPr>
              <a:t>Recaída</a:t>
            </a: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sz="2400">
              <a:latin typeface="Source Sans Pro" panose="020B0503030403020204" pitchFamily="34" charset="0"/>
            </a:endParaRPr>
          </a:p>
          <a:p>
            <a:endParaRPr lang="en-US"/>
          </a:p>
          <a:p>
            <a:endParaRPr lang="en-US"/>
          </a:p>
        </p:txBody>
      </p:sp>
    </p:spTree>
    <p:extLst>
      <p:ext uri="{BB962C8B-B14F-4D97-AF65-F5344CB8AC3E}">
        <p14:creationId xmlns:p14="http://schemas.microsoft.com/office/powerpoint/2010/main" val="289114742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94466A0D263B49988DEE0F8B70FC0B" ma:contentTypeVersion="18" ma:contentTypeDescription="Create a new document." ma:contentTypeScope="" ma:versionID="81a813c2fb09f25c853235bbc02db572">
  <xsd:schema xmlns:xsd="http://www.w3.org/2001/XMLSchema" xmlns:xs="http://www.w3.org/2001/XMLSchema" xmlns:p="http://schemas.microsoft.com/office/2006/metadata/properties" xmlns:ns2="aa3646a1-1bc5-463a-b391-0889166e2378" xmlns:ns3="d78bbc84-fd11-4dab-befa-e84d74b35113" targetNamespace="http://schemas.microsoft.com/office/2006/metadata/properties" ma:root="true" ma:fieldsID="b2223aee3778b9e9a565a18c5046bbd4" ns2:_="" ns3:_="">
    <xsd:import namespace="aa3646a1-1bc5-463a-b391-0889166e2378"/>
    <xsd:import namespace="d78bbc84-fd11-4dab-befa-e84d74b351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646a1-1bc5-463a-b391-0889166e2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5ad4399-7940-49f3-a15b-e92c8300118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bbc84-fd11-4dab-befa-e84d74b351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88c3b0-b253-4bb5-89cc-8a080d9f64dc}" ma:internalName="TaxCatchAll" ma:showField="CatchAllData" ma:web="d78bbc84-fd11-4dab-befa-e84d74b351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8bbc84-fd11-4dab-befa-e84d74b35113" xsi:nil="true"/>
    <lcf76f155ced4ddcb4097134ff3c332f xmlns="aa3646a1-1bc5-463a-b391-0889166e23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89CC5A-9BAE-439A-A452-15CAD7B49406}">
  <ds:schemaRefs>
    <ds:schemaRef ds:uri="http://schemas.microsoft.com/sharepoint/v3/contenttype/forms"/>
  </ds:schemaRefs>
</ds:datastoreItem>
</file>

<file path=customXml/itemProps2.xml><?xml version="1.0" encoding="utf-8"?>
<ds:datastoreItem xmlns:ds="http://schemas.openxmlformats.org/officeDocument/2006/customXml" ds:itemID="{5FBD9FA5-38FD-49C8-94BF-D7DE9308D17B}"/>
</file>

<file path=customXml/itemProps3.xml><?xml version="1.0" encoding="utf-8"?>
<ds:datastoreItem xmlns:ds="http://schemas.openxmlformats.org/officeDocument/2006/customXml" ds:itemID="{E6DCF9AC-F98E-4424-86E0-746393103617}">
  <ds:schemaRefs>
    <ds:schemaRef ds:uri="cb153fdf-f7f8-4249-b57a-941283923a62"/>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00e7af3-ce51-4ecc-b23f-5102dd6b59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75438</TotalTime>
  <Words>1945</Words>
  <Application>Microsoft Office PowerPoint</Application>
  <PresentationFormat>Widescreen</PresentationFormat>
  <Paragraphs>418</Paragraphs>
  <Slides>26</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Source Sans Pro</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Nero</dc:creator>
  <cp:lastModifiedBy>Jacob Kelin</cp:lastModifiedBy>
  <cp:revision>36</cp:revision>
  <cp:lastPrinted>2021-05-10T22:07:16Z</cp:lastPrinted>
  <dcterms:created xsi:type="dcterms:W3CDTF">2019-10-16T20:59:35Z</dcterms:created>
  <dcterms:modified xsi:type="dcterms:W3CDTF">2025-08-27T14:50:30Z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0x0101008C94466A0D263B49988DEE0F8B70FC0B</vt:lpwstr>
  </property>
</Properties>
</file>