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4" r:id="rId17"/>
    <p:sldId id="299" r:id="rId18"/>
    <p:sldId id="301" r:id="rId19"/>
    <p:sldId id="302" r:id="rId20"/>
    <p:sldId id="303" r:id="rId21"/>
    <p:sldId id="286" r:id="rId22"/>
    <p:sldId id="288" r:id="rId23"/>
    <p:sldId id="289" r:id="rId24"/>
    <p:sldId id="290" r:id="rId25"/>
    <p:sldId id="291" r:id="rId26"/>
    <p:sldId id="292" r:id="rId27"/>
    <p:sldId id="293" r:id="rId28"/>
    <p:sldId id="296" r:id="rId29"/>
    <p:sldId id="300" r:id="rId30"/>
    <p:sldId id="297" r:id="rId31"/>
  </p:sldIdLst>
  <p:sldSz cx="12192000" cy="6858000"/>
  <p:notesSz cx="9144000" cy="6858000"/>
  <p:embeddedFontLst>
    <p:embeddedFont>
      <p:font typeface="Calibri" panose="020F0502020204030204"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custDataLst>
    <p:tags r:id="rId41"/>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3" roundtripDataSignature="AMtx7mh9crimvyOb61EM67+U/KXDHDyA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BB786B-8B8A-42BE-A93B-6E7E63050D0A}">
  <a:tblStyle styleId="{B2BB786B-8B8A-42BE-A93B-6E7E63050D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0" autoAdjust="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customschemas.google.com/relationships/presentationmetadata" Target="metadata"/><Relationship Id="rId58"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ags" Target="tags/tag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92" name="Google Shape;92;p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dirty="0"/>
              <a:t>. </a:t>
            </a:r>
            <a:endParaRPr dirty="0"/>
          </a:p>
        </p:txBody>
      </p:sp>
      <p:sp>
        <p:nvSpPr>
          <p:cNvPr id="161" name="Google Shape;161;p1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68" name="Google Shape;168;p1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76" name="Google Shape;176;p1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84" name="Google Shape;184;p1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91" name="Google Shape;191;p1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202" name="Google Shape;202;p1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73a4ab87cd_0_48: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73a4ab87cd_0_48:notes"/>
          <p:cNvSpPr txBox="1">
            <a:spLocks noGrp="1"/>
          </p:cNvSpPr>
          <p:nvPr>
            <p:ph type="body" idx="1"/>
          </p:nvPr>
        </p:nvSpPr>
        <p:spPr>
          <a:xfrm>
            <a:off x="914400" y="3300413"/>
            <a:ext cx="7315200" cy="27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293" name="Google Shape;293;g173a4ab87cd_0_48:notes"/>
          <p:cNvSpPr txBox="1">
            <a:spLocks noGrp="1"/>
          </p:cNvSpPr>
          <p:nvPr>
            <p:ph type="sldNum" idx="12"/>
          </p:nvPr>
        </p:nvSpPr>
        <p:spPr>
          <a:xfrm>
            <a:off x="5179484" y="6513910"/>
            <a:ext cx="3962400" cy="344025"/>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18</a:t>
            </a:fld>
            <a:endParaRPr dirty="0"/>
          </a:p>
        </p:txBody>
      </p:sp>
    </p:spTree>
    <p:extLst>
      <p:ext uri="{BB962C8B-B14F-4D97-AF65-F5344CB8AC3E}">
        <p14:creationId xmlns:p14="http://schemas.microsoft.com/office/powerpoint/2010/main" val="270301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19</a:t>
            </a:fld>
            <a:endParaRPr dirty="0"/>
          </a:p>
        </p:txBody>
      </p:sp>
    </p:spTree>
    <p:extLst>
      <p:ext uri="{BB962C8B-B14F-4D97-AF65-F5344CB8AC3E}">
        <p14:creationId xmlns:p14="http://schemas.microsoft.com/office/powerpoint/2010/main" val="293067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02" name="Google Shape;102;p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20</a:t>
            </a:fld>
            <a:endParaRPr dirty="0"/>
          </a:p>
        </p:txBody>
      </p:sp>
    </p:spTree>
    <p:extLst>
      <p:ext uri="{BB962C8B-B14F-4D97-AF65-F5344CB8AC3E}">
        <p14:creationId xmlns:p14="http://schemas.microsoft.com/office/powerpoint/2010/main" val="391386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lang="en-US" dirty="0"/>
          </a:p>
        </p:txBody>
      </p:sp>
      <p:sp>
        <p:nvSpPr>
          <p:cNvPr id="307" name="Google Shape;307;p2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lang="en-US" dirty="0"/>
          </a:p>
        </p:txBody>
      </p:sp>
      <p:sp>
        <p:nvSpPr>
          <p:cNvPr id="322" name="Google Shape;322;p2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29" name="Google Shape;329;p2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36" name="Google Shape;336;p2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highlight>
                <a:srgbClr val="FFFF00"/>
              </a:highlight>
            </a:endParaRPr>
          </a:p>
        </p:txBody>
      </p:sp>
      <p:sp>
        <p:nvSpPr>
          <p:cNvPr id="344" name="Google Shape;344;p2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51" name="Google Shape;351;p2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7: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59" name="Google Shape;359;p2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81" name="Google Shape;381;p3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381" name="Google Shape;381;p30: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29</a:t>
            </a:fld>
            <a:endParaRPr dirty="0"/>
          </a:p>
        </p:txBody>
      </p:sp>
    </p:spTree>
    <p:extLst>
      <p:ext uri="{BB962C8B-B14F-4D97-AF65-F5344CB8AC3E}">
        <p14:creationId xmlns:p14="http://schemas.microsoft.com/office/powerpoint/2010/main" val="412482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a:p>
            <a:pPr marL="0" lvl="0" indent="0" algn="l" rtl="0">
              <a:spcBef>
                <a:spcPct val="0"/>
              </a:spcBef>
              <a:spcAft>
                <a:spcPct val="0"/>
              </a:spcAft>
              <a:buNone/>
            </a:pPr>
            <a:endParaRPr dirty="0"/>
          </a:p>
        </p:txBody>
      </p:sp>
      <p:sp>
        <p:nvSpPr>
          <p:cNvPr id="109" name="Google Shape;109;p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387" name="Google Shape;387;p31: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17" name="Google Shape;117;p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73a4ab87cd_0_60: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173a4ab87cd_0_60:notes"/>
          <p:cNvSpPr txBox="1">
            <a:spLocks noGrp="1"/>
          </p:cNvSpPr>
          <p:nvPr>
            <p:ph type="body" idx="1"/>
          </p:nvPr>
        </p:nvSpPr>
        <p:spPr>
          <a:xfrm>
            <a:off x="914400" y="3300413"/>
            <a:ext cx="7315200" cy="27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a:p>
            <a:pPr marL="0" lvl="0" indent="0" algn="l" rtl="0">
              <a:spcBef>
                <a:spcPct val="0"/>
              </a:spcBef>
              <a:spcAft>
                <a:spcPct val="0"/>
              </a:spcAft>
              <a:buNone/>
            </a:pPr>
            <a:endParaRPr dirty="0"/>
          </a:p>
        </p:txBody>
      </p:sp>
      <p:sp>
        <p:nvSpPr>
          <p:cNvPr id="125" name="Google Shape;125;g173a4ab87cd_0_60:notes"/>
          <p:cNvSpPr txBox="1">
            <a:spLocks noGrp="1"/>
          </p:cNvSpPr>
          <p:nvPr>
            <p:ph type="sldNum" idx="12"/>
          </p:nvPr>
        </p:nvSpPr>
        <p:spPr>
          <a:xfrm>
            <a:off x="5179484" y="6513910"/>
            <a:ext cx="3962400" cy="344025"/>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32" name="Google Shape;132;p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39" name="Google Shape;139;p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47" name="Google Shape;147;p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2514600" y="857250"/>
            <a:ext cx="4114800" cy="2314575"/>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dirty="0"/>
          </a:p>
        </p:txBody>
      </p:sp>
      <p:sp>
        <p:nvSpPr>
          <p:cNvPr id="154" name="Google Shape;154;p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3" name="Google Shape;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4" name="Google Shape;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7" name="Google Shape;2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9" name="Google Shape;3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0" name="Google Shape;40;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1" name="Google Shape;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2" name="Google Shape;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3" name="Google Shape;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6" name="Google Shape;46;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8" name="Google Shape;48;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txBody>
          <a:bodyPr/>
          <a:lstStyle/>
          <a:p>
            <a:endParaRPr dirty="0"/>
          </a:p>
        </p:txBody>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Calibri"/>
                <a:ea typeface="Calibri"/>
                <a:cs typeface="Calibri"/>
                <a:sym typeface="Calibri"/>
              </a:defRPr>
            </a:lvl1pPr>
            <a:lvl2pPr marL="0" marR="0" lvl="1" indent="0" algn="r" rtl="0">
              <a:spcBef>
                <a:spcPct val="0"/>
              </a:spcBef>
              <a:buNone/>
              <a:defRPr sz="1200" b="0" i="0" u="none" strike="noStrike" cap="none">
                <a:solidFill>
                  <a:srgbClr val="888888"/>
                </a:solidFill>
                <a:latin typeface="Calibri"/>
                <a:ea typeface="Calibri"/>
                <a:cs typeface="Calibri"/>
                <a:sym typeface="Calibri"/>
              </a:defRPr>
            </a:lvl2pPr>
            <a:lvl3pPr marL="0" marR="0" lvl="2" indent="0" algn="r" rtl="0">
              <a:spcBef>
                <a:spcPct val="0"/>
              </a:spcBef>
              <a:buNone/>
              <a:defRPr sz="1200" b="0" i="0" u="none" strike="noStrike" cap="none">
                <a:solidFill>
                  <a:srgbClr val="888888"/>
                </a:solidFill>
                <a:latin typeface="Calibri"/>
                <a:ea typeface="Calibri"/>
                <a:cs typeface="Calibri"/>
                <a:sym typeface="Calibri"/>
              </a:defRPr>
            </a:lvl3pPr>
            <a:lvl4pPr marL="0" marR="0" lvl="3" indent="0" algn="r" rtl="0">
              <a:spcBef>
                <a:spcPct val="0"/>
              </a:spcBef>
              <a:buNone/>
              <a:defRPr sz="1200" b="0" i="0" u="none" strike="noStrike" cap="none">
                <a:solidFill>
                  <a:srgbClr val="888888"/>
                </a:solidFill>
                <a:latin typeface="Calibri"/>
                <a:ea typeface="Calibri"/>
                <a:cs typeface="Calibri"/>
                <a:sym typeface="Calibri"/>
              </a:defRPr>
            </a:lvl4pPr>
            <a:lvl5pPr marL="0" marR="0" lvl="4" indent="0" algn="r" rtl="0">
              <a:spcBef>
                <a:spcPct val="0"/>
              </a:spcBef>
              <a:buNone/>
              <a:defRPr sz="1200" b="0" i="0" u="none" strike="noStrike" cap="none">
                <a:solidFill>
                  <a:srgbClr val="888888"/>
                </a:solidFill>
                <a:latin typeface="Calibri"/>
                <a:ea typeface="Calibri"/>
                <a:cs typeface="Calibri"/>
                <a:sym typeface="Calibri"/>
              </a:defRPr>
            </a:lvl5pPr>
            <a:lvl6pPr marL="0" marR="0" lvl="5" indent="0" algn="r" rtl="0">
              <a:spcBef>
                <a:spcPct val="0"/>
              </a:spcBef>
              <a:buNone/>
              <a:defRPr sz="1200" b="0" i="0" u="none" strike="noStrike" cap="none">
                <a:solidFill>
                  <a:srgbClr val="888888"/>
                </a:solidFill>
                <a:latin typeface="Calibri"/>
                <a:ea typeface="Calibri"/>
                <a:cs typeface="Calibri"/>
                <a:sym typeface="Calibri"/>
              </a:defRPr>
            </a:lvl6pPr>
            <a:lvl7pPr marL="0" marR="0" lvl="6" indent="0" algn="r" rtl="0">
              <a:spcBef>
                <a:spcPct val="0"/>
              </a:spcBef>
              <a:buNone/>
              <a:defRPr sz="1200" b="0" i="0" u="none" strike="noStrike" cap="none">
                <a:solidFill>
                  <a:srgbClr val="888888"/>
                </a:solidFill>
                <a:latin typeface="Calibri"/>
                <a:ea typeface="Calibri"/>
                <a:cs typeface="Calibri"/>
                <a:sym typeface="Calibri"/>
              </a:defRPr>
            </a:lvl7pPr>
            <a:lvl8pPr marL="0" marR="0" lvl="7" indent="0" algn="r" rtl="0">
              <a:spcBef>
                <a:spcPct val="0"/>
              </a:spcBef>
              <a:buNone/>
              <a:defRPr sz="1200" b="0" i="0" u="none" strike="noStrike" cap="none">
                <a:solidFill>
                  <a:srgbClr val="888888"/>
                </a:solidFill>
                <a:latin typeface="Calibri"/>
                <a:ea typeface="Calibri"/>
                <a:cs typeface="Calibri"/>
                <a:sym typeface="Calibri"/>
              </a:defRPr>
            </a:lvl8pPr>
            <a:lvl9pPr marL="0" marR="0" lvl="8" indent="0" algn="r" rtl="0">
              <a:spcBef>
                <a:spcPct val="0"/>
              </a:spcBef>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a:blip r:embed="rId3">
            <a:alphaModFix/>
          </a:blip>
          <a:stretch>
            <a:fillRect/>
          </a:stretch>
        </p:blipFill>
        <p:spPr>
          <a:xfrm>
            <a:off x="-65472" y="43132"/>
            <a:ext cx="12192000" cy="6858000"/>
          </a:xfrm>
          <a:prstGeom prst="rect">
            <a:avLst/>
          </a:prstGeom>
          <a:noFill/>
          <a:ln>
            <a:noFill/>
          </a:ln>
        </p:spPr>
      </p:pic>
      <p:sp>
        <p:nvSpPr>
          <p:cNvPr id="95" name="Google Shape;95;p2"/>
          <p:cNvSpPr txBox="1"/>
          <p:nvPr/>
        </p:nvSpPr>
        <p:spPr>
          <a:xfrm>
            <a:off x="1172308" y="2414954"/>
            <a:ext cx="9917723" cy="118868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Enfoques basados en las fortalezas para reducir el escape de los jóvenes bajo cuidado</a:t>
            </a:r>
            <a:endParaRPr sz="3600" b="0" i="0" u="none" strike="noStrike" cap="none" dirty="0">
              <a:solidFill>
                <a:srgbClr val="000000"/>
              </a:solidFill>
              <a:latin typeface="Source Sans Pro"/>
              <a:ea typeface="Source Sans Pro"/>
              <a:cs typeface="Source Sans Pro"/>
              <a:sym typeface="Source Sans Pro"/>
            </a:endParaRPr>
          </a:p>
        </p:txBody>
      </p:sp>
      <p:sp>
        <p:nvSpPr>
          <p:cNvPr id="96" name="Google Shape;96;p2"/>
          <p:cNvSpPr txBox="1"/>
          <p:nvPr/>
        </p:nvSpPr>
        <p:spPr>
          <a:xfrm>
            <a:off x="1172308" y="5370401"/>
            <a:ext cx="11479730" cy="45716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Sarah Hall, Gerente de Proyectos de CSEY</a:t>
            </a:r>
          </a:p>
        </p:txBody>
      </p:sp>
      <p:sp>
        <p:nvSpPr>
          <p:cNvPr id="97" name="Google Shape;97;p2"/>
          <p:cNvSpPr txBox="1"/>
          <p:nvPr/>
        </p:nvSpPr>
        <p:spPr>
          <a:xfrm>
            <a:off x="1254369" y="4677508"/>
            <a:ext cx="2743200" cy="45716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shall@tacfs.org</a:t>
            </a:r>
            <a:endParaRPr dirty="0"/>
          </a:p>
        </p:txBody>
      </p:sp>
      <p:sp>
        <p:nvSpPr>
          <p:cNvPr id="98" name="Google Shape;98;p2"/>
          <p:cNvSpPr txBox="1"/>
          <p:nvPr/>
        </p:nvSpPr>
        <p:spPr>
          <a:xfrm>
            <a:off x="7965831" y="4677508"/>
            <a:ext cx="2743200" cy="45716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737-444-5730</a:t>
            </a:r>
            <a:endParaRPr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64" name="Google Shape;164;p10"/>
          <p:cNvSpPr txBox="1"/>
          <p:nvPr/>
        </p:nvSpPr>
        <p:spPr>
          <a:xfrm>
            <a:off x="772732" y="914400"/>
            <a:ext cx="10713023" cy="719324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¿Por qué los jóvenes se escapan del hogar de cuidado?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Los jóvenes se escapan del hogar de cuidado cuando sienten una combinación abrumadora de factores de “empuje” y “atracción”.</a:t>
            </a:r>
            <a:endParaRPr dirty="0"/>
          </a:p>
          <a:p>
            <a:pPr marL="0" marR="0" lvl="0" indent="0" algn="l" rtl="0">
              <a:spcBef>
                <a:spcPct val="0"/>
              </a:spcBef>
              <a:spcAft>
                <a:spcPct val="0"/>
              </a:spcAft>
              <a:buNone/>
            </a:pPr>
            <a:endParaRPr sz="22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Un factor de empuje es cualquier cosa que aleja a un joven de los servicios, mientras que un factor de atracción es cualquier cosa externa al sistema de atención que actúa para atraer al joven a escapar. </a:t>
            </a: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1"/>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71" name="Google Shape;171;p11"/>
          <p:cNvSpPr txBox="1"/>
          <p:nvPr/>
        </p:nvSpPr>
        <p:spPr>
          <a:xfrm>
            <a:off x="781358" y="923026"/>
            <a:ext cx="10713023" cy="414524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Factores de empuje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172" name="Google Shape;172;p11"/>
          <p:cNvGraphicFramePr>
            <a:graphicFrameLocks noGrp="1"/>
          </p:cNvGraphicFramePr>
          <p:nvPr>
            <p:extLst>
              <p:ext uri="{D42A27DB-BD31-4B8C-83A1-F6EECF244321}">
                <p14:modId xmlns:p14="http://schemas.microsoft.com/office/powerpoint/2010/main" val="3964810129"/>
              </p:ext>
            </p:extLst>
          </p:nvPr>
        </p:nvGraphicFramePr>
        <p:xfrm>
          <a:off x="2073881" y="1630692"/>
          <a:ext cx="8926080" cy="4257120"/>
        </p:xfrm>
        <a:graphic>
          <a:graphicData uri="http://schemas.openxmlformats.org/drawingml/2006/table">
            <a:tbl>
              <a:tblPr firstRow="1" bandRow="1">
                <a:noFill/>
                <a:tableStyleId>{B2BB786B-8B8A-42BE-A93B-6E7E63050D0A}</a:tableStyleId>
              </a:tblPr>
              <a:tblGrid>
                <a:gridCol w="2975360">
                  <a:extLst>
                    <a:ext uri="{9D8B030D-6E8A-4147-A177-3AD203B41FA5}">
                      <a16:colId xmlns:a16="http://schemas.microsoft.com/office/drawing/2014/main" val="20000"/>
                    </a:ext>
                  </a:extLst>
                </a:gridCol>
                <a:gridCol w="3212987">
                  <a:extLst>
                    <a:ext uri="{9D8B030D-6E8A-4147-A177-3AD203B41FA5}">
                      <a16:colId xmlns:a16="http://schemas.microsoft.com/office/drawing/2014/main" val="20001"/>
                    </a:ext>
                  </a:extLst>
                </a:gridCol>
                <a:gridCol w="2737733">
                  <a:extLst>
                    <a:ext uri="{9D8B030D-6E8A-4147-A177-3AD203B41FA5}">
                      <a16:colId xmlns:a16="http://schemas.microsoft.com/office/drawing/2014/main" val="20002"/>
                    </a:ext>
                  </a:extLst>
                </a:gridCol>
              </a:tblGrid>
              <a:tr h="293125">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trauma</a:t>
                      </a:r>
                      <a:endParaRPr dirty="0"/>
                    </a:p>
                  </a:txBody>
                  <a:tcPr marL="91450" marR="91450" marT="45725" marB="45725"/>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de colocación</a:t>
                      </a:r>
                      <a:endParaRPr dirty="0"/>
                    </a:p>
                  </a:txBody>
                  <a:tcPr marL="91450" marR="91450" marT="45725" marB="45725"/>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sociales</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Desafíos en la recuperación</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La consistencia se siente insegura</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La personalidad choca con el personal/los residentes</a:t>
                      </a:r>
                      <a:endParaRPr sz="15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TEPT/recuerdos recurrentes</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El personal se siente como el enemigo</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Dinámica de poder </a:t>
                      </a:r>
                      <a:endParaRPr sz="15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Incapacidad para involucrarse</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Reclutamiento de pares</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Deseo de independencia</a:t>
                      </a:r>
                      <a:endParaRPr sz="15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Falta de confianza</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Diferencias de idioma/cultura</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Sentirse aburrido o que el programa es aburrido</a:t>
                      </a:r>
                      <a:endParaRPr sz="1500"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Miedo a lo desconocido (seguridad)</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No le gustan las reglas</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Dificultad para hacer amigos</a:t>
                      </a:r>
                      <a:endParaRPr sz="1500"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Desesperanza</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Sentirse malentendido por el personal</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Rotación constante de otros jóvenes en la ubicación</a:t>
                      </a:r>
                      <a:endParaRPr sz="1500" dirty="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Temor a que la recuperación sea imposible</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Las prácticas no están adecuadamente informadas sobre el trauma</a:t>
                      </a:r>
                      <a:endParaRPr sz="1500" dirty="0"/>
                    </a:p>
                  </a:txBody>
                  <a:tcPr marL="91450" marR="91450" marT="45725" marB="45725"/>
                </a:tc>
                <a:tc>
                  <a:txBody>
                    <a:bodyPr/>
                    <a:lstStyle/>
                    <a:p>
                      <a:pPr marL="0" marR="0" lvl="0" indent="0" algn="l" rtl="0">
                        <a:spcBef>
                          <a:spcPct val="0"/>
                        </a:spcBef>
                        <a:spcAft>
                          <a:spcPct val="0"/>
                        </a:spcAft>
                        <a:buNone/>
                      </a:pPr>
                      <a:r>
                        <a:rPr lang="es-US" sz="1500" b="0" i="0" u="none" strike="noStrike" cap="none" baseline="0" dirty="0">
                          <a:solidFill>
                            <a:srgbClr val="000000"/>
                          </a:solidFill>
                          <a:effectLst/>
                          <a:uFill>
                            <a:solidFill>
                              <a:prstClr val="black">
                                <a:alpha val="0"/>
                              </a:prstClr>
                            </a:solidFill>
                          </a:uFill>
                          <a:latin typeface="Arial"/>
                          <a:ea typeface="Arial"/>
                          <a:cs typeface="Arial"/>
                        </a:rPr>
                        <a:t>Ser desencadenado por otros jóvenes o personal</a:t>
                      </a:r>
                      <a:endParaRPr sz="15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2"/>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79" name="Google Shape;179;p12"/>
          <p:cNvSpPr txBox="1"/>
          <p:nvPr/>
        </p:nvSpPr>
        <p:spPr>
          <a:xfrm>
            <a:off x="772732" y="914400"/>
            <a:ext cx="10713023" cy="414524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Factores de atracción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180" name="Google Shape;180;p12"/>
          <p:cNvGraphicFramePr>
            <a:graphicFrameLocks noGrp="1"/>
          </p:cNvGraphicFramePr>
          <p:nvPr>
            <p:extLst>
              <p:ext uri="{D42A27DB-BD31-4B8C-83A1-F6EECF244321}">
                <p14:modId xmlns:p14="http://schemas.microsoft.com/office/powerpoint/2010/main" val="867676509"/>
              </p:ext>
            </p:extLst>
          </p:nvPr>
        </p:nvGraphicFramePr>
        <p:xfrm>
          <a:off x="2032012" y="1694846"/>
          <a:ext cx="8127975" cy="4450140"/>
        </p:xfrm>
        <a:graphic>
          <a:graphicData uri="http://schemas.openxmlformats.org/drawingml/2006/table">
            <a:tbl>
              <a:tblPr firstRow="1" bandRow="1">
                <a:noFill/>
                <a:tableStyleId>{B2BB786B-8B8A-42BE-A93B-6E7E63050D0A}</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2090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trauma</a:t>
                      </a:r>
                      <a:endParaRPr dirty="0"/>
                    </a:p>
                  </a:txBody>
                  <a:tcPr marL="91450" marR="91450" marT="45725" marB="45725"/>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de vida</a:t>
                      </a:r>
                      <a:endParaRPr dirty="0"/>
                    </a:p>
                  </a:txBody>
                  <a:tcPr marL="91450" marR="91450" marT="45725" marB="45725"/>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sociales</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Vínculo traumático</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Libertad percibida</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Extrañar a amigos, familiares o explotadores</a:t>
                      </a:r>
                      <a:endParaRPr sz="17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Drogas/Alcohol para adormecer las emociones</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Deseo de normalidad percibida</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Diversión/menos tiempo dedicado al aburrimiento</a:t>
                      </a:r>
                      <a:endParaRPr sz="17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Las experiencias coincidirán con el esquema cognitivo</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Teléfonos celulares/Redes sociales</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Más oportunidades de interacción social</a:t>
                      </a:r>
                      <a:endParaRPr sz="17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Necesidades insatisfechas de </a:t>
                      </a:r>
                      <a:endParaRPr sz="1700" dirty="0"/>
                    </a:p>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validación</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Crisis en curso</a:t>
                      </a: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Deseo de estar solo o con otra persona</a:t>
                      </a:r>
                      <a:endParaRPr sz="1700"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Necesidad de trauma continuo para adormecer las emociones</a:t>
                      </a:r>
                      <a:endParaRPr sz="1700" dirty="0"/>
                    </a:p>
                  </a:txBody>
                  <a:tcPr marL="91450" marR="91450" marT="45725" marB="45725"/>
                </a:tc>
                <a:tc>
                  <a:txBody>
                    <a:bodyPr/>
                    <a:lstStyle/>
                    <a:p>
                      <a:pPr marL="0" marR="0" lvl="0" indent="0" algn="l" rtl="0">
                        <a:lnSpc>
                          <a:spcPct val="100000"/>
                        </a:lnSpc>
                        <a:spcBef>
                          <a:spcPct val="0"/>
                        </a:spcBef>
                        <a:spcAft>
                          <a:spcPct val="0"/>
                        </a:spcAft>
                        <a:buClr>
                          <a:schemeClr val="dk1"/>
                        </a:buClr>
                        <a:buSzPts val="1800"/>
                        <a:buFont typeface="Calibri"/>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Capacidad de explorar/Percepción de elección</a:t>
                      </a:r>
                      <a:endParaRPr sz="1700" dirty="0"/>
                    </a:p>
                    <a:p>
                      <a:pPr marL="0" marR="0" lvl="0" indent="0" algn="l" rtl="0">
                        <a:spcBef>
                          <a:spcPct val="0"/>
                        </a:spcBef>
                        <a:spcAft>
                          <a:spcPct val="0"/>
                        </a:spcAft>
                        <a:buNone/>
                      </a:pPr>
                      <a:endParaRPr sz="1700" dirty="0"/>
                    </a:p>
                  </a:txBody>
                  <a:tcPr marL="91450" marR="91450" marT="45725" marB="45725"/>
                </a:tc>
                <a:tc>
                  <a:txBody>
                    <a:bodyPr/>
                    <a:lstStyle/>
                    <a:p>
                      <a:pPr marL="0" marR="0" lvl="0" indent="0" algn="l" rtl="0">
                        <a:spcBef>
                          <a:spcPct val="0"/>
                        </a:spcBef>
                        <a:spcAft>
                          <a:spcPct val="0"/>
                        </a:spcAft>
                        <a:buNone/>
                      </a:pPr>
                      <a:r>
                        <a:rPr lang="es-US" sz="1700" b="0" i="0" u="none" strike="noStrike" cap="none" baseline="0" dirty="0">
                          <a:solidFill>
                            <a:srgbClr val="000000"/>
                          </a:solidFill>
                          <a:effectLst/>
                          <a:uFill>
                            <a:solidFill>
                              <a:prstClr val="black">
                                <a:alpha val="0"/>
                              </a:prstClr>
                            </a:solidFill>
                          </a:uFill>
                          <a:latin typeface="Arial"/>
                          <a:ea typeface="Arial"/>
                          <a:cs typeface="Arial"/>
                        </a:rPr>
                        <a:t>Deseo de demostrar independencia, para sí mismo o para los demás</a:t>
                      </a:r>
                      <a:endParaRPr sz="1700"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87" name="Google Shape;187;p13"/>
          <p:cNvSpPr txBox="1"/>
          <p:nvPr/>
        </p:nvSpPr>
        <p:spPr>
          <a:xfrm>
            <a:off x="772732" y="914400"/>
            <a:ext cx="10713023" cy="8016201"/>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¿Por qué los jóvenes abandonan el cuidado?  </a:t>
            </a: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Estas son las tres influencias más frecuentes que los jóvenes en cuidado respaldaron como motivos para abandonar el cuidado:</a:t>
            </a:r>
            <a:endParaRPr dirty="0"/>
          </a:p>
          <a:p>
            <a:pPr marL="0" marR="0" lvl="0" indent="0" algn="l" rtl="0">
              <a:spcBef>
                <a:spcPct val="0"/>
              </a:spcBef>
              <a:spcAft>
                <a:spcPct val="0"/>
              </a:spcAft>
              <a:buNone/>
            </a:pPr>
            <a:r>
              <a:rPr lang="en-US" sz="2800" dirty="0">
                <a:solidFill>
                  <a:schemeClr val="dk1"/>
                </a:solidFill>
                <a:latin typeface="Source Sans Pro"/>
                <a:ea typeface="Source Sans Pro"/>
                <a:cs typeface="Source Sans Pro"/>
                <a:sym typeface="Source Sans Pro"/>
              </a:rPr>
              <a:t> </a:t>
            </a:r>
            <a:endParaRPr dirty="0"/>
          </a:p>
          <a:p>
            <a:pPr marL="342900" marR="0" lvl="0" indent="-342900" algn="l" rtl="0">
              <a:spcBef>
                <a:spcPct val="0"/>
              </a:spcBef>
              <a:spcAft>
                <a:spcPct val="0"/>
              </a:spcAft>
              <a:buClr>
                <a:schemeClr val="dk1"/>
              </a:buClr>
              <a:buSzPts val="2800"/>
              <a:buFont typeface="Arial"/>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Querer estar solo o con otra persona </a:t>
            </a:r>
            <a:r>
              <a:rPr lang="es-US" sz="2800" b="0" i="0" u="none" strike="noStrike" cap="none" baseline="0" dirty="0">
                <a:solidFill>
                  <a:srgbClr val="4472C4"/>
                </a:solidFill>
                <a:effectLst/>
                <a:uFill>
                  <a:solidFill>
                    <a:prstClr val="black">
                      <a:alpha val="0"/>
                    </a:prstClr>
                  </a:solidFill>
                </a:uFill>
                <a:latin typeface="Source Sans Pro"/>
                <a:ea typeface="Source Sans Pro"/>
                <a:cs typeface="Source Sans Pro"/>
              </a:rPr>
              <a:t>(atracción)</a:t>
            </a:r>
            <a:endParaRPr sz="2800" dirty="0">
              <a:solidFill>
                <a:schemeClr val="dk1"/>
              </a:solidFill>
              <a:latin typeface="Source Sans Pro"/>
              <a:ea typeface="Source Sans Pro"/>
              <a:cs typeface="Source Sans Pro"/>
              <a:sym typeface="Source Sans Pro"/>
            </a:endParaRPr>
          </a:p>
          <a:p>
            <a:pPr marL="342900" marR="0" lvl="0" indent="-342900" algn="l" rtl="0">
              <a:spcBef>
                <a:spcPct val="0"/>
              </a:spcBef>
              <a:spcAft>
                <a:spcPct val="0"/>
              </a:spcAft>
              <a:buClr>
                <a:schemeClr val="dk1"/>
              </a:buClr>
              <a:buSzPts val="2800"/>
              <a:buFont typeface="Arial"/>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Tener miedo por su seguridad </a:t>
            </a:r>
            <a:r>
              <a:rPr lang="es-US" sz="2800" b="0" i="0" u="none" strike="noStrike" cap="none" baseline="0" dirty="0">
                <a:solidFill>
                  <a:srgbClr val="4472C4"/>
                </a:solidFill>
                <a:effectLst/>
                <a:uFill>
                  <a:solidFill>
                    <a:prstClr val="black">
                      <a:alpha val="0"/>
                    </a:prstClr>
                  </a:solidFill>
                </a:uFill>
                <a:latin typeface="Source Sans Pro"/>
                <a:ea typeface="Source Sans Pro"/>
                <a:cs typeface="Source Sans Pro"/>
              </a:rPr>
              <a:t>(empuje)</a:t>
            </a:r>
            <a:endParaRPr sz="2800" dirty="0">
              <a:solidFill>
                <a:schemeClr val="dk1"/>
              </a:solidFill>
              <a:latin typeface="Source Sans Pro"/>
              <a:ea typeface="Source Sans Pro"/>
              <a:cs typeface="Source Sans Pro"/>
              <a:sym typeface="Source Sans Pro"/>
            </a:endParaRPr>
          </a:p>
          <a:p>
            <a:pPr marL="342900" marR="0" lvl="0" indent="-342900" algn="l" rtl="0">
              <a:spcBef>
                <a:spcPct val="0"/>
              </a:spcBef>
              <a:spcAft>
                <a:spcPct val="0"/>
              </a:spcAft>
              <a:buClr>
                <a:schemeClr val="dk1"/>
              </a:buClr>
              <a:buSzPts val="2800"/>
              <a:buFont typeface="Arial"/>
              <a:buChar char="•"/>
            </a:pPr>
            <a:r>
              <a:rPr lang="es-US" sz="2800" b="0" i="0" u="none" strike="noStrike" cap="none" baseline="0" dirty="0">
                <a:solidFill>
                  <a:srgbClr val="000000"/>
                </a:solidFill>
                <a:effectLst/>
                <a:uFill>
                  <a:solidFill>
                    <a:prstClr val="black">
                      <a:alpha val="0"/>
                    </a:prstClr>
                  </a:solidFill>
                </a:uFill>
                <a:latin typeface="Source Sans Pro"/>
                <a:ea typeface="Source Sans Pro"/>
                <a:cs typeface="Source Sans Pro"/>
              </a:rPr>
              <a:t>No llevarse bien con los demás en la ubicación</a:t>
            </a:r>
            <a:r>
              <a:rPr lang="es-US" sz="2800" b="0" i="0" u="none" strike="noStrike" cap="none" baseline="0" dirty="0">
                <a:solidFill>
                  <a:srgbClr val="4472C4"/>
                </a:solidFill>
                <a:effectLst/>
                <a:uFill>
                  <a:solidFill>
                    <a:prstClr val="black">
                      <a:alpha val="0"/>
                    </a:prstClr>
                  </a:solidFill>
                </a:uFill>
                <a:latin typeface="Source Sans Pro"/>
                <a:ea typeface="Source Sans Pro"/>
                <a:cs typeface="Source Sans Pro"/>
              </a:rPr>
              <a:t>(empuje)</a:t>
            </a:r>
            <a:endParaRPr sz="28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4"/>
          <p:cNvPicPr preferRelativeResize="0"/>
          <p:nvPr/>
        </p:nvPicPr>
        <p:blipFill>
          <a:blip r:embed="rId3">
            <a:alphaModFix/>
          </a:blip>
          <a:stretch>
            <a:fillRect/>
          </a:stretch>
        </p:blipFill>
        <p:spPr>
          <a:xfrm>
            <a:off x="33243" y="0"/>
            <a:ext cx="12192000" cy="6858000"/>
          </a:xfrm>
          <a:prstGeom prst="rect">
            <a:avLst/>
          </a:prstGeom>
          <a:noFill/>
          <a:ln>
            <a:noFill/>
          </a:ln>
        </p:spPr>
      </p:pic>
      <p:sp>
        <p:nvSpPr>
          <p:cNvPr id="194" name="Google Shape;194;p14"/>
          <p:cNvSpPr txBox="1"/>
          <p:nvPr/>
        </p:nvSpPr>
        <p:spPr>
          <a:xfrm>
            <a:off x="725750" y="794275"/>
            <a:ext cx="11419269" cy="473971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3600" b="0" i="0" u="none" strike="noStrike" cap="none" baseline="0" dirty="0">
                <a:solidFill>
                  <a:srgbClr val="569CD4"/>
                </a:solidFill>
                <a:effectLst/>
                <a:uFill>
                  <a:solidFill>
                    <a:prstClr val="black">
                      <a:alpha val="0"/>
                    </a:prstClr>
                  </a:solidFill>
                </a:uFill>
                <a:latin typeface="Source Sans Pro"/>
                <a:ea typeface="Source Sans Pro"/>
                <a:cs typeface="Source Sans Pro"/>
              </a:rPr>
              <a:t>¿Cómo contrarrestamos los factores de empuje y tracción?  </a:t>
            </a:r>
            <a:endParaRPr sz="1100" dirty="0"/>
          </a:p>
          <a:p>
            <a:pPr marL="0" marR="0" lvl="0" indent="0" algn="l" rtl="0">
              <a:spcBef>
                <a:spcPct val="0"/>
              </a:spcBef>
              <a:spcAft>
                <a:spcPct val="0"/>
              </a:spcAft>
              <a:buNone/>
            </a:pPr>
            <a:endParaRPr sz="20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000" b="0" i="0" u="none" strike="noStrike" cap="none" baseline="0" dirty="0">
                <a:solidFill>
                  <a:srgbClr val="000000"/>
                </a:solidFill>
                <a:effectLst/>
                <a:uFill>
                  <a:solidFill>
                    <a:prstClr val="black">
                      <a:alpha val="0"/>
                    </a:prstClr>
                  </a:solidFill>
                </a:uFill>
                <a:latin typeface="Source Sans Pro"/>
                <a:ea typeface="Source Sans Pro"/>
                <a:cs typeface="Source Sans Pro"/>
              </a:rPr>
              <a:t>           </a:t>
            </a:r>
          </a:p>
          <a:p>
            <a:pPr marL="0" marR="0" lvl="0" indent="0" algn="l" rtl="0">
              <a:spcBef>
                <a:spcPct val="0"/>
              </a:spcBef>
              <a:spcAft>
                <a:spcPct val="0"/>
              </a:spcAft>
              <a:buNone/>
            </a:pPr>
            <a:r>
              <a:rPr lang="es-US" sz="2000" dirty="0">
                <a:uFill>
                  <a:solidFill>
                    <a:prstClr val="black">
                      <a:alpha val="0"/>
                    </a:prstClr>
                  </a:solidFill>
                </a:uFill>
                <a:latin typeface="Source Sans Pro"/>
                <a:ea typeface="Source Sans Pro"/>
                <a:cs typeface="Source Sans Pro"/>
              </a:rPr>
              <a:t>           </a:t>
            </a:r>
            <a:r>
              <a:rPr lang="es-US" sz="1800" b="0" i="0" u="none" strike="noStrike" cap="none" baseline="0" dirty="0">
                <a:solidFill>
                  <a:srgbClr val="000000"/>
                </a:solidFill>
                <a:effectLst/>
                <a:uFill>
                  <a:solidFill>
                    <a:prstClr val="black">
                      <a:alpha val="0"/>
                    </a:prstClr>
                  </a:solidFill>
                </a:uFill>
                <a:latin typeface="Source Sans Pro"/>
                <a:ea typeface="Source Sans Pro"/>
                <a:cs typeface="Source Sans Pro"/>
              </a:rPr>
              <a:t>Reconocemos que solo hay algunos factores que podemos controlar. </a:t>
            </a:r>
            <a:endParaRPr sz="1800" dirty="0"/>
          </a:p>
          <a:p>
            <a:pPr marL="0" marR="0" lvl="0" indent="0" algn="l" rtl="0">
              <a:spcBef>
                <a:spcPct val="0"/>
              </a:spcBef>
              <a:spcAft>
                <a:spcPct val="0"/>
              </a:spcAft>
              <a:buNone/>
            </a:pPr>
            <a:endParaRPr sz="18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Source Sans Pro"/>
                <a:ea typeface="Source Sans Pro"/>
                <a:cs typeface="Source Sans Pro"/>
              </a:rPr>
              <a:t>             Abordamos los factores que podemos controlar en los entornos en los que alojamos a los jóvenes. Observamos      </a:t>
            </a:r>
            <a:r>
              <a:rPr lang="es-US" sz="1800" b="0" i="0" u="none" strike="noStrike" cap="none" dirty="0">
                <a:solidFill>
                  <a:srgbClr val="000000"/>
                </a:solidFill>
                <a:effectLst/>
                <a:uFill>
                  <a:solidFill>
                    <a:prstClr val="black">
                      <a:alpha val="0"/>
                    </a:prstClr>
                  </a:solidFill>
                </a:uFill>
                <a:latin typeface="Source Sans Pro"/>
                <a:ea typeface="Source Sans Pro"/>
                <a:cs typeface="Source Sans Pro"/>
              </a:rPr>
              <a:t>    </a:t>
            </a:r>
          </a:p>
          <a:p>
            <a:pPr marL="0" marR="0" lvl="0" indent="0" algn="l" rtl="0">
              <a:spcBef>
                <a:spcPct val="0"/>
              </a:spcBef>
              <a:spcAft>
                <a:spcPct val="0"/>
              </a:spcAft>
              <a:buNone/>
            </a:pPr>
            <a:r>
              <a:rPr lang="es-US" sz="1800" dirty="0">
                <a:uFill>
                  <a:solidFill>
                    <a:prstClr val="black">
                      <a:alpha val="0"/>
                    </a:prstClr>
                  </a:solidFill>
                </a:uFill>
                <a:latin typeface="Source Sans Pro"/>
                <a:ea typeface="Source Sans Pro"/>
                <a:cs typeface="Source Sans Pro"/>
              </a:rPr>
              <a:t>            </a:t>
            </a:r>
            <a:r>
              <a:rPr lang="es-US" sz="1800" b="0" i="0" u="none" strike="noStrike" cap="none" baseline="0" dirty="0">
                <a:solidFill>
                  <a:srgbClr val="000000"/>
                </a:solidFill>
                <a:effectLst/>
                <a:uFill>
                  <a:solidFill>
                    <a:prstClr val="black">
                      <a:alpha val="0"/>
                    </a:prstClr>
                  </a:solidFill>
                </a:uFill>
                <a:latin typeface="Source Sans Pro"/>
                <a:ea typeface="Source Sans Pro"/>
                <a:cs typeface="Source Sans Pro"/>
              </a:rPr>
              <a:t>qué podemos hacer para reducir los factores basados en traumas, en la ubicación y en la sociedad. </a:t>
            </a:r>
            <a:endParaRPr sz="1800" dirty="0"/>
          </a:p>
          <a:p>
            <a:pPr marL="0" marR="0" lvl="0" indent="0" algn="l" rtl="0">
              <a:spcBef>
                <a:spcPct val="0"/>
              </a:spcBef>
              <a:spcAft>
                <a:spcPct val="0"/>
              </a:spcAft>
              <a:buNone/>
            </a:pPr>
            <a:endParaRPr sz="20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
        <p:nvSpPr>
          <p:cNvPr id="195" name="Google Shape;195;p14"/>
          <p:cNvSpPr/>
          <p:nvPr/>
        </p:nvSpPr>
        <p:spPr>
          <a:xfrm>
            <a:off x="192806" y="3210301"/>
            <a:ext cx="6791318" cy="2530280"/>
          </a:xfrm>
          <a:prstGeom prst="cloudCallout">
            <a:avLst>
              <a:gd name="adj1" fmla="val -20833"/>
              <a:gd name="adj2" fmla="val 62500"/>
            </a:avLst>
          </a:prstGeom>
          <a:solidFill>
            <a:srgbClr val="2A2C6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dirty="0">
              <a:solidFill>
                <a:schemeClr val="lt1"/>
              </a:solidFill>
              <a:latin typeface="Calibri"/>
              <a:ea typeface="Calibri"/>
              <a:cs typeface="Calibri"/>
              <a:sym typeface="Calibri"/>
            </a:endParaRPr>
          </a:p>
        </p:txBody>
      </p:sp>
      <p:sp>
        <p:nvSpPr>
          <p:cNvPr id="196" name="Google Shape;196;p14"/>
          <p:cNvSpPr txBox="1"/>
          <p:nvPr/>
        </p:nvSpPr>
        <p:spPr>
          <a:xfrm>
            <a:off x="1055077" y="3632704"/>
            <a:ext cx="5248364" cy="240061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b="0" i="0" u="none" strike="noStrike" cap="none" baseline="0" dirty="0">
                <a:solidFill>
                  <a:srgbClr val="FFFFFF"/>
                </a:solidFill>
                <a:effectLst/>
                <a:uFill>
                  <a:solidFill>
                    <a:prstClr val="black">
                      <a:alpha val="0"/>
                    </a:prstClr>
                  </a:solidFill>
                </a:uFill>
                <a:latin typeface="Source Sans Pro"/>
                <a:ea typeface="Source Sans Pro"/>
                <a:cs typeface="Source Sans Pro"/>
              </a:rPr>
              <a:t>Incluso cuando hay factores que podemos controlar (prácticas informadas sobre el trauma, aumento de la comprensión del personal sobre la explotación, etc.), debemos recordar que el control es una ilusión. No podemos controlar físicamente las acciones de los jóvenes, y aumentar el control conduce a luchas de poder. En cambio, trabajamos para involucrar a los jóvenes de manera colaborativa para motivar la cooperación. </a:t>
            </a:r>
            <a:endParaRPr sz="1200" dirty="0"/>
          </a:p>
          <a:p>
            <a:pPr marL="0" marR="0" lvl="0" indent="0" algn="l" rtl="0">
              <a:spcBef>
                <a:spcPct val="0"/>
              </a:spcBef>
              <a:spcAft>
                <a:spcPct val="0"/>
              </a:spcAft>
              <a:buNone/>
            </a:pPr>
            <a:endParaRPr sz="1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0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pic>
        <p:nvPicPr>
          <p:cNvPr id="197" name="Google Shape;197;p14"/>
          <p:cNvPicPr preferRelativeResize="0"/>
          <p:nvPr/>
        </p:nvPicPr>
        <p:blipFill>
          <a:blip r:embed="rId4">
            <a:alphaModFix/>
          </a:blip>
          <a:stretch>
            <a:fillRect/>
          </a:stretch>
        </p:blipFill>
        <p:spPr>
          <a:xfrm>
            <a:off x="665366" y="2302928"/>
            <a:ext cx="907373" cy="907373"/>
          </a:xfrm>
          <a:prstGeom prst="rect">
            <a:avLst/>
          </a:prstGeom>
          <a:noFill/>
          <a:ln>
            <a:noFill/>
          </a:ln>
        </p:spPr>
      </p:pic>
      <p:pic>
        <p:nvPicPr>
          <p:cNvPr id="198" name="Google Shape;198;p14" descr="Icon&#10;&#10;Description automatically generated"/>
          <p:cNvPicPr preferRelativeResize="0"/>
          <p:nvPr/>
        </p:nvPicPr>
        <p:blipFill>
          <a:blip r:embed="rId5">
            <a:alphaModFix/>
          </a:blip>
          <a:stretch>
            <a:fillRect/>
          </a:stretch>
        </p:blipFill>
        <p:spPr>
          <a:xfrm>
            <a:off x="665365" y="1823328"/>
            <a:ext cx="820535" cy="585059"/>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05" name="Google Shape;205;p15"/>
          <p:cNvSpPr txBox="1"/>
          <p:nvPr/>
        </p:nvSpPr>
        <p:spPr>
          <a:xfrm>
            <a:off x="772732" y="914400"/>
            <a:ext cx="10713023" cy="843303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¿Cómo contrarrestar los factores basados en el trauma?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Si miramos hacia atrás los factores basados en el trauma, podemos ver que se centran en sentirse inseguros:</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	Recuerdos recurrentes</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	Incapacidad de confiar o involucrarse</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	Miedo a lo desconocido/miedo a la seguridad</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	Desesperanza</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	Desafíos en la recuperación/temor a que la recuperación sea imposible</a:t>
            </a:r>
            <a:endParaRPr dirty="0"/>
          </a:p>
          <a:p>
            <a:pPr marL="0" marR="0" lvl="0" indent="0" algn="l" rtl="0">
              <a:spcBef>
                <a:spcPct val="0"/>
              </a:spcBef>
              <a:spcAft>
                <a:spcPct val="0"/>
              </a:spcAft>
              <a:buNone/>
            </a:pPr>
            <a:r>
              <a:rPr lang="en-US" sz="2200" dirty="0">
                <a:solidFill>
                  <a:schemeClr val="dk1"/>
                </a:solidFill>
                <a:latin typeface="Source Sans Pro"/>
                <a:ea typeface="Source Sans Pro"/>
                <a:cs typeface="Source Sans Pro"/>
                <a:sym typeface="Source Sans Pro"/>
              </a:rPr>
              <a:t>	</a:t>
            </a: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2800" b="0" i="0" u="none" strike="noStrike" cap="none" baseline="0" dirty="0">
                <a:solidFill>
                  <a:srgbClr val="648338"/>
                </a:solidFill>
                <a:effectLst/>
                <a:uFill>
                  <a:solidFill>
                    <a:prstClr val="black">
                      <a:alpha val="0"/>
                    </a:prstClr>
                  </a:solidFill>
                </a:uFill>
                <a:latin typeface="Source Sans Pro"/>
                <a:ea typeface="Source Sans Pro"/>
                <a:cs typeface="Source Sans Pro"/>
              </a:rPr>
              <a:t>Debemos asegurarnos de que el entorno sea seguro Y de que contribuya a los sentimientos de seguridad.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173a4ab87cd_0_48"/>
          <p:cNvPicPr preferRelativeResize="0"/>
          <p:nvPr/>
        </p:nvPicPr>
        <p:blipFill>
          <a:blip r:embed="rId3">
            <a:alphaModFix/>
          </a:blip>
          <a:stretch>
            <a:fillRect/>
          </a:stretch>
        </p:blipFill>
        <p:spPr>
          <a:xfrm>
            <a:off x="0" y="0"/>
            <a:ext cx="12192003" cy="6858001"/>
          </a:xfrm>
          <a:prstGeom prst="rect">
            <a:avLst/>
          </a:prstGeom>
          <a:noFill/>
          <a:ln>
            <a:noFill/>
          </a:ln>
        </p:spPr>
      </p:pic>
      <p:sp>
        <p:nvSpPr>
          <p:cNvPr id="296" name="Google Shape;296;g173a4ab87cd_0_48"/>
          <p:cNvSpPr txBox="1"/>
          <p:nvPr/>
        </p:nvSpPr>
        <p:spPr>
          <a:xfrm>
            <a:off x="772732" y="914400"/>
            <a:ext cx="10713000" cy="8260042"/>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¿Qué lo hace sentir seguro?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Estructura: ni mucha ni poca</a:t>
            </a:r>
            <a:endParaRPr dirty="0"/>
          </a:p>
          <a:p>
            <a:pPr marL="0" marR="0" lvl="0" indent="0" algn="l" rtl="0">
              <a:spcBef>
                <a:spcPct val="0"/>
              </a:spcBef>
              <a:spcAft>
                <a:spcPct val="0"/>
              </a:spcAft>
              <a:buNone/>
            </a:pP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Reglas que tienen sentido</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Elementos reconfortantes: ropa que le gusta, oportunidades para interactuar con la música que prefiere, recordatorios de buenos momentos/buenas personas, objetos suaves y sensoriales atractivos</a:t>
            </a:r>
            <a:endParaRPr dirty="0">
              <a:solidFill>
                <a:schemeClr val="dk1"/>
              </a:solidFill>
            </a:endParaRPr>
          </a:p>
          <a:p>
            <a:pPr marL="0" marR="0" lvl="0" indent="0" algn="l" rtl="0">
              <a:spcBef>
                <a:spcPct val="0"/>
              </a:spcBef>
              <a:spcAft>
                <a:spcPct val="0"/>
              </a:spcAft>
              <a:buNone/>
            </a:pP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Amigos</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Saber qué se espera de usted y qué esperar de los demás a su alrededor</a:t>
            </a:r>
            <a:endParaRPr dirty="0">
              <a:solidFill>
                <a:schemeClr val="dk1"/>
              </a:solidFill>
            </a:endParaRPr>
          </a:p>
          <a:p>
            <a:pPr marL="0" marR="0" lvl="0" indent="0" algn="l" rtl="0">
              <a:spcBef>
                <a:spcPct val="0"/>
              </a:spcBef>
              <a:spcAft>
                <a:spcPct val="0"/>
              </a:spcAft>
              <a:buNone/>
            </a:pP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Autonomía</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Autodeterminación</a:t>
            </a:r>
            <a:endParaRPr dirty="0">
              <a:solidFill>
                <a:schemeClr val="dk1"/>
              </a:solidFill>
            </a:endParaRPr>
          </a:p>
          <a:p>
            <a:pPr marL="0" marR="0" lvl="0" indent="0" algn="l" rtl="0">
              <a:spcBef>
                <a:spcPct val="0"/>
              </a:spcBef>
              <a:spcAft>
                <a:spcPct val="0"/>
              </a:spcAft>
              <a:buNone/>
            </a:pP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Saber que se escuchará su voz</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Satisfacer sus necesidades</a:t>
            </a:r>
            <a:endParaRPr dirty="0">
              <a:solidFill>
                <a:schemeClr val="dk1"/>
              </a:solidFill>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03" name="Google Shape;303;p19"/>
          <p:cNvSpPr txBox="1"/>
          <p:nvPr/>
        </p:nvSpPr>
        <p:spPr>
          <a:xfrm>
            <a:off x="739488" y="545002"/>
            <a:ext cx="10713023" cy="673604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ctr" rtl="0">
              <a:spcBef>
                <a:spcPct val="0"/>
              </a:spcBef>
              <a:spcAft>
                <a:spcPct val="0"/>
              </a:spcAft>
              <a:buNone/>
            </a:pPr>
            <a:r>
              <a:rPr lang="es-US" sz="4800" b="1" i="0" u="none" strike="noStrike" cap="none" baseline="0" dirty="0">
                <a:solidFill>
                  <a:srgbClr val="648338"/>
                </a:solidFill>
                <a:effectLst/>
                <a:uFill>
                  <a:solidFill>
                    <a:prstClr val="black">
                      <a:alpha val="0"/>
                    </a:prstClr>
                  </a:solidFill>
                </a:uFill>
                <a:latin typeface="Source Sans Pro"/>
                <a:ea typeface="Source Sans Pro"/>
                <a:cs typeface="Source Sans Pro"/>
              </a:rPr>
              <a:t>Tiempo de ejercicio</a:t>
            </a:r>
            <a:endParaRPr b="1" dirty="0"/>
          </a:p>
          <a:p>
            <a:pPr marL="0" marR="0" lvl="0" indent="0" algn="ctr" rtl="0">
              <a:spcBef>
                <a:spcPct val="0"/>
              </a:spcBef>
              <a:spcAft>
                <a:spcPct val="0"/>
              </a:spcAft>
              <a:buNone/>
            </a:pPr>
            <a:r>
              <a:rPr lang="es-US" sz="4800" b="0" i="0" u="none" strike="noStrike" cap="none" baseline="0" dirty="0">
                <a:solidFill>
                  <a:srgbClr val="648338"/>
                </a:solidFill>
                <a:effectLst/>
                <a:uFill>
                  <a:solidFill>
                    <a:prstClr val="black">
                      <a:alpha val="0"/>
                    </a:prstClr>
                  </a:solidFill>
                </a:uFill>
                <a:latin typeface="Source Sans Pro"/>
                <a:ea typeface="Source Sans Pro"/>
                <a:cs typeface="Source Sans Pro"/>
              </a:rPr>
              <a:t>TRIZ</a:t>
            </a:r>
            <a:endParaRPr sz="4800" dirty="0">
              <a:solidFill>
                <a:srgbClr val="648338"/>
              </a:solidFill>
              <a:latin typeface="Source Sans Pro"/>
              <a:ea typeface="Source Sans Pro"/>
              <a:cs typeface="Source Sans Pro"/>
              <a:sym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4004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03" name="Google Shape;303;p19"/>
          <p:cNvSpPr txBox="1"/>
          <p:nvPr/>
        </p:nvSpPr>
        <p:spPr>
          <a:xfrm>
            <a:off x="1297923" y="646480"/>
            <a:ext cx="9489205" cy="8092402"/>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algn="ctr"/>
            <a:r>
              <a:rPr lang="es-US" sz="3700" b="0" i="0" u="none" strike="noStrike" cap="none" baseline="0" dirty="0">
                <a:solidFill>
                  <a:srgbClr val="000000"/>
                </a:solidFill>
                <a:effectLst/>
                <a:uFill>
                  <a:solidFill>
                    <a:prstClr val="black">
                      <a:alpha val="0"/>
                    </a:prstClr>
                  </a:solidFill>
                </a:uFill>
                <a:latin typeface="Arial"/>
                <a:ea typeface="Arial"/>
                <a:cs typeface="Arial"/>
              </a:rPr>
              <a:t>Si quisiéramos que todos los niños/jóvenes se escaparan, ¿cuáles serían algunas de las acciones que, como cuidadores, podríamos llevar a cabo para que eso suceda?</a:t>
            </a:r>
            <a:endParaRPr dirty="0"/>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pic>
        <p:nvPicPr>
          <p:cNvPr id="2" name="Picture 2" descr="Blue text on a black background&#10;&#10;Description automatically generated">
            <a:extLst>
              <a:ext uri="{FF2B5EF4-FFF2-40B4-BE49-F238E27FC236}">
                <a16:creationId xmlns:a16="http://schemas.microsoft.com/office/drawing/2014/main" id="{D5076EA0-A316-64BE-61DB-3A2EFA5C301B}"/>
              </a:ext>
            </a:extLst>
          </p:cNvPr>
          <p:cNvPicPr>
            <a:picLocks noChangeAspect="1"/>
          </p:cNvPicPr>
          <p:nvPr/>
        </p:nvPicPr>
        <p:blipFill>
          <a:blip r:embed="rId4"/>
          <a:stretch>
            <a:fillRect/>
          </a:stretch>
        </p:blipFill>
        <p:spPr>
          <a:xfrm>
            <a:off x="756249" y="917718"/>
            <a:ext cx="10693878" cy="1298827"/>
          </a:xfrm>
          <a:prstGeom prst="rect">
            <a:avLst/>
          </a:prstGeom>
        </p:spPr>
      </p:pic>
    </p:spTree>
    <p:extLst>
      <p:ext uri="{BB962C8B-B14F-4D97-AF65-F5344CB8AC3E}">
        <p14:creationId xmlns:p14="http://schemas.microsoft.com/office/powerpoint/2010/main" val="2582117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03" name="Google Shape;303;p19"/>
          <p:cNvSpPr txBox="1"/>
          <p:nvPr/>
        </p:nvSpPr>
        <p:spPr>
          <a:xfrm>
            <a:off x="1944904" y="-501"/>
            <a:ext cx="7907696" cy="9433525"/>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algn="ctr"/>
            <a:br>
              <a:rPr sz="1400" dirty="0"/>
            </a:br>
            <a:r>
              <a:rPr lang="es-US" sz="3700" b="0" i="0" u="none" strike="noStrike" cap="none" baseline="0" dirty="0">
                <a:solidFill>
                  <a:srgbClr val="000000"/>
                </a:solidFill>
                <a:effectLst/>
                <a:uFill>
                  <a:solidFill>
                    <a:prstClr val="black">
                      <a:alpha val="0"/>
                    </a:prstClr>
                  </a:solidFill>
                </a:uFill>
                <a:latin typeface="Arial"/>
                <a:ea typeface="Arial"/>
                <a:cs typeface="Arial"/>
              </a:rPr>
              <a:t>¿Qué hacemos actualmente todos los días que se asemeja de alguna manera a las cosas que acabamos de describir?</a:t>
            </a:r>
            <a:br>
              <a:rPr sz="3700" dirty="0"/>
            </a:br>
            <a:r>
              <a:rPr lang="es-US" sz="3700" b="0" i="0" u="none" strike="noStrike" cap="none" baseline="0" dirty="0">
                <a:solidFill>
                  <a:srgbClr val="000000"/>
                </a:solidFill>
                <a:effectLst/>
                <a:uFill>
                  <a:solidFill>
                    <a:prstClr val="black">
                      <a:alpha val="0"/>
                    </a:prstClr>
                  </a:solidFill>
                </a:uFill>
                <a:latin typeface="Arial"/>
                <a:ea typeface="Arial"/>
                <a:cs typeface="Arial"/>
              </a:rPr>
              <a:t> </a:t>
            </a:r>
            <a:br>
              <a:rPr sz="3700" dirty="0"/>
            </a:br>
            <a:endParaRPr lang="en-US" sz="3700" dirty="0">
              <a:ea typeface="Source Sans Pro"/>
            </a:endParaRPr>
          </a:p>
          <a:p>
            <a:pPr algn="ctr"/>
            <a:endParaRPr lang="en-US" sz="3700" dirty="0">
              <a:ea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pic>
        <p:nvPicPr>
          <p:cNvPr id="3" name="Picture 2" descr="Blue text on a black background&#10;&#10;Description automatically generated">
            <a:extLst>
              <a:ext uri="{FF2B5EF4-FFF2-40B4-BE49-F238E27FC236}">
                <a16:creationId xmlns:a16="http://schemas.microsoft.com/office/drawing/2014/main" id="{86C87161-CFA2-FE08-3AE6-1C81CA92EE62}"/>
              </a:ext>
            </a:extLst>
          </p:cNvPr>
          <p:cNvPicPr>
            <a:picLocks noChangeAspect="1"/>
          </p:cNvPicPr>
          <p:nvPr/>
        </p:nvPicPr>
        <p:blipFill>
          <a:blip r:embed="rId4"/>
          <a:stretch>
            <a:fillRect/>
          </a:stretch>
        </p:blipFill>
        <p:spPr>
          <a:xfrm>
            <a:off x="756249" y="917718"/>
            <a:ext cx="10693878" cy="1298827"/>
          </a:xfrm>
          <a:prstGeom prst="rect">
            <a:avLst/>
          </a:prstGeom>
        </p:spPr>
      </p:pic>
    </p:spTree>
    <p:extLst>
      <p:ext uri="{BB962C8B-B14F-4D97-AF65-F5344CB8AC3E}">
        <p14:creationId xmlns:p14="http://schemas.microsoft.com/office/powerpoint/2010/main" val="19517816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05" name="Google Shape;105;p3"/>
          <p:cNvSpPr txBox="1"/>
          <p:nvPr/>
        </p:nvSpPr>
        <p:spPr>
          <a:xfrm>
            <a:off x="772732" y="914400"/>
            <a:ext cx="10713023" cy="9110146"/>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Declaración de la visión </a:t>
            </a:r>
            <a:endParaRPr dirty="0"/>
          </a:p>
          <a:p>
            <a:pPr marL="0" marR="0" lvl="0" indent="0" algn="l" rtl="0">
              <a:spcBef>
                <a:spcPct val="0"/>
              </a:spcBef>
              <a:spcAft>
                <a:spcPct val="0"/>
              </a:spcAft>
              <a:buNone/>
            </a:pPr>
            <a:endParaRPr sz="26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600" b="0" i="0" u="none" strike="noStrike" cap="none" baseline="0" dirty="0">
                <a:solidFill>
                  <a:srgbClr val="000000"/>
                </a:solidFill>
                <a:effectLst/>
                <a:uFill>
                  <a:solidFill>
                    <a:prstClr val="black">
                      <a:alpha val="0"/>
                    </a:prstClr>
                  </a:solidFill>
                </a:uFill>
                <a:latin typeface="Source Sans Pro"/>
                <a:ea typeface="Source Sans Pro"/>
                <a:cs typeface="Source Sans Pro"/>
              </a:rPr>
              <a:t>Nuestra visión es que los jóvenes que han pasado por explotación sexual comercial o que corren alto riesgo de explotación reciban servicios de calidad, competentes e individualizados que sean adecuados a sus necesidades. Vemos a los jóvenes como resilientes y llenos de fortalezas que pueden aprovecharse para alcanzar el éxito en la adultez. Para cuando envejezcan en la comunidad, queremos que los jóvenes hayan sanado, hayan encontrado estructuras de apoyo a largo plazo, seguridad económica y oportunidades iguales a las de sus pares. Queremos que tengan factores de protección contra la explotación futura y que tengan éxito mientras crecen y aprenden en la adultez. </a:t>
            </a:r>
            <a:endParaRPr sz="26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n-US" sz="2800" dirty="0">
                <a:solidFill>
                  <a:srgbClr val="648338"/>
                </a:solidFill>
                <a:latin typeface="Source Sans Pro"/>
                <a:ea typeface="Source Sans Pro"/>
                <a:cs typeface="Source Sans Pro"/>
                <a:sym typeface="Source Sans Pro"/>
              </a:rPr>
              <a:t>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03" name="Google Shape;303;p19"/>
          <p:cNvSpPr txBox="1"/>
          <p:nvPr/>
        </p:nvSpPr>
        <p:spPr>
          <a:xfrm>
            <a:off x="1944904" y="-501"/>
            <a:ext cx="7907696" cy="9997406"/>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algn="ctr"/>
            <a:br>
              <a:rPr sz="1400" dirty="0"/>
            </a:br>
            <a:r>
              <a:rPr lang="es-US" sz="3700" b="0" i="0" u="none" strike="noStrike" cap="none" baseline="0" dirty="0">
                <a:solidFill>
                  <a:srgbClr val="000000"/>
                </a:solidFill>
                <a:effectLst/>
                <a:uFill>
                  <a:solidFill>
                    <a:prstClr val="black">
                      <a:alpha val="0"/>
                    </a:prstClr>
                  </a:solidFill>
                </a:uFill>
                <a:latin typeface="Arial"/>
                <a:ea typeface="Arial"/>
                <a:cs typeface="Arial"/>
              </a:rPr>
              <a:t>Por último, le desafiamos a pensar en formas de reducir o eliminar lo que hacemos actualmente que alienta a los niños/jóvenes a escaparse.</a:t>
            </a:r>
            <a:br>
              <a:rPr sz="3700" dirty="0"/>
            </a:br>
            <a:r>
              <a:rPr lang="es-US" sz="3700" b="0" i="0" u="none" strike="noStrike" cap="none" baseline="0" dirty="0">
                <a:solidFill>
                  <a:srgbClr val="000000"/>
                </a:solidFill>
                <a:effectLst/>
                <a:uFill>
                  <a:solidFill>
                    <a:prstClr val="black">
                      <a:alpha val="0"/>
                    </a:prstClr>
                  </a:solidFill>
                </a:uFill>
                <a:latin typeface="Arial"/>
                <a:ea typeface="Arial"/>
                <a:cs typeface="Arial"/>
              </a:rPr>
              <a:t> </a:t>
            </a:r>
            <a:br>
              <a:rPr sz="3700" dirty="0"/>
            </a:br>
            <a:endParaRPr lang="en-US" sz="3700" dirty="0">
              <a:ea typeface="Source Sans Pro"/>
            </a:endParaRPr>
          </a:p>
          <a:p>
            <a:pPr algn="ctr"/>
            <a:endParaRPr lang="en-US" sz="3700" dirty="0">
              <a:ea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ctr"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pic>
        <p:nvPicPr>
          <p:cNvPr id="3" name="Picture 2" descr="Blue text on a black background&#10;&#10;Description automatically generated">
            <a:extLst>
              <a:ext uri="{FF2B5EF4-FFF2-40B4-BE49-F238E27FC236}">
                <a16:creationId xmlns:a16="http://schemas.microsoft.com/office/drawing/2014/main" id="{B42D2ADF-FC41-7FA7-0E78-7A3A7E95551C}"/>
              </a:ext>
            </a:extLst>
          </p:cNvPr>
          <p:cNvPicPr>
            <a:picLocks noChangeAspect="1"/>
          </p:cNvPicPr>
          <p:nvPr/>
        </p:nvPicPr>
        <p:blipFill>
          <a:blip r:embed="rId4"/>
          <a:stretch>
            <a:fillRect/>
          </a:stretch>
        </p:blipFill>
        <p:spPr>
          <a:xfrm>
            <a:off x="756249" y="917718"/>
            <a:ext cx="10693878" cy="1298827"/>
          </a:xfrm>
          <a:prstGeom prst="rect">
            <a:avLst/>
          </a:prstGeom>
        </p:spPr>
      </p:pic>
    </p:spTree>
    <p:extLst>
      <p:ext uri="{BB962C8B-B14F-4D97-AF65-F5344CB8AC3E}">
        <p14:creationId xmlns:p14="http://schemas.microsoft.com/office/powerpoint/2010/main" val="3238073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10" name="Google Shape;310;p20"/>
          <p:cNvSpPr txBox="1"/>
          <p:nvPr/>
        </p:nvSpPr>
        <p:spPr>
          <a:xfrm>
            <a:off x="772732" y="914400"/>
            <a:ext cx="10713023" cy="768092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Soluciones basadas en fortalezas </a:t>
            </a:r>
            <a:endParaRPr sz="4400" dirty="0">
              <a:solidFill>
                <a:srgbClr val="569CD4"/>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Calibri"/>
                <a:ea typeface="Calibri"/>
                <a:cs typeface="Calibri"/>
              </a:rPr>
              <a:t>En cada situación, todos aportamos fortalezas individualizadas. La base de un enfoque basado en fortalezas es reconocer las características positivas únicas que aportamos de forma colectiva para poder sacarles el provecho y luego utilizar cada una de ellas a la hora de combatir un problema.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Calibri"/>
                <a:ea typeface="Calibri"/>
                <a:cs typeface="Calibri"/>
              </a:rPr>
              <a:t>El enfoque basado en fortalezas nos alienta a buscar lo siguiente: </a:t>
            </a: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Calibri"/>
                <a:ea typeface="Calibri"/>
                <a:cs typeface="Calibri"/>
              </a:rPr>
              <a:t>	• Lo que un niño ya puede hacer. </a:t>
            </a: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Calibri"/>
                <a:ea typeface="Calibri"/>
                <a:cs typeface="Calibri"/>
              </a:rPr>
              <a:t>	• Lo que puede hacer un niño cuando se le proporciona apoyo. </a:t>
            </a: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Calibri"/>
                <a:ea typeface="Calibri"/>
                <a:cs typeface="Calibri"/>
              </a:rPr>
              <a:t>	• Lo que un niño algún día podrá hacer.</a:t>
            </a:r>
            <a:endParaRPr dirty="0"/>
          </a:p>
          <a:p>
            <a:pPr marL="0" marR="0" lvl="0" indent="0" algn="l" rtl="0">
              <a:spcBef>
                <a:spcPct val="0"/>
              </a:spcBef>
              <a:spcAft>
                <a:spcPct val="0"/>
              </a:spcAft>
              <a:buNone/>
            </a:pPr>
            <a:endParaRPr sz="2200" dirty="0">
              <a:solidFill>
                <a:srgbClr val="000000"/>
              </a:solidFill>
              <a:latin typeface="Calibri"/>
              <a:ea typeface="Calibri"/>
              <a:cs typeface="Calibri"/>
              <a:sym typeface="Calibri"/>
            </a:endParaRPr>
          </a:p>
          <a:p>
            <a:pPr marL="0" marR="0" lvl="0" indent="0" algn="r" rtl="0">
              <a:spcBef>
                <a:spcPct val="0"/>
              </a:spcBef>
              <a:spcAft>
                <a:spcPct val="0"/>
              </a:spcAft>
              <a:buNone/>
            </a:pPr>
            <a:r>
              <a:rPr lang="es-US" sz="4800" b="1" i="0" u="none" strike="noStrike" cap="none" baseline="0" dirty="0">
                <a:solidFill>
                  <a:srgbClr val="70AD47"/>
                </a:solidFill>
                <a:effectLst/>
                <a:uFill>
                  <a:solidFill>
                    <a:prstClr val="black">
                      <a:alpha val="0"/>
                    </a:prstClr>
                  </a:solidFill>
                </a:uFill>
                <a:latin typeface="Calibri"/>
                <a:ea typeface="Calibri"/>
                <a:cs typeface="Calibri"/>
              </a:rPr>
              <a:t>“El problema es el problema. El niño no es el problema”.</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2"/>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25" name="Google Shape;325;p22"/>
          <p:cNvSpPr txBox="1"/>
          <p:nvPr/>
        </p:nvSpPr>
        <p:spPr>
          <a:xfrm>
            <a:off x="739488" y="545002"/>
            <a:ext cx="10713023" cy="600451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ctr" rtl="0">
              <a:spcBef>
                <a:spcPct val="0"/>
              </a:spcBef>
              <a:spcAft>
                <a:spcPct val="0"/>
              </a:spcAft>
              <a:buNone/>
            </a:pPr>
            <a:r>
              <a:rPr lang="es-US" sz="4800" b="0" i="0" u="none" strike="noStrike" cap="none" baseline="0" dirty="0">
                <a:solidFill>
                  <a:srgbClr val="648338"/>
                </a:solidFill>
                <a:effectLst/>
                <a:uFill>
                  <a:solidFill>
                    <a:prstClr val="black">
                      <a:alpha val="0"/>
                    </a:prstClr>
                  </a:solidFill>
                </a:uFill>
                <a:latin typeface="Source Sans Pro"/>
                <a:ea typeface="Source Sans Pro"/>
                <a:cs typeface="Source Sans Pro"/>
              </a:rPr>
              <a:t>¡Esto será INDIVIDUAL para cada joven!</a:t>
            </a: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2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32" name="Google Shape;332;p23"/>
          <p:cNvSpPr txBox="1"/>
          <p:nvPr/>
        </p:nvSpPr>
        <p:spPr>
          <a:xfrm>
            <a:off x="772732" y="914400"/>
            <a:ext cx="10713023" cy="840226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800" b="0" i="0" u="none" strike="noStrike" cap="none" baseline="0" dirty="0">
                <a:solidFill>
                  <a:srgbClr val="569CD4"/>
                </a:solidFill>
                <a:effectLst/>
                <a:uFill>
                  <a:solidFill>
                    <a:prstClr val="black">
                      <a:alpha val="0"/>
                    </a:prstClr>
                  </a:solidFill>
                </a:uFill>
                <a:latin typeface="Source Sans Pro"/>
                <a:ea typeface="Source Sans Pro"/>
                <a:cs typeface="Source Sans Pro"/>
              </a:rPr>
              <a:t>¿Por dónde comenzamos con los enfoques basados en fortalezas?</a:t>
            </a:r>
            <a:endParaRPr dirty="0"/>
          </a:p>
          <a:p>
            <a:pPr marL="0" marR="0" lvl="0" indent="0" algn="l" rtl="0">
              <a:spcBef>
                <a:spcPct val="0"/>
              </a:spcBef>
              <a:spcAft>
                <a:spcPct val="0"/>
              </a:spcAft>
              <a:buNone/>
            </a:pPr>
            <a:endParaRPr sz="2000" dirty="0">
              <a:solidFill>
                <a:srgbClr val="648338"/>
              </a:solidFill>
              <a:latin typeface="Source Sans Pro"/>
              <a:ea typeface="Source Sans Pro"/>
              <a:cs typeface="Source Sans Pro"/>
              <a:sym typeface="Source Sans Pro"/>
            </a:endParaRPr>
          </a:p>
          <a:p>
            <a:pPr marL="457200" marR="0" lvl="0" indent="-457200" algn="l" rtl="0">
              <a:spcBef>
                <a:spcPct val="0"/>
              </a:spcBef>
              <a:spcAft>
                <a:spcPct val="0"/>
              </a:spcAft>
              <a:buClr>
                <a:schemeClr val="accent1"/>
              </a:buClr>
              <a:buSzPts val="4800"/>
              <a:buFont typeface="Source Sans Pro"/>
              <a:buAutoNum type="arabicParenR"/>
            </a:pPr>
            <a:r>
              <a:rPr lang="es-US" sz="4000" b="0" i="0" u="none" strike="noStrike" cap="none" baseline="0" dirty="0">
                <a:solidFill>
                  <a:srgbClr val="4472C4"/>
                </a:solidFill>
                <a:effectLst/>
                <a:uFill>
                  <a:solidFill>
                    <a:prstClr val="black">
                      <a:alpha val="0"/>
                    </a:prstClr>
                  </a:solidFill>
                </a:uFill>
                <a:latin typeface="Source Sans Pro"/>
                <a:ea typeface="Source Sans Pro"/>
                <a:cs typeface="Source Sans Pro"/>
              </a:rPr>
              <a:t>F</a:t>
            </a:r>
            <a:r>
              <a:rPr lang="es-US" sz="4000" b="0" i="0" u="none" strike="noStrike" cap="none" baseline="0" dirty="0">
                <a:solidFill>
                  <a:srgbClr val="648338"/>
                </a:solidFill>
                <a:effectLst/>
                <a:uFill>
                  <a:solidFill>
                    <a:prstClr val="black">
                      <a:alpha val="0"/>
                    </a:prstClr>
                  </a:solidFill>
                </a:uFill>
                <a:latin typeface="Source Sans Pro"/>
                <a:ea typeface="Source Sans Pro"/>
                <a:cs typeface="Source Sans Pro"/>
              </a:rPr>
              <a:t>ocalizarse en el proceso</a:t>
            </a:r>
            <a:endParaRPr sz="4000" dirty="0"/>
          </a:p>
          <a:p>
            <a:pPr marL="457200" marR="0" lvl="0" indent="-457200" algn="l" rtl="0">
              <a:spcBef>
                <a:spcPct val="0"/>
              </a:spcBef>
              <a:spcAft>
                <a:spcPct val="0"/>
              </a:spcAft>
              <a:buClr>
                <a:schemeClr val="accent1"/>
              </a:buClr>
              <a:buSzPts val="4800"/>
              <a:buFont typeface="Source Sans Pro"/>
              <a:buAutoNum type="arabicParenR"/>
            </a:pPr>
            <a:r>
              <a:rPr lang="es-US" sz="4000" b="0" i="0" u="none" strike="noStrike" cap="none" baseline="0" dirty="0">
                <a:solidFill>
                  <a:srgbClr val="4472C4"/>
                </a:solidFill>
                <a:effectLst/>
                <a:uFill>
                  <a:solidFill>
                    <a:prstClr val="black">
                      <a:alpha val="0"/>
                    </a:prstClr>
                  </a:solidFill>
                </a:uFill>
                <a:latin typeface="Source Sans Pro"/>
                <a:ea typeface="Source Sans Pro"/>
                <a:cs typeface="Source Sans Pro"/>
              </a:rPr>
              <a:t>R</a:t>
            </a:r>
            <a:r>
              <a:rPr lang="es-US" sz="4000" b="0" i="0" u="none" strike="noStrike" cap="none" baseline="0" dirty="0">
                <a:solidFill>
                  <a:srgbClr val="648338"/>
                </a:solidFill>
                <a:effectLst/>
                <a:uFill>
                  <a:solidFill>
                    <a:prstClr val="black">
                      <a:alpha val="0"/>
                    </a:prstClr>
                  </a:solidFill>
                </a:uFill>
                <a:latin typeface="Source Sans Pro"/>
                <a:ea typeface="Source Sans Pro"/>
                <a:cs typeface="Source Sans Pro"/>
              </a:rPr>
              <a:t>estaurar el poder juvenil</a:t>
            </a:r>
            <a:endParaRPr sz="4000" dirty="0"/>
          </a:p>
          <a:p>
            <a:pPr marL="457200" marR="0" lvl="0" indent="-457200" algn="l" rtl="0">
              <a:spcBef>
                <a:spcPct val="0"/>
              </a:spcBef>
              <a:spcAft>
                <a:spcPct val="0"/>
              </a:spcAft>
              <a:buClr>
                <a:schemeClr val="accent1"/>
              </a:buClr>
              <a:buSzPts val="4800"/>
              <a:buFont typeface="Source Sans Pro"/>
              <a:buAutoNum type="arabicParenR"/>
            </a:pPr>
            <a:r>
              <a:rPr lang="es-US" sz="4000" b="0" i="0" u="none" strike="noStrike" cap="none" baseline="0" dirty="0">
                <a:solidFill>
                  <a:srgbClr val="4472C4"/>
                </a:solidFill>
                <a:effectLst/>
                <a:uFill>
                  <a:solidFill>
                    <a:prstClr val="black">
                      <a:alpha val="0"/>
                    </a:prstClr>
                  </a:solidFill>
                </a:uFill>
                <a:latin typeface="Source Sans Pro"/>
                <a:ea typeface="Source Sans Pro"/>
                <a:cs typeface="Source Sans Pro"/>
              </a:rPr>
              <a:t>E</a:t>
            </a:r>
            <a:r>
              <a:rPr lang="es-US" sz="4000" b="0" i="0" u="none" strike="noStrike" cap="none" baseline="0" dirty="0">
                <a:solidFill>
                  <a:srgbClr val="648338"/>
                </a:solidFill>
                <a:effectLst/>
                <a:uFill>
                  <a:solidFill>
                    <a:prstClr val="black">
                      <a:alpha val="0"/>
                    </a:prstClr>
                  </a:solidFill>
                </a:uFill>
                <a:latin typeface="Source Sans Pro"/>
                <a:ea typeface="Source Sans Pro"/>
                <a:cs typeface="Source Sans Pro"/>
              </a:rPr>
              <a:t>nvolverse</a:t>
            </a:r>
            <a:endParaRPr sz="4000" dirty="0"/>
          </a:p>
          <a:p>
            <a:pPr marL="457200" marR="0" lvl="0" indent="-457200" algn="l" rtl="0">
              <a:spcBef>
                <a:spcPct val="0"/>
              </a:spcBef>
              <a:spcAft>
                <a:spcPct val="0"/>
              </a:spcAft>
              <a:buClr>
                <a:schemeClr val="accent1"/>
              </a:buClr>
              <a:buSzPts val="4800"/>
              <a:buFont typeface="Source Sans Pro"/>
              <a:buAutoNum type="arabicParenR"/>
            </a:pPr>
            <a:r>
              <a:rPr lang="es-US" sz="4000" b="0" i="0" u="none" strike="noStrike" cap="none" baseline="0" dirty="0">
                <a:solidFill>
                  <a:srgbClr val="4472C4"/>
                </a:solidFill>
                <a:effectLst/>
                <a:uFill>
                  <a:solidFill>
                    <a:prstClr val="black">
                      <a:alpha val="0"/>
                    </a:prstClr>
                  </a:solidFill>
                </a:uFill>
                <a:latin typeface="Source Sans Pro"/>
                <a:ea typeface="Source Sans Pro"/>
                <a:cs typeface="Source Sans Pro"/>
              </a:rPr>
              <a:t>E</a:t>
            </a:r>
            <a:r>
              <a:rPr lang="es-US" sz="4000" b="0" i="0" u="none" strike="noStrike" cap="none" baseline="0" dirty="0">
                <a:solidFill>
                  <a:srgbClr val="648338"/>
                </a:solidFill>
                <a:effectLst/>
                <a:uFill>
                  <a:solidFill>
                    <a:prstClr val="black">
                      <a:alpha val="0"/>
                    </a:prstClr>
                  </a:solidFill>
                </a:uFill>
                <a:latin typeface="Source Sans Pro"/>
                <a:ea typeface="Source Sans Pro"/>
                <a:cs typeface="Source Sans Pro"/>
              </a:rPr>
              <a:t>nlazar</a:t>
            </a:r>
            <a:endParaRPr sz="4000" dirty="0">
              <a:solidFill>
                <a:srgbClr val="648338"/>
              </a:solidFill>
              <a:latin typeface="Source Sans Pro"/>
              <a:ea typeface="Source Sans Pro"/>
              <a:cs typeface="Source Sans Pro"/>
              <a:sym typeface="Source Sans Pro"/>
            </a:endParaRPr>
          </a:p>
          <a:p>
            <a:pPr marL="457200" marR="0" lvl="0" indent="-457200" algn="l" rtl="0">
              <a:spcBef>
                <a:spcPct val="0"/>
              </a:spcBef>
              <a:spcAft>
                <a:spcPct val="0"/>
              </a:spcAft>
              <a:buClr>
                <a:schemeClr val="accent1"/>
              </a:buClr>
              <a:buSzPts val="4800"/>
              <a:buFont typeface="Source Sans Pro"/>
              <a:buAutoNum type="arabicParenR"/>
            </a:pPr>
            <a:r>
              <a:rPr lang="es-US" sz="4000" b="0" i="0" u="none" strike="noStrike" cap="none" baseline="0" dirty="0">
                <a:solidFill>
                  <a:srgbClr val="4472C4"/>
                </a:solidFill>
                <a:effectLst/>
                <a:uFill>
                  <a:solidFill>
                    <a:prstClr val="black">
                      <a:alpha val="0"/>
                    </a:prstClr>
                  </a:solidFill>
                </a:uFill>
                <a:latin typeface="Source Sans Pro"/>
                <a:ea typeface="Source Sans Pro"/>
                <a:cs typeface="Source Sans Pro"/>
              </a:rPr>
              <a:t>D</a:t>
            </a:r>
            <a:r>
              <a:rPr lang="es-US" sz="4000" b="0" i="0" u="none" strike="noStrike" cap="none" baseline="0" dirty="0">
                <a:solidFill>
                  <a:srgbClr val="648338"/>
                </a:solidFill>
                <a:effectLst/>
                <a:uFill>
                  <a:solidFill>
                    <a:prstClr val="black">
                      <a:alpha val="0"/>
                    </a:prstClr>
                  </a:solidFill>
                </a:uFill>
                <a:latin typeface="Source Sans Pro"/>
                <a:ea typeface="Source Sans Pro"/>
                <a:cs typeface="Source Sans Pro"/>
              </a:rPr>
              <a:t>emostrar comprensión</a:t>
            </a:r>
            <a:endParaRPr sz="4000" dirty="0"/>
          </a:p>
          <a:p>
            <a:pPr marL="0" marR="0" lvl="0" indent="0" algn="l" rtl="0">
              <a:spcBef>
                <a:spcPct val="0"/>
              </a:spcBef>
              <a:spcAft>
                <a:spcPct val="0"/>
              </a:spcAft>
              <a:buNone/>
            </a:pPr>
            <a:endParaRPr sz="2200" dirty="0">
              <a:solidFill>
                <a:srgbClr val="000000"/>
              </a:solidFill>
              <a:latin typeface="Calibri"/>
              <a:ea typeface="Calibri"/>
              <a:cs typeface="Calibri"/>
              <a:sym typeface="Calibri"/>
            </a:endParaRPr>
          </a:p>
          <a:p>
            <a:pPr marL="0" marR="0" lvl="0" indent="0" algn="l" rtl="0">
              <a:spcBef>
                <a:spcPct val="0"/>
              </a:spcBef>
              <a:spcAft>
                <a:spcPct val="0"/>
              </a:spcAft>
              <a:buNone/>
            </a:pPr>
            <a:endParaRPr sz="22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4"/>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39" name="Google Shape;339;p24"/>
          <p:cNvSpPr txBox="1"/>
          <p:nvPr/>
        </p:nvSpPr>
        <p:spPr>
          <a:xfrm>
            <a:off x="772732" y="914400"/>
            <a:ext cx="10713023" cy="573019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3600" b="0" i="0" u="none" strike="noStrike" cap="none" baseline="0" dirty="0">
                <a:solidFill>
                  <a:srgbClr val="569CD4"/>
                </a:solidFill>
                <a:effectLst/>
                <a:uFill>
                  <a:solidFill>
                    <a:prstClr val="black">
                      <a:alpha val="0"/>
                    </a:prstClr>
                  </a:solidFill>
                </a:uFill>
                <a:latin typeface="Source Sans Pro"/>
                <a:ea typeface="Source Sans Pro"/>
                <a:cs typeface="Source Sans Pro"/>
              </a:rPr>
              <a:t>Querer estar solo o con otra persona (atracción)</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Calibri"/>
                <a:ea typeface="Calibri"/>
                <a:cs typeface="Calibri"/>
              </a:rPr>
              <a:t>Tamara es una niña de 15 años con antecedentes de victimización por trata sexual. Mientras está bajo cuidado transitorio, un explotador anterior se comunica con ella y no lo comparte con el personal. El personal nota que habla cada vez más sobre querer abandonar el programa para estar con su novio. </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Calibri"/>
                <a:ea typeface="Calibri"/>
                <a:cs typeface="Calibri"/>
              </a:rPr>
              <a:t>¿Cómo debería hablar el personal sobre sus deseos de irse? </a:t>
            </a:r>
            <a:endParaRPr dirty="0"/>
          </a:p>
          <a:p>
            <a:pPr marL="0" marR="0" lvl="0" indent="0" algn="l" rtl="0">
              <a:spcBef>
                <a:spcPct val="0"/>
              </a:spcBef>
              <a:spcAft>
                <a:spcPct val="0"/>
              </a:spcAft>
              <a:buNone/>
            </a:pPr>
            <a:endParaRPr sz="2200" dirty="0">
              <a:solidFill>
                <a:srgbClr val="000000"/>
              </a:solidFill>
              <a:latin typeface="Calibri"/>
              <a:ea typeface="Calibri"/>
              <a:cs typeface="Calibri"/>
              <a:sym typeface="Calibri"/>
            </a:endParaRPr>
          </a:p>
          <a:p>
            <a:pPr marL="0" marR="0" lvl="0" indent="0" algn="l" rtl="0">
              <a:spcBef>
                <a:spcPct val="0"/>
              </a:spcBef>
              <a:spcAft>
                <a:spcPct val="0"/>
              </a:spcAft>
              <a:buNone/>
            </a:pPr>
            <a:endParaRPr sz="22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340" name="Google Shape;340;p24"/>
          <p:cNvGraphicFramePr>
            <a:graphicFrameLocks noGrp="1"/>
          </p:cNvGraphicFramePr>
          <p:nvPr>
            <p:extLst>
              <p:ext uri="{D42A27DB-BD31-4B8C-83A1-F6EECF244321}">
                <p14:modId xmlns:p14="http://schemas.microsoft.com/office/powerpoint/2010/main" val="337367675"/>
              </p:ext>
            </p:extLst>
          </p:nvPr>
        </p:nvGraphicFramePr>
        <p:xfrm>
          <a:off x="772583" y="2921000"/>
          <a:ext cx="10782800" cy="2839760"/>
        </p:xfrm>
        <a:graphic>
          <a:graphicData uri="http://schemas.openxmlformats.org/drawingml/2006/table">
            <a:tbl>
              <a:tblPr firstRow="1" bandRow="1">
                <a:noFill/>
                <a:tableStyleId>{B2BB786B-8B8A-42BE-A93B-6E7E63050D0A}</a:tableStyleId>
              </a:tblPr>
              <a:tblGrid>
                <a:gridCol w="1853500">
                  <a:extLst>
                    <a:ext uri="{9D8B030D-6E8A-4147-A177-3AD203B41FA5}">
                      <a16:colId xmlns:a16="http://schemas.microsoft.com/office/drawing/2014/main" val="20000"/>
                    </a:ext>
                  </a:extLst>
                </a:gridCol>
                <a:gridCol w="3840900">
                  <a:extLst>
                    <a:ext uri="{9D8B030D-6E8A-4147-A177-3AD203B41FA5}">
                      <a16:colId xmlns:a16="http://schemas.microsoft.com/office/drawing/2014/main" val="20001"/>
                    </a:ext>
                  </a:extLst>
                </a:gridCol>
                <a:gridCol w="5088400">
                  <a:extLst>
                    <a:ext uri="{9D8B030D-6E8A-4147-A177-3AD203B41FA5}">
                      <a16:colId xmlns:a16="http://schemas.microsoft.com/office/drawing/2014/main" val="20002"/>
                    </a:ext>
                  </a:extLst>
                </a:gridCol>
              </a:tblGrid>
              <a:tr h="370850">
                <a:tc>
                  <a:txBody>
                    <a:bodyPr/>
                    <a:lstStyle/>
                    <a:p>
                      <a:pPr marL="0" marR="0" lvl="0" indent="0" algn="l" rtl="0">
                        <a:spcBef>
                          <a:spcPct val="0"/>
                        </a:spcBef>
                        <a:spcAft>
                          <a:spcPct val="0"/>
                        </a:spcAft>
                        <a:buNone/>
                      </a:pPr>
                      <a:endParaRPr sz="1800" dirty="0"/>
                    </a:p>
                  </a:txBody>
                  <a:tcPr marL="91450" marR="91450" marT="45725" marB="45725">
                    <a:solidFill>
                      <a:schemeClr val="lt1"/>
                    </a:solidFill>
                  </a:tcPr>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déficit</a:t>
                      </a:r>
                      <a:endParaRPr dirty="0"/>
                    </a:p>
                  </a:txBody>
                  <a:tcPr marL="91450" marR="91450" marT="45725" marB="45725"/>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fortalezas</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trauma</a:t>
                      </a:r>
                      <a:endParaRPr dirty="0"/>
                    </a:p>
                  </a:txBody>
                  <a:tcPr marL="91450" marR="91450" marT="45725" marB="45725">
                    <a:solidFill>
                      <a:schemeClr val="accent1"/>
                    </a:solidFill>
                  </a:tcPr>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Es su “trauma” hablando.</a:t>
                      </a:r>
                      <a:endParaRPr dirty="0"/>
                    </a:p>
                  </a:txBody>
                  <a:tcPr marL="91450" marR="91450" marT="45725" marB="45725"/>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Es </a:t>
                      </a:r>
                      <a:r>
                        <a:rPr lang="es-US" sz="1800" b="1" i="0" u="none" strike="noStrike" cap="none" baseline="0" dirty="0">
                          <a:solidFill>
                            <a:srgbClr val="000000"/>
                          </a:solidFill>
                          <a:effectLst/>
                          <a:uFill>
                            <a:solidFill>
                              <a:prstClr val="black">
                                <a:alpha val="0"/>
                              </a:prstClr>
                            </a:solidFill>
                          </a:uFill>
                          <a:latin typeface="Arial"/>
                          <a:ea typeface="Arial"/>
                          <a:cs typeface="Arial"/>
                        </a:rPr>
                        <a:t>resiliente</a:t>
                      </a:r>
                      <a:r>
                        <a:rPr lang="es-US" sz="1800" b="0" i="0" u="none" strike="noStrike" cap="none" baseline="0" dirty="0">
                          <a:solidFill>
                            <a:srgbClr val="000000"/>
                          </a:solidFill>
                          <a:effectLst/>
                          <a:uFill>
                            <a:solidFill>
                              <a:prstClr val="black">
                                <a:alpha val="0"/>
                              </a:prstClr>
                            </a:solidFill>
                          </a:uFill>
                          <a:latin typeface="Arial"/>
                          <a:ea typeface="Arial"/>
                          <a:cs typeface="Arial"/>
                        </a:rPr>
                        <a:t> y sigue apareciendo.</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de vida</a:t>
                      </a:r>
                      <a:endParaRPr dirty="0"/>
                    </a:p>
                  </a:txBody>
                  <a:tcPr marL="91450" marR="91450" marT="45725" marB="45725">
                    <a:solidFill>
                      <a:schemeClr val="accent1"/>
                    </a:solidFill>
                  </a:tcPr>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Busca validación externa.</a:t>
                      </a:r>
                      <a:endParaRPr dirty="0"/>
                    </a:p>
                  </a:txBody>
                  <a:tcPr marL="91450" marR="91450" marT="45725" marB="45725"/>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Está </a:t>
                      </a:r>
                      <a:r>
                        <a:rPr lang="es-US" sz="1800" b="1" i="0" u="none" strike="noStrike" cap="none" baseline="0" dirty="0">
                          <a:solidFill>
                            <a:srgbClr val="000000"/>
                          </a:solidFill>
                          <a:effectLst/>
                          <a:uFill>
                            <a:solidFill>
                              <a:prstClr val="black">
                                <a:alpha val="0"/>
                              </a:prstClr>
                            </a:solidFill>
                          </a:uFill>
                          <a:latin typeface="Arial"/>
                          <a:ea typeface="Arial"/>
                          <a:cs typeface="Arial"/>
                        </a:rPr>
                        <a:t>orientada a objetivos</a:t>
                      </a:r>
                      <a:r>
                        <a:rPr lang="es-US" sz="1800" b="0" i="0" u="none" strike="noStrike" cap="none" baseline="0" dirty="0">
                          <a:solidFill>
                            <a:srgbClr val="000000"/>
                          </a:solidFill>
                          <a:effectLst/>
                          <a:uFill>
                            <a:solidFill>
                              <a:prstClr val="black">
                                <a:alpha val="0"/>
                              </a:prstClr>
                            </a:solidFill>
                          </a:uFill>
                          <a:latin typeface="Arial"/>
                          <a:ea typeface="Arial"/>
                          <a:cs typeface="Arial"/>
                        </a:rPr>
                        <a:t> cuando se trata de satisfacer sus propias necesidades emocionales.</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sociales</a:t>
                      </a:r>
                      <a:endParaRPr dirty="0"/>
                    </a:p>
                  </a:txBody>
                  <a:tcPr marL="91450" marR="91450" marT="45725" marB="45725">
                    <a:solidFill>
                      <a:schemeClr val="accent1"/>
                    </a:solidFill>
                  </a:tcPr>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Necesita “demostrar” algo.</a:t>
                      </a:r>
                      <a:endParaRPr dirty="0"/>
                    </a:p>
                  </a:txBody>
                  <a:tcPr marL="91450" marR="91450" marT="45725" marB="45725"/>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Ella es </a:t>
                      </a:r>
                      <a:r>
                        <a:rPr lang="es-US" sz="1800" b="1" i="0" u="none" strike="noStrike" cap="none" baseline="0" dirty="0">
                          <a:solidFill>
                            <a:srgbClr val="000000"/>
                          </a:solidFill>
                          <a:effectLst/>
                          <a:uFill>
                            <a:solidFill>
                              <a:prstClr val="black">
                                <a:alpha val="0"/>
                              </a:prstClr>
                            </a:solidFill>
                          </a:uFill>
                          <a:latin typeface="Arial"/>
                          <a:ea typeface="Arial"/>
                          <a:cs typeface="Arial"/>
                        </a:rPr>
                        <a:t>independiente</a:t>
                      </a:r>
                      <a:r>
                        <a:rPr lang="es-US" sz="1800" b="0" i="0" u="none" strike="noStrike" cap="none" baseline="0" dirty="0">
                          <a:solidFill>
                            <a:srgbClr val="000000"/>
                          </a:solidFill>
                          <a:effectLst/>
                          <a:uFill>
                            <a:solidFill>
                              <a:prstClr val="black">
                                <a:alpha val="0"/>
                              </a:prstClr>
                            </a:solidFill>
                          </a:uFill>
                          <a:latin typeface="Arial"/>
                          <a:ea typeface="Arial"/>
                          <a:cs typeface="Arial"/>
                        </a:rPr>
                        <a:t> y cuenta con cierta capacidad, lo que les hace </a:t>
                      </a:r>
                      <a:r>
                        <a:rPr lang="es-US" sz="1800" b="1" i="0" u="none" strike="noStrike" cap="none" baseline="0" dirty="0">
                          <a:solidFill>
                            <a:srgbClr val="000000"/>
                          </a:solidFill>
                          <a:effectLst/>
                          <a:uFill>
                            <a:solidFill>
                              <a:prstClr val="black">
                                <a:alpha val="0"/>
                              </a:prstClr>
                            </a:solidFill>
                          </a:uFill>
                          <a:latin typeface="Arial"/>
                          <a:ea typeface="Arial"/>
                          <a:cs typeface="Arial"/>
                        </a:rPr>
                        <a:t>confiar en su eficacia</a:t>
                      </a:r>
                      <a:r>
                        <a:rPr lang="es-US" sz="1800" b="0" i="0" u="none" strike="noStrike" cap="none" baseline="0" dirty="0">
                          <a:solidFill>
                            <a:srgbClr val="000000"/>
                          </a:solidFill>
                          <a:effectLst/>
                          <a:uFill>
                            <a:solidFill>
                              <a:prstClr val="black">
                                <a:alpha val="0"/>
                              </a:prstClr>
                            </a:solidFill>
                          </a:uFill>
                          <a:latin typeface="Arial"/>
                          <a:ea typeface="Arial"/>
                          <a:cs typeface="Arial"/>
                        </a:rPr>
                        <a:t>.</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47" name="Google Shape;347;p25"/>
          <p:cNvSpPr txBox="1"/>
          <p:nvPr/>
        </p:nvSpPr>
        <p:spPr>
          <a:xfrm>
            <a:off x="772732" y="914400"/>
            <a:ext cx="10713023" cy="704804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3600" b="0" i="0" u="none" strike="noStrike" cap="none" baseline="0" dirty="0">
                <a:solidFill>
                  <a:srgbClr val="569CD4"/>
                </a:solidFill>
                <a:effectLst/>
                <a:uFill>
                  <a:solidFill>
                    <a:prstClr val="black">
                      <a:alpha val="0"/>
                    </a:prstClr>
                  </a:solidFill>
                </a:uFill>
                <a:latin typeface="Source Sans Pro"/>
                <a:ea typeface="Source Sans Pro"/>
                <a:cs typeface="Source Sans Pro"/>
              </a:rPr>
              <a:t>Una respuesta basada en las fortalezas</a:t>
            </a:r>
            <a:endParaRPr sz="24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2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La pieza fundamental de nuestra respuesta siempre será la empatía. </a:t>
            </a:r>
            <a:endParaRPr sz="2200" dirty="0"/>
          </a:p>
          <a:p>
            <a:pPr marL="0" marR="0" lvl="0" indent="0" algn="l" rtl="0">
              <a:spcBef>
                <a:spcPct val="0"/>
              </a:spcBef>
              <a:spcAft>
                <a:spcPct val="0"/>
              </a:spcAft>
              <a:buNone/>
            </a:pPr>
            <a:endParaRPr sz="22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Con esa base, pasamos a una respuesta “FREED”: </a:t>
            </a:r>
            <a:endParaRPr sz="2200" dirty="0"/>
          </a:p>
          <a:p>
            <a:pPr marL="457200" marR="0" lvl="0" indent="-457200" algn="l" rtl="0">
              <a:spcBef>
                <a:spcPct val="0"/>
              </a:spcBef>
              <a:spcAft>
                <a:spcPct val="0"/>
              </a:spcAft>
              <a:buClr>
                <a:schemeClr val="accent1"/>
              </a:buClr>
              <a:buSzPts val="2400"/>
              <a:buFont typeface="Source Sans Pro"/>
              <a:buAutoNum type="arabicParenR"/>
            </a:pPr>
            <a:r>
              <a:rPr lang="es-US" sz="2200" b="0" i="0" u="none" strike="noStrike" cap="none" baseline="0" dirty="0">
                <a:solidFill>
                  <a:srgbClr val="4472C4"/>
                </a:solidFill>
                <a:effectLst/>
                <a:uFill>
                  <a:solidFill>
                    <a:prstClr val="black">
                      <a:alpha val="0"/>
                    </a:prstClr>
                  </a:solidFill>
                </a:uFill>
                <a:latin typeface="Source Sans Pro"/>
                <a:ea typeface="Source Sans Pro"/>
                <a:cs typeface="Source Sans Pro"/>
              </a:rPr>
              <a:t>Focalizarse en el proceso </a:t>
            </a: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Crear seguridad sentida, establecer una buena relación y dar respuesta que no sea crítica ni punitiva.</a:t>
            </a:r>
            <a:endParaRPr sz="2200" dirty="0"/>
          </a:p>
          <a:p>
            <a:pPr marL="457200" marR="0" lvl="0" indent="-457200" algn="l" rtl="0">
              <a:spcBef>
                <a:spcPct val="0"/>
              </a:spcBef>
              <a:spcAft>
                <a:spcPct val="0"/>
              </a:spcAft>
              <a:buClr>
                <a:schemeClr val="accent1"/>
              </a:buClr>
              <a:buSzPts val="2400"/>
              <a:buFont typeface="Source Sans Pro"/>
              <a:buAutoNum type="arabicParenR"/>
            </a:pPr>
            <a:r>
              <a:rPr lang="es-US" sz="2200" b="0" i="0" u="none" strike="noStrike" cap="none" baseline="0" dirty="0">
                <a:solidFill>
                  <a:srgbClr val="4472C4"/>
                </a:solidFill>
                <a:effectLst/>
                <a:uFill>
                  <a:solidFill>
                    <a:prstClr val="black">
                      <a:alpha val="0"/>
                    </a:prstClr>
                  </a:solidFill>
                </a:uFill>
                <a:latin typeface="Source Sans Pro"/>
                <a:ea typeface="Source Sans Pro"/>
                <a:cs typeface="Source Sans Pro"/>
              </a:rPr>
              <a:t>Restaurar el poder juvenil: </a:t>
            </a: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¿Qué aspectos positivos notamos de Tamara? La apertura y la voluntad de hablar sobre esto demuestran una capacidad de confianza. </a:t>
            </a:r>
            <a:endParaRPr sz="2200" dirty="0">
              <a:solidFill>
                <a:srgbClr val="648338"/>
              </a:solidFill>
              <a:latin typeface="Source Sans Pro"/>
              <a:ea typeface="Source Sans Pro"/>
              <a:cs typeface="Source Sans Pro"/>
              <a:sym typeface="Source Sans Pro"/>
            </a:endParaRPr>
          </a:p>
          <a:p>
            <a:pPr marL="457200" marR="0" lvl="0" indent="-457200" algn="l" rtl="0">
              <a:spcBef>
                <a:spcPct val="0"/>
              </a:spcBef>
              <a:spcAft>
                <a:spcPct val="0"/>
              </a:spcAft>
              <a:buClr>
                <a:schemeClr val="accent1"/>
              </a:buClr>
              <a:buSzPts val="2400"/>
              <a:buFont typeface="Source Sans Pro"/>
              <a:buAutoNum type="arabicParenR"/>
            </a:pPr>
            <a:r>
              <a:rPr lang="es-US" sz="2200" b="0" i="0" u="none" strike="noStrike" cap="none" baseline="0" dirty="0">
                <a:solidFill>
                  <a:srgbClr val="4472C4"/>
                </a:solidFill>
                <a:effectLst/>
                <a:uFill>
                  <a:solidFill>
                    <a:prstClr val="black">
                      <a:alpha val="0"/>
                    </a:prstClr>
                  </a:solidFill>
                </a:uFill>
                <a:latin typeface="Source Sans Pro"/>
                <a:ea typeface="Source Sans Pro"/>
                <a:cs typeface="Source Sans Pro"/>
              </a:rPr>
              <a:t>Envolverse: </a:t>
            </a: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Tener debates y diálogos abiertos sobre cómo podría ser irse y cómo será quedarse.</a:t>
            </a:r>
            <a:endParaRPr sz="2200" dirty="0"/>
          </a:p>
          <a:p>
            <a:pPr marL="457200" marR="0" lvl="0" indent="-457200" algn="l" rtl="0">
              <a:spcBef>
                <a:spcPct val="0"/>
              </a:spcBef>
              <a:spcAft>
                <a:spcPct val="0"/>
              </a:spcAft>
              <a:buClr>
                <a:schemeClr val="accent1"/>
              </a:buClr>
              <a:buSzPts val="2400"/>
              <a:buFont typeface="Source Sans Pro"/>
              <a:buAutoNum type="arabicParenR"/>
            </a:pPr>
            <a:r>
              <a:rPr lang="es-US" sz="2200" b="0" i="0" u="none" strike="noStrike" cap="none" baseline="0" dirty="0">
                <a:solidFill>
                  <a:srgbClr val="4472C4"/>
                </a:solidFill>
                <a:effectLst/>
                <a:uFill>
                  <a:solidFill>
                    <a:prstClr val="black">
                      <a:alpha val="0"/>
                    </a:prstClr>
                  </a:solidFill>
                </a:uFill>
                <a:latin typeface="Source Sans Pro"/>
                <a:ea typeface="Source Sans Pro"/>
                <a:cs typeface="Source Sans Pro"/>
              </a:rPr>
              <a:t>Enfatizar las posibilidades: </a:t>
            </a: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Concentrarse en por qué Tamara desearía estar bajo su cuidado.</a:t>
            </a:r>
            <a:endParaRPr sz="2200" dirty="0"/>
          </a:p>
          <a:p>
            <a:pPr marL="457200" marR="0" lvl="0" indent="-457200" algn="l" rtl="0">
              <a:spcBef>
                <a:spcPct val="0"/>
              </a:spcBef>
              <a:spcAft>
                <a:spcPct val="0"/>
              </a:spcAft>
              <a:buClr>
                <a:schemeClr val="accent1"/>
              </a:buClr>
              <a:buSzPts val="2400"/>
              <a:buFont typeface="Source Sans Pro"/>
              <a:buAutoNum type="arabicParenR"/>
            </a:pPr>
            <a:r>
              <a:rPr lang="es-US" sz="2200" b="0" i="0" u="none" strike="noStrike" cap="none" baseline="0" dirty="0">
                <a:solidFill>
                  <a:srgbClr val="4472C4"/>
                </a:solidFill>
                <a:effectLst/>
                <a:uFill>
                  <a:solidFill>
                    <a:prstClr val="black">
                      <a:alpha val="0"/>
                    </a:prstClr>
                  </a:solidFill>
                </a:uFill>
                <a:latin typeface="Source Sans Pro"/>
                <a:ea typeface="Source Sans Pro"/>
                <a:cs typeface="Source Sans Pro"/>
              </a:rPr>
              <a:t>Demostrar comprensión: </a:t>
            </a:r>
            <a:r>
              <a:rPr lang="es-US" sz="2200" b="0" i="0" u="none" strike="noStrike" cap="none" baseline="0" dirty="0">
                <a:solidFill>
                  <a:srgbClr val="648338"/>
                </a:solidFill>
                <a:effectLst/>
                <a:uFill>
                  <a:solidFill>
                    <a:prstClr val="black">
                      <a:alpha val="0"/>
                    </a:prstClr>
                  </a:solidFill>
                </a:uFill>
                <a:latin typeface="Source Sans Pro"/>
                <a:ea typeface="Source Sans Pro"/>
                <a:cs typeface="Source Sans Pro"/>
              </a:rPr>
              <a:t>Reflejar el contenido, las emociones y un significado a Tamara. </a:t>
            </a:r>
            <a:endParaRPr sz="2200" dirty="0"/>
          </a:p>
          <a:p>
            <a:pPr marL="0" marR="0" lvl="0" indent="0" algn="l" rtl="0">
              <a:spcBef>
                <a:spcPct val="0"/>
              </a:spcBef>
              <a:spcAft>
                <a:spcPct val="0"/>
              </a:spcAft>
              <a:buNone/>
            </a:pPr>
            <a:endParaRPr sz="24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6"/>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54" name="Google Shape;354;p26"/>
          <p:cNvSpPr txBox="1"/>
          <p:nvPr/>
        </p:nvSpPr>
        <p:spPr>
          <a:xfrm>
            <a:off x="772732" y="914400"/>
            <a:ext cx="10713023" cy="630931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Temor por la seguridad (empuje)</a:t>
            </a:r>
            <a:endParaRPr dirty="0"/>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Calibri"/>
                <a:ea typeface="Calibri"/>
                <a:cs typeface="Calibri"/>
              </a:rPr>
              <a:t>Mario es un joven de 16 años con antecedentes de ausencias de su lugar de cuidado, a veces durante semanas. Cuando él se encuentra en la ubicación, el personal nota que parece muy agresivo cuando se le acerca durante las comidas, lo que a menudo provoca incidentes escalados y, en ocasiones, requiere intervención conductual de emergencia (EBI). El personal nota que Mario corre hasta el borde de la propiedad después de cada incidente.</a:t>
            </a:r>
            <a:endParaRPr sz="2200" dirty="0">
              <a:solidFill>
                <a:schemeClr val="dk1"/>
              </a:solidFill>
              <a:latin typeface="Calibri"/>
              <a:ea typeface="Calibri"/>
              <a:cs typeface="Calibri"/>
              <a:sym typeface="Calibri"/>
            </a:endParaRPr>
          </a:p>
          <a:p>
            <a:pPr marL="0" marR="0" lvl="0" indent="0" algn="l" rtl="0">
              <a:spcBef>
                <a:spcPct val="0"/>
              </a:spcBef>
              <a:spcAft>
                <a:spcPct val="0"/>
              </a:spcAft>
              <a:buNone/>
            </a:pPr>
            <a:endParaRPr sz="2200" dirty="0">
              <a:solidFill>
                <a:srgbClr val="000000"/>
              </a:solidFill>
              <a:latin typeface="Calibri"/>
              <a:ea typeface="Calibri"/>
              <a:cs typeface="Calibri"/>
              <a:sym typeface="Calibri"/>
            </a:endParaRPr>
          </a:p>
          <a:p>
            <a:pPr marL="0" marR="0" lvl="0" indent="0" algn="l" rtl="0">
              <a:spcBef>
                <a:spcPct val="0"/>
              </a:spcBef>
              <a:spcAft>
                <a:spcPct val="0"/>
              </a:spcAft>
              <a:buNone/>
            </a:pPr>
            <a:endParaRPr sz="2200" dirty="0">
              <a:solidFill>
                <a:srgbClr val="000000"/>
              </a:solidFill>
              <a:latin typeface="Calibri"/>
              <a:ea typeface="Calibri"/>
              <a:cs typeface="Calibri"/>
              <a:sym typeface="Calibri"/>
            </a:endParaRPr>
          </a:p>
          <a:p>
            <a:pPr marL="0" marR="0" lvl="0" indent="0" algn="l" rtl="0">
              <a:spcBef>
                <a:spcPct val="0"/>
              </a:spcBef>
              <a:spcAft>
                <a:spcPct val="0"/>
              </a:spcAft>
              <a:buNone/>
            </a:pPr>
            <a:endParaRPr sz="2200" dirty="0">
              <a:solidFill>
                <a:srgbClr val="000000"/>
              </a:solidFill>
              <a:latin typeface="Calibri"/>
              <a:ea typeface="Calibri"/>
              <a:cs typeface="Calibri"/>
              <a:sym typeface="Calibri"/>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rgbClr val="000000"/>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355" name="Google Shape;355;p26"/>
          <p:cNvGraphicFramePr>
            <a:graphicFrameLocks noGrp="1"/>
          </p:cNvGraphicFramePr>
          <p:nvPr/>
        </p:nvGraphicFramePr>
        <p:xfrm>
          <a:off x="787566" y="3429000"/>
          <a:ext cx="10698200" cy="2565440"/>
        </p:xfrm>
        <a:graphic>
          <a:graphicData uri="http://schemas.openxmlformats.org/drawingml/2006/table">
            <a:tbl>
              <a:tblPr firstRow="1" bandRow="1">
                <a:noFill/>
                <a:tableStyleId>{B2BB786B-8B8A-42BE-A93B-6E7E63050D0A}</a:tableStyleId>
              </a:tblPr>
              <a:tblGrid>
                <a:gridCol w="2007975">
                  <a:extLst>
                    <a:ext uri="{9D8B030D-6E8A-4147-A177-3AD203B41FA5}">
                      <a16:colId xmlns:a16="http://schemas.microsoft.com/office/drawing/2014/main" val="20000"/>
                    </a:ext>
                  </a:extLst>
                </a:gridCol>
                <a:gridCol w="3580025">
                  <a:extLst>
                    <a:ext uri="{9D8B030D-6E8A-4147-A177-3AD203B41FA5}">
                      <a16:colId xmlns:a16="http://schemas.microsoft.com/office/drawing/2014/main" val="20001"/>
                    </a:ext>
                  </a:extLst>
                </a:gridCol>
                <a:gridCol w="5110200">
                  <a:extLst>
                    <a:ext uri="{9D8B030D-6E8A-4147-A177-3AD203B41FA5}">
                      <a16:colId xmlns:a16="http://schemas.microsoft.com/office/drawing/2014/main" val="20002"/>
                    </a:ext>
                  </a:extLst>
                </a:gridCol>
              </a:tblGrid>
              <a:tr h="370850">
                <a:tc>
                  <a:txBody>
                    <a:bodyPr/>
                    <a:lstStyle/>
                    <a:p>
                      <a:pPr marL="0" marR="0" lvl="0" indent="0" algn="l" rtl="0">
                        <a:spcBef>
                          <a:spcPct val="0"/>
                        </a:spcBef>
                        <a:spcAft>
                          <a:spcPct val="0"/>
                        </a:spcAft>
                        <a:buNone/>
                      </a:pPr>
                      <a:endParaRPr sz="1800" dirty="0"/>
                    </a:p>
                  </a:txBody>
                  <a:tcPr marL="91450" marR="91450" marT="45725" marB="45725">
                    <a:solidFill>
                      <a:schemeClr val="lt1"/>
                    </a:solidFill>
                  </a:tcPr>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déficit</a:t>
                      </a:r>
                      <a:endParaRPr dirty="0"/>
                    </a:p>
                  </a:txBody>
                  <a:tcPr marL="91450" marR="91450" marT="45725" marB="45725"/>
                </a:tc>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fortalezas</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Basado en trauma</a:t>
                      </a:r>
                      <a:endParaRPr dirty="0"/>
                    </a:p>
                  </a:txBody>
                  <a:tcPr marL="91450" marR="91450" marT="45725" marB="45725">
                    <a:solidFill>
                      <a:schemeClr val="accent1"/>
                    </a:solidFill>
                  </a:tcPr>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No puede soportar la consistencia.</a:t>
                      </a:r>
                      <a:endParaRPr dirty="0"/>
                    </a:p>
                  </a:txBody>
                  <a:tcPr marL="91450" marR="91450" marT="45725" marB="45725"/>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En lugar de “diagnosticar”, comprenda que este comportamiento proviene de </a:t>
                      </a:r>
                      <a:r>
                        <a:rPr lang="es-US" sz="1800" b="1" i="0" u="none" strike="noStrike" cap="none" baseline="0" dirty="0">
                          <a:solidFill>
                            <a:srgbClr val="000000"/>
                          </a:solidFill>
                          <a:effectLst/>
                          <a:uFill>
                            <a:solidFill>
                              <a:prstClr val="black">
                                <a:alpha val="0"/>
                              </a:prstClr>
                            </a:solidFill>
                          </a:uFill>
                          <a:latin typeface="Arial"/>
                          <a:ea typeface="Arial"/>
                          <a:cs typeface="Arial"/>
                        </a:rPr>
                        <a:t>sobrevivir con éxito</a:t>
                      </a:r>
                      <a:r>
                        <a:rPr lang="es-US" sz="1800" b="0" i="0" u="none" strike="noStrike" cap="none" baseline="0" dirty="0">
                          <a:solidFill>
                            <a:srgbClr val="000000"/>
                          </a:solidFill>
                          <a:effectLst/>
                          <a:uFill>
                            <a:solidFill>
                              <a:prstClr val="black">
                                <a:alpha val="0"/>
                              </a:prstClr>
                            </a:solidFill>
                          </a:uFill>
                          <a:latin typeface="Arial"/>
                          <a:ea typeface="Arial"/>
                          <a:cs typeface="Arial"/>
                        </a:rPr>
                        <a:t> a entornos caóticos e inciertos.</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de colocación</a:t>
                      </a:r>
                      <a:endParaRPr dirty="0"/>
                    </a:p>
                  </a:txBody>
                  <a:tcPr marL="91450" marR="91450" marT="45725" marB="45725">
                    <a:solidFill>
                      <a:schemeClr val="accent1"/>
                    </a:solidFill>
                  </a:tcPr>
                </a:tc>
                <a:tc>
                  <a:txBody>
                    <a:bodyPr/>
                    <a:lstStyle/>
                    <a:p>
                      <a:pPr marL="0" marR="0" lvl="0" indent="0" algn="l" rtl="0">
                        <a:spcBef>
                          <a:spcPct val="0"/>
                        </a:spcBef>
                        <a:spcAft>
                          <a:spcPct val="0"/>
                        </a:spcAft>
                        <a:buClr>
                          <a:schemeClr val="dk1"/>
                        </a:buClr>
                        <a:buSzPts val="1800"/>
                        <a:buFont typeface="Calibri"/>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No le gustan las reglas.</a:t>
                      </a:r>
                      <a:endParaRPr dirty="0"/>
                    </a:p>
                  </a:txBody>
                  <a:tcPr marL="91450" marR="91450" marT="45725" marB="45725"/>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Es un </a:t>
                      </a:r>
                      <a:r>
                        <a:rPr lang="es-US" sz="1800" b="1" i="0" u="none" strike="noStrike" cap="none" baseline="0" dirty="0">
                          <a:solidFill>
                            <a:srgbClr val="000000"/>
                          </a:solidFill>
                          <a:effectLst/>
                          <a:uFill>
                            <a:solidFill>
                              <a:prstClr val="black">
                                <a:alpha val="0"/>
                              </a:prstClr>
                            </a:solidFill>
                          </a:uFill>
                          <a:latin typeface="Arial"/>
                          <a:ea typeface="Arial"/>
                          <a:cs typeface="Arial"/>
                        </a:rPr>
                        <a:t>buen defensor</a:t>
                      </a:r>
                      <a:r>
                        <a:rPr lang="es-US" sz="1800" b="0" i="0" u="none" strike="noStrike" cap="none" baseline="0" dirty="0">
                          <a:solidFill>
                            <a:srgbClr val="000000"/>
                          </a:solidFill>
                          <a:effectLst/>
                          <a:uFill>
                            <a:solidFill>
                              <a:prstClr val="black">
                                <a:alpha val="0"/>
                              </a:prstClr>
                            </a:solidFill>
                          </a:uFill>
                          <a:latin typeface="Arial"/>
                          <a:ea typeface="Arial"/>
                          <a:cs typeface="Arial"/>
                        </a:rPr>
                        <a:t> de lo que quiere/necesita para sentirse seguro.  </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ct val="0"/>
                        </a:spcBef>
                        <a:spcAft>
                          <a:spcPct val="0"/>
                        </a:spcAft>
                        <a:buNone/>
                      </a:pPr>
                      <a:r>
                        <a:rPr lang="es-US" sz="1800" b="1" i="0" u="none" strike="noStrike" cap="none" baseline="0" dirty="0">
                          <a:solidFill>
                            <a:srgbClr val="FFFFFF"/>
                          </a:solidFill>
                          <a:effectLst/>
                          <a:uFill>
                            <a:solidFill>
                              <a:prstClr val="black">
                                <a:alpha val="0"/>
                              </a:prstClr>
                            </a:solidFill>
                          </a:uFill>
                          <a:latin typeface="Arial"/>
                          <a:ea typeface="Arial"/>
                          <a:cs typeface="Arial"/>
                        </a:rPr>
                        <a:t>Factores sociales</a:t>
                      </a:r>
                      <a:endParaRPr dirty="0"/>
                    </a:p>
                  </a:txBody>
                  <a:tcPr marL="91450" marR="91450" marT="45725" marB="45725">
                    <a:solidFill>
                      <a:schemeClr val="accent1"/>
                    </a:solidFill>
                  </a:tcPr>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Es un niño problemático.</a:t>
                      </a:r>
                      <a:endParaRPr dirty="0"/>
                    </a:p>
                  </a:txBody>
                  <a:tcPr marL="91450" marR="91450" marT="45725" marB="45725"/>
                </a:tc>
                <a:tc>
                  <a:txBody>
                    <a:bodyPr/>
                    <a:lstStyle/>
                    <a:p>
                      <a:pPr marL="0" marR="0" lvl="0" indent="0" algn="l" rtl="0">
                        <a:spcBef>
                          <a:spcPct val="0"/>
                        </a:spcBef>
                        <a:spcAft>
                          <a:spcPct val="0"/>
                        </a:spcAft>
                        <a:buNone/>
                      </a:pPr>
                      <a:r>
                        <a:rPr lang="es-US" sz="1800" b="0" i="0" u="none" strike="noStrike" cap="none" baseline="0" dirty="0">
                          <a:solidFill>
                            <a:srgbClr val="000000"/>
                          </a:solidFill>
                          <a:effectLst/>
                          <a:uFill>
                            <a:solidFill>
                              <a:prstClr val="black">
                                <a:alpha val="0"/>
                              </a:prstClr>
                            </a:solidFill>
                          </a:uFill>
                          <a:latin typeface="Arial"/>
                          <a:ea typeface="Arial"/>
                          <a:cs typeface="Arial"/>
                        </a:rPr>
                        <a:t>Demuestra </a:t>
                      </a:r>
                      <a:r>
                        <a:rPr lang="es-US" sz="1800" b="1" i="0" u="none" strike="noStrike" cap="none" baseline="0" dirty="0">
                          <a:solidFill>
                            <a:srgbClr val="000000"/>
                          </a:solidFill>
                          <a:effectLst/>
                          <a:uFill>
                            <a:solidFill>
                              <a:prstClr val="black">
                                <a:alpha val="0"/>
                              </a:prstClr>
                            </a:solidFill>
                          </a:uFill>
                          <a:latin typeface="Arial"/>
                          <a:ea typeface="Arial"/>
                          <a:cs typeface="Arial"/>
                        </a:rPr>
                        <a:t>tenacidad</a:t>
                      </a:r>
                      <a:r>
                        <a:rPr lang="es-US" sz="1800" b="0" i="0" u="none" strike="noStrike" cap="none" baseline="0" dirty="0">
                          <a:solidFill>
                            <a:srgbClr val="000000"/>
                          </a:solidFill>
                          <a:effectLst/>
                          <a:uFill>
                            <a:solidFill>
                              <a:prstClr val="black">
                                <a:alpha val="0"/>
                              </a:prstClr>
                            </a:solidFill>
                          </a:uFill>
                          <a:latin typeface="Arial"/>
                          <a:ea typeface="Arial"/>
                          <a:cs typeface="Arial"/>
                        </a:rPr>
                        <a:t> para que se escuche su voz.</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62" name="Google Shape;362;p27"/>
          <p:cNvSpPr txBox="1"/>
          <p:nvPr/>
        </p:nvSpPr>
        <p:spPr>
          <a:xfrm>
            <a:off x="772732" y="914400"/>
            <a:ext cx="10713023" cy="6340157"/>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Una respuesta basada en las fortalezas</a:t>
            </a: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400" b="0" i="0" u="none" strike="noStrike" cap="none" baseline="0" dirty="0">
                <a:solidFill>
                  <a:srgbClr val="648338"/>
                </a:solidFill>
                <a:effectLst/>
                <a:uFill>
                  <a:solidFill>
                    <a:prstClr val="black">
                      <a:alpha val="0"/>
                    </a:prstClr>
                  </a:solidFill>
                </a:uFill>
                <a:latin typeface="Source Sans Pro"/>
                <a:ea typeface="Source Sans Pro"/>
                <a:cs typeface="Source Sans Pro"/>
              </a:rPr>
              <a:t>La pieza fundamental de nuestra respuesta siempre será la empatía. </a:t>
            </a:r>
            <a:endParaRPr sz="24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648338"/>
              </a:buClr>
              <a:buSzPts val="2400"/>
              <a:buFont typeface="Source Sans Pro"/>
              <a:buNone/>
            </a:pPr>
            <a:r>
              <a:rPr lang="es-US" sz="2300" b="0" i="0" u="none" strike="noStrike" cap="none" baseline="0" dirty="0">
                <a:solidFill>
                  <a:srgbClr val="648338"/>
                </a:solidFill>
                <a:effectLst/>
                <a:uFill>
                  <a:solidFill>
                    <a:prstClr val="black">
                      <a:alpha val="0"/>
                    </a:prstClr>
                  </a:solidFill>
                </a:uFill>
                <a:latin typeface="Source Sans Pro"/>
                <a:ea typeface="Source Sans Pro"/>
                <a:cs typeface="Source Sans Pro"/>
              </a:rPr>
              <a:t>Con esa base, pasamos a una respuesta “FREED”: </a:t>
            </a:r>
            <a:endParaRPr sz="2300" dirty="0"/>
          </a:p>
          <a:p>
            <a:pPr marL="457200" marR="0" lvl="0" indent="-457200" algn="l" rtl="0">
              <a:lnSpc>
                <a:spcPct val="100000"/>
              </a:lnSpc>
              <a:spcBef>
                <a:spcPct val="0"/>
              </a:spcBef>
              <a:spcAft>
                <a:spcPct val="0"/>
              </a:spcAft>
              <a:buClr>
                <a:srgbClr val="4472C4"/>
              </a:buClr>
              <a:buSzPts val="2400"/>
              <a:buFont typeface="Source Sans Pro"/>
              <a:buAutoNum type="arabicParenR"/>
            </a:pPr>
            <a:r>
              <a:rPr lang="es-US" sz="2300" b="0" i="0" u="none" strike="noStrike" cap="none" baseline="0" dirty="0">
                <a:solidFill>
                  <a:srgbClr val="4472C4"/>
                </a:solidFill>
                <a:effectLst/>
                <a:uFill>
                  <a:solidFill>
                    <a:prstClr val="black">
                      <a:alpha val="0"/>
                    </a:prstClr>
                  </a:solidFill>
                </a:uFill>
                <a:latin typeface="Source Sans Pro"/>
                <a:ea typeface="Source Sans Pro"/>
                <a:cs typeface="Source Sans Pro"/>
              </a:rPr>
              <a:t>Focalizarse en el proceso </a:t>
            </a:r>
            <a:r>
              <a:rPr lang="es-US" sz="2300" b="0" i="0" u="none" strike="noStrike" cap="none" baseline="0" dirty="0">
                <a:solidFill>
                  <a:srgbClr val="648338"/>
                </a:solidFill>
                <a:effectLst/>
                <a:uFill>
                  <a:solidFill>
                    <a:prstClr val="black">
                      <a:alpha val="0"/>
                    </a:prstClr>
                  </a:solidFill>
                </a:uFill>
                <a:latin typeface="Source Sans Pro"/>
                <a:ea typeface="Source Sans Pro"/>
                <a:cs typeface="Source Sans Pro"/>
              </a:rPr>
              <a:t>Crear seguridad sentida, establecer una buena relación y dar respuesta que no sea crítica ni punitiva.</a:t>
            </a:r>
            <a:endParaRPr sz="2300" dirty="0"/>
          </a:p>
          <a:p>
            <a:pPr marL="457200" marR="0" lvl="0" indent="-457200" algn="l" rtl="0">
              <a:lnSpc>
                <a:spcPct val="100000"/>
              </a:lnSpc>
              <a:spcBef>
                <a:spcPct val="0"/>
              </a:spcBef>
              <a:spcAft>
                <a:spcPct val="0"/>
              </a:spcAft>
              <a:buClr>
                <a:srgbClr val="4472C4"/>
              </a:buClr>
              <a:buSzPts val="2400"/>
              <a:buFont typeface="Source Sans Pro"/>
              <a:buAutoNum type="arabicParenR"/>
            </a:pPr>
            <a:r>
              <a:rPr lang="es-US" sz="2300" b="0" i="0" u="none" strike="noStrike" cap="none" baseline="0" dirty="0">
                <a:solidFill>
                  <a:srgbClr val="4472C4"/>
                </a:solidFill>
                <a:effectLst/>
                <a:uFill>
                  <a:solidFill>
                    <a:prstClr val="black">
                      <a:alpha val="0"/>
                    </a:prstClr>
                  </a:solidFill>
                </a:uFill>
                <a:latin typeface="Source Sans Pro"/>
                <a:ea typeface="Source Sans Pro"/>
                <a:cs typeface="Source Sans Pro"/>
              </a:rPr>
              <a:t>Restaurar el poder juvenil: </a:t>
            </a:r>
            <a:r>
              <a:rPr lang="es-US" sz="2300" b="0" i="0" u="none" strike="noStrike" cap="none" baseline="0" dirty="0">
                <a:solidFill>
                  <a:srgbClr val="648338"/>
                </a:solidFill>
                <a:effectLst/>
                <a:uFill>
                  <a:solidFill>
                    <a:prstClr val="black">
                      <a:alpha val="0"/>
                    </a:prstClr>
                  </a:solidFill>
                </a:uFill>
                <a:latin typeface="Source Sans Pro"/>
                <a:ea typeface="Source Sans Pro"/>
                <a:cs typeface="Source Sans Pro"/>
              </a:rPr>
              <a:t>¿Cómo podemos ayudar a Mario a usar su voz? Vemos que es un buen defensor, sobrevive con éxito y tiene tenacidad.</a:t>
            </a:r>
            <a:endParaRPr sz="2300" dirty="0"/>
          </a:p>
          <a:p>
            <a:pPr marL="457200" marR="0" lvl="0" indent="-457200" algn="l" rtl="0">
              <a:lnSpc>
                <a:spcPct val="100000"/>
              </a:lnSpc>
              <a:spcBef>
                <a:spcPct val="0"/>
              </a:spcBef>
              <a:spcAft>
                <a:spcPct val="0"/>
              </a:spcAft>
              <a:buClr>
                <a:srgbClr val="4472C4"/>
              </a:buClr>
              <a:buSzPts val="2400"/>
              <a:buFont typeface="Source Sans Pro"/>
              <a:buAutoNum type="arabicParenR"/>
            </a:pPr>
            <a:r>
              <a:rPr lang="es-US" sz="2300" b="0" i="0" u="none" strike="noStrike" cap="none" baseline="0" dirty="0">
                <a:solidFill>
                  <a:srgbClr val="4472C4"/>
                </a:solidFill>
                <a:effectLst/>
                <a:uFill>
                  <a:solidFill>
                    <a:prstClr val="black">
                      <a:alpha val="0"/>
                    </a:prstClr>
                  </a:solidFill>
                </a:uFill>
                <a:latin typeface="Source Sans Pro"/>
                <a:ea typeface="Source Sans Pro"/>
                <a:cs typeface="Source Sans Pro"/>
              </a:rPr>
              <a:t>Envolverse: </a:t>
            </a:r>
            <a:r>
              <a:rPr lang="es-US" sz="2300" b="0" i="0" u="none" strike="noStrike" cap="none" baseline="0" dirty="0">
                <a:solidFill>
                  <a:srgbClr val="648338"/>
                </a:solidFill>
                <a:effectLst/>
                <a:uFill>
                  <a:solidFill>
                    <a:prstClr val="black">
                      <a:alpha val="0"/>
                    </a:prstClr>
                  </a:solidFill>
                </a:uFill>
                <a:latin typeface="Source Sans Pro"/>
                <a:ea typeface="Source Sans Pro"/>
                <a:cs typeface="Source Sans Pro"/>
              </a:rPr>
              <a:t>Tener debates abiertos y diálogo sobre cómo podemos apoyarlo durante la hora de comer</a:t>
            </a:r>
            <a:endParaRPr sz="2300" dirty="0"/>
          </a:p>
          <a:p>
            <a:pPr marL="457200" marR="0" lvl="0" indent="-457200" algn="l" rtl="0">
              <a:lnSpc>
                <a:spcPct val="100000"/>
              </a:lnSpc>
              <a:spcBef>
                <a:spcPct val="0"/>
              </a:spcBef>
              <a:spcAft>
                <a:spcPct val="0"/>
              </a:spcAft>
              <a:buClr>
                <a:srgbClr val="4472C4"/>
              </a:buClr>
              <a:buSzPts val="2400"/>
              <a:buFont typeface="Source Sans Pro"/>
              <a:buAutoNum type="arabicParenR"/>
            </a:pPr>
            <a:r>
              <a:rPr lang="es-US" sz="2300" b="0" i="0" u="none" strike="noStrike" cap="none" baseline="0" dirty="0">
                <a:solidFill>
                  <a:srgbClr val="4472C4"/>
                </a:solidFill>
                <a:effectLst/>
                <a:uFill>
                  <a:solidFill>
                    <a:prstClr val="black">
                      <a:alpha val="0"/>
                    </a:prstClr>
                  </a:solidFill>
                </a:uFill>
                <a:latin typeface="Source Sans Pro"/>
                <a:ea typeface="Source Sans Pro"/>
                <a:cs typeface="Source Sans Pro"/>
              </a:rPr>
              <a:t>Enfatizar las posibilidades: </a:t>
            </a:r>
            <a:r>
              <a:rPr lang="es-US" sz="2300" b="0" i="0" u="none" strike="noStrike" cap="none" baseline="0" dirty="0">
                <a:solidFill>
                  <a:srgbClr val="648338"/>
                </a:solidFill>
                <a:effectLst/>
                <a:uFill>
                  <a:solidFill>
                    <a:prstClr val="black">
                      <a:alpha val="0"/>
                    </a:prstClr>
                  </a:solidFill>
                </a:uFill>
                <a:latin typeface="Source Sans Pro"/>
                <a:ea typeface="Source Sans Pro"/>
                <a:cs typeface="Source Sans Pro"/>
              </a:rPr>
              <a:t>Concentrarse en lo que Mario podría lograr con apoyo.</a:t>
            </a:r>
            <a:endParaRPr sz="2300" dirty="0"/>
          </a:p>
          <a:p>
            <a:pPr marL="457200" marR="0" lvl="0" indent="-457200" algn="l" rtl="0">
              <a:lnSpc>
                <a:spcPct val="100000"/>
              </a:lnSpc>
              <a:spcBef>
                <a:spcPct val="0"/>
              </a:spcBef>
              <a:spcAft>
                <a:spcPct val="0"/>
              </a:spcAft>
              <a:buClr>
                <a:srgbClr val="4472C4"/>
              </a:buClr>
              <a:buSzPts val="2400"/>
              <a:buFont typeface="Source Sans Pro"/>
              <a:buAutoNum type="arabicParenR"/>
            </a:pPr>
            <a:r>
              <a:rPr lang="es-US" sz="2300" b="0" i="0" u="none" strike="noStrike" cap="none" baseline="0" dirty="0">
                <a:solidFill>
                  <a:srgbClr val="4472C4"/>
                </a:solidFill>
                <a:effectLst/>
                <a:uFill>
                  <a:solidFill>
                    <a:prstClr val="black">
                      <a:alpha val="0"/>
                    </a:prstClr>
                  </a:solidFill>
                </a:uFill>
                <a:latin typeface="Source Sans Pro"/>
                <a:ea typeface="Source Sans Pro"/>
                <a:cs typeface="Source Sans Pro"/>
              </a:rPr>
              <a:t>Demostrar comprensión: </a:t>
            </a:r>
            <a:r>
              <a:rPr lang="es-US" sz="2300" b="0" i="0" u="none" strike="noStrike" cap="none" baseline="0" dirty="0">
                <a:solidFill>
                  <a:srgbClr val="648338"/>
                </a:solidFill>
                <a:effectLst/>
                <a:uFill>
                  <a:solidFill>
                    <a:prstClr val="black">
                      <a:alpha val="0"/>
                    </a:prstClr>
                  </a:solidFill>
                </a:uFill>
                <a:latin typeface="Source Sans Pro"/>
                <a:ea typeface="Source Sans Pro"/>
                <a:cs typeface="Source Sans Pro"/>
              </a:rPr>
              <a:t>Reflejar el contenido, las emociones y un significado a Mario.</a:t>
            </a:r>
            <a:endParaRPr sz="2300"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84" name="Google Shape;384;p30"/>
          <p:cNvSpPr txBox="1"/>
          <p:nvPr/>
        </p:nvSpPr>
        <p:spPr>
          <a:xfrm>
            <a:off x="772732" y="914400"/>
            <a:ext cx="10713023" cy="886964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Conclusiones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Cuando utilizamos un enfoque basado en fortalezas, estamos colaborando activamente con los jóvenes para determinar sus vidas, futuros y resultados. Cuanto más reconozcamos y afirmemos las fortalezas que tienen los jóvenes, mejor podremos aprovechar esas fortalezas para desarrollar de forma individual planes de servicio para satisfacer las necesidades cambiantes de los jóvenes individuales. Los estamos sacando de una mentalidad basada en el déficit para ayudarlos a ver la grandeza dentro de sí mismos. Cada joven que ingrese a su cuidado transitorio y programa tendrá un conjunto único de fortalezas y habilidades. Es posible que no sean evidentes a primera vista. </a:t>
            </a:r>
            <a:endParaRPr dirty="0"/>
          </a:p>
          <a:p>
            <a:pPr marL="0" marR="0" lvl="0" indent="0" algn="l" rtl="0">
              <a:spcBef>
                <a:spcPct val="0"/>
              </a:spcBef>
              <a:spcAft>
                <a:spcPct val="0"/>
              </a:spcAft>
              <a:buNone/>
            </a:pPr>
            <a:endParaRPr sz="22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2200" b="0" i="0" u="none" strike="noStrike" cap="none" baseline="0" dirty="0">
                <a:solidFill>
                  <a:srgbClr val="000000"/>
                </a:solidFill>
                <a:effectLst/>
                <a:uFill>
                  <a:solidFill>
                    <a:prstClr val="black">
                      <a:alpha val="0"/>
                    </a:prstClr>
                  </a:solidFill>
                </a:uFill>
                <a:latin typeface="Source Sans Pro"/>
                <a:ea typeface="Source Sans Pro"/>
                <a:cs typeface="Source Sans Pro"/>
              </a:rPr>
              <a:t>Se necesitará dedicación para trabajar con todos con el fin de ayudar a discernir sus fortalezas, y esto aumentará la seguridad, la confianza y la colaboración, y al mismo tiempo, disminuirá la incidencia de niños que no reciben atención.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0"/>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84" name="Google Shape;384;p30"/>
          <p:cNvSpPr txBox="1"/>
          <p:nvPr/>
        </p:nvSpPr>
        <p:spPr>
          <a:xfrm>
            <a:off x="772732" y="914400"/>
            <a:ext cx="10713023" cy="1036280"/>
          </a:xfrm>
          <a:prstGeom prst="rect">
            <a:avLst/>
          </a:prstGeom>
          <a:noFill/>
          <a:ln>
            <a:noFill/>
          </a:ln>
        </p:spPr>
        <p:txBody>
          <a:bodyPr spcFirstLastPara="1" wrap="square" lIns="91425" tIns="45700" rIns="91425" bIns="45700" anchor="t" anchorCtr="0">
            <a:spAutoFit/>
          </a:bodyPr>
          <a:lstStyle/>
          <a:p>
            <a:pPr algn="ct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Evaluación de la capacitación </a:t>
            </a:r>
            <a:endParaRPr lang="en-US" dirty="0">
              <a:solidFill>
                <a:schemeClr val="dk1"/>
              </a:solidFill>
              <a:ea typeface="Calibri"/>
            </a:endParaRPr>
          </a:p>
          <a:p>
            <a:pPr marL="0" marR="0" lvl="0" indent="0" algn="l" rtl="0">
              <a:spcBef>
                <a:spcPct val="0"/>
              </a:spcBef>
              <a:spcAft>
                <a:spcPct val="0"/>
              </a:spcAft>
              <a:buNone/>
            </a:pPr>
            <a:endParaRPr lang="en-US" sz="1800" dirty="0">
              <a:solidFill>
                <a:schemeClr val="dk1"/>
              </a:solidFill>
              <a:latin typeface="Calibri"/>
              <a:ea typeface="Source Sans Pro"/>
              <a:cs typeface="Calibri"/>
            </a:endParaRPr>
          </a:p>
        </p:txBody>
      </p:sp>
      <p:pic>
        <p:nvPicPr>
          <p:cNvPr id="2" name="Picture 2" descr="A qr code with black squares&#10;&#10;Description automatically generated">
            <a:extLst>
              <a:ext uri="{FF2B5EF4-FFF2-40B4-BE49-F238E27FC236}">
                <a16:creationId xmlns:a16="http://schemas.microsoft.com/office/drawing/2014/main" id="{6544AC21-CC1F-03C1-CB09-3E6B62D15A90}"/>
              </a:ext>
            </a:extLst>
          </p:cNvPr>
          <p:cNvPicPr>
            <a:picLocks noChangeAspect="1"/>
          </p:cNvPicPr>
          <p:nvPr/>
        </p:nvPicPr>
        <p:blipFill>
          <a:blip r:embed="rId4"/>
          <a:stretch>
            <a:fillRect/>
          </a:stretch>
        </p:blipFill>
        <p:spPr>
          <a:xfrm>
            <a:off x="4876800" y="2209800"/>
            <a:ext cx="2438400" cy="2438400"/>
          </a:xfrm>
          <a:prstGeom prst="rect">
            <a:avLst/>
          </a:prstGeom>
        </p:spPr>
      </p:pic>
    </p:spTree>
    <p:extLst>
      <p:ext uri="{BB962C8B-B14F-4D97-AF65-F5344CB8AC3E}">
        <p14:creationId xmlns:p14="http://schemas.microsoft.com/office/powerpoint/2010/main" val="665047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12" name="Google Shape;112;p4"/>
          <p:cNvSpPr txBox="1"/>
          <p:nvPr/>
        </p:nvSpPr>
        <p:spPr>
          <a:xfrm>
            <a:off x="772732" y="914400"/>
            <a:ext cx="10713023" cy="502916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El lenguaje importa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n-US" sz="2800" dirty="0">
                <a:solidFill>
                  <a:srgbClr val="648338"/>
                </a:solidFill>
                <a:latin typeface="Source Sans Pro"/>
                <a:ea typeface="Source Sans Pro"/>
                <a:cs typeface="Source Sans Pro"/>
                <a:sym typeface="Source Sans Pro"/>
              </a:rPr>
              <a:t>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113" name="Google Shape;113;p4"/>
          <p:cNvGraphicFramePr>
            <a:graphicFrameLocks noGrp="1"/>
          </p:cNvGraphicFramePr>
          <p:nvPr/>
        </p:nvGraphicFramePr>
        <p:xfrm>
          <a:off x="2065243" y="1781503"/>
          <a:ext cx="8128000" cy="4454265"/>
        </p:xfrm>
        <a:graphic>
          <a:graphicData uri="http://schemas.openxmlformats.org/drawingml/2006/table">
            <a:tbl>
              <a:tblPr firstRow="1" bandRow="1">
                <a:noFill/>
                <a:tableStyleId>{B2BB786B-8B8A-42BE-A93B-6E7E63050D0A}</a:tableStyleId>
              </a:tblPr>
              <a:tblGrid>
                <a:gridCol w="8128000">
                  <a:extLst>
                    <a:ext uri="{9D8B030D-6E8A-4147-A177-3AD203B41FA5}">
                      <a16:colId xmlns:a16="http://schemas.microsoft.com/office/drawing/2014/main" val="20000"/>
                    </a:ext>
                  </a:extLst>
                </a:gridCol>
              </a:tblGrid>
              <a:tr h="701875">
                <a:tc>
                  <a:txBody>
                    <a:bodyPr/>
                    <a:lstStyle/>
                    <a:p>
                      <a:pPr marL="0" marR="0" lvl="0" indent="0" algn="ctr" rtl="0">
                        <a:spcBef>
                          <a:spcPct val="0"/>
                        </a:spcBef>
                        <a:spcAft>
                          <a:spcPct val="0"/>
                        </a:spcAft>
                        <a:buNone/>
                      </a:pPr>
                      <a:r>
                        <a:rPr lang="es-US" sz="3200" b="1" i="0" u="none" strike="noStrike" cap="none" baseline="0" dirty="0">
                          <a:solidFill>
                            <a:srgbClr val="FFFFFF"/>
                          </a:solidFill>
                          <a:effectLst/>
                          <a:uFill>
                            <a:solidFill>
                              <a:prstClr val="black">
                                <a:alpha val="0"/>
                              </a:prstClr>
                            </a:solidFill>
                          </a:uFill>
                          <a:latin typeface="Arial"/>
                          <a:ea typeface="Arial"/>
                          <a:cs typeface="Arial"/>
                        </a:rPr>
                        <a:t>Escape/fuga/Ausencia sin permiso</a:t>
                      </a:r>
                      <a:endParaRPr dirty="0"/>
                    </a:p>
                  </a:txBody>
                  <a:tcPr marL="91450" marR="91450" marT="45725" marB="45725"/>
                </a:tc>
                <a:extLst>
                  <a:ext uri="{0D108BD9-81ED-4DB2-BD59-A6C34878D82A}">
                    <a16:rowId xmlns:a16="http://schemas.microsoft.com/office/drawing/2014/main" val="10000"/>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Elección/Voluntario</a:t>
                      </a:r>
                      <a:endParaRPr dirty="0"/>
                    </a:p>
                  </a:txBody>
                  <a:tcPr marL="91450" marR="91450" marT="45725" marB="45725"/>
                </a:tc>
                <a:extLst>
                  <a:ext uri="{0D108BD9-81ED-4DB2-BD59-A6C34878D82A}">
                    <a16:rowId xmlns:a16="http://schemas.microsoft.com/office/drawing/2014/main" val="10001"/>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Intencional</a:t>
                      </a:r>
                      <a:endParaRPr dirty="0"/>
                    </a:p>
                  </a:txBody>
                  <a:tcPr marL="91450" marR="91450" marT="45725" marB="45725"/>
                </a:tc>
                <a:extLst>
                  <a:ext uri="{0D108BD9-81ED-4DB2-BD59-A6C34878D82A}">
                    <a16:rowId xmlns:a16="http://schemas.microsoft.com/office/drawing/2014/main" val="10002"/>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No quiere ser encontrado</a:t>
                      </a:r>
                      <a:endParaRPr dirty="0"/>
                    </a:p>
                  </a:txBody>
                  <a:tcPr marL="91450" marR="91450" marT="45725" marB="45725"/>
                </a:tc>
                <a:extLst>
                  <a:ext uri="{0D108BD9-81ED-4DB2-BD59-A6C34878D82A}">
                    <a16:rowId xmlns:a16="http://schemas.microsoft.com/office/drawing/2014/main" val="10003"/>
                  </a:ext>
                </a:extLst>
              </a:tr>
              <a:tr h="937050">
                <a:tc>
                  <a:txBody>
                    <a:bodyPr/>
                    <a:lstStyle/>
                    <a:p>
                      <a:pPr marL="0" marR="0" lvl="0" indent="0" algn="ctr" rtl="0">
                        <a:lnSpc>
                          <a:spcPct val="100000"/>
                        </a:lnSpc>
                        <a:spcBef>
                          <a:spcPct val="0"/>
                        </a:spcBef>
                        <a:spcAft>
                          <a:spcPct val="0"/>
                        </a:spcAft>
                        <a:buClr>
                          <a:schemeClr val="dk1"/>
                        </a:buClr>
                        <a:buSzPts val="2800"/>
                        <a:buFont typeface="Calibri"/>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Respuesta</a:t>
                      </a:r>
                      <a:endParaRPr dirty="0"/>
                    </a:p>
                    <a:p>
                      <a:pPr marL="0" marR="0" lvl="0" indent="0" algn="ctr" rtl="0">
                        <a:spcBef>
                          <a:spcPct val="0"/>
                        </a:spcBef>
                        <a:spcAft>
                          <a:spcPct val="0"/>
                        </a:spcAft>
                        <a:buNone/>
                      </a:pPr>
                      <a:endParaRPr sz="2800" u="none" strike="noStrike" cap="none" dirty="0"/>
                    </a:p>
                  </a:txBody>
                  <a:tcPr marL="91450" marR="91450" marT="45725" marB="45725"/>
                </a:tc>
                <a:extLst>
                  <a:ext uri="{0D108BD9-81ED-4DB2-BD59-A6C34878D82A}">
                    <a16:rowId xmlns:a16="http://schemas.microsoft.com/office/drawing/2014/main" val="10004"/>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Quiere estar en otro lugar</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1"/>
          <p:cNvPicPr preferRelativeResize="0"/>
          <p:nvPr/>
        </p:nvPicPr>
        <p:blipFill>
          <a:blip r:embed="rId3">
            <a:alphaModFix/>
          </a:blip>
          <a:stretch>
            <a:fillRect/>
          </a:stretch>
        </p:blipFill>
        <p:spPr>
          <a:xfrm>
            <a:off x="-65472" y="43132"/>
            <a:ext cx="12192000" cy="6858000"/>
          </a:xfrm>
          <a:prstGeom prst="rect">
            <a:avLst/>
          </a:prstGeom>
          <a:noFill/>
          <a:ln>
            <a:noFill/>
          </a:ln>
        </p:spPr>
      </p:pic>
      <p:sp>
        <p:nvSpPr>
          <p:cNvPr id="390" name="Google Shape;390;p31"/>
          <p:cNvSpPr txBox="1"/>
          <p:nvPr/>
        </p:nvSpPr>
        <p:spPr>
          <a:xfrm>
            <a:off x="1172308" y="2414954"/>
            <a:ext cx="9917723" cy="118868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US" sz="3600" b="0" i="0" u="none" strike="noStrike" cap="none" baseline="0" dirty="0">
                <a:solidFill>
                  <a:srgbClr val="000000"/>
                </a:solidFill>
                <a:effectLst/>
                <a:uFill>
                  <a:solidFill>
                    <a:prstClr val="black">
                      <a:alpha val="0"/>
                    </a:prstClr>
                  </a:solidFill>
                </a:uFill>
                <a:latin typeface="Source Sans Pro"/>
                <a:ea typeface="Source Sans Pro"/>
                <a:cs typeface="Source Sans Pro"/>
              </a:rPr>
              <a:t>Enfoques basados en las fortalezas para reducir el escape de los jóvenes bajo cuidado</a:t>
            </a:r>
            <a:endParaRPr sz="3600" dirty="0">
              <a:solidFill>
                <a:srgbClr val="000000"/>
              </a:solidFill>
              <a:latin typeface="Source Sans Pro"/>
              <a:ea typeface="Source Sans Pro"/>
              <a:cs typeface="Source Sans Pro"/>
              <a:sym typeface="Source Sans Pro"/>
            </a:endParaRPr>
          </a:p>
        </p:txBody>
      </p:sp>
      <p:sp>
        <p:nvSpPr>
          <p:cNvPr id="391" name="Google Shape;391;p31"/>
          <p:cNvSpPr txBox="1"/>
          <p:nvPr/>
        </p:nvSpPr>
        <p:spPr>
          <a:xfrm>
            <a:off x="1172308" y="5370401"/>
            <a:ext cx="11479730" cy="82292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Sarah Hall, Gerente de Proyectos de CSEY</a:t>
            </a:r>
            <a:endParaRPr dirty="0"/>
          </a:p>
          <a:p>
            <a:pPr marL="0" marR="0" lvl="0" indent="0" algn="l"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Katelyn Powers, Especialista en Apoyo de Proyectos</a:t>
            </a:r>
            <a:endParaRPr dirty="0"/>
          </a:p>
        </p:txBody>
      </p:sp>
      <p:sp>
        <p:nvSpPr>
          <p:cNvPr id="392" name="Google Shape;392;p31"/>
          <p:cNvSpPr txBox="1"/>
          <p:nvPr/>
        </p:nvSpPr>
        <p:spPr>
          <a:xfrm>
            <a:off x="1254369" y="4677508"/>
            <a:ext cx="2743200" cy="45716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shall@tacfs.org</a:t>
            </a:r>
            <a:endParaRPr dirty="0"/>
          </a:p>
        </p:txBody>
      </p:sp>
      <p:sp>
        <p:nvSpPr>
          <p:cNvPr id="393" name="Google Shape;393;p31"/>
          <p:cNvSpPr txBox="1"/>
          <p:nvPr/>
        </p:nvSpPr>
        <p:spPr>
          <a:xfrm>
            <a:off x="7965831" y="4677508"/>
            <a:ext cx="2743200" cy="457160"/>
          </a:xfrm>
          <a:prstGeom prst="rect">
            <a:avLst/>
          </a:prstGeom>
          <a:noFill/>
          <a:ln>
            <a:noFill/>
          </a:ln>
        </p:spPr>
        <p:txBody>
          <a:bodyPr spcFirstLastPara="1" wrap="square" lIns="91425" tIns="45700" rIns="91425" bIns="45700" anchor="t" anchorCtr="0">
            <a:spAutoFit/>
          </a:bodyPr>
          <a:lstStyle/>
          <a:p>
            <a:pPr marL="0" marR="0" lvl="0" indent="0" algn="ctr"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737-444-5730</a:t>
            </a:r>
            <a:endParaRP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20" name="Google Shape;120;p5"/>
          <p:cNvSpPr txBox="1"/>
          <p:nvPr/>
        </p:nvSpPr>
        <p:spPr>
          <a:xfrm>
            <a:off x="772732" y="914400"/>
            <a:ext cx="10713023" cy="502916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El lenguaje importa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n-US" sz="2800" dirty="0">
                <a:solidFill>
                  <a:srgbClr val="648338"/>
                </a:solidFill>
                <a:latin typeface="Source Sans Pro"/>
                <a:ea typeface="Source Sans Pro"/>
                <a:cs typeface="Source Sans Pro"/>
                <a:sym typeface="Source Sans Pro"/>
              </a:rPr>
              <a:t> </a:t>
            </a:r>
            <a:endParaRPr dirty="0"/>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121" name="Google Shape;121;p5"/>
          <p:cNvGraphicFramePr>
            <a:graphicFrameLocks noGrp="1"/>
          </p:cNvGraphicFramePr>
          <p:nvPr/>
        </p:nvGraphicFramePr>
        <p:xfrm>
          <a:off x="2065243" y="1781503"/>
          <a:ext cx="8128000" cy="4211250"/>
        </p:xfrm>
        <a:graphic>
          <a:graphicData uri="http://schemas.openxmlformats.org/drawingml/2006/table">
            <a:tbl>
              <a:tblPr firstRow="1" bandRow="1">
                <a:noFill/>
                <a:tableStyleId>{B2BB786B-8B8A-42BE-A93B-6E7E63050D0A}</a:tableStyleId>
              </a:tblPr>
              <a:tblGrid>
                <a:gridCol w="8128000">
                  <a:extLst>
                    <a:ext uri="{9D8B030D-6E8A-4147-A177-3AD203B41FA5}">
                      <a16:colId xmlns:a16="http://schemas.microsoft.com/office/drawing/2014/main" val="20000"/>
                    </a:ext>
                  </a:extLst>
                </a:gridCol>
              </a:tblGrid>
              <a:tr h="701875">
                <a:tc>
                  <a:txBody>
                    <a:bodyPr/>
                    <a:lstStyle/>
                    <a:p>
                      <a:pPr marL="0" marR="0" lvl="0" indent="0" algn="ctr" rtl="0">
                        <a:spcBef>
                          <a:spcPct val="0"/>
                        </a:spcBef>
                        <a:spcAft>
                          <a:spcPct val="0"/>
                        </a:spcAft>
                        <a:buNone/>
                      </a:pPr>
                      <a:r>
                        <a:rPr lang="es-US" sz="3200" b="1" i="0" u="none" strike="noStrike" cap="none" baseline="0" dirty="0">
                          <a:solidFill>
                            <a:srgbClr val="FFFFFF"/>
                          </a:solidFill>
                          <a:effectLst/>
                          <a:uFill>
                            <a:solidFill>
                              <a:prstClr val="black">
                                <a:alpha val="0"/>
                              </a:prstClr>
                            </a:solidFill>
                          </a:uFill>
                          <a:latin typeface="Arial"/>
                          <a:ea typeface="Arial"/>
                          <a:cs typeface="Arial"/>
                        </a:rPr>
                        <a:t>Niño desaparecido</a:t>
                      </a:r>
                      <a:endParaRPr dirty="0"/>
                    </a:p>
                  </a:txBody>
                  <a:tcPr marL="91450" marR="91450" marT="45725" marB="45725"/>
                </a:tc>
                <a:extLst>
                  <a:ext uri="{0D108BD9-81ED-4DB2-BD59-A6C34878D82A}">
                    <a16:rowId xmlns:a16="http://schemas.microsoft.com/office/drawing/2014/main" val="10000"/>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Involuntario</a:t>
                      </a:r>
                      <a:endParaRPr dirty="0"/>
                    </a:p>
                  </a:txBody>
                  <a:tcPr marL="91450" marR="91450" marT="45725" marB="45725"/>
                </a:tc>
                <a:extLst>
                  <a:ext uri="{0D108BD9-81ED-4DB2-BD59-A6C34878D82A}">
                    <a16:rowId xmlns:a16="http://schemas.microsoft.com/office/drawing/2014/main" val="10001"/>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El niño no tiene el control</a:t>
                      </a:r>
                      <a:endParaRPr dirty="0"/>
                    </a:p>
                  </a:txBody>
                  <a:tcPr marL="91450" marR="91450" marT="45725" marB="45725"/>
                </a:tc>
                <a:extLst>
                  <a:ext uri="{0D108BD9-81ED-4DB2-BD59-A6C34878D82A}">
                    <a16:rowId xmlns:a16="http://schemas.microsoft.com/office/drawing/2014/main" val="10002"/>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Necesita que lo encuentren</a:t>
                      </a:r>
                      <a:endParaRPr dirty="0"/>
                    </a:p>
                  </a:txBody>
                  <a:tcPr marL="91450" marR="91450" marT="45725" marB="45725"/>
                </a:tc>
                <a:extLst>
                  <a:ext uri="{0D108BD9-81ED-4DB2-BD59-A6C34878D82A}">
                    <a16:rowId xmlns:a16="http://schemas.microsoft.com/office/drawing/2014/main" val="10003"/>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Problema grave</a:t>
                      </a:r>
                      <a:endParaRPr dirty="0"/>
                    </a:p>
                  </a:txBody>
                  <a:tcPr marL="91450" marR="91450" marT="45725" marB="45725"/>
                </a:tc>
                <a:extLst>
                  <a:ext uri="{0D108BD9-81ED-4DB2-BD59-A6C34878D82A}">
                    <a16:rowId xmlns:a16="http://schemas.microsoft.com/office/drawing/2014/main" val="10004"/>
                  </a:ext>
                </a:extLst>
              </a:tr>
              <a:tr h="701875">
                <a:tc>
                  <a:txBody>
                    <a:bodyPr/>
                    <a:lstStyle/>
                    <a:p>
                      <a:pPr marL="0" marR="0" lvl="0" indent="0" algn="ctr" rtl="0">
                        <a:spcBef>
                          <a:spcPct val="0"/>
                        </a:spcBef>
                        <a:spcAft>
                          <a:spcPct val="0"/>
                        </a:spcAft>
                        <a:buNone/>
                      </a:pPr>
                      <a:r>
                        <a:rPr lang="es-US" sz="2800" b="0" i="0" u="none" strike="noStrike" cap="none" baseline="0" dirty="0">
                          <a:solidFill>
                            <a:srgbClr val="000000"/>
                          </a:solidFill>
                          <a:effectLst/>
                          <a:uFill>
                            <a:solidFill>
                              <a:prstClr val="black">
                                <a:alpha val="0"/>
                              </a:prstClr>
                            </a:solidFill>
                          </a:uFill>
                          <a:latin typeface="Arial"/>
                          <a:ea typeface="Arial"/>
                          <a:cs typeface="Arial"/>
                        </a:rPr>
                        <a:t>Requiere una respuesta de emergencia</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173a4ab87cd_0_60"/>
          <p:cNvPicPr preferRelativeResize="0"/>
          <p:nvPr/>
        </p:nvPicPr>
        <p:blipFill>
          <a:blip r:embed="rId3">
            <a:alphaModFix/>
          </a:blip>
          <a:stretch>
            <a:fillRect/>
          </a:stretch>
        </p:blipFill>
        <p:spPr>
          <a:xfrm>
            <a:off x="0" y="0"/>
            <a:ext cx="12192003" cy="6858001"/>
          </a:xfrm>
          <a:prstGeom prst="rect">
            <a:avLst/>
          </a:prstGeom>
          <a:noFill/>
          <a:ln>
            <a:noFill/>
          </a:ln>
        </p:spPr>
      </p:pic>
      <p:sp>
        <p:nvSpPr>
          <p:cNvPr id="128" name="Google Shape;128;g173a4ab87cd_0_60"/>
          <p:cNvSpPr txBox="1"/>
          <p:nvPr/>
        </p:nvSpPr>
        <p:spPr>
          <a:xfrm>
            <a:off x="772732" y="914400"/>
            <a:ext cx="10713000" cy="852537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Respuesta de emergencia</a:t>
            </a:r>
            <a:endParaRPr dirty="0"/>
          </a:p>
          <a:p>
            <a:pPr marL="0" marR="0" lvl="0" indent="0" algn="l" rtl="0">
              <a:spcBef>
                <a:spcPct val="0"/>
              </a:spcBef>
              <a:spcAft>
                <a:spcPct val="0"/>
              </a:spcAft>
              <a:buNone/>
            </a:pPr>
            <a:endParaRPr sz="2300" dirty="0">
              <a:solidFill>
                <a:schemeClr val="dk1"/>
              </a:solidFill>
              <a:latin typeface="Calibri"/>
              <a:ea typeface="Calibri"/>
              <a:cs typeface="Calibri"/>
              <a:sym typeface="Calibri"/>
            </a:endParaRPr>
          </a:p>
          <a:p>
            <a:pPr marL="342900" marR="0" lvl="0" indent="-342900" algn="l" rtl="0">
              <a:spcBef>
                <a:spcPct val="0"/>
              </a:spcBef>
              <a:spcAft>
                <a:spcPct val="0"/>
              </a:spcAft>
              <a:buClr>
                <a:schemeClr val="dk1"/>
              </a:buClr>
              <a:buSzPts val="2400"/>
              <a:buFont typeface="Arial"/>
              <a:buChar char="•"/>
            </a:pPr>
            <a:r>
              <a:rPr lang="es-US" sz="2300" b="0" i="0" u="none" strike="noStrike" cap="none" baseline="0" dirty="0">
                <a:solidFill>
                  <a:srgbClr val="000000"/>
                </a:solidFill>
                <a:effectLst/>
                <a:uFill>
                  <a:solidFill>
                    <a:prstClr val="black">
                      <a:alpha val="0"/>
                    </a:prstClr>
                  </a:solidFill>
                </a:uFill>
                <a:latin typeface="Source Sans Pro"/>
                <a:ea typeface="Source Sans Pro"/>
                <a:cs typeface="Source Sans Pro"/>
              </a:rPr>
              <a:t>Cuando un niño o joven está desaparecido del cuidado, los estándares mínimos requieren que se realicen varios tipos de notificaciones en diferentes plazos.</a:t>
            </a:r>
            <a:endParaRPr sz="2300" dirty="0">
              <a:solidFill>
                <a:schemeClr val="dk1"/>
              </a:solidFill>
              <a:latin typeface="Source Sans Pro"/>
              <a:ea typeface="Source Sans Pro"/>
              <a:cs typeface="Source Sans Pro"/>
              <a:sym typeface="Source Sans Pro"/>
            </a:endParaRPr>
          </a:p>
          <a:p>
            <a:pPr marL="342900" marR="0" lvl="0" indent="-190500" algn="l" rtl="0">
              <a:spcBef>
                <a:spcPct val="0"/>
              </a:spcBef>
              <a:spcAft>
                <a:spcPct val="0"/>
              </a:spcAft>
              <a:buClr>
                <a:schemeClr val="dk1"/>
              </a:buClr>
              <a:buSzPts val="2400"/>
              <a:buFont typeface="Arial"/>
              <a:buNone/>
            </a:pPr>
            <a:endParaRPr sz="2300" dirty="0">
              <a:solidFill>
                <a:schemeClr val="dk1"/>
              </a:solidFill>
              <a:latin typeface="Source Sans Pro"/>
              <a:ea typeface="Source Sans Pro"/>
              <a:cs typeface="Source Sans Pro"/>
              <a:sym typeface="Source Sans Pro"/>
            </a:endParaRPr>
          </a:p>
          <a:p>
            <a:pPr marL="342900" marR="0" lvl="0" indent="-342900" algn="l" rtl="0">
              <a:spcBef>
                <a:spcPct val="0"/>
              </a:spcBef>
              <a:spcAft>
                <a:spcPct val="0"/>
              </a:spcAft>
              <a:buClr>
                <a:schemeClr val="dk1"/>
              </a:buClr>
              <a:buSzPts val="2400"/>
              <a:buFont typeface="Source Sans Pro"/>
              <a:buChar char="•"/>
            </a:pPr>
            <a:r>
              <a:rPr lang="es-US" sz="2300" b="0" i="0" u="none" strike="noStrike" cap="none" baseline="0" dirty="0">
                <a:solidFill>
                  <a:srgbClr val="000000"/>
                </a:solidFill>
                <a:effectLst/>
                <a:uFill>
                  <a:solidFill>
                    <a:prstClr val="black">
                      <a:alpha val="0"/>
                    </a:prstClr>
                  </a:solidFill>
                </a:uFill>
                <a:latin typeface="Source Sans Pro"/>
                <a:ea typeface="Source Sans Pro"/>
                <a:cs typeface="Source Sans Pro"/>
              </a:rPr>
              <a:t>Estas notificaciones deben entregarse al DFPS, a la autoridad de Licencias o a las fuerzas del orden público, según la edad de desarrollo del niño. </a:t>
            </a:r>
            <a:endParaRPr sz="2300" dirty="0">
              <a:latin typeface="Source Sans Pro"/>
              <a:ea typeface="Source Sans Pro"/>
              <a:cs typeface="Source Sans Pro"/>
              <a:sym typeface="Source Sans Pro"/>
            </a:endParaRPr>
          </a:p>
          <a:p>
            <a:pPr marL="342900" marR="0" lvl="0" indent="-190500" algn="l" rtl="0">
              <a:spcBef>
                <a:spcPct val="0"/>
              </a:spcBef>
              <a:spcAft>
                <a:spcPct val="0"/>
              </a:spcAft>
              <a:buClr>
                <a:schemeClr val="dk1"/>
              </a:buClr>
              <a:buSzPts val="2400"/>
              <a:buFont typeface="Arial"/>
              <a:buNone/>
            </a:pPr>
            <a:endParaRPr sz="2300" dirty="0">
              <a:solidFill>
                <a:schemeClr val="dk1"/>
              </a:solidFill>
              <a:latin typeface="Source Sans Pro"/>
              <a:ea typeface="Source Sans Pro"/>
              <a:cs typeface="Source Sans Pro"/>
              <a:sym typeface="Source Sans Pro"/>
            </a:endParaRPr>
          </a:p>
          <a:p>
            <a:pPr marL="342900" marR="0" lvl="0" indent="-342900" algn="l" rtl="0">
              <a:spcBef>
                <a:spcPct val="0"/>
              </a:spcBef>
              <a:spcAft>
                <a:spcPct val="0"/>
              </a:spcAft>
              <a:buClr>
                <a:schemeClr val="dk1"/>
              </a:buClr>
              <a:buSzPts val="2400"/>
              <a:buFont typeface="Arial"/>
              <a:buChar char="•"/>
            </a:pPr>
            <a:r>
              <a:rPr lang="es-US" sz="2300" b="0" i="0" u="none" strike="noStrike" cap="none" baseline="0" dirty="0">
                <a:solidFill>
                  <a:srgbClr val="000000"/>
                </a:solidFill>
                <a:effectLst/>
                <a:uFill>
                  <a:solidFill>
                    <a:prstClr val="black">
                      <a:alpha val="0"/>
                    </a:prstClr>
                  </a:solidFill>
                </a:uFill>
                <a:latin typeface="Source Sans Pro"/>
                <a:ea typeface="Source Sans Pro"/>
                <a:cs typeface="Source Sans Pro"/>
              </a:rPr>
              <a:t>“Sin embargo, debe informar la ausencia del niño </a:t>
            </a:r>
            <a:r>
              <a:rPr lang="es-US" sz="2300" b="1" i="0" u="none" strike="noStrike" cap="none" baseline="0" dirty="0">
                <a:solidFill>
                  <a:srgbClr val="000000"/>
                </a:solidFill>
                <a:effectLst/>
                <a:uFill>
                  <a:solidFill>
                    <a:prstClr val="black">
                      <a:alpha val="0"/>
                    </a:prstClr>
                  </a:solidFill>
                </a:uFill>
                <a:latin typeface="Source Sans Pro"/>
                <a:ea typeface="Source Sans Pro"/>
                <a:cs typeface="Source Sans Pro"/>
              </a:rPr>
              <a:t>inmediatamente</a:t>
            </a:r>
            <a:r>
              <a:rPr lang="es-US" sz="2300" b="0" i="0" u="none" strike="noStrike" cap="none" baseline="0" dirty="0">
                <a:solidFill>
                  <a:srgbClr val="000000"/>
                </a:solidFill>
                <a:effectLst/>
                <a:uFill>
                  <a:solidFill>
                    <a:prstClr val="black">
                      <a:alpha val="0"/>
                    </a:prstClr>
                  </a:solidFill>
                </a:uFill>
                <a:latin typeface="Source Sans Pro"/>
                <a:ea typeface="Source Sans Pro"/>
                <a:cs typeface="Source Sans Pro"/>
              </a:rPr>
              <a:t> si se ha alegado o determinado previamente que el niño es víctima de tráfico, o si cree que el niño ha sido secuestrado o no tiene intención de regresar al hogar transitorio”.</a:t>
            </a:r>
            <a:endParaRPr sz="2300" dirty="0">
              <a:solidFill>
                <a:schemeClr val="dk1"/>
              </a:solidFill>
              <a:latin typeface="Calibri"/>
              <a:ea typeface="Calibri"/>
              <a:cs typeface="Calibri"/>
              <a:sym typeface="Calibri"/>
            </a:endParaRPr>
          </a:p>
          <a:p>
            <a:pPr marL="342900" lvl="0" indent="-342900" algn="l" rtl="0">
              <a:spcBef>
                <a:spcPct val="0"/>
              </a:spcBef>
              <a:spcAft>
                <a:spcPct val="0"/>
              </a:spcAft>
              <a:buClr>
                <a:schemeClr val="dk1"/>
              </a:buClr>
              <a:buSzPts val="2400"/>
              <a:buFont typeface="Source Sans Pro"/>
              <a:buChar char="•"/>
            </a:pPr>
            <a:r>
              <a:rPr lang="es-US" sz="2300" b="0" i="0" u="none" strike="noStrike" cap="none" baseline="0" dirty="0">
                <a:solidFill>
                  <a:srgbClr val="000000"/>
                </a:solidFill>
                <a:effectLst/>
                <a:uFill>
                  <a:solidFill>
                    <a:prstClr val="black">
                      <a:alpha val="0"/>
                    </a:prstClr>
                  </a:solidFill>
                </a:uFill>
                <a:latin typeface="Source Sans Pro"/>
                <a:ea typeface="Source Sans Pro"/>
                <a:cs typeface="Source Sans Pro"/>
              </a:rPr>
              <a:t>El lenguaje importa: las fuerzas de seguridad responden de manera más adecuada a los informes de niños desaparecidos en lugar de “jóvenes que escaparon”.</a:t>
            </a:r>
            <a:endParaRPr sz="23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35" name="Google Shape;135;p6"/>
          <p:cNvSpPr txBox="1"/>
          <p:nvPr/>
        </p:nvSpPr>
        <p:spPr>
          <a:xfrm>
            <a:off x="772732" y="914400"/>
            <a:ext cx="10713023" cy="8595323"/>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Prevalencia</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342900" marR="0" lvl="0" indent="-342900" algn="l" rtl="0">
              <a:spcBef>
                <a:spcPct val="0"/>
              </a:spcBef>
              <a:spcAft>
                <a:spcPct val="0"/>
              </a:spcAft>
              <a:buClr>
                <a:schemeClr val="dk1"/>
              </a:buClr>
              <a:buSzPts val="2400"/>
              <a:buFont typeface="Arial"/>
              <a:buChar char="•"/>
            </a:pPr>
            <a:r>
              <a:rPr lang="es-US" sz="2400" b="0" i="0" u="none" strike="noStrike" cap="none" baseline="0" dirty="0">
                <a:solidFill>
                  <a:srgbClr val="000000"/>
                </a:solidFill>
                <a:effectLst/>
                <a:uFill>
                  <a:solidFill>
                    <a:prstClr val="black">
                      <a:alpha val="0"/>
                    </a:prstClr>
                  </a:solidFill>
                </a:uFill>
                <a:latin typeface="Source Sans Pro"/>
                <a:ea typeface="Source Sans Pro"/>
                <a:cs typeface="Source Sans Pro"/>
              </a:rPr>
              <a:t>A nivel nacional, el último día del periodo de informe en 2018, el 1 % de los jóvenes de hogares de transición fueron considerados en estado de “fuga” en ese momento.  </a:t>
            </a:r>
            <a:endParaRPr dirty="0"/>
          </a:p>
          <a:p>
            <a:pPr marL="342900" marR="0" lvl="0" indent="-190500" algn="l" rtl="0">
              <a:spcBef>
                <a:spcPct val="0"/>
              </a:spcBef>
              <a:spcAft>
                <a:spcPct val="0"/>
              </a:spcAft>
              <a:buClr>
                <a:schemeClr val="dk1"/>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ct val="0"/>
              </a:spcBef>
              <a:spcAft>
                <a:spcPct val="0"/>
              </a:spcAft>
              <a:buClr>
                <a:schemeClr val="dk1"/>
              </a:buClr>
              <a:buSzPts val="2400"/>
              <a:buFont typeface="Arial"/>
              <a:buChar char="•"/>
            </a:pPr>
            <a:r>
              <a:rPr lang="es-US" sz="2400" b="0" i="0" u="none" strike="noStrike" cap="none" baseline="0" dirty="0">
                <a:solidFill>
                  <a:srgbClr val="000000"/>
                </a:solidFill>
                <a:effectLst/>
                <a:uFill>
                  <a:solidFill>
                    <a:prstClr val="black">
                      <a:alpha val="0"/>
                    </a:prstClr>
                  </a:solidFill>
                </a:uFill>
                <a:latin typeface="Calibri"/>
                <a:ea typeface="Calibri"/>
                <a:cs typeface="Calibri"/>
              </a:rPr>
              <a:t>Hasta la mitad de los jóvenes en hogares de acogida informan haber huido al menos una vez, y muchos jóvenes informan haber huido varias veces (a través de autoinformes). </a:t>
            </a:r>
            <a:endParaRPr dirty="0"/>
          </a:p>
          <a:p>
            <a:pPr marL="342900" marR="0" lvl="0" indent="-190500" algn="l" rtl="0">
              <a:spcBef>
                <a:spcPct val="0"/>
              </a:spcBef>
              <a:spcAft>
                <a:spcPct val="0"/>
              </a:spcAft>
              <a:buClr>
                <a:schemeClr val="dk1"/>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ct val="0"/>
              </a:spcBef>
              <a:spcAft>
                <a:spcPct val="0"/>
              </a:spcAft>
              <a:buClr>
                <a:schemeClr val="dk1"/>
              </a:buClr>
              <a:buSzPts val="2400"/>
              <a:buFont typeface="Arial"/>
              <a:buChar char="•"/>
            </a:pPr>
            <a:r>
              <a:rPr lang="es-US" sz="2400" b="0" i="0" u="none" strike="noStrike" cap="none" baseline="0" dirty="0">
                <a:solidFill>
                  <a:srgbClr val="000000"/>
                </a:solidFill>
                <a:effectLst/>
                <a:uFill>
                  <a:solidFill>
                    <a:prstClr val="black">
                      <a:alpha val="0"/>
                    </a:prstClr>
                  </a:solidFill>
                </a:uFill>
                <a:latin typeface="Calibri"/>
                <a:ea typeface="Calibri"/>
                <a:cs typeface="Calibri"/>
              </a:rPr>
              <a:t>Un estudio realizado con jóvenes de 17 años en hogares de acogida en Illinois, Iowa y Wisconsin encontró que el 46 % reportó haberse fugado de una ubicación del hogar de acogida al menos una vez</a:t>
            </a:r>
            <a:endParaRPr dirty="0"/>
          </a:p>
          <a:p>
            <a:pPr marL="0" marR="0" lvl="0" indent="0" algn="l" rtl="0">
              <a:spcBef>
                <a:spcPct val="0"/>
              </a:spcBef>
              <a:spcAft>
                <a:spcPct val="0"/>
              </a:spcAft>
              <a:buNone/>
            </a:pPr>
            <a:endParaRPr sz="2800" dirty="0">
              <a:solidFill>
                <a:srgbClr val="648338"/>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42" name="Google Shape;142;p7"/>
          <p:cNvSpPr txBox="1"/>
          <p:nvPr/>
        </p:nvSpPr>
        <p:spPr>
          <a:xfrm>
            <a:off x="653860" y="630936"/>
            <a:ext cx="10713023" cy="3970318"/>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endParaRPr sz="24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Calibri"/>
              <a:ea typeface="Calibri"/>
              <a:cs typeface="Calibri"/>
              <a:sym typeface="Calibri"/>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graphicFrame>
        <p:nvGraphicFramePr>
          <p:cNvPr id="143" name="Google Shape;143;p7"/>
          <p:cNvGraphicFramePr>
            <a:graphicFrameLocks noGrp="1"/>
          </p:cNvGraphicFramePr>
          <p:nvPr>
            <p:extLst>
              <p:ext uri="{D42A27DB-BD31-4B8C-83A1-F6EECF244321}">
                <p14:modId xmlns:p14="http://schemas.microsoft.com/office/powerpoint/2010/main" val="3774896545"/>
              </p:ext>
            </p:extLst>
          </p:nvPr>
        </p:nvGraphicFramePr>
        <p:xfrm>
          <a:off x="488887" y="859536"/>
          <a:ext cx="11389260" cy="5921610"/>
        </p:xfrm>
        <a:graphic>
          <a:graphicData uri="http://schemas.openxmlformats.org/drawingml/2006/table">
            <a:tbl>
              <a:tblPr firstRow="1" bandRow="1">
                <a:noFill/>
                <a:tableStyleId>{B2BB786B-8B8A-42BE-A93B-6E7E63050D0A}</a:tableStyleId>
              </a:tblPr>
              <a:tblGrid>
                <a:gridCol w="5694630">
                  <a:extLst>
                    <a:ext uri="{9D8B030D-6E8A-4147-A177-3AD203B41FA5}">
                      <a16:colId xmlns:a16="http://schemas.microsoft.com/office/drawing/2014/main" val="20000"/>
                    </a:ext>
                  </a:extLst>
                </a:gridCol>
                <a:gridCol w="5694630">
                  <a:extLst>
                    <a:ext uri="{9D8B030D-6E8A-4147-A177-3AD203B41FA5}">
                      <a16:colId xmlns:a16="http://schemas.microsoft.com/office/drawing/2014/main" val="20001"/>
                    </a:ext>
                  </a:extLst>
                </a:gridCol>
              </a:tblGrid>
              <a:tr h="585368">
                <a:tc gridSpan="2">
                  <a:txBody>
                    <a:bodyPr/>
                    <a:lstStyle/>
                    <a:p>
                      <a:pPr marL="0" marR="0" lvl="0" indent="0" algn="ctr" rtl="0">
                        <a:lnSpc>
                          <a:spcPct val="100000"/>
                        </a:lnSpc>
                        <a:spcBef>
                          <a:spcPct val="0"/>
                        </a:spcBef>
                        <a:spcAft>
                          <a:spcPct val="0"/>
                        </a:spcAft>
                        <a:buClr>
                          <a:schemeClr val="lt1"/>
                        </a:buClr>
                        <a:buSzPts val="3200"/>
                        <a:buFont typeface="Source Sans Pro"/>
                        <a:buNone/>
                      </a:pPr>
                      <a:r>
                        <a:rPr lang="es-US" sz="3200" b="0" i="0" u="none" strike="noStrike" cap="none" baseline="0" dirty="0">
                          <a:solidFill>
                            <a:srgbClr val="FFFFFF"/>
                          </a:solidFill>
                          <a:effectLst/>
                          <a:uFill>
                            <a:solidFill>
                              <a:prstClr val="black">
                                <a:alpha val="0"/>
                              </a:prstClr>
                            </a:solidFill>
                          </a:uFill>
                          <a:latin typeface="Source Sans Pro"/>
                          <a:ea typeface="Source Sans Pro"/>
                          <a:cs typeface="Source Sans Pro"/>
                        </a:rPr>
                        <a:t>Factores que aumentan la prevalencia</a:t>
                      </a:r>
                      <a:endParaRPr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1415991">
                <a:tc>
                  <a:txBody>
                    <a:bodyPr/>
                    <a:lstStyle/>
                    <a:p>
                      <a:pPr marL="0" marR="0" lvl="0" indent="0" algn="ctr" rtl="0">
                        <a:spcBef>
                          <a:spcPct val="0"/>
                        </a:spcBef>
                        <a:spcAft>
                          <a:spcPct val="0"/>
                        </a:spcAft>
                        <a:buNone/>
                      </a:pPr>
                      <a:r>
                        <a:rPr lang="es-US" sz="1300" b="0" i="0" u="none" strike="noStrike" cap="none" baseline="0" dirty="0">
                          <a:solidFill>
                            <a:srgbClr val="000000"/>
                          </a:solidFill>
                          <a:effectLst/>
                          <a:uFill>
                            <a:solidFill>
                              <a:prstClr val="black">
                                <a:alpha val="0"/>
                              </a:prstClr>
                            </a:solidFill>
                          </a:uFill>
                          <a:latin typeface="Arial"/>
                          <a:ea typeface="Arial"/>
                          <a:cs typeface="Arial"/>
                        </a:rPr>
                        <a:t>Mayor edad</a:t>
                      </a:r>
                      <a:endParaRPr sz="1300" dirty="0"/>
                    </a:p>
                  </a:txBody>
                  <a:tcPr marL="91450" marR="91450" marT="45725" marB="45725"/>
                </a:tc>
                <a:tc>
                  <a:txBody>
                    <a:bodyPr/>
                    <a:lstStyle/>
                    <a:p>
                      <a:pPr marL="285750" marR="0" lvl="0" indent="-285750" algn="l" rtl="0">
                        <a:spcBef>
                          <a:spcPct val="0"/>
                        </a:spcBef>
                        <a:spcAft>
                          <a:spcPct val="0"/>
                        </a:spcAft>
                        <a:buClr>
                          <a:schemeClr val="dk1"/>
                        </a:buClr>
                        <a:buSzPts val="1800"/>
                        <a:buFont typeface="Arial"/>
                        <a:buChar char="•"/>
                      </a:pPr>
                      <a:r>
                        <a:rPr lang="es-US" sz="1300" b="0" i="0" u="none" strike="noStrike" cap="none" baseline="0" dirty="0">
                          <a:solidFill>
                            <a:srgbClr val="000000"/>
                          </a:solidFill>
                          <a:effectLst/>
                          <a:uFill>
                            <a:solidFill>
                              <a:prstClr val="black">
                                <a:alpha val="0"/>
                              </a:prstClr>
                            </a:solidFill>
                          </a:uFill>
                          <a:latin typeface="Arial"/>
                          <a:ea typeface="Arial"/>
                          <a:cs typeface="Arial"/>
                        </a:rPr>
                        <a:t>Mayor incidencia entre los 14 y 16 años</a:t>
                      </a:r>
                      <a:endParaRPr sz="1300" dirty="0"/>
                    </a:p>
                    <a:p>
                      <a:pPr marL="285750" marR="0" lvl="0" indent="-285750" algn="l" rtl="0">
                        <a:spcBef>
                          <a:spcPct val="0"/>
                        </a:spcBef>
                        <a:spcAft>
                          <a:spcPct val="0"/>
                        </a:spcAft>
                        <a:buClr>
                          <a:schemeClr val="dk1"/>
                        </a:buClr>
                        <a:buSzPts val="1800"/>
                        <a:buFont typeface="Arial"/>
                        <a:buChar char="•"/>
                      </a:pPr>
                      <a:r>
                        <a:rPr lang="es-US" sz="1300" b="0" i="0" u="none" strike="noStrike" cap="none" baseline="0" dirty="0">
                          <a:solidFill>
                            <a:srgbClr val="000000"/>
                          </a:solidFill>
                          <a:effectLst/>
                          <a:uFill>
                            <a:solidFill>
                              <a:prstClr val="black">
                                <a:alpha val="0"/>
                              </a:prstClr>
                            </a:solidFill>
                          </a:uFill>
                          <a:latin typeface="Arial"/>
                          <a:ea typeface="Arial"/>
                          <a:cs typeface="Arial"/>
                        </a:rPr>
                        <a:t>Desde 2012, el Centro Nacional para Niños Desaparecidos y Explotados (NCMEC) indica que los informes de fugas de jóvenes de 12 a 14 años han aumentado, mientras que los informes de la población de niños de 12 a 14 años en bajo custodia estatal han disminuido.</a:t>
                      </a:r>
                      <a:endParaRPr sz="1300" dirty="0"/>
                    </a:p>
                    <a:p>
                      <a:pPr marL="0" marR="0" lvl="0" indent="0" algn="l" rtl="0">
                        <a:spcBef>
                          <a:spcPct val="0"/>
                        </a:spcBef>
                        <a:spcAft>
                          <a:spcPct val="0"/>
                        </a:spcAft>
                        <a:buNone/>
                      </a:pPr>
                      <a:endParaRPr sz="1300" u="none" strike="noStrike" cap="none" dirty="0"/>
                    </a:p>
                  </a:txBody>
                  <a:tcPr marL="91450" marR="91450" marT="45725" marB="45725"/>
                </a:tc>
                <a:extLst>
                  <a:ext uri="{0D108BD9-81ED-4DB2-BD59-A6C34878D82A}">
                    <a16:rowId xmlns:a16="http://schemas.microsoft.com/office/drawing/2014/main" val="10001"/>
                  </a:ext>
                </a:extLst>
              </a:tr>
              <a:tr h="570368">
                <a:tc>
                  <a:txBody>
                    <a:bodyPr/>
                    <a:lstStyle/>
                    <a:p>
                      <a:pPr marL="0" marR="0" lvl="0" indent="0" algn="ctr" rtl="0">
                        <a:spcBef>
                          <a:spcPct val="0"/>
                        </a:spcBef>
                        <a:spcAft>
                          <a:spcPct val="0"/>
                        </a:spcAft>
                        <a:buNone/>
                      </a:pPr>
                      <a:r>
                        <a:rPr lang="es-US" sz="1300" b="0" i="0" u="none" strike="noStrike" cap="none" baseline="0" dirty="0">
                          <a:solidFill>
                            <a:srgbClr val="000000"/>
                          </a:solidFill>
                          <a:effectLst/>
                          <a:uFill>
                            <a:solidFill>
                              <a:prstClr val="black">
                                <a:alpha val="0"/>
                              </a:prstClr>
                            </a:solidFill>
                          </a:uFill>
                          <a:latin typeface="Arial"/>
                          <a:ea typeface="Arial"/>
                          <a:cs typeface="Arial"/>
                        </a:rPr>
                        <a:t>Mujer</a:t>
                      </a:r>
                      <a:endParaRPr sz="1300" dirty="0"/>
                    </a:p>
                  </a:txBody>
                  <a:tcPr marL="91450" marR="91450" marT="45725" marB="45725"/>
                </a:tc>
                <a:tc>
                  <a:txBody>
                    <a:bodyPr/>
                    <a:lstStyle/>
                    <a:p>
                      <a:pPr marL="285750" marR="0" lvl="0" indent="-285750" algn="l" rtl="0">
                        <a:lnSpc>
                          <a:spcPct val="100000"/>
                        </a:lnSpc>
                        <a:spcBef>
                          <a:spcPct val="0"/>
                        </a:spcBef>
                        <a:spcAft>
                          <a:spcPct val="0"/>
                        </a:spcAft>
                        <a:buClr>
                          <a:schemeClr val="dk1"/>
                        </a:buClr>
                        <a:buSzPts val="1800"/>
                        <a:buFont typeface="Arial"/>
                        <a:buChar char="•"/>
                      </a:pPr>
                      <a:r>
                        <a:rPr lang="es-US" sz="1300" b="0" i="0" u="none" strike="noStrike" cap="none" baseline="0" dirty="0">
                          <a:solidFill>
                            <a:srgbClr val="000000"/>
                          </a:solidFill>
                          <a:effectLst/>
                          <a:uFill>
                            <a:solidFill>
                              <a:prstClr val="black">
                                <a:alpha val="0"/>
                              </a:prstClr>
                            </a:solidFill>
                          </a:uFill>
                          <a:latin typeface="Arial"/>
                          <a:ea typeface="Arial"/>
                          <a:cs typeface="Arial"/>
                        </a:rPr>
                        <a:t>Entre 2012 y 2017, el NCMEC informa que las jóvenes de sexo femenino representan el 60 % de los escapes informados.</a:t>
                      </a:r>
                      <a:endParaRPr sz="1300" dirty="0"/>
                    </a:p>
                  </a:txBody>
                  <a:tcPr marL="91450" marR="91450" marT="45725" marB="45725"/>
                </a:tc>
                <a:extLst>
                  <a:ext uri="{0D108BD9-81ED-4DB2-BD59-A6C34878D82A}">
                    <a16:rowId xmlns:a16="http://schemas.microsoft.com/office/drawing/2014/main" val="10002"/>
                  </a:ext>
                </a:extLst>
              </a:tr>
              <a:tr h="886625">
                <a:tc>
                  <a:txBody>
                    <a:bodyPr/>
                    <a:lstStyle/>
                    <a:p>
                      <a:pPr marL="0" marR="0" lvl="0" indent="0" algn="ctr" rtl="0">
                        <a:lnSpc>
                          <a:spcPct val="100000"/>
                        </a:lnSpc>
                        <a:spcBef>
                          <a:spcPct val="0"/>
                        </a:spcBef>
                        <a:spcAft>
                          <a:spcPct val="0"/>
                        </a:spcAft>
                        <a:buClr>
                          <a:schemeClr val="dk1"/>
                        </a:buClr>
                        <a:buSzPts val="1800"/>
                        <a:buFont typeface="Calibri"/>
                        <a:buNone/>
                      </a:pPr>
                      <a:r>
                        <a:rPr lang="es-US" sz="1300" b="0" i="0" u="none" strike="noStrike" cap="none" baseline="0" dirty="0">
                          <a:solidFill>
                            <a:srgbClr val="000000"/>
                          </a:solidFill>
                          <a:effectLst/>
                          <a:uFill>
                            <a:solidFill>
                              <a:prstClr val="black">
                                <a:alpha val="0"/>
                              </a:prstClr>
                            </a:solidFill>
                          </a:uFill>
                          <a:latin typeface="Arial"/>
                          <a:ea typeface="Arial"/>
                          <a:cs typeface="Arial"/>
                        </a:rPr>
                        <a:t>LGBTQIA+ </a:t>
                      </a:r>
                      <a:endParaRPr sz="1300" dirty="0"/>
                    </a:p>
                    <a:p>
                      <a:pPr marL="0" marR="0" lvl="0" indent="0" algn="ctr" rtl="0">
                        <a:spcBef>
                          <a:spcPct val="0"/>
                        </a:spcBef>
                        <a:spcAft>
                          <a:spcPct val="0"/>
                        </a:spcAft>
                        <a:buNone/>
                      </a:pPr>
                      <a:endParaRPr sz="1300" u="none" strike="noStrike" cap="none" dirty="0"/>
                    </a:p>
                  </a:txBody>
                  <a:tcPr marL="91450" marR="91450" marT="45725" marB="45725"/>
                </a:tc>
                <a:tc>
                  <a:txBody>
                    <a:bodyPr/>
                    <a:lstStyle/>
                    <a:p>
                      <a:pPr marL="285750" marR="0" lvl="0" indent="-285750" algn="l" rtl="0">
                        <a:lnSpc>
                          <a:spcPct val="100000"/>
                        </a:lnSpc>
                        <a:spcBef>
                          <a:spcPct val="0"/>
                        </a:spcBef>
                        <a:spcAft>
                          <a:spcPct val="0"/>
                        </a:spcAft>
                        <a:buClr>
                          <a:schemeClr val="dk1"/>
                        </a:buClr>
                        <a:buSzPts val="1800"/>
                        <a:buFont typeface="Arial"/>
                        <a:buChar char="•"/>
                      </a:pPr>
                      <a:r>
                        <a:rPr lang="es-US" sz="1300" b="0" i="0" u="none" strike="noStrike" cap="none" baseline="0" dirty="0">
                          <a:solidFill>
                            <a:srgbClr val="000000"/>
                          </a:solidFill>
                          <a:effectLst/>
                          <a:uFill>
                            <a:solidFill>
                              <a:prstClr val="black">
                                <a:alpha val="0"/>
                              </a:prstClr>
                            </a:solidFill>
                          </a:uFill>
                          <a:latin typeface="Arial"/>
                          <a:ea typeface="Arial"/>
                          <a:cs typeface="Arial"/>
                        </a:rPr>
                        <a:t>Es más probable que los jóvenes que no están bajo cuidado se escapen de casa; tendencias similares aparecen en los datos de los jóvenes en hogares transitorios.</a:t>
                      </a:r>
                      <a:endParaRPr sz="1300" dirty="0"/>
                    </a:p>
                  </a:txBody>
                  <a:tcPr marL="91450" marR="91450" marT="45725" marB="45725"/>
                </a:tc>
                <a:extLst>
                  <a:ext uri="{0D108BD9-81ED-4DB2-BD59-A6C34878D82A}">
                    <a16:rowId xmlns:a16="http://schemas.microsoft.com/office/drawing/2014/main" val="10003"/>
                  </a:ext>
                </a:extLst>
              </a:tr>
              <a:tr h="815426">
                <a:tc>
                  <a:txBody>
                    <a:bodyPr/>
                    <a:lstStyle/>
                    <a:p>
                      <a:pPr marL="0" marR="0" lvl="0" indent="0" algn="ctr" rtl="0">
                        <a:lnSpc>
                          <a:spcPct val="100000"/>
                        </a:lnSpc>
                        <a:spcBef>
                          <a:spcPct val="0"/>
                        </a:spcBef>
                        <a:spcAft>
                          <a:spcPct val="0"/>
                        </a:spcAft>
                        <a:buClr>
                          <a:schemeClr val="dk1"/>
                        </a:buClr>
                        <a:buSzPts val="1800"/>
                        <a:buFont typeface="Calibri"/>
                        <a:buNone/>
                      </a:pPr>
                      <a:r>
                        <a:rPr lang="es-US" sz="1300" b="0" i="0" u="none" strike="noStrike" cap="none" baseline="0" dirty="0">
                          <a:solidFill>
                            <a:srgbClr val="000000"/>
                          </a:solidFill>
                          <a:effectLst/>
                          <a:uFill>
                            <a:solidFill>
                              <a:prstClr val="black">
                                <a:alpha val="0"/>
                              </a:prstClr>
                            </a:solidFill>
                          </a:uFill>
                          <a:latin typeface="Arial"/>
                          <a:ea typeface="Arial"/>
                          <a:cs typeface="Arial"/>
                        </a:rPr>
                        <a:t>Abuso de sustancias</a:t>
                      </a:r>
                      <a:endParaRPr sz="1300" dirty="0"/>
                    </a:p>
                    <a:p>
                      <a:pPr marL="0" marR="0" lvl="0" indent="0" algn="ctr" rtl="0">
                        <a:spcBef>
                          <a:spcPct val="0"/>
                        </a:spcBef>
                        <a:spcAft>
                          <a:spcPct val="0"/>
                        </a:spcAft>
                        <a:buNone/>
                      </a:pPr>
                      <a:endParaRPr sz="1300" u="none" strike="noStrike" cap="none" dirty="0"/>
                    </a:p>
                  </a:txBody>
                  <a:tcPr marL="91450" marR="91450" marT="45725" marB="45725"/>
                </a:tc>
                <a:tc>
                  <a:txBody>
                    <a:bodyPr/>
                    <a:lstStyle/>
                    <a:p>
                      <a:pPr marL="285750" marR="0" lvl="0" indent="-285750" algn="l" rtl="0">
                        <a:lnSpc>
                          <a:spcPct val="100000"/>
                        </a:lnSpc>
                        <a:spcBef>
                          <a:spcPct val="0"/>
                        </a:spcBef>
                        <a:spcAft>
                          <a:spcPct val="0"/>
                        </a:spcAft>
                        <a:buClr>
                          <a:schemeClr val="dk1"/>
                        </a:buClr>
                        <a:buSzPts val="1800"/>
                        <a:buFont typeface="Arial"/>
                        <a:buChar char="•"/>
                      </a:pPr>
                      <a:r>
                        <a:rPr lang="es-US" sz="1300" b="0" i="0" u="none" strike="noStrike" cap="none" baseline="0" dirty="0">
                          <a:solidFill>
                            <a:srgbClr val="000000"/>
                          </a:solidFill>
                          <a:effectLst/>
                          <a:uFill>
                            <a:solidFill>
                              <a:prstClr val="black">
                                <a:alpha val="0"/>
                              </a:prstClr>
                            </a:solidFill>
                          </a:uFill>
                          <a:latin typeface="Arial"/>
                          <a:ea typeface="Arial"/>
                          <a:cs typeface="Arial"/>
                        </a:rPr>
                        <a:t>Aumenta el riesgo hasta que el abuso de sustancias es lo suficientemente debilitante como para evitar dejar de recibir atención.</a:t>
                      </a:r>
                      <a:endParaRPr sz="1300" dirty="0"/>
                    </a:p>
                  </a:txBody>
                  <a:tcPr marL="91450" marR="91450" marT="45725" marB="45725"/>
                </a:tc>
                <a:extLst>
                  <a:ext uri="{0D108BD9-81ED-4DB2-BD59-A6C34878D82A}">
                    <a16:rowId xmlns:a16="http://schemas.microsoft.com/office/drawing/2014/main" val="10004"/>
                  </a:ext>
                </a:extLst>
              </a:tr>
              <a:tr h="1585533">
                <a:tc>
                  <a:txBody>
                    <a:bodyPr/>
                    <a:lstStyle/>
                    <a:p>
                      <a:pPr marL="0" marR="0" lvl="0" indent="0" algn="ctr" rtl="0">
                        <a:lnSpc>
                          <a:spcPct val="100000"/>
                        </a:lnSpc>
                        <a:spcBef>
                          <a:spcPct val="0"/>
                        </a:spcBef>
                        <a:spcAft>
                          <a:spcPct val="0"/>
                        </a:spcAft>
                        <a:buClr>
                          <a:schemeClr val="dk1"/>
                        </a:buClr>
                        <a:buSzPts val="1800"/>
                        <a:buFont typeface="Calibri"/>
                        <a:buNone/>
                      </a:pPr>
                      <a:r>
                        <a:rPr lang="es-US" sz="1300" b="0" i="0" u="none" strike="noStrike" cap="none" baseline="0" dirty="0">
                          <a:solidFill>
                            <a:srgbClr val="000000"/>
                          </a:solidFill>
                          <a:effectLst/>
                          <a:uFill>
                            <a:solidFill>
                              <a:prstClr val="black">
                                <a:alpha val="0"/>
                              </a:prstClr>
                            </a:solidFill>
                          </a:uFill>
                          <a:latin typeface="Arial"/>
                          <a:ea typeface="Arial"/>
                          <a:cs typeface="Arial"/>
                        </a:rPr>
                        <a:t>Mayor número de colocaciones en lugares de cuidado en el sistema de bienestar infantil</a:t>
                      </a:r>
                      <a:endParaRPr sz="1300" dirty="0"/>
                    </a:p>
                    <a:p>
                      <a:pPr marL="0" marR="0" lvl="0" indent="0" algn="ctr" rtl="0">
                        <a:spcBef>
                          <a:spcPct val="0"/>
                        </a:spcBef>
                        <a:spcAft>
                          <a:spcPct val="0"/>
                        </a:spcAft>
                        <a:buNone/>
                      </a:pPr>
                      <a:endParaRPr sz="1300" u="none" strike="noStrike" cap="none" dirty="0"/>
                    </a:p>
                  </a:txBody>
                  <a:tcPr marL="91450" marR="91450" marT="45725" marB="45725"/>
                </a:tc>
                <a:tc>
                  <a:txBody>
                    <a:bodyPr/>
                    <a:lstStyle/>
                    <a:p>
                      <a:pPr marL="285750" marR="0" lvl="0" indent="-285750" algn="l" rtl="0">
                        <a:spcBef>
                          <a:spcPct val="0"/>
                        </a:spcBef>
                        <a:spcAft>
                          <a:spcPct val="0"/>
                        </a:spcAft>
                        <a:buClr>
                          <a:schemeClr val="dk1"/>
                        </a:buClr>
                        <a:buSzPts val="1800"/>
                        <a:buFont typeface="Arial"/>
                        <a:buChar char="•"/>
                      </a:pPr>
                      <a:r>
                        <a:rPr lang="es-US" sz="1300" b="0" i="0" u="none" strike="noStrike" cap="none" baseline="0" dirty="0">
                          <a:solidFill>
                            <a:srgbClr val="000000"/>
                          </a:solidFill>
                          <a:effectLst/>
                          <a:uFill>
                            <a:solidFill>
                              <a:prstClr val="black">
                                <a:alpha val="0"/>
                              </a:prstClr>
                            </a:solidFill>
                          </a:uFill>
                          <a:latin typeface="Arial"/>
                          <a:ea typeface="Arial"/>
                          <a:cs typeface="Arial"/>
                        </a:rPr>
                        <a:t>El riesgo de que el menor se fugue aumenta con cada ubicación adicional. </a:t>
                      </a:r>
                      <a:endParaRPr sz="1300"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8"/>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50" name="Google Shape;150;p8"/>
          <p:cNvSpPr txBox="1"/>
          <p:nvPr/>
        </p:nvSpPr>
        <p:spPr>
          <a:xfrm>
            <a:off x="772732" y="914400"/>
            <a:ext cx="10713023" cy="5852119"/>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Vínculo con la explotación sexual comercial  </a:t>
            </a:r>
            <a:endParaRPr dirty="0"/>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Calibri"/>
                <a:ea typeface="Calibri"/>
                <a:cs typeface="Calibri"/>
              </a:rPr>
              <a:t>El Informe anual de 2017 del estado de Texas sobre fugas de jóvenes en hogares transitorios muestra que, en el transcurso de un solo año, aproximadamente el 4.5 % de los jóvenes en “situación de fuga” informaron haber experimentado tráfico sexual mientras estaban fuera del cuidado.</a:t>
            </a:r>
            <a:endParaRPr dirty="0"/>
          </a:p>
          <a:p>
            <a:pPr marL="0" marR="0" lvl="0" indent="0" algn="l" rtl="0">
              <a:spcBef>
                <a:spcPct val="0"/>
              </a:spcBef>
              <a:spcAft>
                <a:spcPct val="0"/>
              </a:spcAft>
              <a:buNone/>
            </a:pPr>
            <a:endParaRPr sz="24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400" b="0" i="0" u="none" strike="noStrike" cap="none" baseline="0" dirty="0">
                <a:solidFill>
                  <a:srgbClr val="000000"/>
                </a:solidFill>
                <a:effectLst/>
                <a:uFill>
                  <a:solidFill>
                    <a:prstClr val="black">
                      <a:alpha val="0"/>
                    </a:prstClr>
                  </a:solidFill>
                </a:uFill>
                <a:latin typeface="Calibri"/>
                <a:ea typeface="Calibri"/>
                <a:cs typeface="Calibri"/>
              </a:rPr>
              <a:t>Los datos administrativos de protección infantil de Illinois y Florida revelaron que el 17 % y el 7.4 % de los jóvenes, respectivamente, estaban en “situación de fuga” al momento de una acusación de tráfico registrada.</a:t>
            </a: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2800" b="0" i="0" u="none" strike="noStrike" cap="none" baseline="0" dirty="0">
                <a:solidFill>
                  <a:srgbClr val="70AD47"/>
                </a:solidFill>
                <a:effectLst/>
                <a:uFill>
                  <a:solidFill>
                    <a:prstClr val="black">
                      <a:alpha val="0"/>
                    </a:prstClr>
                  </a:solidFill>
                </a:uFill>
                <a:latin typeface="Calibri"/>
                <a:ea typeface="Calibri"/>
                <a:cs typeface="Calibri"/>
              </a:rPr>
              <a:t>¿Qué sabemos sobre cómo los jóvenes perdidos se intersecan con la explotación?</a:t>
            </a:r>
            <a:endParaRPr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57" name="Google Shape;157;p9"/>
          <p:cNvSpPr txBox="1"/>
          <p:nvPr/>
        </p:nvSpPr>
        <p:spPr>
          <a:xfrm>
            <a:off x="772732" y="914400"/>
            <a:ext cx="10713023" cy="6293990"/>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s-US" sz="4400" b="0" i="0" u="none" strike="noStrike" cap="none" baseline="0" dirty="0">
                <a:solidFill>
                  <a:srgbClr val="569CD4"/>
                </a:solidFill>
                <a:effectLst/>
                <a:uFill>
                  <a:solidFill>
                    <a:prstClr val="black">
                      <a:alpha val="0"/>
                    </a:prstClr>
                  </a:solidFill>
                </a:uFill>
                <a:latin typeface="Source Sans Pro"/>
                <a:ea typeface="Source Sans Pro"/>
                <a:cs typeface="Source Sans Pro"/>
              </a:rPr>
              <a:t>¿Qué sabemos sobre los resultados para los jóvenes que no reciben cuidado transitorio?  </a:t>
            </a:r>
            <a:endParaRPr sz="4400" dirty="0">
              <a:solidFill>
                <a:srgbClr val="569CD4"/>
              </a:solidFill>
              <a:latin typeface="Source Sans Pro"/>
              <a:ea typeface="Source Sans Pro"/>
              <a:cs typeface="Source Sans Pro"/>
              <a:sym typeface="Source Sans Pro"/>
            </a:endParaRPr>
          </a:p>
          <a:p>
            <a:pPr marL="0" marR="0" lvl="0" indent="0" algn="l" rtl="0">
              <a:spcBef>
                <a:spcPct val="0"/>
              </a:spcBef>
              <a:spcAft>
                <a:spcPct val="0"/>
              </a:spcAft>
              <a:buNone/>
            </a:pPr>
            <a:endParaRPr sz="2100" dirty="0">
              <a:solidFill>
                <a:schemeClr val="dk1"/>
              </a:solidFill>
              <a:latin typeface="Calibri"/>
              <a:ea typeface="Calibri"/>
              <a:cs typeface="Calibri"/>
              <a:sym typeface="Calibri"/>
            </a:endParaRPr>
          </a:p>
          <a:p>
            <a:pPr marL="0" marR="0" lvl="0" indent="0" algn="l" rtl="0">
              <a:spcBef>
                <a:spcPct val="0"/>
              </a:spcBef>
              <a:spcAft>
                <a:spcPct val="0"/>
              </a:spcAft>
              <a:buNone/>
            </a:pPr>
            <a:r>
              <a:rPr lang="es-US" sz="2100" b="0" i="0" u="none" strike="noStrike" cap="none" baseline="0" dirty="0">
                <a:solidFill>
                  <a:srgbClr val="000000"/>
                </a:solidFill>
                <a:effectLst/>
                <a:uFill>
                  <a:solidFill>
                    <a:prstClr val="black">
                      <a:alpha val="0"/>
                    </a:prstClr>
                  </a:solidFill>
                </a:uFill>
                <a:latin typeface="Calibri"/>
                <a:ea typeface="Calibri"/>
                <a:cs typeface="Calibri"/>
              </a:rPr>
              <a:t>Los jóvenes bajo cuidado con acusaciones o experiencias de tráfico autoinformadas tuvieron significativamente más probabilidades de haber abandonado el hogar de sus padres o cuidadores (68.4 % frente a 49.5 %; valor p &lt;0.05).</a:t>
            </a:r>
            <a:endParaRPr sz="21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1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2100" b="0" i="0" u="none" strike="noStrike" cap="none" baseline="0" dirty="0">
                <a:solidFill>
                  <a:srgbClr val="000000"/>
                </a:solidFill>
                <a:effectLst/>
                <a:uFill>
                  <a:solidFill>
                    <a:prstClr val="black">
                      <a:alpha val="0"/>
                    </a:prstClr>
                  </a:solidFill>
                </a:uFill>
                <a:latin typeface="Calibri"/>
                <a:ea typeface="Calibri"/>
                <a:cs typeface="Calibri"/>
              </a:rPr>
              <a:t>Significativamente más jóvenes con acusaciones o experiencias de tráfico autoinformadas habían salido de su casa, 11 veces o más en comparación con los jóvenes que se fueron de 1 a 5 veces.</a:t>
            </a:r>
            <a:endParaRPr sz="21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1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r>
              <a:rPr lang="es-US" sz="2100" b="0" i="0" u="none" strike="noStrike" cap="none" baseline="0" dirty="0">
                <a:solidFill>
                  <a:srgbClr val="000000"/>
                </a:solidFill>
                <a:effectLst/>
                <a:uFill>
                  <a:solidFill>
                    <a:prstClr val="black">
                      <a:alpha val="0"/>
                    </a:prstClr>
                  </a:solidFill>
                </a:uFill>
                <a:latin typeface="Calibri"/>
                <a:ea typeface="Calibri"/>
                <a:cs typeface="Calibri"/>
              </a:rPr>
              <a:t>Los jóvenes con denuncias o experiencias de trata autoreportadas tenían significativamente más probabilidades de haber abandonado alguna vez un hogar de acogida, un hogar grupal u otra ubicación dentro del sistema de protección infantil (77.4 % frente a 57.6 %, p &lt; 0.01). </a:t>
            </a:r>
            <a:endParaRPr sz="21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a:p>
            <a:pPr marL="0" marR="0" lvl="0" indent="0" algn="l" rtl="0">
              <a:spcBef>
                <a:spcPct val="0"/>
              </a:spcBef>
              <a:spcAft>
                <a:spcPct val="0"/>
              </a:spcAft>
              <a:buNone/>
            </a:pPr>
            <a:endParaRPr sz="1800" dirty="0">
              <a:solidFill>
                <a:schemeClr val="dk1"/>
              </a:solidFill>
              <a:latin typeface="Calibri"/>
              <a:ea typeface="Calibri"/>
              <a:cs typeface="Calibri"/>
              <a:sym typeface="Calibri"/>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4466A0D263B49988DEE0F8B70FC0B" ma:contentTypeVersion="18" ma:contentTypeDescription="Create a new document." ma:contentTypeScope="" ma:versionID="81a813c2fb09f25c853235bbc02db572">
  <xsd:schema xmlns:xsd="http://www.w3.org/2001/XMLSchema" xmlns:xs="http://www.w3.org/2001/XMLSchema" xmlns:p="http://schemas.microsoft.com/office/2006/metadata/properties" xmlns:ns2="aa3646a1-1bc5-463a-b391-0889166e2378" xmlns:ns3="d78bbc84-fd11-4dab-befa-e84d74b35113" targetNamespace="http://schemas.microsoft.com/office/2006/metadata/properties" ma:root="true" ma:fieldsID="b2223aee3778b9e9a565a18c5046bbd4" ns2:_="" ns3:_="">
    <xsd:import namespace="aa3646a1-1bc5-463a-b391-0889166e2378"/>
    <xsd:import namespace="d78bbc84-fd11-4dab-befa-e84d74b351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646a1-1bc5-463a-b391-0889166e2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5ad4399-7940-49f3-a15b-e92c8300118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bbc84-fd11-4dab-befa-e84d74b351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88c3b0-b253-4bb5-89cc-8a080d9f64dc}" ma:internalName="TaxCatchAll" ma:showField="CatchAllData" ma:web="d78bbc84-fd11-4dab-befa-e84d74b351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8bbc84-fd11-4dab-befa-e84d74b35113" xsi:nil="true"/>
    <lcf76f155ced4ddcb4097134ff3c332f xmlns="aa3646a1-1bc5-463a-b391-0889166e23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772456-BA5A-4CDA-9C82-E425464E53A2}"/>
</file>

<file path=customXml/itemProps2.xml><?xml version="1.0" encoding="utf-8"?>
<ds:datastoreItem xmlns:ds="http://schemas.openxmlformats.org/officeDocument/2006/customXml" ds:itemID="{D18E9E26-E31A-4F0B-8D78-E08D544EBE6B}"/>
</file>

<file path=customXml/itemProps3.xml><?xml version="1.0" encoding="utf-8"?>
<ds:datastoreItem xmlns:ds="http://schemas.openxmlformats.org/officeDocument/2006/customXml" ds:itemID="{9592BBD0-91E8-4573-BD48-BE845E861866}"/>
</file>

<file path=docProps/app.xml><?xml version="1.0" encoding="utf-8"?>
<Properties xmlns="http://schemas.openxmlformats.org/officeDocument/2006/extended-properties" xmlns:vt="http://schemas.openxmlformats.org/officeDocument/2006/docPropsVTypes">
  <TotalTime>12</TotalTime>
  <Words>2508</Words>
  <Application>Microsoft Office PowerPoint</Application>
  <PresentationFormat>Widescreen</PresentationFormat>
  <Paragraphs>472</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Source Sans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Hall</dc:creator>
  <cp:lastModifiedBy>Artur Zak</cp:lastModifiedBy>
  <cp:revision>6</cp:revision>
  <dcterms:created xsi:type="dcterms:W3CDTF">2022-04-07T16:39:50Z</dcterms:created>
  <dcterms:modified xsi:type="dcterms:W3CDTF">2025-09-16T11:27:33Z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0x0101008C94466A0D263B49988DEE0F8B70FC0B</vt:lpwstr>
  </property>
</Properties>
</file>