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1" r:id="rId2"/>
    <p:sldId id="263" r:id="rId3"/>
    <p:sldId id="256" r:id="rId4"/>
    <p:sldId id="258" r:id="rId5"/>
    <p:sldId id="264" r:id="rId6"/>
    <p:sldId id="260" r:id="rId7"/>
    <p:sldId id="280" r:id="rId8"/>
    <p:sldId id="259" r:id="rId9"/>
    <p:sldId id="283" r:id="rId10"/>
    <p:sldId id="284" r:id="rId11"/>
    <p:sldId id="278" r:id="rId12"/>
    <p:sldId id="279" r:id="rId13"/>
    <p:sldId id="281" r:id="rId14"/>
    <p:sldId id="282" r:id="rId15"/>
    <p:sldId id="271" r:id="rId16"/>
    <p:sldId id="285" r:id="rId17"/>
    <p:sldId id="286" r:id="rId18"/>
    <p:sldId id="287" r:id="rId19"/>
    <p:sldId id="288" r:id="rId20"/>
    <p:sldId id="291" r:id="rId21"/>
    <p:sldId id="292" r:id="rId22"/>
    <p:sldId id="293" r:id="rId23"/>
    <p:sldId id="294" r:id="rId24"/>
    <p:sldId id="295" r:id="rId25"/>
    <p:sldId id="296" r:id="rId26"/>
    <p:sldId id="297" r:id="rId27"/>
    <p:sldId id="298" r:id="rId28"/>
    <p:sldId id="302" r:id="rId29"/>
    <p:sldId id="305" r:id="rId30"/>
    <p:sldId id="309" r:id="rId31"/>
    <p:sldId id="310" r:id="rId32"/>
    <p:sldId id="312" r:id="rId33"/>
    <p:sldId id="314" r:id="rId34"/>
    <p:sldId id="315" r:id="rId35"/>
    <p:sldId id="317" r:id="rId36"/>
    <p:sldId id="319" r:id="rId37"/>
    <p:sldId id="31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111" d="100"/>
          <a:sy n="111" d="100"/>
        </p:scale>
        <p:origin x="64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3D4FA-EA97-4E21-BD6D-0EE4C7084014}" type="datetimeFigureOut">
              <a:rPr lang="en-US" smtClean="0"/>
              <a:t>12/17/2020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274E1-D9A6-4EFF-B8D0-551A209830A6}" type="slidenum">
              <a:rPr lang="en-US" smtClean="0"/>
              <a:t>‹#›</a:t>
            </a:fld>
            <a:endParaRPr lang="en-US"/>
          </a:p>
        </p:txBody>
      </p:sp>
    </p:spTree>
    <p:extLst>
      <p:ext uri="{BB962C8B-B14F-4D97-AF65-F5344CB8AC3E}">
        <p14:creationId xmlns:p14="http://schemas.microsoft.com/office/powerpoint/2010/main" val="429019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083098-D5E4-4B3E-8A30-AD71419614EC}"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175273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83098-D5E4-4B3E-8A30-AD71419614EC}"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402053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83098-D5E4-4B3E-8A30-AD71419614EC}"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3195645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83098-D5E4-4B3E-8A30-AD71419614EC}"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539954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083098-D5E4-4B3E-8A30-AD71419614EC}"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171101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083098-D5E4-4B3E-8A30-AD71419614EC}"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20614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083098-D5E4-4B3E-8A30-AD71419614EC}" type="datetimeFigureOut">
              <a:rPr lang="en-US" smtClean="0"/>
              <a:t>12/17/2020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73802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083098-D5E4-4B3E-8A30-AD71419614EC}" type="datetimeFigureOut">
              <a:rPr lang="en-US" smtClean="0"/>
              <a:t>12/17/2020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132301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83098-D5E4-4B3E-8A30-AD71419614EC}" type="datetimeFigureOut">
              <a:rPr lang="en-US" smtClean="0"/>
              <a:t>12/17/2020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221475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083098-D5E4-4B3E-8A30-AD71419614EC}"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330460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083098-D5E4-4B3E-8A30-AD71419614EC}"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44FAC-A11F-4A05-8B6C-2805D116C6F5}" type="slidenum">
              <a:rPr lang="en-US" smtClean="0"/>
              <a:t>‹#›</a:t>
            </a:fld>
            <a:endParaRPr lang="en-US"/>
          </a:p>
        </p:txBody>
      </p:sp>
    </p:spTree>
    <p:extLst>
      <p:ext uri="{BB962C8B-B14F-4D97-AF65-F5344CB8AC3E}">
        <p14:creationId xmlns:p14="http://schemas.microsoft.com/office/powerpoint/2010/main" val="983458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83098-D5E4-4B3E-8A30-AD71419614EC}" type="datetimeFigureOut">
              <a:rPr lang="en-US" smtClean="0"/>
              <a:t>12/17/2020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44FAC-A11F-4A05-8B6C-2805D116C6F5}" type="slidenum">
              <a:rPr lang="en-US" smtClean="0"/>
              <a:t>‹#›</a:t>
            </a:fld>
            <a:endParaRPr lang="en-US"/>
          </a:p>
        </p:txBody>
      </p:sp>
    </p:spTree>
    <p:extLst>
      <p:ext uri="{BB962C8B-B14F-4D97-AF65-F5344CB8AC3E}">
        <p14:creationId xmlns:p14="http://schemas.microsoft.com/office/powerpoint/2010/main" val="2646115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ncov/community/pdf/reopening_america_guidance.pdf"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1R2GmlOK1nQ" TargetMode="External"/><Relationship Id="rId6" Type="http://schemas.openxmlformats.org/officeDocument/2006/relationships/image" Target="../media/image16.png"/><Relationship Id="rId5" Type="http://schemas.openxmlformats.org/officeDocument/2006/relationships/image" Target="../media/image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osha.oregon.gov/OSHARules/div1/437-001-0744.pdf#page=15" TargetMode="External"/><Relationship Id="rId7" Type="http://schemas.openxmlformats.org/officeDocument/2006/relationships/image" Target="../media/image1.png"/><Relationship Id="rId2" Type="http://schemas.openxmlformats.org/officeDocument/2006/relationships/hyperlink" Target="https://osha.oregon.gov/OSHARules/div1/437-001-0744.pdf" TargetMode="External"/><Relationship Id="rId1" Type="http://schemas.openxmlformats.org/officeDocument/2006/relationships/slideLayout" Target="../slideLayouts/slideLayout2.xml"/><Relationship Id="rId6" Type="http://schemas.openxmlformats.org/officeDocument/2006/relationships/hyperlink" Target="https://www.cdc.gov/coronavirus/2019-nCoV/index.html" TargetMode="External"/><Relationship Id="rId5" Type="http://schemas.openxmlformats.org/officeDocument/2006/relationships/hyperlink" Target="https://govstatus.egov.com/OR-OHA-COVID-19" TargetMode="External"/><Relationship Id="rId4" Type="http://schemas.openxmlformats.org/officeDocument/2006/relationships/hyperlink" Target="https://osha.oregon.gov/edu/courses/Pages/COVID-19-training-requirements.aspx" TargetMode="Externa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d914EnpU4Fo" TargetMode="External"/><Relationship Id="rId6" Type="http://schemas.openxmlformats.org/officeDocument/2006/relationships/image" Target="../media/image26.png"/><Relationship Id="rId5" Type="http://schemas.openxmlformats.org/officeDocument/2006/relationships/image" Target="../media/image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IisgnbMfKvI" TargetMode="External"/><Relationship Id="rId6" Type="http://schemas.openxmlformats.org/officeDocument/2006/relationships/image" Target="../media/image27.jpeg"/><Relationship Id="rId5" Type="http://schemas.openxmlformats.org/officeDocument/2006/relationships/image" Target="../media/image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PPE-Algorithm-100720.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osha.oregon.gov/OSHARules/div1/437-001-0744.pdf#page=15"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Screened%20out%20letter.docx" TargetMode="External"/><Relationship Id="rId4" Type="http://schemas.openxmlformats.org/officeDocument/2006/relationships/hyperlink" Target="CMH-Return-to-Work-10-7-20.pdf" TargetMode="Externa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CMH-Criteria-for-Staff-Exposures-to-COVID-19-10-23-20-Verison-2.pdf" TargetMode="External"/><Relationship Id="rId4" Type="http://schemas.openxmlformats.org/officeDocument/2006/relationships/hyperlink" Target="manager-followup-covidpositive-2020%20(002).pdf" TargetMode="Externa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CMH-Return-to-Work-10-7-20.pdf" TargetMode="Externa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s://cmhtv/dept/dept.php?dept=InfectionPrevention"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BtN-goy9VOY" TargetMode="External"/><Relationship Id="rId6" Type="http://schemas.openxmlformats.org/officeDocument/2006/relationships/image" Target="../media/image7.png"/><Relationship Id="rId5" Type="http://schemas.openxmlformats.org/officeDocument/2006/relationships/image" Target="../media/image2.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ZvLFz1KSYMA" TargetMode="External"/><Relationship Id="rId6" Type="http://schemas.openxmlformats.org/officeDocument/2006/relationships/image" Target="../media/image9.jpeg"/><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3F7D-CA88-4CAD-853C-59236C2E45B4}"/>
              </a:ext>
            </a:extLst>
          </p:cNvPr>
          <p:cNvSpPr>
            <a:spLocks noGrp="1"/>
          </p:cNvSpPr>
          <p:nvPr>
            <p:ph type="title"/>
          </p:nvPr>
        </p:nvSpPr>
        <p:spPr>
          <a:xfrm>
            <a:off x="3412822" y="2511866"/>
            <a:ext cx="7886700" cy="1325563"/>
          </a:xfrm>
        </p:spPr>
        <p:txBody>
          <a:bodyPr>
            <a:normAutofit fontScale="90000"/>
          </a:bodyPr>
          <a:lstStyle/>
          <a:p>
            <a:pPr algn="ctr"/>
            <a:r>
              <a:rPr lang="en-US" b="1" dirty="0">
                <a:solidFill>
                  <a:schemeClr val="accent5">
                    <a:lumMod val="50000"/>
                  </a:schemeClr>
                </a:solidFill>
                <a:latin typeface="Century Gothic" panose="020B0502020202020204" pitchFamily="34" charset="0"/>
              </a:rPr>
              <a:t>CMH COVID-19 Training</a:t>
            </a:r>
            <a:br>
              <a:rPr lang="en-US" b="1" dirty="0">
                <a:solidFill>
                  <a:schemeClr val="accent5">
                    <a:lumMod val="50000"/>
                  </a:schemeClr>
                </a:solidFill>
                <a:latin typeface="Century Gothic" panose="020B0502020202020204" pitchFamily="34" charset="0"/>
              </a:rPr>
            </a:br>
            <a:r>
              <a:rPr lang="en-US" sz="3600" dirty="0">
                <a:solidFill>
                  <a:schemeClr val="accent5">
                    <a:lumMod val="50000"/>
                  </a:schemeClr>
                </a:solidFill>
                <a:latin typeface="Century Gothic" panose="020B0502020202020204" pitchFamily="34" charset="0"/>
              </a:rPr>
              <a:t>Oregon OSHA Training Requirement </a:t>
            </a:r>
            <a:br>
              <a:rPr lang="en-US" b="1" dirty="0">
                <a:solidFill>
                  <a:schemeClr val="accent5">
                    <a:lumMod val="50000"/>
                  </a:schemeClr>
                </a:solidFill>
                <a:latin typeface="Century Gothic" panose="020B0502020202020204" pitchFamily="34" charset="0"/>
              </a:rPr>
            </a:br>
            <a:endParaRPr lang="en-US" dirty="0">
              <a:solidFill>
                <a:schemeClr val="accent5">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9B70CF0D-D653-488E-98B4-181D9E2B15AE}"/>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9" name="Picture 38">
            <a:extLst>
              <a:ext uri="{FF2B5EF4-FFF2-40B4-BE49-F238E27FC236}">
                <a16:creationId xmlns:a16="http://schemas.microsoft.com/office/drawing/2014/main" id="{401F1162-9EAD-43E6-BFCB-4FB8096C2D3B}"/>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11" name="Picture 2" descr="Covid: Why is coronavirus such a threat? - BBC News">
            <a:extLst>
              <a:ext uri="{FF2B5EF4-FFF2-40B4-BE49-F238E27FC236}">
                <a16:creationId xmlns:a16="http://schemas.microsoft.com/office/drawing/2014/main" id="{479DA71F-3884-4B51-9FCB-35BDEB9C00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75" t="60" b="27298"/>
          <a:stretch/>
        </p:blipFill>
        <p:spPr bwMode="auto">
          <a:xfrm rot="5400000">
            <a:off x="-1450748" y="1448135"/>
            <a:ext cx="5616696" cy="271520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44004E11-D0B2-41D7-AC43-C53744EAEEA8}"/>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13" name="Oval 12">
            <a:extLst>
              <a:ext uri="{FF2B5EF4-FFF2-40B4-BE49-F238E27FC236}">
                <a16:creationId xmlns:a16="http://schemas.microsoft.com/office/drawing/2014/main" id="{00246EC4-8FC1-4E7E-BC30-020621754E71}"/>
              </a:ext>
            </a:extLst>
          </p:cNvPr>
          <p:cNvSpPr/>
          <p:nvPr/>
        </p:nvSpPr>
        <p:spPr>
          <a:xfrm>
            <a:off x="4705998"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14" name="Oval 13">
            <a:extLst>
              <a:ext uri="{FF2B5EF4-FFF2-40B4-BE49-F238E27FC236}">
                <a16:creationId xmlns:a16="http://schemas.microsoft.com/office/drawing/2014/main" id="{C1CA4872-15D7-47ED-99A8-7F59B6A420C3}"/>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5" name="Oval 14">
            <a:extLst>
              <a:ext uri="{FF2B5EF4-FFF2-40B4-BE49-F238E27FC236}">
                <a16:creationId xmlns:a16="http://schemas.microsoft.com/office/drawing/2014/main" id="{7E45AE9D-D816-4FD3-8C3D-FD376912E4BE}"/>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6" name="Oval 15">
            <a:extLst>
              <a:ext uri="{FF2B5EF4-FFF2-40B4-BE49-F238E27FC236}">
                <a16:creationId xmlns:a16="http://schemas.microsoft.com/office/drawing/2014/main" id="{16EE3B12-4544-4288-AD4E-C3FDF5731816}"/>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7" name="Oval 16">
            <a:extLst>
              <a:ext uri="{FF2B5EF4-FFF2-40B4-BE49-F238E27FC236}">
                <a16:creationId xmlns:a16="http://schemas.microsoft.com/office/drawing/2014/main" id="{E14E00C8-3DCE-4D33-8192-B8B670BD719E}"/>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8" name="Oval 17">
            <a:extLst>
              <a:ext uri="{FF2B5EF4-FFF2-40B4-BE49-F238E27FC236}">
                <a16:creationId xmlns:a16="http://schemas.microsoft.com/office/drawing/2014/main" id="{EB691A52-9C2D-4358-B5BA-24CD5EB83376}"/>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9" name="Oval 18">
            <a:extLst>
              <a:ext uri="{FF2B5EF4-FFF2-40B4-BE49-F238E27FC236}">
                <a16:creationId xmlns:a16="http://schemas.microsoft.com/office/drawing/2014/main" id="{1343861F-F9CB-4947-A177-390EA32419D9}"/>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20" name="Oval 19">
            <a:extLst>
              <a:ext uri="{FF2B5EF4-FFF2-40B4-BE49-F238E27FC236}">
                <a16:creationId xmlns:a16="http://schemas.microsoft.com/office/drawing/2014/main" id="{B62E14E6-0ACC-4130-B28B-B282F0D92E97}"/>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21" name="Oval 20">
            <a:extLst>
              <a:ext uri="{FF2B5EF4-FFF2-40B4-BE49-F238E27FC236}">
                <a16:creationId xmlns:a16="http://schemas.microsoft.com/office/drawing/2014/main" id="{A22F779A-0C51-4BA5-B981-889DF0B32B8B}"/>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2" name="TextBox 21">
            <a:extLst>
              <a:ext uri="{FF2B5EF4-FFF2-40B4-BE49-F238E27FC236}">
                <a16:creationId xmlns:a16="http://schemas.microsoft.com/office/drawing/2014/main" id="{925FC6DB-CAF1-4D86-BE9C-E615E0577961}"/>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Introduction</a:t>
            </a:r>
          </a:p>
        </p:txBody>
      </p:sp>
    </p:spTree>
    <p:extLst>
      <p:ext uri="{BB962C8B-B14F-4D97-AF65-F5344CB8AC3E}">
        <p14:creationId xmlns:p14="http://schemas.microsoft.com/office/powerpoint/2010/main" val="2248904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B4B1AB-451C-4160-90DC-8C2916A0689A}"/>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a:extLst>
              <a:ext uri="{FF2B5EF4-FFF2-40B4-BE49-F238E27FC236}">
                <a16:creationId xmlns:a16="http://schemas.microsoft.com/office/drawing/2014/main" id="{800D85B0-C452-492D-A552-0D61E94CC43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21" name="Oval 20">
            <a:extLst>
              <a:ext uri="{FF2B5EF4-FFF2-40B4-BE49-F238E27FC236}">
                <a16:creationId xmlns:a16="http://schemas.microsoft.com/office/drawing/2014/main" id="{9D83C1AA-C810-4374-90DF-E898D57A4D47}"/>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22" name="Oval 21">
            <a:extLst>
              <a:ext uri="{FF2B5EF4-FFF2-40B4-BE49-F238E27FC236}">
                <a16:creationId xmlns:a16="http://schemas.microsoft.com/office/drawing/2014/main" id="{D35148A5-37E0-4216-AA48-63A289D01738}"/>
              </a:ext>
            </a:extLst>
          </p:cNvPr>
          <p:cNvSpPr/>
          <p:nvPr/>
        </p:nvSpPr>
        <p:spPr>
          <a:xfrm>
            <a:off x="4705998"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1</a:t>
            </a:r>
          </a:p>
        </p:txBody>
      </p:sp>
      <p:sp>
        <p:nvSpPr>
          <p:cNvPr id="23" name="Oval 22">
            <a:extLst>
              <a:ext uri="{FF2B5EF4-FFF2-40B4-BE49-F238E27FC236}">
                <a16:creationId xmlns:a16="http://schemas.microsoft.com/office/drawing/2014/main" id="{06A2547B-855D-4FA9-9432-ED5723F165F2}"/>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4" name="Oval 23">
            <a:extLst>
              <a:ext uri="{FF2B5EF4-FFF2-40B4-BE49-F238E27FC236}">
                <a16:creationId xmlns:a16="http://schemas.microsoft.com/office/drawing/2014/main" id="{7A108703-8E1B-4EBE-A17B-EB429740D7A1}"/>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Oval 24">
            <a:extLst>
              <a:ext uri="{FF2B5EF4-FFF2-40B4-BE49-F238E27FC236}">
                <a16:creationId xmlns:a16="http://schemas.microsoft.com/office/drawing/2014/main" id="{7C57702D-3B55-48BA-B2DD-EDA5976C0A69}"/>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6" name="Oval 25">
            <a:extLst>
              <a:ext uri="{FF2B5EF4-FFF2-40B4-BE49-F238E27FC236}">
                <a16:creationId xmlns:a16="http://schemas.microsoft.com/office/drawing/2014/main" id="{565A6238-F5BE-4CBE-86B2-5D528604F47B}"/>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27" name="Oval 26">
            <a:extLst>
              <a:ext uri="{FF2B5EF4-FFF2-40B4-BE49-F238E27FC236}">
                <a16:creationId xmlns:a16="http://schemas.microsoft.com/office/drawing/2014/main" id="{A7034CD9-F7FD-47F2-9DE1-A26028C58B3B}"/>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28" name="Oval 27">
            <a:extLst>
              <a:ext uri="{FF2B5EF4-FFF2-40B4-BE49-F238E27FC236}">
                <a16:creationId xmlns:a16="http://schemas.microsoft.com/office/drawing/2014/main" id="{FEAA1CF5-7323-40A5-AD1D-7F32B87A819D}"/>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29" name="Oval 28">
            <a:extLst>
              <a:ext uri="{FF2B5EF4-FFF2-40B4-BE49-F238E27FC236}">
                <a16:creationId xmlns:a16="http://schemas.microsoft.com/office/drawing/2014/main" id="{163DE682-8524-4682-8DFB-C23C627799F1}"/>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30" name="Oval 29">
            <a:extLst>
              <a:ext uri="{FF2B5EF4-FFF2-40B4-BE49-F238E27FC236}">
                <a16:creationId xmlns:a16="http://schemas.microsoft.com/office/drawing/2014/main" id="{10059D6E-2E65-4215-9648-055D959F3219}"/>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6" name="Rectangle 5">
            <a:extLst>
              <a:ext uri="{FF2B5EF4-FFF2-40B4-BE49-F238E27FC236}">
                <a16:creationId xmlns:a16="http://schemas.microsoft.com/office/drawing/2014/main" id="{8A29B690-C776-4D1F-A46A-6ED7F320FB90}"/>
              </a:ext>
            </a:extLst>
          </p:cNvPr>
          <p:cNvSpPr/>
          <p:nvPr/>
        </p:nvSpPr>
        <p:spPr>
          <a:xfrm>
            <a:off x="3353835" y="565450"/>
            <a:ext cx="8622229" cy="369332"/>
          </a:xfrm>
          <a:prstGeom prst="rect">
            <a:avLst/>
          </a:prstGeom>
        </p:spPr>
        <p:txBody>
          <a:bodyPr wrap="square">
            <a:spAutoFit/>
          </a:bodyPr>
          <a:lstStyle/>
          <a:p>
            <a:pPr>
              <a:spcBef>
                <a:spcPts val="800"/>
              </a:spcBef>
              <a:spcAft>
                <a:spcPts val="800"/>
              </a:spcAft>
              <a:buClr>
                <a:schemeClr val="dk1"/>
              </a:buClr>
              <a:buSzPts val="1100"/>
            </a:pPr>
            <a:r>
              <a:rPr lang="en-US" b="1" dirty="0">
                <a:solidFill>
                  <a:schemeClr val="accent5">
                    <a:lumMod val="50000"/>
                  </a:schemeClr>
                </a:solidFill>
                <a:latin typeface="Century Gothic" panose="020B0502020202020204" pitchFamily="34" charset="0"/>
                <a:ea typeface="Calibri"/>
                <a:cs typeface="Calibri"/>
                <a:sym typeface="Calibri"/>
              </a:rPr>
              <a:t>Droplets that land on surfaces and objects can be transferred by touch. </a:t>
            </a:r>
          </a:p>
        </p:txBody>
      </p:sp>
      <p:sp>
        <p:nvSpPr>
          <p:cNvPr id="2" name="Rectangle 1">
            <a:extLst>
              <a:ext uri="{FF2B5EF4-FFF2-40B4-BE49-F238E27FC236}">
                <a16:creationId xmlns:a16="http://schemas.microsoft.com/office/drawing/2014/main" id="{71FF2238-168D-496C-82CD-D35AB54D1B5E}"/>
              </a:ext>
            </a:extLst>
          </p:cNvPr>
          <p:cNvSpPr/>
          <p:nvPr/>
        </p:nvSpPr>
        <p:spPr>
          <a:xfrm>
            <a:off x="3671306" y="1025419"/>
            <a:ext cx="7348368" cy="3954929"/>
          </a:xfrm>
          <a:prstGeom prst="rect">
            <a:avLst/>
          </a:prstGeom>
        </p:spPr>
        <p:txBody>
          <a:bodyPr wrap="square">
            <a:spAutoFit/>
          </a:bodyPr>
          <a:lstStyle/>
          <a:p>
            <a:pPr marL="285750" lvl="0" indent="-285750">
              <a:spcBef>
                <a:spcPts val="700"/>
              </a:spcBef>
              <a:spcAft>
                <a:spcPts val="700"/>
              </a:spcAft>
              <a:buClr>
                <a:schemeClr val="accent5">
                  <a:lumMod val="50000"/>
                </a:schemeClr>
              </a:buClr>
              <a:buSzPct val="1000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Research shows that COVID-19 can stay alive on some surfaces for up to a few days if left un-sanitized </a:t>
            </a:r>
          </a:p>
          <a:p>
            <a:pPr marL="285750" lvl="0" indent="-285750">
              <a:spcBef>
                <a:spcPts val="700"/>
              </a:spcBef>
              <a:spcAft>
                <a:spcPts val="700"/>
              </a:spcAft>
              <a:buClr>
                <a:schemeClr val="accent5">
                  <a:lumMod val="50000"/>
                </a:schemeClr>
              </a:buClr>
              <a:buSzPct val="1000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To reduce the spread of COVID-19, it is important to properly sanitize and disinfect all high-touch surfaces and wash your hands often especially before touching your face</a:t>
            </a:r>
          </a:p>
          <a:p>
            <a:pPr marL="285750" lvl="0" indent="-285750">
              <a:spcBef>
                <a:spcPts val="700"/>
              </a:spcBef>
              <a:spcAft>
                <a:spcPts val="700"/>
              </a:spcAft>
              <a:buClr>
                <a:schemeClr val="accent5">
                  <a:lumMod val="50000"/>
                </a:schemeClr>
              </a:buClr>
              <a:buSzPct val="1000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High-touch areas are equipment or surfaces that are handled frequently throughout the day by multiple individuals. A few examples include countertops, credit card terminals, doorknobs, digital kiosks, touch-screen enabled devices, light switches, handrails, elevator control panels, and steering wheels. </a:t>
            </a:r>
          </a:p>
          <a:p>
            <a:pPr marL="285750" lvl="0" indent="-285750">
              <a:spcBef>
                <a:spcPts val="700"/>
              </a:spcBef>
              <a:spcAft>
                <a:spcPts val="700"/>
              </a:spcAft>
              <a:buClr>
                <a:schemeClr val="accent5">
                  <a:lumMod val="50000"/>
                </a:schemeClr>
              </a:buClr>
              <a:buSzPct val="1000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Please refer to the </a:t>
            </a:r>
            <a:r>
              <a:rPr lang="en-US" u="sng" dirty="0">
                <a:solidFill>
                  <a:schemeClr val="accent5">
                    <a:lumMod val="50000"/>
                  </a:schemeClr>
                </a:solidFill>
                <a:latin typeface="Century Gothic" panose="020B0502020202020204" pitchFamily="34" charset="0"/>
                <a:ea typeface="Calibri"/>
                <a:cs typeface="Calibri"/>
                <a:sym typeface="Calibri"/>
                <a:hlinkClick r:id="rId4"/>
              </a:rPr>
              <a:t>CDC guidance</a:t>
            </a:r>
            <a:r>
              <a:rPr lang="en-US" dirty="0">
                <a:solidFill>
                  <a:schemeClr val="accent5">
                    <a:lumMod val="50000"/>
                  </a:schemeClr>
                </a:solidFill>
                <a:latin typeface="Century Gothic" panose="020B0502020202020204" pitchFamily="34" charset="0"/>
                <a:ea typeface="Calibri"/>
                <a:cs typeface="Calibri"/>
                <a:sym typeface="Calibri"/>
              </a:rPr>
              <a:t> for more information</a:t>
            </a:r>
          </a:p>
        </p:txBody>
      </p:sp>
      <p:sp>
        <p:nvSpPr>
          <p:cNvPr id="34" name="TextBox 33">
            <a:extLst>
              <a:ext uri="{FF2B5EF4-FFF2-40B4-BE49-F238E27FC236}">
                <a16:creationId xmlns:a16="http://schemas.microsoft.com/office/drawing/2014/main" id="{0C73DF5A-C3CF-4D98-968C-5D41FDC2023D}"/>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Transmission</a:t>
            </a:r>
          </a:p>
        </p:txBody>
      </p:sp>
      <p:pic>
        <p:nvPicPr>
          <p:cNvPr id="41994" name="Picture 10" descr="The 5 Most Germiest Surfaces You Touch Regularly: Germs are Everywhere! |  Naturally Savvy">
            <a:extLst>
              <a:ext uri="{FF2B5EF4-FFF2-40B4-BE49-F238E27FC236}">
                <a16:creationId xmlns:a16="http://schemas.microsoft.com/office/drawing/2014/main" id="{E5DA98CE-5AF9-404A-B280-D53F36C1B1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97" r="51785"/>
          <a:stretch/>
        </p:blipFill>
        <p:spPr bwMode="auto">
          <a:xfrm>
            <a:off x="8627" y="2892"/>
            <a:ext cx="2697952" cy="561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89D2C7-D0A5-4835-BAEB-1ECA2C0E9AA6}"/>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a:extLst>
              <a:ext uri="{FF2B5EF4-FFF2-40B4-BE49-F238E27FC236}">
                <a16:creationId xmlns:a16="http://schemas.microsoft.com/office/drawing/2014/main" id="{2B6A76D2-8350-4999-9D9E-DEEEAC36B55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6" name="Oval 5">
            <a:extLst>
              <a:ext uri="{FF2B5EF4-FFF2-40B4-BE49-F238E27FC236}">
                <a16:creationId xmlns:a16="http://schemas.microsoft.com/office/drawing/2014/main" id="{C79CF4AE-5638-4268-A2C3-3584DFBBAB32}"/>
              </a:ext>
            </a:extLst>
          </p:cNvPr>
          <p:cNvSpPr/>
          <p:nvPr/>
        </p:nvSpPr>
        <p:spPr>
          <a:xfrm>
            <a:off x="5439244" y="5971327"/>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2</a:t>
            </a:r>
          </a:p>
        </p:txBody>
      </p:sp>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8" name="Oval 7">
            <a:extLst>
              <a:ext uri="{FF2B5EF4-FFF2-40B4-BE49-F238E27FC236}">
                <a16:creationId xmlns:a16="http://schemas.microsoft.com/office/drawing/2014/main" id="{64B9416C-4343-4CAF-8135-ECC2F784B1BE}"/>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9" name="Oval 8">
            <a:extLst>
              <a:ext uri="{FF2B5EF4-FFF2-40B4-BE49-F238E27FC236}">
                <a16:creationId xmlns:a16="http://schemas.microsoft.com/office/drawing/2014/main" id="{F81F4DCA-F272-41C1-8F54-7F3B40B24CAF}"/>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2" name="Content Placeholder 2">
            <a:extLst>
              <a:ext uri="{FF2B5EF4-FFF2-40B4-BE49-F238E27FC236}">
                <a16:creationId xmlns:a16="http://schemas.microsoft.com/office/drawing/2014/main" id="{230CAECF-6C95-4A76-8317-C4B9BE5517B0}"/>
              </a:ext>
            </a:extLst>
          </p:cNvPr>
          <p:cNvSpPr txBox="1">
            <a:spLocks/>
          </p:cNvSpPr>
          <p:nvPr/>
        </p:nvSpPr>
        <p:spPr>
          <a:xfrm>
            <a:off x="3388928" y="770891"/>
            <a:ext cx="8112093"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dirty="0">
                <a:solidFill>
                  <a:schemeClr val="accent5">
                    <a:lumMod val="50000"/>
                  </a:schemeClr>
                </a:solidFill>
                <a:latin typeface="Century Gothic" panose="020B0502020202020204" pitchFamily="34" charset="0"/>
                <a:ea typeface="Calibri"/>
                <a:cs typeface="Calibri"/>
                <a:sym typeface="Calibri"/>
              </a:rPr>
              <a:t>COVID-19 affects people in different ways. </a:t>
            </a: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a:p>
            <a:pPr>
              <a:spcBef>
                <a:spcPts val="0"/>
              </a:spcBef>
            </a:pPr>
            <a:r>
              <a:rPr lang="en-US" sz="2000" dirty="0">
                <a:solidFill>
                  <a:schemeClr val="accent5">
                    <a:lumMod val="50000"/>
                  </a:schemeClr>
                </a:solidFill>
                <a:latin typeface="Century Gothic" panose="020B0502020202020204" pitchFamily="34" charset="0"/>
                <a:ea typeface="Calibri"/>
                <a:cs typeface="Calibri"/>
                <a:sym typeface="Calibri"/>
              </a:rPr>
              <a:t>Infected people have had a wide range of symptoms reported – from mild symptoms to severe illness. </a:t>
            </a: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a:p>
            <a:pPr>
              <a:spcBef>
                <a:spcPts val="0"/>
              </a:spcBef>
            </a:pPr>
            <a:r>
              <a:rPr lang="en-US" sz="2000" dirty="0">
                <a:solidFill>
                  <a:schemeClr val="accent5">
                    <a:lumMod val="50000"/>
                  </a:schemeClr>
                </a:solidFill>
                <a:latin typeface="Century Gothic" panose="020B0502020202020204" pitchFamily="34" charset="0"/>
                <a:ea typeface="Calibri"/>
                <a:cs typeface="Calibri"/>
                <a:sym typeface="Calibri"/>
              </a:rPr>
              <a:t>Most people infected with COVID-19 will experience mild to moderate respiratory illness and recover without requiring special treatment. </a:t>
            </a: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a:p>
            <a:pPr>
              <a:spcBef>
                <a:spcPts val="0"/>
              </a:spcBef>
            </a:pPr>
            <a:r>
              <a:rPr lang="en-US" sz="2000" dirty="0">
                <a:solidFill>
                  <a:schemeClr val="accent5">
                    <a:lumMod val="50000"/>
                  </a:schemeClr>
                </a:solidFill>
                <a:latin typeface="Century Gothic" panose="020B0502020202020204" pitchFamily="34" charset="0"/>
                <a:ea typeface="Calibri"/>
                <a:cs typeface="Calibri"/>
                <a:sym typeface="Calibri"/>
              </a:rPr>
              <a:t>Older people and those with underlying medical conditions such as cardiovascular disease, diabetes, chronic respiratory disease, and cancer are more likely to develop serious illness. </a:t>
            </a: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a:p>
            <a:pPr>
              <a:spcBef>
                <a:spcPts val="0"/>
              </a:spcBef>
            </a:pPr>
            <a:r>
              <a:rPr lang="en-US" sz="2000" dirty="0">
                <a:solidFill>
                  <a:schemeClr val="accent5">
                    <a:lumMod val="50000"/>
                  </a:schemeClr>
                </a:solidFill>
                <a:latin typeface="Century Gothic" panose="020B0502020202020204" pitchFamily="34" charset="0"/>
                <a:ea typeface="Calibri"/>
                <a:cs typeface="Calibri"/>
                <a:sym typeface="Calibri"/>
              </a:rPr>
              <a:t>People of all ages who experience fever and/or cough associated with difficulty breathing or shortness of breath, chest pain or pressure, or loss of speech or movement should seek medical care immediately.</a:t>
            </a:r>
          </a:p>
        </p:txBody>
      </p:sp>
      <p:sp>
        <p:nvSpPr>
          <p:cNvPr id="24" name="TextBox 23">
            <a:extLst>
              <a:ext uri="{FF2B5EF4-FFF2-40B4-BE49-F238E27FC236}">
                <a16:creationId xmlns:a16="http://schemas.microsoft.com/office/drawing/2014/main" id="{48329A4D-8EAB-4D8F-811A-8AE4160CD222}"/>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Symptoms</a:t>
            </a:r>
          </a:p>
        </p:txBody>
      </p:sp>
      <p:pic>
        <p:nvPicPr>
          <p:cNvPr id="39938" name="Picture 2" descr="Meningitis Symptoms - Signs of Meningitis | Meningitis Now">
            <a:extLst>
              <a:ext uri="{FF2B5EF4-FFF2-40B4-BE49-F238E27FC236}">
                <a16:creationId xmlns:a16="http://schemas.microsoft.com/office/drawing/2014/main" id="{4EC77026-AB6A-4BDA-9141-AB9914EE21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349"/>
          <a:stretch/>
        </p:blipFill>
        <p:spPr bwMode="auto">
          <a:xfrm>
            <a:off x="8626" y="0"/>
            <a:ext cx="2697951" cy="56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999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68227A8-CE7D-46B5-B479-A01A24929659}"/>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a:extLst>
              <a:ext uri="{FF2B5EF4-FFF2-40B4-BE49-F238E27FC236}">
                <a16:creationId xmlns:a16="http://schemas.microsoft.com/office/drawing/2014/main" id="{69E18718-FE04-40CC-B75E-961280D4EFB6}"/>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6" name="Oval 5">
            <a:extLst>
              <a:ext uri="{FF2B5EF4-FFF2-40B4-BE49-F238E27FC236}">
                <a16:creationId xmlns:a16="http://schemas.microsoft.com/office/drawing/2014/main" id="{C79CF4AE-5638-4268-A2C3-3584DFBBAB32}"/>
              </a:ext>
            </a:extLst>
          </p:cNvPr>
          <p:cNvSpPr/>
          <p:nvPr/>
        </p:nvSpPr>
        <p:spPr>
          <a:xfrm>
            <a:off x="5439244" y="5971327"/>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2</a:t>
            </a:r>
          </a:p>
        </p:txBody>
      </p:sp>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8" name="Oval 7">
            <a:extLst>
              <a:ext uri="{FF2B5EF4-FFF2-40B4-BE49-F238E27FC236}">
                <a16:creationId xmlns:a16="http://schemas.microsoft.com/office/drawing/2014/main" id="{64B9416C-4343-4CAF-8135-ECC2F784B1BE}"/>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9" name="Oval 8">
            <a:extLst>
              <a:ext uri="{FF2B5EF4-FFF2-40B4-BE49-F238E27FC236}">
                <a16:creationId xmlns:a16="http://schemas.microsoft.com/office/drawing/2014/main" id="{F81F4DCA-F272-41C1-8F54-7F3B40B24CAF}"/>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18" name="Content Placeholder 2">
            <a:extLst>
              <a:ext uri="{FF2B5EF4-FFF2-40B4-BE49-F238E27FC236}">
                <a16:creationId xmlns:a16="http://schemas.microsoft.com/office/drawing/2014/main" id="{B510A146-65C0-42E9-9EAF-E214BE3E7546}"/>
              </a:ext>
            </a:extLst>
          </p:cNvPr>
          <p:cNvSpPr>
            <a:spLocks noGrp="1"/>
          </p:cNvSpPr>
          <p:nvPr>
            <p:ph idx="1"/>
          </p:nvPr>
        </p:nvSpPr>
        <p:spPr>
          <a:xfrm>
            <a:off x="3594915" y="841656"/>
            <a:ext cx="7951340" cy="889955"/>
          </a:xfrm>
        </p:spPr>
        <p:txBody>
          <a:bodyPr>
            <a:normAutofit fontScale="92500"/>
          </a:bodyPr>
          <a:lstStyle/>
          <a:p>
            <a:pPr marL="0" indent="0">
              <a:spcBef>
                <a:spcPts val="0"/>
              </a:spcBef>
              <a:buClr>
                <a:schemeClr val="dk1"/>
              </a:buClr>
              <a:buSzPts val="1100"/>
              <a:buNone/>
            </a:pPr>
            <a:r>
              <a:rPr lang="en-US" sz="2400" dirty="0">
                <a:solidFill>
                  <a:schemeClr val="accent5">
                    <a:lumMod val="50000"/>
                  </a:schemeClr>
                </a:solidFill>
                <a:latin typeface="Century Gothic" panose="020B0502020202020204" pitchFamily="34" charset="0"/>
                <a:ea typeface="Calibri"/>
                <a:cs typeface="Calibri"/>
                <a:sym typeface="Calibri"/>
              </a:rPr>
              <a:t>Symptoms may appear 2-14 days after exposure to the virus. People with these symptoms may have COVID-19:</a:t>
            </a:r>
          </a:p>
        </p:txBody>
      </p:sp>
      <p:sp>
        <p:nvSpPr>
          <p:cNvPr id="2" name="Rectangle 1">
            <a:extLst>
              <a:ext uri="{FF2B5EF4-FFF2-40B4-BE49-F238E27FC236}">
                <a16:creationId xmlns:a16="http://schemas.microsoft.com/office/drawing/2014/main" id="{E24BB5E2-59DA-498A-8E93-6A15CB658F01}"/>
              </a:ext>
            </a:extLst>
          </p:cNvPr>
          <p:cNvSpPr/>
          <p:nvPr/>
        </p:nvSpPr>
        <p:spPr>
          <a:xfrm>
            <a:off x="3860408" y="1638304"/>
            <a:ext cx="6096000" cy="3477875"/>
          </a:xfrm>
          <a:prstGeom prst="rect">
            <a:avLst/>
          </a:prstGeom>
        </p:spPr>
        <p:txBody>
          <a:bodyPr>
            <a:spAutoFit/>
          </a:bodyPr>
          <a:lstStyle/>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Fever or chills</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Cough</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Shortness of breath or difficulty breathing</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Fatigue</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Muscle or body aches</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Headache</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New loss of taste or smell</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Sore throat</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Congestion or runny nose</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Nausea or vomiting </a:t>
            </a:r>
          </a:p>
          <a:p>
            <a:pPr marL="457200" indent="-342900">
              <a:spcBef>
                <a:spcPts val="0"/>
              </a:spcBef>
              <a:buClr>
                <a:schemeClr val="accent5">
                  <a:lumMod val="50000"/>
                </a:schemeClr>
              </a:buClr>
              <a:buSzPts val="1800"/>
              <a:buFont typeface="Calibri"/>
              <a:buChar char="●"/>
            </a:pPr>
            <a:r>
              <a:rPr lang="en-US" sz="2000" dirty="0">
                <a:solidFill>
                  <a:schemeClr val="accent5">
                    <a:lumMod val="50000"/>
                  </a:schemeClr>
                </a:solidFill>
                <a:latin typeface="Century Gothic" panose="020B0502020202020204" pitchFamily="34" charset="0"/>
                <a:ea typeface="Calibri"/>
                <a:cs typeface="Calibri"/>
                <a:sym typeface="Calibri"/>
              </a:rPr>
              <a:t>Diarrhea</a:t>
            </a:r>
          </a:p>
        </p:txBody>
      </p:sp>
      <p:sp>
        <p:nvSpPr>
          <p:cNvPr id="23" name="TextBox 22">
            <a:extLst>
              <a:ext uri="{FF2B5EF4-FFF2-40B4-BE49-F238E27FC236}">
                <a16:creationId xmlns:a16="http://schemas.microsoft.com/office/drawing/2014/main" id="{259B5CB1-A933-4384-89C3-EFD7423996E7}"/>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Symptoms</a:t>
            </a:r>
          </a:p>
        </p:txBody>
      </p:sp>
      <p:pic>
        <p:nvPicPr>
          <p:cNvPr id="38914" name="Picture 2" descr="My kid keeps getting sick from daycare. Are there any immune boosters for  kids?">
            <a:extLst>
              <a:ext uri="{FF2B5EF4-FFF2-40B4-BE49-F238E27FC236}">
                <a16:creationId xmlns:a16="http://schemas.microsoft.com/office/drawing/2014/main" id="{B1B895AC-EF87-4DE5-9766-60EC03A244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94" t="263" r="24217" b="-263"/>
          <a:stretch/>
        </p:blipFill>
        <p:spPr bwMode="auto">
          <a:xfrm>
            <a:off x="-4" y="3510"/>
            <a:ext cx="2715208" cy="56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91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E1D3251-4365-4DF4-B0A7-A1AAF04D0171}"/>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a:extLst>
              <a:ext uri="{FF2B5EF4-FFF2-40B4-BE49-F238E27FC236}">
                <a16:creationId xmlns:a16="http://schemas.microsoft.com/office/drawing/2014/main" id="{74F7E935-229A-4775-876F-D086B4AF0BF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9" name="Oval 8">
            <a:extLst>
              <a:ext uri="{FF2B5EF4-FFF2-40B4-BE49-F238E27FC236}">
                <a16:creationId xmlns:a16="http://schemas.microsoft.com/office/drawing/2014/main" id="{F81F4DCA-F272-41C1-8F54-7F3B40B24CAF}"/>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3" name="TextBox 22">
            <a:extLst>
              <a:ext uri="{FF2B5EF4-FFF2-40B4-BE49-F238E27FC236}">
                <a16:creationId xmlns:a16="http://schemas.microsoft.com/office/drawing/2014/main" id="{26376130-B8CB-44F7-8586-95AA5B0152CC}"/>
              </a:ext>
            </a:extLst>
          </p:cNvPr>
          <p:cNvSpPr txBox="1"/>
          <p:nvPr/>
        </p:nvSpPr>
        <p:spPr>
          <a:xfrm>
            <a:off x="3578563" y="1125679"/>
            <a:ext cx="4651749" cy="523220"/>
          </a:xfrm>
          <a:prstGeom prst="rect">
            <a:avLst/>
          </a:prstGeom>
          <a:noFill/>
        </p:spPr>
        <p:txBody>
          <a:bodyPr wrap="square" rtlCol="0">
            <a:spAutoFit/>
          </a:bodyPr>
          <a:lstStyle/>
          <a:p>
            <a:r>
              <a:rPr lang="en-US" sz="2800" b="1" dirty="0">
                <a:solidFill>
                  <a:schemeClr val="accent5">
                    <a:lumMod val="50000"/>
                  </a:schemeClr>
                </a:solidFill>
                <a:latin typeface="Century Gothic" panose="020B0502020202020204" pitchFamily="34" charset="0"/>
              </a:rPr>
              <a:t>Pre-symptomatic</a:t>
            </a:r>
          </a:p>
        </p:txBody>
      </p:sp>
      <p:sp>
        <p:nvSpPr>
          <p:cNvPr id="24" name="Rectangle 23">
            <a:extLst>
              <a:ext uri="{FF2B5EF4-FFF2-40B4-BE49-F238E27FC236}">
                <a16:creationId xmlns:a16="http://schemas.microsoft.com/office/drawing/2014/main" id="{4AE61A55-AC64-49D4-AAE2-2C03D6927807}"/>
              </a:ext>
            </a:extLst>
          </p:cNvPr>
          <p:cNvSpPr/>
          <p:nvPr/>
        </p:nvSpPr>
        <p:spPr>
          <a:xfrm>
            <a:off x="3893546" y="1659756"/>
            <a:ext cx="7176440" cy="707886"/>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Infected people who have not yet developed symptoms but will go on to develop symptoms later.</a:t>
            </a:r>
            <a:endParaRPr lang="en-US" sz="2000" dirty="0"/>
          </a:p>
        </p:txBody>
      </p:sp>
      <p:sp>
        <p:nvSpPr>
          <p:cNvPr id="25" name="TextBox 24">
            <a:extLst>
              <a:ext uri="{FF2B5EF4-FFF2-40B4-BE49-F238E27FC236}">
                <a16:creationId xmlns:a16="http://schemas.microsoft.com/office/drawing/2014/main" id="{5214C931-78E4-4547-A983-4466EFB333A9}"/>
              </a:ext>
            </a:extLst>
          </p:cNvPr>
          <p:cNvSpPr txBox="1"/>
          <p:nvPr/>
        </p:nvSpPr>
        <p:spPr>
          <a:xfrm>
            <a:off x="3604441" y="3010692"/>
            <a:ext cx="4651749" cy="523220"/>
          </a:xfrm>
          <a:prstGeom prst="rect">
            <a:avLst/>
          </a:prstGeom>
          <a:noFill/>
        </p:spPr>
        <p:txBody>
          <a:bodyPr wrap="square" rtlCol="0">
            <a:spAutoFit/>
          </a:bodyPr>
          <a:lstStyle/>
          <a:p>
            <a:r>
              <a:rPr lang="en-US" sz="2800" b="1" dirty="0">
                <a:solidFill>
                  <a:schemeClr val="accent5">
                    <a:lumMod val="50000"/>
                  </a:schemeClr>
                </a:solidFill>
                <a:latin typeface="Century Gothic" panose="020B0502020202020204" pitchFamily="34" charset="0"/>
              </a:rPr>
              <a:t>Asymptomatic</a:t>
            </a:r>
          </a:p>
        </p:txBody>
      </p:sp>
      <p:sp>
        <p:nvSpPr>
          <p:cNvPr id="26" name="Rectangle 25">
            <a:extLst>
              <a:ext uri="{FF2B5EF4-FFF2-40B4-BE49-F238E27FC236}">
                <a16:creationId xmlns:a16="http://schemas.microsoft.com/office/drawing/2014/main" id="{D8817140-9A1F-41D0-9EF6-F1BC5612ED38}"/>
              </a:ext>
            </a:extLst>
          </p:cNvPr>
          <p:cNvSpPr/>
          <p:nvPr/>
        </p:nvSpPr>
        <p:spPr>
          <a:xfrm>
            <a:off x="3947576" y="3512467"/>
            <a:ext cx="7323555" cy="707886"/>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asymptomatic refers to those who are infected but never develop any symptoms,</a:t>
            </a:r>
            <a:endParaRPr lang="en-US" sz="2000" dirty="0"/>
          </a:p>
        </p:txBody>
      </p:sp>
      <p:sp>
        <p:nvSpPr>
          <p:cNvPr id="27" name="Oval 26">
            <a:extLst>
              <a:ext uri="{FF2B5EF4-FFF2-40B4-BE49-F238E27FC236}">
                <a16:creationId xmlns:a16="http://schemas.microsoft.com/office/drawing/2014/main" id="{B782368F-CBFB-4BD9-A37B-1BDBB65E6BBF}"/>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8" name="Oval 27">
            <a:extLst>
              <a:ext uri="{FF2B5EF4-FFF2-40B4-BE49-F238E27FC236}">
                <a16:creationId xmlns:a16="http://schemas.microsoft.com/office/drawing/2014/main" id="{6A4B82F6-494B-4E73-8D83-84FE05ED9D64}"/>
              </a:ext>
            </a:extLst>
          </p:cNvPr>
          <p:cNvSpPr/>
          <p:nvPr/>
        </p:nvSpPr>
        <p:spPr>
          <a:xfrm>
            <a:off x="6152739"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3</a:t>
            </a:r>
          </a:p>
        </p:txBody>
      </p:sp>
      <p:sp>
        <p:nvSpPr>
          <p:cNvPr id="33" name="TextBox 32">
            <a:extLst>
              <a:ext uri="{FF2B5EF4-FFF2-40B4-BE49-F238E27FC236}">
                <a16:creationId xmlns:a16="http://schemas.microsoft.com/office/drawing/2014/main" id="{E1698F8A-F98A-42F0-83E6-87EE1DA40F89}"/>
              </a:ext>
            </a:extLst>
          </p:cNvPr>
          <p:cNvSpPr txBox="1"/>
          <p:nvPr/>
        </p:nvSpPr>
        <p:spPr>
          <a:xfrm>
            <a:off x="2978537" y="5992941"/>
            <a:ext cx="1850294" cy="523220"/>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Pre-symptomatic</a:t>
            </a:r>
          </a:p>
          <a:p>
            <a:r>
              <a:rPr lang="en-US" sz="1400" b="1" dirty="0">
                <a:solidFill>
                  <a:schemeClr val="bg1"/>
                </a:solidFill>
                <a:latin typeface="Century Gothic" panose="020B0502020202020204" pitchFamily="34" charset="0"/>
              </a:rPr>
              <a:t>&amp; Asymptomatic</a:t>
            </a:r>
          </a:p>
        </p:txBody>
      </p:sp>
      <p:pic>
        <p:nvPicPr>
          <p:cNvPr id="4100" name="Picture 4" descr="WHO Creates 'Confusion' About Asymptomatic Spread. Here's What We Know |  KPBS">
            <a:extLst>
              <a:ext uri="{FF2B5EF4-FFF2-40B4-BE49-F238E27FC236}">
                <a16:creationId xmlns:a16="http://schemas.microsoft.com/office/drawing/2014/main" id="{CCD65E1B-E977-44FF-8425-381D8D3BDB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9" r="67264"/>
          <a:stretch/>
        </p:blipFill>
        <p:spPr bwMode="auto">
          <a:xfrm>
            <a:off x="-8630" y="-6757"/>
            <a:ext cx="2715208" cy="56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799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D975A1-27DA-4F3A-9053-1AB509BA374C}"/>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a:extLst>
              <a:ext uri="{FF2B5EF4-FFF2-40B4-BE49-F238E27FC236}">
                <a16:creationId xmlns:a16="http://schemas.microsoft.com/office/drawing/2014/main" id="{5E78CA93-9017-44D8-8CB5-A5FD86D7971F}"/>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9" name="Oval 8">
            <a:extLst>
              <a:ext uri="{FF2B5EF4-FFF2-40B4-BE49-F238E27FC236}">
                <a16:creationId xmlns:a16="http://schemas.microsoft.com/office/drawing/2014/main" id="{F81F4DCA-F272-41C1-8F54-7F3B40B24CAF}"/>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903684" y="1950911"/>
            <a:ext cx="7553370" cy="1657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200" dirty="0">
                <a:solidFill>
                  <a:schemeClr val="accent5">
                    <a:lumMod val="50000"/>
                  </a:schemeClr>
                </a:solidFill>
                <a:latin typeface="Century Gothic" panose="020B0502020202020204" pitchFamily="34" charset="0"/>
                <a:ea typeface="Calibri"/>
                <a:cs typeface="Calibri"/>
                <a:sym typeface="Calibri"/>
              </a:rPr>
              <a:t>Viral Shedding occurs when a virus is released from an infected host. </a:t>
            </a:r>
          </a:p>
          <a:p>
            <a:pPr>
              <a:spcBef>
                <a:spcPts val="0"/>
              </a:spcBef>
            </a:pPr>
            <a:endParaRPr lang="en-US" sz="2200" dirty="0">
              <a:solidFill>
                <a:schemeClr val="accent5">
                  <a:lumMod val="50000"/>
                </a:schemeClr>
              </a:solidFill>
              <a:latin typeface="Century Gothic" panose="020B0502020202020204" pitchFamily="34" charset="0"/>
              <a:ea typeface="Calibri"/>
              <a:cs typeface="Calibri"/>
              <a:sym typeface="Calibri"/>
            </a:endParaRPr>
          </a:p>
          <a:p>
            <a:pPr>
              <a:spcBef>
                <a:spcPts val="0"/>
              </a:spcBef>
            </a:pPr>
            <a:r>
              <a:rPr lang="en-US" sz="2200" dirty="0">
                <a:solidFill>
                  <a:schemeClr val="accent5">
                    <a:lumMod val="50000"/>
                  </a:schemeClr>
                </a:solidFill>
                <a:latin typeface="Century Gothic" panose="020B0502020202020204" pitchFamily="34" charset="0"/>
                <a:ea typeface="Calibri"/>
                <a:cs typeface="Calibri"/>
                <a:sym typeface="Calibri"/>
              </a:rPr>
              <a:t>This means that both asymptomatic and pre-symptomatic individuals, who may not yet have any of the symptoms, are shedding viral particles while they talk, exhale, eat, and perform other normal daily activities.</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2" name="Oval 21">
            <a:extLst>
              <a:ext uri="{FF2B5EF4-FFF2-40B4-BE49-F238E27FC236}">
                <a16:creationId xmlns:a16="http://schemas.microsoft.com/office/drawing/2014/main" id="{C43E37C0-508F-4A94-882C-3E2C6A9BC9E1}"/>
              </a:ext>
            </a:extLst>
          </p:cNvPr>
          <p:cNvSpPr/>
          <p:nvPr/>
        </p:nvSpPr>
        <p:spPr>
          <a:xfrm>
            <a:off x="6152739"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3</a:t>
            </a:r>
          </a:p>
        </p:txBody>
      </p:sp>
      <p:sp>
        <p:nvSpPr>
          <p:cNvPr id="2" name="TextBox 1">
            <a:extLst>
              <a:ext uri="{FF2B5EF4-FFF2-40B4-BE49-F238E27FC236}">
                <a16:creationId xmlns:a16="http://schemas.microsoft.com/office/drawing/2014/main" id="{68340AAB-51D4-45CC-A11C-37ACB51B6F57}"/>
              </a:ext>
            </a:extLst>
          </p:cNvPr>
          <p:cNvSpPr txBox="1"/>
          <p:nvPr/>
        </p:nvSpPr>
        <p:spPr>
          <a:xfrm>
            <a:off x="3615256" y="1165114"/>
            <a:ext cx="3647975"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Viral Shedding</a:t>
            </a:r>
          </a:p>
        </p:txBody>
      </p:sp>
      <p:sp>
        <p:nvSpPr>
          <p:cNvPr id="26" name="TextBox 25">
            <a:extLst>
              <a:ext uri="{FF2B5EF4-FFF2-40B4-BE49-F238E27FC236}">
                <a16:creationId xmlns:a16="http://schemas.microsoft.com/office/drawing/2014/main" id="{4D03963D-8FAF-4F68-A27F-B629B095F095}"/>
              </a:ext>
            </a:extLst>
          </p:cNvPr>
          <p:cNvSpPr txBox="1"/>
          <p:nvPr/>
        </p:nvSpPr>
        <p:spPr>
          <a:xfrm>
            <a:off x="2978537" y="5992941"/>
            <a:ext cx="1850294" cy="523220"/>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Pre-symptomatic</a:t>
            </a:r>
          </a:p>
          <a:p>
            <a:r>
              <a:rPr lang="en-US" sz="1400" b="1" dirty="0">
                <a:solidFill>
                  <a:schemeClr val="bg1"/>
                </a:solidFill>
                <a:latin typeface="Century Gothic" panose="020B0502020202020204" pitchFamily="34" charset="0"/>
              </a:rPr>
              <a:t>&amp; Asymptomatic</a:t>
            </a:r>
          </a:p>
        </p:txBody>
      </p:sp>
      <p:pic>
        <p:nvPicPr>
          <p:cNvPr id="3078" name="Picture 6" descr="Is the coronavirus (COVID-19) airborne? | MD Anderson Cancer Center">
            <a:extLst>
              <a:ext uri="{FF2B5EF4-FFF2-40B4-BE49-F238E27FC236}">
                <a16:creationId xmlns:a16="http://schemas.microsoft.com/office/drawing/2014/main" id="{9993491C-ABD5-4D01-AB14-17E2BBBDDA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22" t="243" r="27271" b="-243"/>
          <a:stretch/>
        </p:blipFill>
        <p:spPr bwMode="auto">
          <a:xfrm flipH="1">
            <a:off x="0" y="-18841"/>
            <a:ext cx="2706578" cy="563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47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06D997-6822-4C53-8E26-B27C0CF1DC45}"/>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a:extLst>
              <a:ext uri="{FF2B5EF4-FFF2-40B4-BE49-F238E27FC236}">
                <a16:creationId xmlns:a16="http://schemas.microsoft.com/office/drawing/2014/main" id="{816D1C40-ECA7-4180-8D01-A332BECA8A19}"/>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8" name="Online Media 7">
            <a:hlinkClick r:id="" action="ppaction://media"/>
            <a:extLst>
              <a:ext uri="{FF2B5EF4-FFF2-40B4-BE49-F238E27FC236}">
                <a16:creationId xmlns:a16="http://schemas.microsoft.com/office/drawing/2014/main" id="{7F108DFF-063A-48A2-A23D-789671B2D1C6}"/>
              </a:ext>
            </a:extLst>
          </p:cNvPr>
          <p:cNvPicPr>
            <a:picLocks noRot="1" noChangeAspect="1"/>
          </p:cNvPicPr>
          <p:nvPr>
            <a:videoFile r:link="rId1"/>
          </p:nvPr>
        </p:nvPicPr>
        <p:blipFill>
          <a:blip r:embed="rId5"/>
          <a:stretch>
            <a:fillRect/>
          </a:stretch>
        </p:blipFill>
        <p:spPr>
          <a:xfrm>
            <a:off x="3819581" y="759017"/>
            <a:ext cx="7502007" cy="4219879"/>
          </a:xfrm>
          <a:prstGeom prst="rect">
            <a:avLst/>
          </a:prstGeom>
        </p:spPr>
      </p:pic>
      <p:sp>
        <p:nvSpPr>
          <p:cNvPr id="5" name="Oval 4">
            <a:extLst>
              <a:ext uri="{FF2B5EF4-FFF2-40B4-BE49-F238E27FC236}">
                <a16:creationId xmlns:a16="http://schemas.microsoft.com/office/drawing/2014/main" id="{171A8BD9-D0EA-45FC-8F42-77D29596E532}"/>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6" name="Oval 5">
            <a:extLst>
              <a:ext uri="{FF2B5EF4-FFF2-40B4-BE49-F238E27FC236}">
                <a16:creationId xmlns:a16="http://schemas.microsoft.com/office/drawing/2014/main" id="{7D5BA9CD-D690-4EAA-B0F4-7E6557A54FBA}"/>
              </a:ext>
            </a:extLst>
          </p:cNvPr>
          <p:cNvSpPr/>
          <p:nvPr/>
        </p:nvSpPr>
        <p:spPr>
          <a:xfrm>
            <a:off x="4705998"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9" name="Oval 8">
            <a:extLst>
              <a:ext uri="{FF2B5EF4-FFF2-40B4-BE49-F238E27FC236}">
                <a16:creationId xmlns:a16="http://schemas.microsoft.com/office/drawing/2014/main" id="{59262129-3092-4C0F-800A-5D61E46FBD66}"/>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0" name="Oval 9">
            <a:extLst>
              <a:ext uri="{FF2B5EF4-FFF2-40B4-BE49-F238E27FC236}">
                <a16:creationId xmlns:a16="http://schemas.microsoft.com/office/drawing/2014/main" id="{0D2693DF-BD33-44D9-A5C9-918A02B180AF}"/>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9D1FBF10-C722-45E1-AE36-FD775D38E38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7A59FFF4-BA5D-49E1-9B24-E5E6F9EAD618}"/>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F2683B27-D121-46F0-A655-1E49AD9880DA}"/>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E8C9338F-BF10-4F61-A463-E14A0E946CAE}"/>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6EA1DF6-2363-4D18-8B49-742ED3700752}"/>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4" name="TextBox 23">
            <a:extLst>
              <a:ext uri="{FF2B5EF4-FFF2-40B4-BE49-F238E27FC236}">
                <a16:creationId xmlns:a16="http://schemas.microsoft.com/office/drawing/2014/main" id="{1E89ECD7-2C2C-4BEB-9459-400F616499EA}"/>
              </a:ext>
            </a:extLst>
          </p:cNvPr>
          <p:cNvSpPr txBox="1"/>
          <p:nvPr/>
        </p:nvSpPr>
        <p:spPr>
          <a:xfrm>
            <a:off x="2978537" y="5992941"/>
            <a:ext cx="1850294" cy="523220"/>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Pre-symptomatic</a:t>
            </a:r>
          </a:p>
          <a:p>
            <a:r>
              <a:rPr lang="en-US" sz="1400" b="1" dirty="0">
                <a:solidFill>
                  <a:schemeClr val="bg1"/>
                </a:solidFill>
                <a:latin typeface="Century Gothic" panose="020B0502020202020204" pitchFamily="34" charset="0"/>
              </a:rPr>
              <a:t>&amp; Asymptomatic</a:t>
            </a:r>
          </a:p>
        </p:txBody>
      </p:sp>
      <p:sp>
        <p:nvSpPr>
          <p:cNvPr id="25" name="Oval 24">
            <a:extLst>
              <a:ext uri="{FF2B5EF4-FFF2-40B4-BE49-F238E27FC236}">
                <a16:creationId xmlns:a16="http://schemas.microsoft.com/office/drawing/2014/main" id="{209B1FC8-C211-4AEA-B858-19939039E276}"/>
              </a:ext>
            </a:extLst>
          </p:cNvPr>
          <p:cNvSpPr/>
          <p:nvPr/>
        </p:nvSpPr>
        <p:spPr>
          <a:xfrm>
            <a:off x="6152739"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3</a:t>
            </a:r>
          </a:p>
        </p:txBody>
      </p:sp>
      <p:pic>
        <p:nvPicPr>
          <p:cNvPr id="26" name="Google Shape;170;p9">
            <a:extLst>
              <a:ext uri="{FF2B5EF4-FFF2-40B4-BE49-F238E27FC236}">
                <a16:creationId xmlns:a16="http://schemas.microsoft.com/office/drawing/2014/main" id="{43DAD83C-A5B2-4EED-B206-45C10F09539D}"/>
              </a:ext>
            </a:extLst>
          </p:cNvPr>
          <p:cNvPicPr preferRelativeResize="0"/>
          <p:nvPr/>
        </p:nvPicPr>
        <p:blipFill rotWithShape="1">
          <a:blip r:embed="rId6">
            <a:alphaModFix/>
          </a:blip>
          <a:srcRect l="29958" t="4328" r="20525" b="-159"/>
          <a:stretch/>
        </p:blipFill>
        <p:spPr>
          <a:xfrm>
            <a:off x="1" y="3344"/>
            <a:ext cx="2697951" cy="5608775"/>
          </a:xfrm>
          <a:prstGeom prst="rect">
            <a:avLst/>
          </a:prstGeom>
          <a:noFill/>
          <a:ln>
            <a:noFill/>
          </a:ln>
        </p:spPr>
      </p:pic>
    </p:spTree>
    <p:extLst>
      <p:ext uri="{BB962C8B-B14F-4D97-AF65-F5344CB8AC3E}">
        <p14:creationId xmlns:p14="http://schemas.microsoft.com/office/powerpoint/2010/main" val="362271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18F730-2EE5-4628-AD3A-D2B2FA2FC01B}"/>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15B55DCA-912F-4EB6-8FDA-D8AA13E5088A}"/>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793900" y="2047773"/>
            <a:ext cx="7553370" cy="3224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US" sz="2400" dirty="0">
                <a:solidFill>
                  <a:schemeClr val="accent5">
                    <a:lumMod val="50000"/>
                  </a:schemeClr>
                </a:solidFill>
                <a:latin typeface="Century Gothic" panose="020B0502020202020204" pitchFamily="34" charset="0"/>
                <a:ea typeface="Calibri"/>
                <a:cs typeface="Calibri"/>
                <a:sym typeface="Calibri"/>
              </a:rPr>
              <a:t>The number one thing we can do to prevent the spread of COVID-19 is to treat everyone as if they are infected and contagious, even if they are feeling well. </a:t>
            </a:r>
          </a:p>
          <a:p>
            <a:pPr>
              <a:spcBef>
                <a:spcPts val="700"/>
              </a:spcBef>
              <a:spcAft>
                <a:spcPts val="700"/>
              </a:spcAft>
            </a:pPr>
            <a:r>
              <a:rPr lang="en-US" sz="2400" dirty="0">
                <a:solidFill>
                  <a:schemeClr val="accent5">
                    <a:lumMod val="50000"/>
                  </a:schemeClr>
                </a:solidFill>
                <a:latin typeface="Century Gothic" panose="020B0502020202020204" pitchFamily="34" charset="0"/>
                <a:ea typeface="Calibri"/>
                <a:cs typeface="Calibri"/>
                <a:sym typeface="Calibri"/>
              </a:rPr>
              <a:t>This is important because people can spread the virus without showing any symptoms or even knowing that they are sick. </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793900" y="1262790"/>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Infection Prevention</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8" name="TextBox 27">
            <a:extLst>
              <a:ext uri="{FF2B5EF4-FFF2-40B4-BE49-F238E27FC236}">
                <a16:creationId xmlns:a16="http://schemas.microsoft.com/office/drawing/2014/main" id="{0E660BC3-A595-49C0-8B85-97970F60E270}"/>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34818" name="Picture 2" descr="Infection Control Online Training just £10.00 | Insight Online Training">
            <a:extLst>
              <a:ext uri="{FF2B5EF4-FFF2-40B4-BE49-F238E27FC236}">
                <a16:creationId xmlns:a16="http://schemas.microsoft.com/office/drawing/2014/main" id="{F3D1CE02-F27B-4808-9DBA-FB1F0A91C3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69" r="31389"/>
          <a:stretch/>
        </p:blipFill>
        <p:spPr bwMode="auto">
          <a:xfrm>
            <a:off x="8627" y="-1449"/>
            <a:ext cx="2697951" cy="561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00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AF8C64-3FFC-49D5-BE1D-D73BD3151CC4}"/>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A9048EC4-7533-4D8B-AD82-8FC29D1C4C3E}"/>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868214" y="1986394"/>
            <a:ext cx="7278067" cy="238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Physical distancing means keeping at least 6 feet between yourself and other people who are not from your household. </a:t>
            </a:r>
          </a:p>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Your employer is required to ensure that both work activities and workflows are designed to keep employees at least 6 feet from other people, unless they can demonstrate that such physical distancing is not feasible for certain activities. </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482244" y="1176877"/>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Physical Distancing</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8" name="TextBox 27">
            <a:extLst>
              <a:ext uri="{FF2B5EF4-FFF2-40B4-BE49-F238E27FC236}">
                <a16:creationId xmlns:a16="http://schemas.microsoft.com/office/drawing/2014/main" id="{75346C92-C0A1-4DBF-99DD-4F6F453EEC85}"/>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3" name="Picture 4" descr="Why 'physical distancing' is better than 'social distancing' | Coronavirus  pandemic News | Al Jazeera">
            <a:extLst>
              <a:ext uri="{FF2B5EF4-FFF2-40B4-BE49-F238E27FC236}">
                <a16:creationId xmlns:a16="http://schemas.microsoft.com/office/drawing/2014/main" id="{60B759D4-47FC-4FC2-AF0C-E60B72806F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630" r="13562"/>
          <a:stretch/>
        </p:blipFill>
        <p:spPr bwMode="auto">
          <a:xfrm>
            <a:off x="-3965" y="-39401"/>
            <a:ext cx="2697951" cy="565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10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D1A4BA5-2F14-4C6D-A78F-CF97024E01A5}"/>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B2173677-9349-41D3-A407-46D0781FA44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038328" y="773068"/>
            <a:ext cx="9139635" cy="508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700"/>
              </a:spcBef>
              <a:spcAft>
                <a:spcPts val="700"/>
              </a:spcAft>
              <a:buClr>
                <a:schemeClr val="dk1"/>
              </a:buClr>
              <a:buSzPts val="1100"/>
              <a:buNone/>
            </a:pPr>
            <a:r>
              <a:rPr lang="en-US" sz="2000" b="1" dirty="0">
                <a:solidFill>
                  <a:schemeClr val="accent5">
                    <a:lumMod val="50000"/>
                  </a:schemeClr>
                </a:solidFill>
                <a:latin typeface="Century Gothic" panose="020B0502020202020204" pitchFamily="34" charset="0"/>
                <a:ea typeface="Calibri"/>
                <a:cs typeface="Calibri"/>
                <a:sym typeface="Calibri"/>
              </a:rPr>
              <a:t>Examples of modifying a workplace to meet distancing requirements</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3" name="Rectangle 2">
            <a:extLst>
              <a:ext uri="{FF2B5EF4-FFF2-40B4-BE49-F238E27FC236}">
                <a16:creationId xmlns:a16="http://schemas.microsoft.com/office/drawing/2014/main" id="{4DEC5A4B-14D7-4574-8977-F804D3708C39}"/>
              </a:ext>
            </a:extLst>
          </p:cNvPr>
          <p:cNvSpPr/>
          <p:nvPr/>
        </p:nvSpPr>
        <p:spPr>
          <a:xfrm>
            <a:off x="3447627" y="1330284"/>
            <a:ext cx="7698654" cy="3857466"/>
          </a:xfrm>
          <a:prstGeom prst="rect">
            <a:avLst/>
          </a:prstGeom>
        </p:spPr>
        <p:txBody>
          <a:bodyPr wrap="square">
            <a:spAutoFit/>
          </a:bodyPr>
          <a:lstStyle/>
          <a:p>
            <a:pPr marL="393700" lvl="0" indent="-285750">
              <a:spcBef>
                <a:spcPts val="700"/>
              </a:spcBef>
              <a:spcAft>
                <a:spcPts val="700"/>
              </a:spcAft>
              <a:buClr>
                <a:schemeClr val="accent5">
                  <a:lumMod val="50000"/>
                </a:schemeClr>
              </a:buClr>
              <a:buSzPts val="19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Modify seats, furniture, workstations, etc. to maintain at least 6 feet of separation</a:t>
            </a:r>
          </a:p>
          <a:p>
            <a:pPr marL="393700" lvl="0" indent="-285750">
              <a:spcBef>
                <a:spcPts val="700"/>
              </a:spcBef>
              <a:spcAft>
                <a:spcPts val="700"/>
              </a:spcAft>
              <a:buClr>
                <a:schemeClr val="accent5">
                  <a:lumMod val="50000"/>
                </a:schemeClr>
              </a:buClr>
              <a:buSzPts val="19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Stagger shifts, start times, and break times where possible to reduce the number of team members in common areas</a:t>
            </a:r>
          </a:p>
          <a:p>
            <a:pPr marL="393700" lvl="0" indent="-285750">
              <a:spcBef>
                <a:spcPts val="700"/>
              </a:spcBef>
              <a:spcAft>
                <a:spcPts val="700"/>
              </a:spcAft>
              <a:buClr>
                <a:schemeClr val="accent5">
                  <a:lumMod val="50000"/>
                </a:schemeClr>
              </a:buClr>
              <a:buSzPts val="19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Provide visual cues to ensure proper spacing of 6 feet in areas where team members congregate. Examples include signs, tape, floor markings etc. </a:t>
            </a:r>
          </a:p>
          <a:p>
            <a:pPr marL="393700" lvl="0" indent="-285750">
              <a:spcBef>
                <a:spcPts val="700"/>
              </a:spcBef>
              <a:spcAft>
                <a:spcPts val="700"/>
              </a:spcAft>
              <a:buClr>
                <a:schemeClr val="accent5">
                  <a:lumMod val="50000"/>
                </a:schemeClr>
              </a:buClr>
              <a:buSzPts val="19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Install physical barriers in areas where 6 feet of separation cannot be maintained</a:t>
            </a:r>
          </a:p>
          <a:p>
            <a:pPr marL="393700" lvl="0" indent="-285750">
              <a:spcBef>
                <a:spcPts val="700"/>
              </a:spcBef>
              <a:spcAft>
                <a:spcPts val="700"/>
              </a:spcAft>
              <a:buClr>
                <a:schemeClr val="accent5">
                  <a:lumMod val="50000"/>
                </a:schemeClr>
              </a:buClr>
              <a:buSzPts val="1900"/>
              <a:buFont typeface="Arial" panose="020B0604020202020204" pitchFamily="34" charset="0"/>
              <a:buChar char="•"/>
            </a:pPr>
            <a:r>
              <a:rPr lang="en-US" dirty="0">
                <a:solidFill>
                  <a:schemeClr val="accent5">
                    <a:lumMod val="50000"/>
                  </a:schemeClr>
                </a:solidFill>
                <a:latin typeface="Century Gothic" panose="020B0502020202020204" pitchFamily="34" charset="0"/>
                <a:ea typeface="Calibri"/>
                <a:cs typeface="Calibri"/>
                <a:sym typeface="Calibri"/>
              </a:rPr>
              <a:t>Use video conferencing to avoid “in-person” meetings where possible.</a:t>
            </a:r>
          </a:p>
        </p:txBody>
      </p:sp>
      <p:sp>
        <p:nvSpPr>
          <p:cNvPr id="29" name="TextBox 28">
            <a:extLst>
              <a:ext uri="{FF2B5EF4-FFF2-40B4-BE49-F238E27FC236}">
                <a16:creationId xmlns:a16="http://schemas.microsoft.com/office/drawing/2014/main" id="{4B04C2DD-B800-4D6C-A512-2147276DC9C4}"/>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32770" name="Picture 2" descr="Social Distancing 6 Feet Featured Image - Georgia Coastal Health District  Georgia Coastal Health District">
            <a:extLst>
              <a:ext uri="{FF2B5EF4-FFF2-40B4-BE49-F238E27FC236}">
                <a16:creationId xmlns:a16="http://schemas.microsoft.com/office/drawing/2014/main" id="{5D7CEAF7-B324-4BE5-8C6D-044A8D775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33" t="-429" r="23374" b="429"/>
          <a:stretch/>
        </p:blipFill>
        <p:spPr bwMode="auto">
          <a:xfrm>
            <a:off x="-8630" y="-47394"/>
            <a:ext cx="2715208" cy="565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4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93B3394-2059-446F-B39E-1724782FFE05}"/>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FF31B668-3B30-46B3-A453-CBAD20714401}"/>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868214" y="2043698"/>
            <a:ext cx="7115951" cy="238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Source control is reducing disease transmission by blocking respiratory droplets. </a:t>
            </a:r>
          </a:p>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Masks, face shields, goggles, gloves and plexi-glass</a:t>
            </a:r>
            <a:r>
              <a:rPr lang="en-US" sz="2000" i="1" dirty="0">
                <a:solidFill>
                  <a:schemeClr val="accent5">
                    <a:lumMod val="50000"/>
                  </a:schemeClr>
                </a:solidFill>
                <a:latin typeface="Century Gothic" panose="020B0502020202020204" pitchFamily="34" charset="0"/>
                <a:ea typeface="Calibri"/>
                <a:cs typeface="Calibri"/>
                <a:sym typeface="Calibri"/>
              </a:rPr>
              <a:t> </a:t>
            </a:r>
            <a:r>
              <a:rPr lang="en-US" sz="2000" dirty="0">
                <a:solidFill>
                  <a:schemeClr val="accent5">
                    <a:lumMod val="50000"/>
                  </a:schemeClr>
                </a:solidFill>
                <a:latin typeface="Century Gothic" panose="020B0502020202020204" pitchFamily="34" charset="0"/>
                <a:ea typeface="Calibri"/>
                <a:cs typeface="Calibri"/>
                <a:sym typeface="Calibri"/>
              </a:rPr>
              <a:t>are all example of source control </a:t>
            </a:r>
          </a:p>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These barriers block infectious droplets from spreading to others nearby. </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482244" y="1187250"/>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Source Control</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8" name="TextBox 27">
            <a:extLst>
              <a:ext uri="{FF2B5EF4-FFF2-40B4-BE49-F238E27FC236}">
                <a16:creationId xmlns:a16="http://schemas.microsoft.com/office/drawing/2014/main" id="{C6B089DE-F0D2-4DA5-8E30-FFA25DBC6CF5}"/>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31748" name="Picture 4" descr="▷ Adapter son business, son marketing et sa communication face au  coronavirus / covid-19">
            <a:extLst>
              <a:ext uri="{FF2B5EF4-FFF2-40B4-BE49-F238E27FC236}">
                <a16:creationId xmlns:a16="http://schemas.microsoft.com/office/drawing/2014/main" id="{6380F754-E123-4107-9209-3B23C43501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22" t="-286" r="30407" b="286"/>
          <a:stretch/>
        </p:blipFill>
        <p:spPr bwMode="auto">
          <a:xfrm>
            <a:off x="-8630" y="-16084"/>
            <a:ext cx="2715208" cy="562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04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A43AF3-1382-4933-9635-633EF6F410A3}"/>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366AFE97-2632-4B30-8E35-380C83B7BD27}"/>
              </a:ext>
            </a:extLst>
          </p:cNvPr>
          <p:cNvSpPr>
            <a:spLocks noGrp="1"/>
          </p:cNvSpPr>
          <p:nvPr>
            <p:ph type="title"/>
          </p:nvPr>
        </p:nvSpPr>
        <p:spPr>
          <a:xfrm>
            <a:off x="3692311" y="582719"/>
            <a:ext cx="8272732" cy="1325563"/>
          </a:xfrm>
        </p:spPr>
        <p:txBody>
          <a:bodyPr>
            <a:normAutofit/>
          </a:bodyPr>
          <a:lstStyle/>
          <a:p>
            <a:r>
              <a:rPr lang="en-US" sz="3600" b="1" dirty="0">
                <a:solidFill>
                  <a:schemeClr val="accent5">
                    <a:lumMod val="50000"/>
                  </a:schemeClr>
                </a:solidFill>
                <a:latin typeface="Century Gothic" panose="020B0502020202020204" pitchFamily="34" charset="0"/>
              </a:rPr>
              <a:t>Why do I have to do this training?</a:t>
            </a:r>
          </a:p>
        </p:txBody>
      </p:sp>
      <p:sp>
        <p:nvSpPr>
          <p:cNvPr id="3" name="Content Placeholder 2">
            <a:extLst>
              <a:ext uri="{FF2B5EF4-FFF2-40B4-BE49-F238E27FC236}">
                <a16:creationId xmlns:a16="http://schemas.microsoft.com/office/drawing/2014/main" id="{B88E20F3-9317-4FA6-A5D4-B3B5F02C6D25}"/>
              </a:ext>
            </a:extLst>
          </p:cNvPr>
          <p:cNvSpPr>
            <a:spLocks noGrp="1"/>
          </p:cNvSpPr>
          <p:nvPr>
            <p:ph idx="1"/>
          </p:nvPr>
        </p:nvSpPr>
        <p:spPr>
          <a:xfrm>
            <a:off x="3767108" y="1687956"/>
            <a:ext cx="7603850" cy="2780058"/>
          </a:xfrm>
        </p:spPr>
        <p:txBody>
          <a:bodyPr>
            <a:normAutofit/>
          </a:bodyPr>
          <a:lstStyle/>
          <a:p>
            <a:pPr>
              <a:lnSpc>
                <a:spcPct val="100000"/>
              </a:lnSpc>
              <a:spcBef>
                <a:spcPts val="800"/>
              </a:spcBef>
              <a:spcAft>
                <a:spcPts val="800"/>
              </a:spcAft>
            </a:pPr>
            <a:r>
              <a:rPr lang="en-US" sz="2000" dirty="0">
                <a:solidFill>
                  <a:schemeClr val="accent5">
                    <a:lumMod val="50000"/>
                  </a:schemeClr>
                </a:solidFill>
                <a:latin typeface="Century Gothic" panose="020B0502020202020204" pitchFamily="34" charset="0"/>
                <a:ea typeface="Calibri"/>
                <a:cs typeface="Calibri"/>
                <a:sym typeface="Calibri"/>
              </a:rPr>
              <a:t>To help reduce worker exposure to COVID-19, Oregon OSHA developed a rule called “</a:t>
            </a:r>
            <a:r>
              <a:rPr lang="en-US" sz="2000" u="sng" dirty="0">
                <a:solidFill>
                  <a:schemeClr val="accent5">
                    <a:lumMod val="50000"/>
                  </a:schemeClr>
                </a:solidFill>
                <a:latin typeface="Century Gothic" panose="020B0502020202020204" pitchFamily="34" charset="0"/>
                <a:ea typeface="Calibri"/>
                <a:cs typeface="Calibri"/>
                <a:sym typeface="Calibri"/>
                <a:hlinkClick r:id="rId2">
                  <a:extLst>
                    <a:ext uri="{A12FA001-AC4F-418D-AE19-62706E023703}">
                      <ahyp:hlinkClr xmlns:ahyp="http://schemas.microsoft.com/office/drawing/2018/hyperlinkcolor" val="tx"/>
                    </a:ext>
                  </a:extLst>
                </a:hlinkClick>
              </a:rPr>
              <a:t>Addressing COVID-19 Workplace Risks</a:t>
            </a:r>
            <a:r>
              <a:rPr lang="en-US" sz="2000" dirty="0">
                <a:solidFill>
                  <a:schemeClr val="accent5">
                    <a:lumMod val="50000"/>
                  </a:schemeClr>
                </a:solidFill>
                <a:latin typeface="Century Gothic" panose="020B0502020202020204" pitchFamily="34" charset="0"/>
                <a:ea typeface="Calibri"/>
                <a:cs typeface="Calibri"/>
                <a:sym typeface="Calibri"/>
              </a:rPr>
              <a:t>”</a:t>
            </a:r>
          </a:p>
          <a:p>
            <a:pPr>
              <a:lnSpc>
                <a:spcPct val="100000"/>
              </a:lnSpc>
              <a:spcBef>
                <a:spcPts val="600"/>
              </a:spcBef>
              <a:spcAft>
                <a:spcPts val="600"/>
              </a:spcAft>
            </a:pPr>
            <a:r>
              <a:rPr lang="en-US" sz="2000" dirty="0">
                <a:solidFill>
                  <a:schemeClr val="accent5">
                    <a:lumMod val="50000"/>
                  </a:schemeClr>
                </a:solidFill>
                <a:latin typeface="Century Gothic" panose="020B0502020202020204" pitchFamily="34" charset="0"/>
                <a:ea typeface="Calibri"/>
                <a:cs typeface="Calibri"/>
                <a:sym typeface="Calibri"/>
              </a:rPr>
              <a:t>Part of this rule is the requirement for employers to train their employees on 10 </a:t>
            </a:r>
            <a:r>
              <a:rPr lang="en-US" sz="2000" u="sng" dirty="0">
                <a:solidFill>
                  <a:schemeClr val="accent5">
                    <a:lumMod val="50000"/>
                  </a:schemeClr>
                </a:solidFill>
                <a:latin typeface="Century Gothic" panose="020B0502020202020204" pitchFamily="34" charset="0"/>
                <a:ea typeface="Calibri"/>
                <a:cs typeface="Calibri"/>
                <a:sym typeface="Calibri"/>
                <a:hlinkClick r:id="rId3">
                  <a:extLst>
                    <a:ext uri="{A12FA001-AC4F-418D-AE19-62706E023703}">
                      <ahyp:hlinkClr xmlns:ahyp="http://schemas.microsoft.com/office/drawing/2018/hyperlinkcolor" val="tx"/>
                    </a:ext>
                  </a:extLst>
                </a:hlinkClick>
              </a:rPr>
              <a:t>training elements</a:t>
            </a:r>
            <a:endParaRPr lang="en-US" sz="2000" dirty="0">
              <a:solidFill>
                <a:schemeClr val="accent5">
                  <a:lumMod val="50000"/>
                </a:schemeClr>
              </a:solidFill>
              <a:latin typeface="Century Gothic" panose="020B0502020202020204" pitchFamily="34" charset="0"/>
            </a:endParaRPr>
          </a:p>
        </p:txBody>
      </p:sp>
      <p:sp>
        <p:nvSpPr>
          <p:cNvPr id="18" name="Rectangle 17">
            <a:extLst>
              <a:ext uri="{FF2B5EF4-FFF2-40B4-BE49-F238E27FC236}">
                <a16:creationId xmlns:a16="http://schemas.microsoft.com/office/drawing/2014/main" id="{86130761-9783-488B-A914-DCE39A8F535E}"/>
              </a:ext>
            </a:extLst>
          </p:cNvPr>
          <p:cNvSpPr/>
          <p:nvPr/>
        </p:nvSpPr>
        <p:spPr>
          <a:xfrm>
            <a:off x="4012409" y="3793301"/>
            <a:ext cx="7603835" cy="830997"/>
          </a:xfrm>
          <a:prstGeom prst="rect">
            <a:avLst/>
          </a:prstGeom>
        </p:spPr>
        <p:txBody>
          <a:bodyPr wrap="square">
            <a:spAutoFit/>
          </a:bodyPr>
          <a:lstStyle/>
          <a:p>
            <a:r>
              <a:rPr lang="en-US" sz="1200" dirty="0">
                <a:solidFill>
                  <a:schemeClr val="accent5">
                    <a:lumMod val="50000"/>
                  </a:schemeClr>
                </a:solidFill>
                <a:latin typeface="Century Gothic" panose="020B0502020202020204" pitchFamily="34" charset="0"/>
              </a:rPr>
              <a:t>Note: All material contained in this training is based on the latest information provided by </a:t>
            </a:r>
          </a:p>
          <a:p>
            <a:r>
              <a:rPr lang="en-US" sz="1200" dirty="0">
                <a:solidFill>
                  <a:schemeClr val="accent5">
                    <a:lumMod val="50000"/>
                  </a:schemeClr>
                </a:solidFill>
                <a:latin typeface="Century Gothic" panose="020B0502020202020204" pitchFamily="34" charset="0"/>
                <a:hlinkClick r:id="rId4"/>
              </a:rPr>
              <a:t>Oregon OSHA</a:t>
            </a:r>
            <a:endParaRPr lang="en-US" sz="1200" dirty="0">
              <a:solidFill>
                <a:schemeClr val="accent5">
                  <a:lumMod val="50000"/>
                </a:schemeClr>
              </a:solidFill>
              <a:latin typeface="Century Gothic" panose="020B0502020202020204" pitchFamily="34" charset="0"/>
            </a:endParaRPr>
          </a:p>
          <a:p>
            <a:r>
              <a:rPr lang="en-US" sz="1200" u="sng" dirty="0">
                <a:solidFill>
                  <a:schemeClr val="accent5">
                    <a:lumMod val="50000"/>
                  </a:schemeClr>
                </a:solidFill>
                <a:latin typeface="Century Gothic" panose="020B0502020202020204" pitchFamily="34" charset="0"/>
                <a:hlinkClick r:id="rId5"/>
              </a:rPr>
              <a:t>Oregon Health Authority (OHA) </a:t>
            </a:r>
            <a:endParaRPr lang="en-US" sz="1200" dirty="0">
              <a:solidFill>
                <a:schemeClr val="accent5">
                  <a:lumMod val="50000"/>
                </a:schemeClr>
              </a:solidFill>
              <a:latin typeface="Century Gothic" panose="020B0502020202020204" pitchFamily="34" charset="0"/>
            </a:endParaRPr>
          </a:p>
          <a:p>
            <a:r>
              <a:rPr lang="en-US" sz="1200" u="sng" dirty="0">
                <a:solidFill>
                  <a:schemeClr val="accent5">
                    <a:lumMod val="50000"/>
                  </a:schemeClr>
                </a:solidFill>
                <a:latin typeface="Century Gothic" panose="020B0502020202020204" pitchFamily="34" charset="0"/>
                <a:hlinkClick r:id="rId6"/>
              </a:rPr>
              <a:t>Centers for Disease Control and Prevention (CDC)</a:t>
            </a:r>
            <a:endParaRPr lang="en-US" sz="1200" u="sng" dirty="0">
              <a:solidFill>
                <a:schemeClr val="accent5">
                  <a:lumMod val="50000"/>
                </a:schemeClr>
              </a:solidFill>
              <a:latin typeface="Century Gothic" panose="020B0502020202020204" pitchFamily="34" charset="0"/>
            </a:endParaRPr>
          </a:p>
        </p:txBody>
      </p:sp>
      <p:pic>
        <p:nvPicPr>
          <p:cNvPr id="24" name="Picture 23">
            <a:extLst>
              <a:ext uri="{FF2B5EF4-FFF2-40B4-BE49-F238E27FC236}">
                <a16:creationId xmlns:a16="http://schemas.microsoft.com/office/drawing/2014/main" id="{ACD6DCB7-9BFD-41D6-BB89-81BC079FECC2}"/>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2058" name="Picture 10" descr="Free Vector | World map with covid 19 locations and magnifying glass">
            <a:extLst>
              <a:ext uri="{FF2B5EF4-FFF2-40B4-BE49-F238E27FC236}">
                <a16:creationId xmlns:a16="http://schemas.microsoft.com/office/drawing/2014/main" id="{10DE00C3-DE5F-4426-BD4D-2AEEFF5559E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179" t="2823" r="34648" b="3521"/>
          <a:stretch/>
        </p:blipFill>
        <p:spPr bwMode="auto">
          <a:xfrm>
            <a:off x="0" y="0"/>
            <a:ext cx="2706578" cy="5611580"/>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AD0EA2E3-3DA1-4201-A6E3-6D485E85DDFE}"/>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30" name="Oval 29">
            <a:extLst>
              <a:ext uri="{FF2B5EF4-FFF2-40B4-BE49-F238E27FC236}">
                <a16:creationId xmlns:a16="http://schemas.microsoft.com/office/drawing/2014/main" id="{771998B1-EF7A-4DD5-9886-EBF3FA0F042D}"/>
              </a:ext>
            </a:extLst>
          </p:cNvPr>
          <p:cNvSpPr/>
          <p:nvPr/>
        </p:nvSpPr>
        <p:spPr>
          <a:xfrm>
            <a:off x="4705998"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31" name="Oval 30">
            <a:extLst>
              <a:ext uri="{FF2B5EF4-FFF2-40B4-BE49-F238E27FC236}">
                <a16:creationId xmlns:a16="http://schemas.microsoft.com/office/drawing/2014/main" id="{ECD12708-5DBB-466D-A358-0714339163FF}"/>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32" name="Oval 31">
            <a:extLst>
              <a:ext uri="{FF2B5EF4-FFF2-40B4-BE49-F238E27FC236}">
                <a16:creationId xmlns:a16="http://schemas.microsoft.com/office/drawing/2014/main" id="{7A040D8B-60DC-4615-AA26-8AEBBA9FFA34}"/>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33" name="Oval 32">
            <a:extLst>
              <a:ext uri="{FF2B5EF4-FFF2-40B4-BE49-F238E27FC236}">
                <a16:creationId xmlns:a16="http://schemas.microsoft.com/office/drawing/2014/main" id="{EE94B7F9-9500-4EA1-AE2D-DEF86003408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34" name="Oval 33">
            <a:extLst>
              <a:ext uri="{FF2B5EF4-FFF2-40B4-BE49-F238E27FC236}">
                <a16:creationId xmlns:a16="http://schemas.microsoft.com/office/drawing/2014/main" id="{F6516C77-BC63-46E4-B4B7-B8891B993CD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35" name="Oval 34">
            <a:extLst>
              <a:ext uri="{FF2B5EF4-FFF2-40B4-BE49-F238E27FC236}">
                <a16:creationId xmlns:a16="http://schemas.microsoft.com/office/drawing/2014/main" id="{3F04E6B4-8BAD-46C3-BEDC-53AD8E9880C0}"/>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36" name="Oval 35">
            <a:extLst>
              <a:ext uri="{FF2B5EF4-FFF2-40B4-BE49-F238E27FC236}">
                <a16:creationId xmlns:a16="http://schemas.microsoft.com/office/drawing/2014/main" id="{AAF9603E-421F-41FE-A509-FEAF2E21EF33}"/>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37" name="Oval 36">
            <a:extLst>
              <a:ext uri="{FF2B5EF4-FFF2-40B4-BE49-F238E27FC236}">
                <a16:creationId xmlns:a16="http://schemas.microsoft.com/office/drawing/2014/main" id="{6528F2F8-9C91-461D-820B-6E2D06030890}"/>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38" name="Oval 37">
            <a:extLst>
              <a:ext uri="{FF2B5EF4-FFF2-40B4-BE49-F238E27FC236}">
                <a16:creationId xmlns:a16="http://schemas.microsoft.com/office/drawing/2014/main" id="{86618EC0-675A-4FA1-B96A-D0E2DCF3AC46}"/>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39" name="TextBox 38">
            <a:extLst>
              <a:ext uri="{FF2B5EF4-FFF2-40B4-BE49-F238E27FC236}">
                <a16:creationId xmlns:a16="http://schemas.microsoft.com/office/drawing/2014/main" id="{0CC02C73-9313-4CF3-ACF9-576DE6FF26B0}"/>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Introduction</a:t>
            </a:r>
          </a:p>
        </p:txBody>
      </p:sp>
    </p:spTree>
    <p:extLst>
      <p:ext uri="{BB962C8B-B14F-4D97-AF65-F5344CB8AC3E}">
        <p14:creationId xmlns:p14="http://schemas.microsoft.com/office/powerpoint/2010/main" val="155468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E305A-F2BD-4734-B9EE-509C6BFD64A5}"/>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420EE20B-95BE-4572-A837-97F217BE3BC5}"/>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4139010" y="2250025"/>
            <a:ext cx="6488733" cy="238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Oregon OSHA requires everyone at the workplace to wear a mask, face covering, or face shield.</a:t>
            </a:r>
          </a:p>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These source control items are required to be provided by the employer to workers at no cost.</a:t>
            </a:r>
          </a:p>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CMH policy requires employees to use hospital provided mask and/or face shield</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752567" y="1513057"/>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Source Control</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8" name="TextBox 27">
            <a:extLst>
              <a:ext uri="{FF2B5EF4-FFF2-40B4-BE49-F238E27FC236}">
                <a16:creationId xmlns:a16="http://schemas.microsoft.com/office/drawing/2014/main" id="{46665B24-4B6A-4C67-B5A5-CF21701BE37F}"/>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9700" name="Picture 4" descr="Are You Required to Wear a Mask at Work? | Law Office of Christopher Q.  Davis">
            <a:extLst>
              <a:ext uri="{FF2B5EF4-FFF2-40B4-BE49-F238E27FC236}">
                <a16:creationId xmlns:a16="http://schemas.microsoft.com/office/drawing/2014/main" id="{459418FF-BF9A-4524-9CC6-27D6B23E19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3" t="-431" r="55339" b="431"/>
          <a:stretch/>
        </p:blipFill>
        <p:spPr bwMode="auto">
          <a:xfrm>
            <a:off x="-8630" y="-22481"/>
            <a:ext cx="2715208" cy="563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22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C4DA83A-0877-4039-9E75-B97FA99A6AA7}"/>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14BC2F43-3AA7-488B-8091-23C1D1ACB701}"/>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25" name="Picture 2" descr="Covid: Why is coronavirus such a threat? - BBC News">
            <a:extLst>
              <a:ext uri="{FF2B5EF4-FFF2-40B4-BE49-F238E27FC236}">
                <a16:creationId xmlns:a16="http://schemas.microsoft.com/office/drawing/2014/main" id="{7DEF64A1-2803-4C7B-9097-6F485D8C8F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75" t="60" b="27298"/>
          <a:stretch/>
        </p:blipFill>
        <p:spPr bwMode="auto">
          <a:xfrm rot="5400000">
            <a:off x="-1450748" y="1448135"/>
            <a:ext cx="5616696" cy="271520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4158790" y="2250025"/>
            <a:ext cx="6825375" cy="238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When employees are transported in a vehicle for work purposes, regardless of the travel distance or duration involved, everyone in the vehicle must wear a mask.</a:t>
            </a:r>
          </a:p>
          <a:p>
            <a:pPr>
              <a:spcBef>
                <a:spcPts val="700"/>
              </a:spcBef>
              <a:spcAft>
                <a:spcPts val="700"/>
              </a:spcAft>
            </a:pPr>
            <a:r>
              <a:rPr lang="en-US" sz="2000" dirty="0">
                <a:solidFill>
                  <a:schemeClr val="accent5">
                    <a:lumMod val="50000"/>
                  </a:schemeClr>
                </a:solidFill>
                <a:latin typeface="Century Gothic" panose="020B0502020202020204" pitchFamily="34" charset="0"/>
                <a:ea typeface="Calibri"/>
                <a:cs typeface="Calibri"/>
                <a:sym typeface="Calibri"/>
              </a:rPr>
              <a:t> This rule doesn’t apply when everyone in the vehicle are members of the same household.</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919260" y="1513057"/>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Transportation</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7" name="TextBox 26">
            <a:extLst>
              <a:ext uri="{FF2B5EF4-FFF2-40B4-BE49-F238E27FC236}">
                <a16:creationId xmlns:a16="http://schemas.microsoft.com/office/drawing/2014/main" id="{48300727-F5F4-42BC-97B5-9CE043B6BC47}"/>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8674" name="Picture 2" descr="Is it necessary to use a face mask in a private vehicle?">
            <a:extLst>
              <a:ext uri="{FF2B5EF4-FFF2-40B4-BE49-F238E27FC236}">
                <a16:creationId xmlns:a16="http://schemas.microsoft.com/office/drawing/2014/main" id="{B84EE0B7-2D21-4741-B59E-EB37BA0C48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396" r="35461"/>
          <a:stretch/>
        </p:blipFill>
        <p:spPr bwMode="auto">
          <a:xfrm>
            <a:off x="-4" y="-11669"/>
            <a:ext cx="2715208" cy="562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270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34C6984-362A-4323-9D10-73741BBCE43D}"/>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88C98B56-2A46-4613-B4CC-FA1CC1E9F526}"/>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4067940" y="2161261"/>
            <a:ext cx="6674383" cy="238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pPr>
            <a:r>
              <a:rPr lang="en-US" sz="2400" dirty="0">
                <a:solidFill>
                  <a:schemeClr val="accent5">
                    <a:lumMod val="50000"/>
                  </a:schemeClr>
                </a:solidFill>
                <a:latin typeface="Century Gothic" panose="020B0502020202020204" pitchFamily="34" charset="0"/>
                <a:ea typeface="Calibri"/>
                <a:cs typeface="Calibri"/>
                <a:sym typeface="Calibri"/>
              </a:rPr>
              <a:t>Employers are required to make sure that all common areas, shared equipment, and high-touch surfaces are cleaned regularly. </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7" name="TextBox 26">
            <a:extLst>
              <a:ext uri="{FF2B5EF4-FFF2-40B4-BE49-F238E27FC236}">
                <a16:creationId xmlns:a16="http://schemas.microsoft.com/office/drawing/2014/main" id="{95420DEA-1A8B-4EBB-9CCC-97F2906DFF21}"/>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7650" name="Picture 2" descr="5 Tips for Sanitizing Your Things During a Move | Moving.com">
            <a:extLst>
              <a:ext uri="{FF2B5EF4-FFF2-40B4-BE49-F238E27FC236}">
                <a16:creationId xmlns:a16="http://schemas.microsoft.com/office/drawing/2014/main" id="{4C14BF3E-2079-4F2A-AB1F-18DC36EDAE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319" r="11488"/>
          <a:stretch/>
        </p:blipFill>
        <p:spPr bwMode="auto">
          <a:xfrm>
            <a:off x="-8634" y="-13750"/>
            <a:ext cx="2715209" cy="563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9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8A366D0-BD9C-4660-BA9F-33E083327965}"/>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05C1E850-1B98-4821-B5E2-EEB3ACD9A80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25" name="Picture 2" descr="Covid: Why is coronavirus such a threat? - BBC News">
            <a:extLst>
              <a:ext uri="{FF2B5EF4-FFF2-40B4-BE49-F238E27FC236}">
                <a16:creationId xmlns:a16="http://schemas.microsoft.com/office/drawing/2014/main" id="{3030ED12-3F3C-456D-9EE6-25BD12EED6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75" t="60" b="27298"/>
          <a:stretch/>
        </p:blipFill>
        <p:spPr bwMode="auto">
          <a:xfrm rot="5400000">
            <a:off x="-1450748" y="1448135"/>
            <a:ext cx="5616696" cy="271520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811330" y="1380014"/>
            <a:ext cx="7518509" cy="3623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buClr>
                <a:schemeClr val="accent5">
                  <a:lumMod val="50000"/>
                </a:schemeClr>
              </a:buClr>
            </a:pPr>
            <a:r>
              <a:rPr lang="en-US" sz="2000" dirty="0">
                <a:solidFill>
                  <a:schemeClr val="accent5">
                    <a:lumMod val="50000"/>
                  </a:schemeClr>
                </a:solidFill>
                <a:latin typeface="Century Gothic" panose="020B0502020202020204" pitchFamily="34" charset="0"/>
                <a:ea typeface="Calibri"/>
                <a:cs typeface="Calibri"/>
                <a:sym typeface="Calibri"/>
              </a:rPr>
              <a:t>OSHA requires employers to make sure that all common areas, shared equipment, and high-touch surfaces are cleaned regularly. </a:t>
            </a:r>
          </a:p>
          <a:p>
            <a:pPr>
              <a:spcBef>
                <a:spcPts val="700"/>
              </a:spcBef>
              <a:spcAft>
                <a:spcPts val="700"/>
              </a:spcAft>
              <a:buClr>
                <a:schemeClr val="accent5">
                  <a:lumMod val="50000"/>
                </a:schemeClr>
              </a:buClr>
            </a:pPr>
            <a:r>
              <a:rPr lang="en-US" sz="2000" dirty="0">
                <a:solidFill>
                  <a:schemeClr val="accent5">
                    <a:lumMod val="50000"/>
                  </a:schemeClr>
                </a:solidFill>
                <a:latin typeface="Century Gothic" panose="020B0502020202020204" pitchFamily="34" charset="0"/>
                <a:ea typeface="Calibri"/>
                <a:cs typeface="Calibri"/>
                <a:sym typeface="Calibri"/>
              </a:rPr>
              <a:t>At least once every 24 hours if the workplace is occupied less than 12 hours a day</a:t>
            </a:r>
          </a:p>
          <a:p>
            <a:pPr>
              <a:spcBef>
                <a:spcPts val="700"/>
              </a:spcBef>
              <a:spcAft>
                <a:spcPts val="700"/>
              </a:spcAft>
              <a:buClr>
                <a:schemeClr val="accent5">
                  <a:lumMod val="50000"/>
                </a:schemeClr>
              </a:buClr>
            </a:pPr>
            <a:r>
              <a:rPr lang="en-US" sz="2000" dirty="0">
                <a:solidFill>
                  <a:schemeClr val="accent5">
                    <a:lumMod val="50000"/>
                  </a:schemeClr>
                </a:solidFill>
                <a:latin typeface="Century Gothic" panose="020B0502020202020204" pitchFamily="34" charset="0"/>
                <a:ea typeface="Calibri"/>
                <a:cs typeface="Calibri"/>
                <a:sym typeface="Calibri"/>
              </a:rPr>
              <a:t>At least every 8 hours if the workplace is occupied more than 12 hours a day</a:t>
            </a:r>
          </a:p>
          <a:p>
            <a:pPr>
              <a:spcBef>
                <a:spcPts val="700"/>
              </a:spcBef>
              <a:spcAft>
                <a:spcPts val="700"/>
              </a:spcAft>
              <a:buClr>
                <a:schemeClr val="accent5">
                  <a:lumMod val="50000"/>
                </a:schemeClr>
              </a:buClr>
            </a:pPr>
            <a:r>
              <a:rPr lang="en-US" sz="2000" dirty="0">
                <a:solidFill>
                  <a:schemeClr val="accent5">
                    <a:lumMod val="50000"/>
                  </a:schemeClr>
                </a:solidFill>
                <a:latin typeface="Century Gothic" panose="020B0502020202020204" pitchFamily="34" charset="0"/>
                <a:ea typeface="Calibri"/>
                <a:cs typeface="Calibri"/>
                <a:sym typeface="Calibri"/>
              </a:rPr>
              <a:t>For workplaces not continually occupied or used for drop in purposes only, the employee should sanitize the area when done doing work in this area. </a:t>
            </a: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429151" y="643046"/>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Cleaning</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7" name="TextBox 26">
            <a:extLst>
              <a:ext uri="{FF2B5EF4-FFF2-40B4-BE49-F238E27FC236}">
                <a16:creationId xmlns:a16="http://schemas.microsoft.com/office/drawing/2014/main" id="{2ABD2763-1868-4D0C-B2AF-9F17965D3939}"/>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6626" name="Picture 2" descr="Cleaning and Disinfecting | Multnomah County">
            <a:extLst>
              <a:ext uri="{FF2B5EF4-FFF2-40B4-BE49-F238E27FC236}">
                <a16:creationId xmlns:a16="http://schemas.microsoft.com/office/drawing/2014/main" id="{3EF78611-D35D-4C04-96FE-060A766BB3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769" r="33978"/>
          <a:stretch/>
        </p:blipFill>
        <p:spPr bwMode="auto">
          <a:xfrm>
            <a:off x="-4" y="-2610"/>
            <a:ext cx="2715208" cy="563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07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D4EC799-EB9B-47C7-878A-081E0434D618}"/>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85C64CC6-9E66-402A-965C-8D05D4F5B89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26" name="TextBox 25">
            <a:extLst>
              <a:ext uri="{FF2B5EF4-FFF2-40B4-BE49-F238E27FC236}">
                <a16:creationId xmlns:a16="http://schemas.microsoft.com/office/drawing/2014/main" id="{296A4BF8-323F-4650-9115-FDB0228F3468}"/>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Introduction</a:t>
            </a:r>
          </a:p>
        </p:txBody>
      </p:sp>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251145" y="1376504"/>
            <a:ext cx="7518509" cy="1729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endParaRPr lang="en-US" sz="2000" dirty="0">
              <a:solidFill>
                <a:schemeClr val="accent5">
                  <a:lumMod val="50000"/>
                </a:schemeClr>
              </a:solidFill>
              <a:latin typeface="Century Gothic" panose="020B0502020202020204" pitchFamily="34" charset="0"/>
              <a:ea typeface="Calibri"/>
              <a:cs typeface="Calibri"/>
              <a:sym typeface="Calibri"/>
            </a:endParaRPr>
          </a:p>
          <a:p>
            <a:pPr marL="0" lvl="0" indent="0">
              <a:spcBef>
                <a:spcPts val="0"/>
              </a:spcBef>
              <a:buNone/>
            </a:pPr>
            <a:endParaRPr lang="en-US" sz="2000" dirty="0">
              <a:solidFill>
                <a:schemeClr val="accent5">
                  <a:lumMod val="50000"/>
                </a:schemeClr>
              </a:solidFill>
              <a:latin typeface="Century Gothic" panose="020B0502020202020204" pitchFamily="34" charset="0"/>
              <a:ea typeface="Calibri"/>
              <a:cs typeface="Calibri"/>
              <a:sym typeface="Calibri"/>
            </a:endParaRP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915401" y="1331838"/>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Hand Hygiene</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3" name="Rectangle 2">
            <a:extLst>
              <a:ext uri="{FF2B5EF4-FFF2-40B4-BE49-F238E27FC236}">
                <a16:creationId xmlns:a16="http://schemas.microsoft.com/office/drawing/2014/main" id="{487DCF19-D4F5-4525-8150-F268CA053D9E}"/>
              </a:ext>
            </a:extLst>
          </p:cNvPr>
          <p:cNvSpPr/>
          <p:nvPr/>
        </p:nvSpPr>
        <p:spPr>
          <a:xfrm>
            <a:off x="4256969" y="1978169"/>
            <a:ext cx="6595062" cy="2862322"/>
          </a:xfrm>
          <a:prstGeom prst="rect">
            <a:avLst/>
          </a:prstGeom>
        </p:spPr>
        <p:txBody>
          <a:bodyPr wrap="square">
            <a:spAutoFit/>
          </a:bodyPr>
          <a:lstStyle/>
          <a:p>
            <a:pPr marL="34290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Washing or sanitizing hands regularly throughout your day is extremely important in reducing the spread of COVID-19 </a:t>
            </a:r>
          </a:p>
          <a:p>
            <a:pPr marL="342900" lvl="0" indent="-342900">
              <a:buClr>
                <a:schemeClr val="accent5">
                  <a:lumMod val="50000"/>
                </a:schemeClr>
              </a:buClr>
              <a:buSzPct val="100000"/>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Calibri"/>
              <a:cs typeface="Calibri"/>
              <a:sym typeface="Calibri"/>
            </a:endParaRPr>
          </a:p>
          <a:p>
            <a:pPr marL="34290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The CDC recommends washing for at least 20 seconds or using hand sanitizer with at least 60% alcohol</a:t>
            </a:r>
          </a:p>
          <a:p>
            <a:pPr marL="342900" lvl="0" indent="-342900">
              <a:buClr>
                <a:schemeClr val="accent5">
                  <a:lumMod val="50000"/>
                </a:schemeClr>
              </a:buClr>
              <a:buSzPct val="100000"/>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Calibri"/>
              <a:cs typeface="Calibri"/>
              <a:sym typeface="Calibri"/>
            </a:endParaRPr>
          </a:p>
          <a:p>
            <a:pPr marL="34290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Avoid touching your face with unwashed hands</a:t>
            </a:r>
          </a:p>
        </p:txBody>
      </p:sp>
      <p:pic>
        <p:nvPicPr>
          <p:cNvPr id="27" name="Picture 2" descr="Please wash your hands Royalty Free Vector Image">
            <a:extLst>
              <a:ext uri="{FF2B5EF4-FFF2-40B4-BE49-F238E27FC236}">
                <a16:creationId xmlns:a16="http://schemas.microsoft.com/office/drawing/2014/main" id="{B820E21B-FA1F-403A-A977-B871A15077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74" r="38452" b="14493"/>
          <a:stretch/>
        </p:blipFill>
        <p:spPr bwMode="auto">
          <a:xfrm>
            <a:off x="0" y="-55266"/>
            <a:ext cx="2706578" cy="565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199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089C23-FF7B-4BE8-95E0-E627BB27EFFD}"/>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36D6B944-3D8F-4588-9E71-02B2D3D8CCC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251145" y="1376504"/>
            <a:ext cx="7518509" cy="54779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endParaRPr lang="en-US" sz="2000" dirty="0">
              <a:solidFill>
                <a:schemeClr val="accent5">
                  <a:lumMod val="50000"/>
                </a:schemeClr>
              </a:solidFill>
              <a:latin typeface="Century Gothic" panose="020B0502020202020204" pitchFamily="34" charset="0"/>
              <a:ea typeface="Calibri"/>
              <a:cs typeface="Calibri"/>
              <a:sym typeface="Calibri"/>
            </a:endParaRPr>
          </a:p>
          <a:p>
            <a:pPr marL="0" lvl="0" indent="0">
              <a:spcBef>
                <a:spcPts val="0"/>
              </a:spcBef>
              <a:buNone/>
            </a:pPr>
            <a:endParaRPr lang="en-US" sz="2000" dirty="0">
              <a:solidFill>
                <a:schemeClr val="accent5">
                  <a:lumMod val="50000"/>
                </a:schemeClr>
              </a:solidFill>
              <a:latin typeface="Century Gothic" panose="020B0502020202020204" pitchFamily="34" charset="0"/>
              <a:ea typeface="Calibri"/>
              <a:cs typeface="Calibri"/>
              <a:sym typeface="Calibri"/>
            </a:endParaRP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pic>
        <p:nvPicPr>
          <p:cNvPr id="8" name="Online Media 7">
            <a:hlinkClick r:id="" action="ppaction://media"/>
            <a:extLst>
              <a:ext uri="{FF2B5EF4-FFF2-40B4-BE49-F238E27FC236}">
                <a16:creationId xmlns:a16="http://schemas.microsoft.com/office/drawing/2014/main" id="{82C27AE0-7599-49F9-B5EC-53FCA42EA652}"/>
              </a:ext>
            </a:extLst>
          </p:cNvPr>
          <p:cNvPicPr>
            <a:picLocks noRot="1" noChangeAspect="1"/>
          </p:cNvPicPr>
          <p:nvPr>
            <a:videoFile r:link="rId1"/>
          </p:nvPr>
        </p:nvPicPr>
        <p:blipFill>
          <a:blip r:embed="rId5"/>
          <a:stretch>
            <a:fillRect/>
          </a:stretch>
        </p:blipFill>
        <p:spPr>
          <a:xfrm>
            <a:off x="3722260" y="641055"/>
            <a:ext cx="7696649" cy="4329365"/>
          </a:xfrm>
          <a:prstGeom prst="rect">
            <a:avLst/>
          </a:prstGeom>
        </p:spPr>
      </p:pic>
      <p:sp>
        <p:nvSpPr>
          <p:cNvPr id="28" name="TextBox 27">
            <a:extLst>
              <a:ext uri="{FF2B5EF4-FFF2-40B4-BE49-F238E27FC236}">
                <a16:creationId xmlns:a16="http://schemas.microsoft.com/office/drawing/2014/main" id="{5F24A7C5-7696-4C0D-99FE-68641F07859E}"/>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9" name="Picture 6" descr="World Hand Hygiene Day: Do you know how to wash your hands properly? Here  are CDC approved guidelines - Times of India">
            <a:extLst>
              <a:ext uri="{FF2B5EF4-FFF2-40B4-BE49-F238E27FC236}">
                <a16:creationId xmlns:a16="http://schemas.microsoft.com/office/drawing/2014/main" id="{0765AA84-C3AC-4C70-94D5-3C669E1232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256" t="-50" r="22691" b="50"/>
          <a:stretch/>
        </p:blipFill>
        <p:spPr bwMode="auto">
          <a:xfrm>
            <a:off x="-1" y="-18893"/>
            <a:ext cx="2706579" cy="563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291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6B706D7-25FD-400F-A42D-4687B3834A0C}"/>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492A98D1-1C89-4033-BB51-91C0A73EF809}"/>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251145" y="1376504"/>
            <a:ext cx="7518509" cy="54779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endParaRPr lang="en-US" sz="2000" dirty="0">
              <a:solidFill>
                <a:schemeClr val="accent5">
                  <a:lumMod val="50000"/>
                </a:schemeClr>
              </a:solidFill>
              <a:latin typeface="Century Gothic" panose="020B0502020202020204" pitchFamily="34" charset="0"/>
              <a:ea typeface="Calibri"/>
              <a:cs typeface="Calibri"/>
              <a:sym typeface="Calibri"/>
            </a:endParaRPr>
          </a:p>
          <a:p>
            <a:pPr marL="0" lvl="0" indent="0">
              <a:spcBef>
                <a:spcPts val="0"/>
              </a:spcBef>
              <a:buNone/>
            </a:pPr>
            <a:endParaRPr lang="en-US" sz="2000" dirty="0">
              <a:solidFill>
                <a:schemeClr val="accent5">
                  <a:lumMod val="50000"/>
                </a:schemeClr>
              </a:solidFill>
              <a:latin typeface="Century Gothic" panose="020B0502020202020204" pitchFamily="34" charset="0"/>
              <a:ea typeface="Calibri"/>
              <a:cs typeface="Calibri"/>
              <a:sym typeface="Calibri"/>
            </a:endParaRP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pic>
        <p:nvPicPr>
          <p:cNvPr id="2" name="Online Media 1">
            <a:hlinkClick r:id="" action="ppaction://media"/>
            <a:extLst>
              <a:ext uri="{FF2B5EF4-FFF2-40B4-BE49-F238E27FC236}">
                <a16:creationId xmlns:a16="http://schemas.microsoft.com/office/drawing/2014/main" id="{AADA26A9-3A12-4E89-90E1-BAFD35F9BF23}"/>
              </a:ext>
            </a:extLst>
          </p:cNvPr>
          <p:cNvPicPr>
            <a:picLocks noRot="1" noChangeAspect="1"/>
          </p:cNvPicPr>
          <p:nvPr>
            <a:videoFile r:link="rId1"/>
          </p:nvPr>
        </p:nvPicPr>
        <p:blipFill>
          <a:blip r:embed="rId5"/>
          <a:stretch>
            <a:fillRect/>
          </a:stretch>
        </p:blipFill>
        <p:spPr>
          <a:xfrm>
            <a:off x="3730988" y="582921"/>
            <a:ext cx="7903347" cy="4445633"/>
          </a:xfrm>
          <a:prstGeom prst="rect">
            <a:avLst/>
          </a:prstGeom>
        </p:spPr>
      </p:pic>
      <p:sp>
        <p:nvSpPr>
          <p:cNvPr id="27" name="TextBox 26">
            <a:extLst>
              <a:ext uri="{FF2B5EF4-FFF2-40B4-BE49-F238E27FC236}">
                <a16:creationId xmlns:a16="http://schemas.microsoft.com/office/drawing/2014/main" id="{860D06B7-429D-46B5-BFE5-225625CC96FB}"/>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3554" name="Picture 2" descr="How to teach kids hand-washing to prevent coronavirus spread - The  Washington Post">
            <a:extLst>
              <a:ext uri="{FF2B5EF4-FFF2-40B4-BE49-F238E27FC236}">
                <a16:creationId xmlns:a16="http://schemas.microsoft.com/office/drawing/2014/main" id="{5B6C73D4-E7DD-4A07-A5DF-2EC8FEC6E8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78" r="55214"/>
          <a:stretch/>
        </p:blipFill>
        <p:spPr bwMode="auto">
          <a:xfrm>
            <a:off x="-1" y="0"/>
            <a:ext cx="2706579" cy="561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573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956087-32AB-42D7-9DE0-DF9724D81EAC}"/>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B0938846-8BBE-4F46-B427-D573F9946E1C}"/>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0" name="Content Placeholder 2">
            <a:extLst>
              <a:ext uri="{FF2B5EF4-FFF2-40B4-BE49-F238E27FC236}">
                <a16:creationId xmlns:a16="http://schemas.microsoft.com/office/drawing/2014/main" id="{75F80E57-B995-4A28-9A31-429EBEC10BAF}"/>
              </a:ext>
            </a:extLst>
          </p:cNvPr>
          <p:cNvSpPr txBox="1">
            <a:spLocks/>
          </p:cNvSpPr>
          <p:nvPr/>
        </p:nvSpPr>
        <p:spPr>
          <a:xfrm>
            <a:off x="3854568" y="1342145"/>
            <a:ext cx="7432034" cy="3737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buClr>
                <a:schemeClr val="accent5">
                  <a:lumMod val="50000"/>
                </a:schemeClr>
              </a:buClr>
              <a:buSzPct val="100000"/>
            </a:pPr>
            <a:r>
              <a:rPr lang="en-US" sz="2000" dirty="0">
                <a:solidFill>
                  <a:schemeClr val="accent5">
                    <a:lumMod val="50000"/>
                  </a:schemeClr>
                </a:solidFill>
                <a:latin typeface="Century Gothic" panose="020B0502020202020204" pitchFamily="34" charset="0"/>
                <a:ea typeface="Calibri"/>
                <a:cs typeface="Calibri"/>
                <a:sym typeface="Calibri"/>
              </a:rPr>
              <a:t>Columbia Memorial Hospital reviews annually in compliance with American Society of Heating and Refrigeration and Air Conditioning Engineers (ASHRAE) to ensure optimal air exchanges within patient care areas </a:t>
            </a:r>
          </a:p>
          <a:p>
            <a:pPr>
              <a:spcBef>
                <a:spcPts val="700"/>
              </a:spcBef>
              <a:spcAft>
                <a:spcPts val="700"/>
              </a:spcAft>
              <a:buClr>
                <a:schemeClr val="accent5">
                  <a:lumMod val="50000"/>
                </a:schemeClr>
              </a:buClr>
              <a:buSzPct val="100000"/>
            </a:pPr>
            <a:r>
              <a:rPr lang="en-US" sz="2000" dirty="0">
                <a:solidFill>
                  <a:schemeClr val="accent5">
                    <a:lumMod val="50000"/>
                  </a:schemeClr>
                </a:solidFill>
                <a:latin typeface="Century Gothic" panose="020B0502020202020204" pitchFamily="34" charset="0"/>
                <a:ea typeface="Calibri"/>
                <a:cs typeface="Calibri"/>
                <a:sym typeface="Calibri"/>
              </a:rPr>
              <a:t>These reports are reviewed by the Infection Preventionist for compliance. </a:t>
            </a:r>
          </a:p>
          <a:p>
            <a:pPr>
              <a:spcBef>
                <a:spcPts val="700"/>
              </a:spcBef>
              <a:spcAft>
                <a:spcPts val="700"/>
              </a:spcAft>
              <a:buClr>
                <a:schemeClr val="accent5">
                  <a:lumMod val="50000"/>
                </a:schemeClr>
              </a:buClr>
              <a:buSzPct val="100000"/>
            </a:pPr>
            <a:r>
              <a:rPr lang="en-US" sz="2000" dirty="0">
                <a:solidFill>
                  <a:schemeClr val="accent5">
                    <a:lumMod val="50000"/>
                  </a:schemeClr>
                </a:solidFill>
                <a:latin typeface="Century Gothic" panose="020B0502020202020204" pitchFamily="34" charset="0"/>
                <a:ea typeface="Calibri"/>
                <a:cs typeface="Calibri"/>
                <a:sym typeface="Calibri"/>
              </a:rPr>
              <a:t>All air filters are replaced quarterly to ensure proper function and ventilation</a:t>
            </a:r>
          </a:p>
          <a:p>
            <a:pPr>
              <a:spcBef>
                <a:spcPts val="700"/>
              </a:spcBef>
              <a:spcAft>
                <a:spcPts val="700"/>
              </a:spcAft>
              <a:buClr>
                <a:schemeClr val="accent5">
                  <a:lumMod val="50000"/>
                </a:schemeClr>
              </a:buClr>
              <a:buSzPct val="100000"/>
            </a:pPr>
            <a:r>
              <a:rPr lang="en-US" sz="2000" dirty="0">
                <a:solidFill>
                  <a:schemeClr val="accent5">
                    <a:lumMod val="50000"/>
                  </a:schemeClr>
                </a:solidFill>
                <a:latin typeface="Century Gothic" panose="020B0502020202020204" pitchFamily="34" charset="0"/>
                <a:ea typeface="Calibri"/>
                <a:cs typeface="Calibri"/>
                <a:sym typeface="Calibri"/>
              </a:rPr>
              <a:t>The air handler units are cleaned, maintained, and cleared of debris every 6 months to ensure proper function and performance</a:t>
            </a: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a:p>
            <a:pPr>
              <a:spcBef>
                <a:spcPts val="0"/>
              </a:spcBef>
            </a:pPr>
            <a:endParaRPr lang="en-US" sz="2000" dirty="0">
              <a:solidFill>
                <a:schemeClr val="accent5">
                  <a:lumMod val="50000"/>
                </a:schemeClr>
              </a:solidFill>
              <a:latin typeface="Century Gothic" panose="020B0502020202020204" pitchFamily="34" charset="0"/>
              <a:ea typeface="Calibri"/>
              <a:cs typeface="Calibri"/>
              <a:sym typeface="Calibri"/>
            </a:endParaRP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 name="TextBox 1">
            <a:extLst>
              <a:ext uri="{FF2B5EF4-FFF2-40B4-BE49-F238E27FC236}">
                <a16:creationId xmlns:a16="http://schemas.microsoft.com/office/drawing/2014/main" id="{68340AAB-51D4-45CC-A11C-37ACB51B6F57}"/>
              </a:ext>
            </a:extLst>
          </p:cNvPr>
          <p:cNvSpPr txBox="1"/>
          <p:nvPr/>
        </p:nvSpPr>
        <p:spPr>
          <a:xfrm>
            <a:off x="3752567" y="473508"/>
            <a:ext cx="5350949" cy="646331"/>
          </a:xfrm>
          <a:prstGeom prst="rect">
            <a:avLst/>
          </a:prstGeom>
          <a:noFill/>
        </p:spPr>
        <p:txBody>
          <a:bodyPr wrap="square" rtlCol="0">
            <a:spAutoFit/>
          </a:bodyPr>
          <a:lstStyle/>
          <a:p>
            <a:r>
              <a:rPr lang="en-US" sz="3600" b="1" dirty="0">
                <a:solidFill>
                  <a:schemeClr val="accent5">
                    <a:lumMod val="50000"/>
                  </a:schemeClr>
                </a:solidFill>
                <a:latin typeface="Century Gothic" panose="020B0502020202020204" pitchFamily="34" charset="0"/>
              </a:rPr>
              <a:t>Ventilation at CMH</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9" name="Oval 18">
            <a:extLst>
              <a:ext uri="{FF2B5EF4-FFF2-40B4-BE49-F238E27FC236}">
                <a16:creationId xmlns:a16="http://schemas.microsoft.com/office/drawing/2014/main" id="{B7D1405A-54DF-49A6-8A2D-429DDBD8C15C}"/>
              </a:ext>
            </a:extLst>
          </p:cNvPr>
          <p:cNvSpPr/>
          <p:nvPr/>
        </p:nvSpPr>
        <p:spPr>
          <a:xfrm>
            <a:off x="6854526" y="5942268"/>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4</a:t>
            </a:r>
          </a:p>
        </p:txBody>
      </p:sp>
      <p:sp>
        <p:nvSpPr>
          <p:cNvPr id="27" name="TextBox 26">
            <a:extLst>
              <a:ext uri="{FF2B5EF4-FFF2-40B4-BE49-F238E27FC236}">
                <a16:creationId xmlns:a16="http://schemas.microsoft.com/office/drawing/2014/main" id="{017BC92F-88A3-4EE3-93AB-2B7134BDC8F1}"/>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Healthy Work</a:t>
            </a:r>
          </a:p>
        </p:txBody>
      </p:sp>
      <p:pic>
        <p:nvPicPr>
          <p:cNvPr id="22530" name="Picture 2" descr="Building Ventilation, Fresh Air And Reducing COVID-19 Risks Indoors : NPR">
            <a:extLst>
              <a:ext uri="{FF2B5EF4-FFF2-40B4-BE49-F238E27FC236}">
                <a16:creationId xmlns:a16="http://schemas.microsoft.com/office/drawing/2014/main" id="{C6184BED-B167-45B2-965E-DE85B6002F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14" t="18553" r="44402" b="1790"/>
          <a:stretch/>
        </p:blipFill>
        <p:spPr bwMode="auto">
          <a:xfrm>
            <a:off x="8626" y="0"/>
            <a:ext cx="2697951" cy="561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7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81B5C2E-9F47-4CE2-9EF9-15A70313F824}"/>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a:extLst>
              <a:ext uri="{FF2B5EF4-FFF2-40B4-BE49-F238E27FC236}">
                <a16:creationId xmlns:a16="http://schemas.microsoft.com/office/drawing/2014/main" id="{47084CF7-3822-4A49-94C5-EA2E60E35B7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409932" y="503620"/>
            <a:ext cx="7193404" cy="575941"/>
          </a:xfrm>
        </p:spPr>
        <p:txBody>
          <a:bodyPr>
            <a:normAutofit/>
          </a:bodyPr>
          <a:lstStyle/>
          <a:p>
            <a:pPr marL="0" indent="0">
              <a:buClr>
                <a:schemeClr val="dk1"/>
              </a:buClr>
              <a:buSzPts val="1800"/>
              <a:buNone/>
            </a:pPr>
            <a:r>
              <a:rPr lang="en-US" b="1" dirty="0">
                <a:solidFill>
                  <a:schemeClr val="accent5">
                    <a:lumMod val="50000"/>
                  </a:schemeClr>
                </a:solidFill>
                <a:latin typeface="Century Gothic" panose="020B0502020202020204" pitchFamily="34" charset="0"/>
                <a:ea typeface="Calibri"/>
                <a:cs typeface="Calibri"/>
                <a:sym typeface="Calibri"/>
              </a:rPr>
              <a:t>Physical Distancing at CMH</a:t>
            </a:r>
          </a:p>
        </p:txBody>
      </p:sp>
      <p:sp>
        <p:nvSpPr>
          <p:cNvPr id="6" name="Rectangle 5">
            <a:extLst>
              <a:ext uri="{FF2B5EF4-FFF2-40B4-BE49-F238E27FC236}">
                <a16:creationId xmlns:a16="http://schemas.microsoft.com/office/drawing/2014/main" id="{3EBF213D-68FA-43A7-84C6-06797E25E3AE}"/>
              </a:ext>
            </a:extLst>
          </p:cNvPr>
          <p:cNvSpPr/>
          <p:nvPr/>
        </p:nvSpPr>
        <p:spPr>
          <a:xfrm>
            <a:off x="3423329" y="1181244"/>
            <a:ext cx="8148050" cy="3926716"/>
          </a:xfrm>
          <a:prstGeom prst="rect">
            <a:avLst/>
          </a:prstGeom>
        </p:spPr>
        <p:txBody>
          <a:bodyPr wrap="square">
            <a:spAutoFit/>
          </a:bodyPr>
          <a:lstStyle/>
          <a:p>
            <a:pPr marL="342900" indent="-342900">
              <a:spcBef>
                <a:spcPts val="700"/>
              </a:spcBef>
              <a:buClr>
                <a:schemeClr val="accent5">
                  <a:lumMod val="50000"/>
                </a:schemeClr>
              </a:buClr>
              <a:buSzPct val="100000"/>
              <a:buFont typeface="Arial" panose="020B0604020202020204" pitchFamily="34" charset="0"/>
              <a:buChar char="•"/>
            </a:pPr>
            <a:r>
              <a:rPr lang="en-US" sz="2200" dirty="0">
                <a:solidFill>
                  <a:schemeClr val="accent5">
                    <a:lumMod val="50000"/>
                  </a:schemeClr>
                </a:solidFill>
                <a:latin typeface="Century Gothic" panose="020B0502020202020204" pitchFamily="34" charset="0"/>
                <a:ea typeface="Calibri"/>
                <a:cs typeface="Calibri"/>
                <a:sym typeface="Calibri"/>
              </a:rPr>
              <a:t>All departments work flows and activities have or will be assessed and adjusted to maintain 6 feet from other individuals </a:t>
            </a:r>
          </a:p>
          <a:p>
            <a:pPr marL="342900" indent="-342900">
              <a:spcBef>
                <a:spcPts val="700"/>
              </a:spcBef>
              <a:spcAft>
                <a:spcPts val="700"/>
              </a:spcAft>
              <a:buClr>
                <a:schemeClr val="accent5">
                  <a:lumMod val="50000"/>
                </a:schemeClr>
              </a:buClr>
              <a:buSzPct val="100000"/>
              <a:buFont typeface="Arial" panose="020B0604020202020204" pitchFamily="34" charset="0"/>
              <a:buChar char="•"/>
            </a:pPr>
            <a:r>
              <a:rPr lang="en-US" sz="2200" dirty="0">
                <a:solidFill>
                  <a:schemeClr val="accent5">
                    <a:lumMod val="50000"/>
                  </a:schemeClr>
                </a:solidFill>
                <a:latin typeface="Century Gothic" panose="020B0502020202020204" pitchFamily="34" charset="0"/>
                <a:ea typeface="Calibri"/>
                <a:cs typeface="Calibri"/>
                <a:sym typeface="Calibri"/>
              </a:rPr>
              <a:t>There may be job duties and work flows in which 6 feet is not feasible</a:t>
            </a:r>
          </a:p>
          <a:p>
            <a:pPr marL="342900" indent="-342900">
              <a:spcBef>
                <a:spcPts val="700"/>
              </a:spcBef>
              <a:spcAft>
                <a:spcPts val="700"/>
              </a:spcAft>
              <a:buClr>
                <a:schemeClr val="accent5">
                  <a:lumMod val="50000"/>
                </a:schemeClr>
              </a:buClr>
              <a:buSzPct val="100000"/>
              <a:buFont typeface="Arial" panose="020B0604020202020204" pitchFamily="34" charset="0"/>
              <a:buChar char="•"/>
            </a:pPr>
            <a:r>
              <a:rPr lang="en-US" sz="2200" dirty="0">
                <a:solidFill>
                  <a:schemeClr val="accent5">
                    <a:lumMod val="50000"/>
                  </a:schemeClr>
                </a:solidFill>
                <a:latin typeface="Century Gothic" panose="020B0502020202020204" pitchFamily="34" charset="0"/>
                <a:ea typeface="Calibri"/>
                <a:cs typeface="Calibri"/>
                <a:sym typeface="Calibri"/>
              </a:rPr>
              <a:t>Your manager will inform you if there are exceptions to physical distancing requirements in your work area</a:t>
            </a:r>
          </a:p>
          <a:p>
            <a:pPr marL="342900" indent="-342900">
              <a:spcBef>
                <a:spcPts val="700"/>
              </a:spcBef>
              <a:buClr>
                <a:schemeClr val="accent5">
                  <a:lumMod val="50000"/>
                </a:schemeClr>
              </a:buClr>
              <a:buSzPct val="100000"/>
              <a:buFont typeface="Arial" panose="020B0604020202020204" pitchFamily="34" charset="0"/>
              <a:buChar char="•"/>
            </a:pPr>
            <a:r>
              <a:rPr lang="en-US" sz="2200" dirty="0">
                <a:solidFill>
                  <a:schemeClr val="accent5">
                    <a:lumMod val="50000"/>
                  </a:schemeClr>
                </a:solidFill>
                <a:latin typeface="Century Gothic" panose="020B0502020202020204" pitchFamily="34" charset="0"/>
                <a:ea typeface="Calibri"/>
                <a:cs typeface="Calibri"/>
                <a:sym typeface="Calibri"/>
              </a:rPr>
              <a:t>Direct care departments will evaluate for reduction in shared surfaces and tools, ventilation, and potential staggering of shifts</a:t>
            </a:r>
          </a:p>
        </p:txBody>
      </p:sp>
      <p:sp>
        <p:nvSpPr>
          <p:cNvPr id="27" name="TextBox 26">
            <a:extLst>
              <a:ext uri="{FF2B5EF4-FFF2-40B4-BE49-F238E27FC236}">
                <a16:creationId xmlns:a16="http://schemas.microsoft.com/office/drawing/2014/main" id="{A8D74276-78A9-4519-BC7A-C7464C60E2CF}"/>
              </a:ext>
            </a:extLst>
          </p:cNvPr>
          <p:cNvSpPr txBox="1"/>
          <p:nvPr/>
        </p:nvSpPr>
        <p:spPr>
          <a:xfrm>
            <a:off x="3357553" y="5917692"/>
            <a:ext cx="1215944"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Physical Distance</a:t>
            </a:r>
          </a:p>
        </p:txBody>
      </p:sp>
      <p:pic>
        <p:nvPicPr>
          <p:cNvPr id="28" name="Picture 2" descr="Why Social Distancing Measures Seem Less Effective in the US - Pro Market">
            <a:extLst>
              <a:ext uri="{FF2B5EF4-FFF2-40B4-BE49-F238E27FC236}">
                <a16:creationId xmlns:a16="http://schemas.microsoft.com/office/drawing/2014/main" id="{0F0A3E52-3D67-4885-A471-7EE515F721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96" t="42" r="25052" b="-42"/>
          <a:stretch/>
        </p:blipFill>
        <p:spPr bwMode="auto">
          <a:xfrm>
            <a:off x="-8630" y="0"/>
            <a:ext cx="2715208" cy="56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829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0292EFE-4501-4EF5-B6DD-957C87E4D099}"/>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a:extLst>
              <a:ext uri="{FF2B5EF4-FFF2-40B4-BE49-F238E27FC236}">
                <a16:creationId xmlns:a16="http://schemas.microsoft.com/office/drawing/2014/main" id="{5A2AC66E-E664-475A-85FC-526DBC29BCEA}"/>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425257" y="380634"/>
            <a:ext cx="6719407" cy="575941"/>
          </a:xfrm>
        </p:spPr>
        <p:txBody>
          <a:bodyPr>
            <a:normAutofit/>
          </a:bodyPr>
          <a:lstStyle/>
          <a:p>
            <a:pPr marL="0" indent="0">
              <a:buClr>
                <a:schemeClr val="dk1"/>
              </a:buClr>
              <a:buSzPts val="1800"/>
              <a:buNone/>
            </a:pPr>
            <a:r>
              <a:rPr lang="en-US" b="1" dirty="0">
                <a:solidFill>
                  <a:schemeClr val="accent5">
                    <a:lumMod val="50000"/>
                  </a:schemeClr>
                </a:solidFill>
                <a:latin typeface="Century Gothic" panose="020B0502020202020204" pitchFamily="34" charset="0"/>
                <a:ea typeface="Calibri"/>
                <a:cs typeface="Calibri"/>
                <a:sym typeface="Calibri"/>
              </a:rPr>
              <a:t>PPE Guidelines for CMH Employees</a:t>
            </a:r>
          </a:p>
        </p:txBody>
      </p:sp>
      <p:sp>
        <p:nvSpPr>
          <p:cNvPr id="6" name="Rectangle 5">
            <a:extLst>
              <a:ext uri="{FF2B5EF4-FFF2-40B4-BE49-F238E27FC236}">
                <a16:creationId xmlns:a16="http://schemas.microsoft.com/office/drawing/2014/main" id="{3EBF213D-68FA-43A7-84C6-06797E25E3AE}"/>
              </a:ext>
            </a:extLst>
          </p:cNvPr>
          <p:cNvSpPr/>
          <p:nvPr/>
        </p:nvSpPr>
        <p:spPr>
          <a:xfrm>
            <a:off x="3433505" y="998308"/>
            <a:ext cx="7712776" cy="4542269"/>
          </a:xfrm>
          <a:prstGeom prst="rect">
            <a:avLst/>
          </a:prstGeom>
        </p:spPr>
        <p:txBody>
          <a:bodyPr wrap="square">
            <a:spAutoFit/>
          </a:bodyPr>
          <a:lstStyle/>
          <a:p>
            <a:pPr marL="342900" indent="-342900">
              <a:spcBef>
                <a:spcPts val="700"/>
              </a:spcBef>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All employees, contractors, and volunteers are required to wear a hospital provided mask in any CMH workplace, including hallways, bathrooms, elevators, conference rooms, lobbies, breakrooms, shared vehicle, etc.</a:t>
            </a:r>
          </a:p>
          <a:p>
            <a:pPr marL="342900" indent="-342900">
              <a:spcBef>
                <a:spcPts val="700"/>
              </a:spcBef>
              <a:buClr>
                <a:schemeClr val="accent5">
                  <a:lumMod val="50000"/>
                </a:schemeClr>
              </a:buClr>
              <a:buSzPts val="18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Employees in a private, non-shared, workspace do not have to wear a mask while alone in the private space </a:t>
            </a:r>
          </a:p>
          <a:p>
            <a:pPr marL="342900" indent="-342900">
              <a:spcBef>
                <a:spcPts val="700"/>
              </a:spcBef>
              <a:buClr>
                <a:schemeClr val="accent5">
                  <a:lumMod val="50000"/>
                </a:schemeClr>
              </a:buClr>
              <a:buSzPts val="18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Employees are required to wear a personal mask into the facility until they are given a hospital provided mask</a:t>
            </a:r>
          </a:p>
          <a:p>
            <a:pPr marL="342900" indent="-342900">
              <a:spcBef>
                <a:spcPts val="700"/>
              </a:spcBef>
              <a:buClr>
                <a:schemeClr val="accent5">
                  <a:lumMod val="50000"/>
                </a:schemeClr>
              </a:buClr>
              <a:buSzPts val="18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Review the </a:t>
            </a:r>
            <a:r>
              <a:rPr lang="en-US" sz="2000" dirty="0">
                <a:solidFill>
                  <a:schemeClr val="accent5">
                    <a:lumMod val="50000"/>
                  </a:schemeClr>
                </a:solidFill>
                <a:latin typeface="Century Gothic" panose="020B0502020202020204" pitchFamily="34" charset="0"/>
                <a:ea typeface="Calibri"/>
                <a:cs typeface="Calibri"/>
                <a:sym typeface="Calibri"/>
                <a:hlinkClick r:id="rId4" action="ppaction://hlinkfile"/>
              </a:rPr>
              <a:t>PPE algorithm </a:t>
            </a:r>
            <a:r>
              <a:rPr lang="en-US" sz="2000" dirty="0">
                <a:solidFill>
                  <a:schemeClr val="accent5">
                    <a:lumMod val="50000"/>
                  </a:schemeClr>
                </a:solidFill>
                <a:latin typeface="Century Gothic" panose="020B0502020202020204" pitchFamily="34" charset="0"/>
                <a:ea typeface="Calibri"/>
                <a:cs typeface="Calibri"/>
                <a:sym typeface="Calibri"/>
              </a:rPr>
              <a:t>for guidelines for when to use certain PPE</a:t>
            </a:r>
          </a:p>
          <a:p>
            <a:pPr marL="342900" indent="-342900">
              <a:spcBef>
                <a:spcPts val="700"/>
              </a:spcBef>
              <a:buClr>
                <a:schemeClr val="accent5">
                  <a:lumMod val="50000"/>
                </a:schemeClr>
              </a:buClr>
              <a:buSzPts val="18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Your manager will inform you if there are exceptions or additions to these guidelines for your work area</a:t>
            </a:r>
          </a:p>
          <a:p>
            <a:pPr>
              <a:spcBef>
                <a:spcPts val="700"/>
              </a:spcBef>
              <a:buClr>
                <a:schemeClr val="accent5">
                  <a:lumMod val="50000"/>
                </a:schemeClr>
              </a:buClr>
              <a:buSzPts val="1800"/>
            </a:pPr>
            <a:r>
              <a:rPr lang="en-US" sz="2000" dirty="0">
                <a:solidFill>
                  <a:schemeClr val="accent5">
                    <a:lumMod val="50000"/>
                  </a:schemeClr>
                </a:solidFill>
                <a:latin typeface="Century Gothic" panose="020B0502020202020204" pitchFamily="34" charset="0"/>
                <a:ea typeface="Calibri"/>
                <a:cs typeface="Calibri"/>
                <a:sym typeface="Calibri"/>
              </a:rPr>
              <a:t> </a:t>
            </a:r>
          </a:p>
        </p:txBody>
      </p:sp>
      <p:sp>
        <p:nvSpPr>
          <p:cNvPr id="19" name="Oval 18">
            <a:extLst>
              <a:ext uri="{FF2B5EF4-FFF2-40B4-BE49-F238E27FC236}">
                <a16:creationId xmlns:a16="http://schemas.microsoft.com/office/drawing/2014/main" id="{EE4ACE8B-DB0E-4FB9-B301-490BC3762CA0}"/>
              </a:ext>
            </a:extLst>
          </p:cNvPr>
          <p:cNvSpPr/>
          <p:nvPr/>
        </p:nvSpPr>
        <p:spPr>
          <a:xfrm>
            <a:off x="8282587"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6</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pic>
        <p:nvPicPr>
          <p:cNvPr id="30" name="Picture 2" descr="Masks Are the Latest Obstacle for People With Hearing Loss | Blog">
            <a:extLst>
              <a:ext uri="{FF2B5EF4-FFF2-40B4-BE49-F238E27FC236}">
                <a16:creationId xmlns:a16="http://schemas.microsoft.com/office/drawing/2014/main" id="{576E8249-5809-4AA6-80B8-1A8FEA504A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42" t="158" r="57067" b="-158"/>
          <a:stretch/>
        </p:blipFill>
        <p:spPr bwMode="auto">
          <a:xfrm>
            <a:off x="-8630" y="-6757"/>
            <a:ext cx="2715208" cy="561833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A7373A4-12FE-44F2-BC41-900E0EAD1B89}"/>
              </a:ext>
            </a:extLst>
          </p:cNvPr>
          <p:cNvSpPr txBox="1"/>
          <p:nvPr/>
        </p:nvSpPr>
        <p:spPr>
          <a:xfrm>
            <a:off x="3357553" y="6083709"/>
            <a:ext cx="1215944"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Masking</a:t>
            </a:r>
          </a:p>
        </p:txBody>
      </p:sp>
    </p:spTree>
    <p:extLst>
      <p:ext uri="{BB962C8B-B14F-4D97-AF65-F5344CB8AC3E}">
        <p14:creationId xmlns:p14="http://schemas.microsoft.com/office/powerpoint/2010/main" val="170089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DC84C4-D11F-4444-B25B-6FAB601DD9B3}"/>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a:extLst>
              <a:ext uri="{FF2B5EF4-FFF2-40B4-BE49-F238E27FC236}">
                <a16:creationId xmlns:a16="http://schemas.microsoft.com/office/drawing/2014/main" id="{F4C09523-C851-4C38-BC3A-BF2A46225308}"/>
              </a:ext>
            </a:extLst>
          </p:cNvPr>
          <p:cNvSpPr txBox="1"/>
          <p:nvPr/>
        </p:nvSpPr>
        <p:spPr>
          <a:xfrm>
            <a:off x="3038328" y="417679"/>
            <a:ext cx="8723052" cy="5155257"/>
          </a:xfrm>
          <a:prstGeom prst="rect">
            <a:avLst/>
          </a:prstGeom>
          <a:noFill/>
        </p:spPr>
        <p:txBody>
          <a:bodyPr wrap="square" rtlCol="0">
            <a:spAutoFit/>
          </a:bodyPr>
          <a:lstStyle/>
          <a:p>
            <a:r>
              <a:rPr lang="en-US" sz="2000" b="1" dirty="0">
                <a:solidFill>
                  <a:schemeClr val="accent5">
                    <a:lumMod val="50000"/>
                  </a:schemeClr>
                </a:solidFill>
                <a:latin typeface="Century Gothic" panose="020B0502020202020204" pitchFamily="34" charset="0"/>
              </a:rPr>
              <a:t>Required Elements included in this training per </a:t>
            </a:r>
            <a:r>
              <a:rPr lang="en-US" sz="2000" b="1" u="sng" dirty="0">
                <a:solidFill>
                  <a:schemeClr val="accent5">
                    <a:lumMod val="50000"/>
                  </a:schemeClr>
                </a:solidFill>
                <a:latin typeface="Century Gothic" panose="020B0502020202020204" pitchFamily="34" charset="0"/>
                <a:hlinkClick r:id="rId2"/>
              </a:rPr>
              <a:t>OAR 437-001-0744</a:t>
            </a:r>
            <a:endParaRPr lang="en-US" sz="2000" b="1" u="sng" dirty="0">
              <a:solidFill>
                <a:schemeClr val="accent5">
                  <a:lumMod val="50000"/>
                </a:schemeClr>
              </a:solidFill>
              <a:latin typeface="Century Gothic" panose="020B0502020202020204" pitchFamily="34" charset="0"/>
            </a:endParaRPr>
          </a:p>
          <a:p>
            <a:endParaRPr lang="en-US" u="sng" dirty="0">
              <a:solidFill>
                <a:schemeClr val="accent5">
                  <a:lumMod val="50000"/>
                </a:schemeClr>
              </a:solidFill>
              <a:latin typeface="Century Gothic" panose="020B0502020202020204" pitchFamily="34" charset="0"/>
            </a:endParaRP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Characteristics and methods of transmission of the SARS-CoV-2 virus</a:t>
            </a: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Symptoms of the COVID-19 disease;</a:t>
            </a:r>
            <a:endParaRPr lang="en-US" sz="1700" dirty="0">
              <a:solidFill>
                <a:schemeClr val="accent5">
                  <a:lumMod val="50000"/>
                </a:schemeClr>
              </a:solidFill>
              <a:latin typeface="Century Gothic" panose="020B0502020202020204" pitchFamily="34" charset="0"/>
            </a:endParaRP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The ability of pre-symptomatic and asymptomatic COVID-19 persons to transmit the SARS-CoV-2 virus</a:t>
            </a:r>
            <a:endParaRPr lang="en-US" sz="1700" dirty="0">
              <a:solidFill>
                <a:schemeClr val="accent5">
                  <a:lumMod val="50000"/>
                </a:schemeClr>
              </a:solidFill>
              <a:latin typeface="Century Gothic" panose="020B0502020202020204" pitchFamily="34" charset="0"/>
            </a:endParaRP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Safe and healthy work practices and control measures</a:t>
            </a:r>
            <a:endParaRPr lang="en-US" sz="1700" dirty="0">
              <a:solidFill>
                <a:schemeClr val="accent5">
                  <a:lumMod val="50000"/>
                </a:schemeClr>
              </a:solidFill>
              <a:latin typeface="Century Gothic" panose="020B0502020202020204" pitchFamily="34" charset="0"/>
              <a:sym typeface="Calibri"/>
            </a:endParaRP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Physical distancing requirements as they apply to the employee’s workplace and job function(s)</a:t>
            </a: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Mask, face covering, or face shield requirements as they apply to the employee’s workplace and job function(s)</a:t>
            </a: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COVID-19 sanitation requirements as they apply to the employee’s workplace and job function(s)</a:t>
            </a: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COVID-19 signs and symptom reporting procedures that apply to the employee’s workplace</a:t>
            </a: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COVID-19 infection notification process</a:t>
            </a:r>
          </a:p>
          <a:p>
            <a:pPr marL="342900" indent="-342900">
              <a:buClr>
                <a:schemeClr val="accent5">
                  <a:lumMod val="50000"/>
                </a:schemeClr>
              </a:buClr>
              <a:buSzPts val="1800"/>
              <a:buFont typeface="+mj-lt"/>
              <a:buAutoNum type="arabicPeriod"/>
            </a:pPr>
            <a:r>
              <a:rPr lang="en-US" sz="1700" dirty="0">
                <a:solidFill>
                  <a:schemeClr val="accent5">
                    <a:lumMod val="50000"/>
                  </a:schemeClr>
                </a:solidFill>
                <a:latin typeface="Century Gothic" panose="020B0502020202020204" pitchFamily="34" charset="0"/>
                <a:ea typeface="Calibri"/>
                <a:cs typeface="Calibri"/>
                <a:sym typeface="Calibri"/>
              </a:rPr>
              <a:t> Medical removal as required by the rule. </a:t>
            </a:r>
          </a:p>
          <a:p>
            <a:endParaRPr lang="en-US" dirty="0">
              <a:solidFill>
                <a:schemeClr val="accent5">
                  <a:lumMod val="50000"/>
                </a:schemeClr>
              </a:solidFill>
              <a:latin typeface="Century Gothic" panose="020B0502020202020204" pitchFamily="34" charset="0"/>
            </a:endParaRPr>
          </a:p>
          <a:p>
            <a:endParaRPr lang="en-US" dirty="0">
              <a:solidFill>
                <a:schemeClr val="accent5">
                  <a:lumMod val="50000"/>
                </a:schemeClr>
              </a:solidFill>
              <a:latin typeface="Century Gothic" panose="020B0502020202020204" pitchFamily="34" charset="0"/>
            </a:endParaRPr>
          </a:p>
        </p:txBody>
      </p:sp>
      <p:sp>
        <p:nvSpPr>
          <p:cNvPr id="10" name="Oval 9">
            <a:extLst>
              <a:ext uri="{FF2B5EF4-FFF2-40B4-BE49-F238E27FC236}">
                <a16:creationId xmlns:a16="http://schemas.microsoft.com/office/drawing/2014/main" id="{A16C3B7C-2BC4-468F-9454-7453B061E89D}"/>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11" name="Oval 10">
            <a:extLst>
              <a:ext uri="{FF2B5EF4-FFF2-40B4-BE49-F238E27FC236}">
                <a16:creationId xmlns:a16="http://schemas.microsoft.com/office/drawing/2014/main" id="{245F8B24-A688-4A72-B661-5BD1AF300D1A}"/>
              </a:ext>
            </a:extLst>
          </p:cNvPr>
          <p:cNvSpPr/>
          <p:nvPr/>
        </p:nvSpPr>
        <p:spPr>
          <a:xfrm>
            <a:off x="4705998"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12" name="Oval 11">
            <a:extLst>
              <a:ext uri="{FF2B5EF4-FFF2-40B4-BE49-F238E27FC236}">
                <a16:creationId xmlns:a16="http://schemas.microsoft.com/office/drawing/2014/main" id="{88A059A2-1342-4642-8B9F-652771655454}"/>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3" name="Oval 12">
            <a:extLst>
              <a:ext uri="{FF2B5EF4-FFF2-40B4-BE49-F238E27FC236}">
                <a16:creationId xmlns:a16="http://schemas.microsoft.com/office/drawing/2014/main" id="{F670E231-2DA5-4DF5-A997-0F9B8A210944}"/>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4" name="Oval 13">
            <a:extLst>
              <a:ext uri="{FF2B5EF4-FFF2-40B4-BE49-F238E27FC236}">
                <a16:creationId xmlns:a16="http://schemas.microsoft.com/office/drawing/2014/main" id="{C2232AAE-A65D-4E40-803E-BB7287160869}"/>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5" name="Oval 14">
            <a:extLst>
              <a:ext uri="{FF2B5EF4-FFF2-40B4-BE49-F238E27FC236}">
                <a16:creationId xmlns:a16="http://schemas.microsoft.com/office/drawing/2014/main" id="{D3F01E60-33EF-4AD0-B198-24F0B91612FC}"/>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6" name="Oval 15">
            <a:extLst>
              <a:ext uri="{FF2B5EF4-FFF2-40B4-BE49-F238E27FC236}">
                <a16:creationId xmlns:a16="http://schemas.microsoft.com/office/drawing/2014/main" id="{8A84C213-79F6-454E-8671-988DBE5FA9F6}"/>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7" name="Oval 16">
            <a:extLst>
              <a:ext uri="{FF2B5EF4-FFF2-40B4-BE49-F238E27FC236}">
                <a16:creationId xmlns:a16="http://schemas.microsoft.com/office/drawing/2014/main" id="{EB22E97F-CEFB-4D3B-B605-BE1529FBAA4B}"/>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8" name="Oval 17">
            <a:extLst>
              <a:ext uri="{FF2B5EF4-FFF2-40B4-BE49-F238E27FC236}">
                <a16:creationId xmlns:a16="http://schemas.microsoft.com/office/drawing/2014/main" id="{03C4FB9C-BC79-4C2D-8321-420E76BF677B}"/>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9" name="Oval 18">
            <a:extLst>
              <a:ext uri="{FF2B5EF4-FFF2-40B4-BE49-F238E27FC236}">
                <a16:creationId xmlns:a16="http://schemas.microsoft.com/office/drawing/2014/main" id="{946B5B18-AD10-4350-8588-EEB42EDF4744}"/>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4" name="TextBox 23">
            <a:extLst>
              <a:ext uri="{FF2B5EF4-FFF2-40B4-BE49-F238E27FC236}">
                <a16:creationId xmlns:a16="http://schemas.microsoft.com/office/drawing/2014/main" id="{CE7ED9B4-3EE4-408C-97FA-1F928075D2B8}"/>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Introduction</a:t>
            </a:r>
          </a:p>
        </p:txBody>
      </p:sp>
      <p:pic>
        <p:nvPicPr>
          <p:cNvPr id="25" name="Picture 24">
            <a:extLst>
              <a:ext uri="{FF2B5EF4-FFF2-40B4-BE49-F238E27FC236}">
                <a16:creationId xmlns:a16="http://schemas.microsoft.com/office/drawing/2014/main" id="{C4F86FB7-76C9-427C-81D4-49C54E0103C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50178" name="Picture 2" descr="Ancient Part of Immune System May Underpin Severe COVID – Global Health  News Wire">
            <a:extLst>
              <a:ext uri="{FF2B5EF4-FFF2-40B4-BE49-F238E27FC236}">
                <a16:creationId xmlns:a16="http://schemas.microsoft.com/office/drawing/2014/main" id="{1A3510BC-8E90-494C-9D07-26183F31B3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19" t="38234" r="6782" b="7917"/>
          <a:stretch/>
        </p:blipFill>
        <p:spPr bwMode="auto">
          <a:xfrm rot="5400000">
            <a:off x="-1443874" y="1452501"/>
            <a:ext cx="5611580" cy="270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890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0040C80-55B3-474D-ACAF-AE651C1E7582}"/>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a:extLst>
              <a:ext uri="{FF2B5EF4-FFF2-40B4-BE49-F238E27FC236}">
                <a16:creationId xmlns:a16="http://schemas.microsoft.com/office/drawing/2014/main" id="{1267C551-AA3F-4591-B737-A67E730C54F9}"/>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747547" y="913927"/>
            <a:ext cx="7646076" cy="575941"/>
          </a:xfrm>
        </p:spPr>
        <p:txBody>
          <a:bodyPr>
            <a:normAutofit/>
          </a:bodyPr>
          <a:lstStyle/>
          <a:p>
            <a:pPr marL="0" indent="0">
              <a:buClr>
                <a:schemeClr val="dk1"/>
              </a:buClr>
              <a:buSzPts val="1800"/>
              <a:buNone/>
            </a:pPr>
            <a:r>
              <a:rPr lang="en-US" b="1" dirty="0">
                <a:solidFill>
                  <a:schemeClr val="accent5">
                    <a:lumMod val="50000"/>
                  </a:schemeClr>
                </a:solidFill>
                <a:latin typeface="Century Gothic" panose="020B0502020202020204" pitchFamily="34" charset="0"/>
                <a:ea typeface="Calibri"/>
                <a:cs typeface="Calibri"/>
                <a:sym typeface="Calibri"/>
              </a:rPr>
              <a:t>Sanitation Guidelines at CMH</a:t>
            </a:r>
          </a:p>
        </p:txBody>
      </p:sp>
      <p:sp>
        <p:nvSpPr>
          <p:cNvPr id="6" name="Rectangle 5">
            <a:extLst>
              <a:ext uri="{FF2B5EF4-FFF2-40B4-BE49-F238E27FC236}">
                <a16:creationId xmlns:a16="http://schemas.microsoft.com/office/drawing/2014/main" id="{3EBF213D-68FA-43A7-84C6-06797E25E3AE}"/>
              </a:ext>
            </a:extLst>
          </p:cNvPr>
          <p:cNvSpPr/>
          <p:nvPr/>
        </p:nvSpPr>
        <p:spPr>
          <a:xfrm>
            <a:off x="3625524" y="1489868"/>
            <a:ext cx="7520757" cy="2816156"/>
          </a:xfrm>
          <a:prstGeom prst="rect">
            <a:avLst/>
          </a:prstGeom>
        </p:spPr>
        <p:txBody>
          <a:bodyPr wrap="square">
            <a:spAutoFit/>
          </a:bodyPr>
          <a:lstStyle/>
          <a:p>
            <a:pPr marL="742950" lvl="1" indent="-28575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CMH Environmental Services provides, a thorough wipe down of all CMH departments using a hospital approved disinfectant:</a:t>
            </a:r>
          </a:p>
          <a:p>
            <a:pPr marL="1257300" lvl="2"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 Three times (every 8 hours) daily for 24 hour departments </a:t>
            </a:r>
          </a:p>
          <a:p>
            <a:pPr marL="1257300" lvl="2"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Once daily for all departments open for less than 12 hours per day.  </a:t>
            </a:r>
          </a:p>
          <a:p>
            <a:pPr marL="800100" lvl="1"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Focus will be placed on common areas, shared equipment and high touch areas.</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28" name="Oval 27">
            <a:extLst>
              <a:ext uri="{FF2B5EF4-FFF2-40B4-BE49-F238E27FC236}">
                <a16:creationId xmlns:a16="http://schemas.microsoft.com/office/drawing/2014/main" id="{205EA27B-F168-4546-8927-BB7BD8CA8BAC}"/>
              </a:ext>
            </a:extLst>
          </p:cNvPr>
          <p:cNvSpPr/>
          <p:nvPr/>
        </p:nvSpPr>
        <p:spPr>
          <a:xfrm>
            <a:off x="8991047" y="5970713"/>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7</a:t>
            </a:r>
          </a:p>
        </p:txBody>
      </p:sp>
      <p:sp>
        <p:nvSpPr>
          <p:cNvPr id="34" name="TextBox 33">
            <a:extLst>
              <a:ext uri="{FF2B5EF4-FFF2-40B4-BE49-F238E27FC236}">
                <a16:creationId xmlns:a16="http://schemas.microsoft.com/office/drawing/2014/main" id="{B2C750FF-EDCC-43EA-8AC7-9AFC6D7D46B3}"/>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Sanitation</a:t>
            </a:r>
          </a:p>
        </p:txBody>
      </p:sp>
      <p:pic>
        <p:nvPicPr>
          <p:cNvPr id="14340" name="Picture 4" descr="Facility Cleaning 101">
            <a:extLst>
              <a:ext uri="{FF2B5EF4-FFF2-40B4-BE49-F238E27FC236}">
                <a16:creationId xmlns:a16="http://schemas.microsoft.com/office/drawing/2014/main" id="{2C77F091-2305-4BFE-A6DE-D9475B89A7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80" r="42264"/>
          <a:stretch/>
        </p:blipFill>
        <p:spPr bwMode="auto">
          <a:xfrm>
            <a:off x="0" y="-1"/>
            <a:ext cx="2706578" cy="56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85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06946E-2B9C-460A-922F-3B9B6E3D1F3E}"/>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a:extLst>
              <a:ext uri="{FF2B5EF4-FFF2-40B4-BE49-F238E27FC236}">
                <a16:creationId xmlns:a16="http://schemas.microsoft.com/office/drawing/2014/main" id="{07721EB8-E062-4F31-A6E4-1F11945CD71C}"/>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6" name="Rectangle 5">
            <a:extLst>
              <a:ext uri="{FF2B5EF4-FFF2-40B4-BE49-F238E27FC236}">
                <a16:creationId xmlns:a16="http://schemas.microsoft.com/office/drawing/2014/main" id="{3EBF213D-68FA-43A7-84C6-06797E25E3AE}"/>
              </a:ext>
            </a:extLst>
          </p:cNvPr>
          <p:cNvSpPr/>
          <p:nvPr/>
        </p:nvSpPr>
        <p:spPr>
          <a:xfrm>
            <a:off x="3625524" y="1394042"/>
            <a:ext cx="7520757" cy="3323987"/>
          </a:xfrm>
          <a:prstGeom prst="rect">
            <a:avLst/>
          </a:prstGeom>
        </p:spPr>
        <p:txBody>
          <a:bodyPr wrap="square">
            <a:spAutoFit/>
          </a:bodyPr>
          <a:lstStyle/>
          <a:p>
            <a:pPr marL="800100" lvl="1" indent="-342900">
              <a:spcBef>
                <a:spcPts val="60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Only hospital approved disinfectants will be utilized in the cleaning of all surfaces and environments, utilizing manufacturer guidelines</a:t>
            </a:r>
          </a:p>
          <a:p>
            <a:pPr marL="800100" lvl="1" indent="-342900">
              <a:spcBef>
                <a:spcPts val="600"/>
              </a:spcBef>
              <a:buClr>
                <a:schemeClr val="accent5">
                  <a:lumMod val="50000"/>
                </a:schemeClr>
              </a:buClr>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It is an expectation that each hospital department will implement practices to ensure that all shared equipment is wiped down between users including but not limited to end of shift wipe down of computers, phones, etc.</a:t>
            </a:r>
          </a:p>
          <a:p>
            <a:pPr marL="800100" lvl="1" indent="-342900">
              <a:spcBef>
                <a:spcPts val="60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All staff are expected to follow CMH Hand Hygiene policy 8727-001.</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28" name="Oval 27">
            <a:extLst>
              <a:ext uri="{FF2B5EF4-FFF2-40B4-BE49-F238E27FC236}">
                <a16:creationId xmlns:a16="http://schemas.microsoft.com/office/drawing/2014/main" id="{205EA27B-F168-4546-8927-BB7BD8CA8BAC}"/>
              </a:ext>
            </a:extLst>
          </p:cNvPr>
          <p:cNvSpPr/>
          <p:nvPr/>
        </p:nvSpPr>
        <p:spPr>
          <a:xfrm>
            <a:off x="8991047" y="5970713"/>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7</a:t>
            </a:r>
          </a:p>
        </p:txBody>
      </p:sp>
      <p:sp>
        <p:nvSpPr>
          <p:cNvPr id="30" name="Content Placeholder 2">
            <a:extLst>
              <a:ext uri="{FF2B5EF4-FFF2-40B4-BE49-F238E27FC236}">
                <a16:creationId xmlns:a16="http://schemas.microsoft.com/office/drawing/2014/main" id="{16CC6326-ADEC-436C-9CB6-0FBC921A02E8}"/>
              </a:ext>
            </a:extLst>
          </p:cNvPr>
          <p:cNvSpPr txBox="1">
            <a:spLocks/>
          </p:cNvSpPr>
          <p:nvPr/>
        </p:nvSpPr>
        <p:spPr>
          <a:xfrm>
            <a:off x="3338090" y="818101"/>
            <a:ext cx="7646076" cy="575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dk1"/>
              </a:buClr>
              <a:buSzPts val="1800"/>
              <a:buFont typeface="Arial" panose="020B0604020202020204" pitchFamily="34" charset="0"/>
              <a:buNone/>
            </a:pPr>
            <a:r>
              <a:rPr lang="en-US" b="1" dirty="0">
                <a:solidFill>
                  <a:schemeClr val="accent5">
                    <a:lumMod val="50000"/>
                  </a:schemeClr>
                </a:solidFill>
                <a:latin typeface="Century Gothic" panose="020B0502020202020204" pitchFamily="34" charset="0"/>
                <a:ea typeface="Calibri"/>
                <a:cs typeface="Calibri"/>
                <a:sym typeface="Calibri"/>
              </a:rPr>
              <a:t>Sanitation Guidelines at CMH</a:t>
            </a:r>
          </a:p>
        </p:txBody>
      </p:sp>
      <p:sp>
        <p:nvSpPr>
          <p:cNvPr id="31" name="TextBox 30">
            <a:extLst>
              <a:ext uri="{FF2B5EF4-FFF2-40B4-BE49-F238E27FC236}">
                <a16:creationId xmlns:a16="http://schemas.microsoft.com/office/drawing/2014/main" id="{A01EDBFD-E748-42C2-8A9C-0BF566785447}"/>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Sanitation</a:t>
            </a:r>
          </a:p>
        </p:txBody>
      </p:sp>
      <p:pic>
        <p:nvPicPr>
          <p:cNvPr id="13314" name="Picture 2" descr="How to Clean a Computer Keyboard">
            <a:extLst>
              <a:ext uri="{FF2B5EF4-FFF2-40B4-BE49-F238E27FC236}">
                <a16:creationId xmlns:a16="http://schemas.microsoft.com/office/drawing/2014/main" id="{01B7C732-B7A8-4270-A212-DD9EA89F98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38" t="-413" r="26512" b="-48"/>
          <a:stretch/>
        </p:blipFill>
        <p:spPr bwMode="auto">
          <a:xfrm>
            <a:off x="8626" y="-25878"/>
            <a:ext cx="2697951" cy="563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57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6EFF4BF-50B2-4D00-8808-B21F2F7D3BEF}"/>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a:extLst>
              <a:ext uri="{FF2B5EF4-FFF2-40B4-BE49-F238E27FC236}">
                <a16:creationId xmlns:a16="http://schemas.microsoft.com/office/drawing/2014/main" id="{F4332476-6E92-43FA-A533-1E4C72E66526}"/>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338089" y="796849"/>
            <a:ext cx="9015597" cy="575941"/>
          </a:xfrm>
        </p:spPr>
        <p:txBody>
          <a:bodyPr>
            <a:normAutofit/>
          </a:bodyPr>
          <a:lstStyle/>
          <a:p>
            <a:pPr marL="0" indent="0">
              <a:buClr>
                <a:schemeClr val="dk1"/>
              </a:buClr>
              <a:buSzPts val="1800"/>
              <a:buNone/>
            </a:pPr>
            <a:r>
              <a:rPr lang="en-US" b="1" dirty="0">
                <a:solidFill>
                  <a:schemeClr val="accent5">
                    <a:lumMod val="50000"/>
                  </a:schemeClr>
                </a:solidFill>
                <a:latin typeface="Century Gothic" panose="020B0502020202020204" pitchFamily="34" charset="0"/>
                <a:ea typeface="Calibri"/>
                <a:cs typeface="Calibri"/>
                <a:sym typeface="Calibri"/>
              </a:rPr>
              <a:t>What if I am exposed or have symptoms?</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19" name="Rectangle 18">
            <a:extLst>
              <a:ext uri="{FF2B5EF4-FFF2-40B4-BE49-F238E27FC236}">
                <a16:creationId xmlns:a16="http://schemas.microsoft.com/office/drawing/2014/main" id="{AEA2D045-9BFA-406B-8A7D-B9081B42988E}"/>
              </a:ext>
            </a:extLst>
          </p:cNvPr>
          <p:cNvSpPr/>
          <p:nvPr/>
        </p:nvSpPr>
        <p:spPr>
          <a:xfrm>
            <a:off x="3547886" y="1372790"/>
            <a:ext cx="7752718" cy="3770263"/>
          </a:xfrm>
          <a:prstGeom prst="rect">
            <a:avLst/>
          </a:prstGeom>
        </p:spPr>
        <p:txBody>
          <a:bodyPr wrap="square">
            <a:spAutoFit/>
          </a:bodyPr>
          <a:lstStyle/>
          <a:p>
            <a:pPr marL="457200" indent="-457200">
              <a:spcBef>
                <a:spcPts val="700"/>
              </a:spcBef>
              <a:buClr>
                <a:schemeClr val="accent5">
                  <a:lumMod val="50000"/>
                </a:schemeClr>
              </a:buClr>
              <a:buSzPts val="1800"/>
              <a:buFont typeface="+mj-lt"/>
              <a:buAutoNum type="arabicPeriod"/>
            </a:pPr>
            <a:r>
              <a:rPr lang="en-US" sz="2000" dirty="0">
                <a:solidFill>
                  <a:schemeClr val="accent5">
                    <a:lumMod val="50000"/>
                  </a:schemeClr>
                </a:solidFill>
                <a:latin typeface="Century Gothic" panose="020B0502020202020204" pitchFamily="34" charset="0"/>
                <a:ea typeface="Calibri"/>
                <a:cs typeface="Calibri"/>
                <a:sym typeface="Calibri"/>
              </a:rPr>
              <a:t>Inform your supervisor of symptoms or known exposure</a:t>
            </a:r>
          </a:p>
          <a:p>
            <a:pPr marL="457200" indent="-457200">
              <a:spcBef>
                <a:spcPts val="700"/>
              </a:spcBef>
              <a:buClr>
                <a:schemeClr val="accent5">
                  <a:lumMod val="50000"/>
                </a:schemeClr>
              </a:buClr>
              <a:buSzPts val="1800"/>
              <a:buFont typeface="+mj-lt"/>
              <a:buAutoNum type="arabicPeriod"/>
            </a:pPr>
            <a:r>
              <a:rPr lang="en-US" sz="2000" dirty="0">
                <a:solidFill>
                  <a:schemeClr val="accent5">
                    <a:lumMod val="50000"/>
                  </a:schemeClr>
                </a:solidFill>
                <a:latin typeface="Century Gothic" panose="020B0502020202020204" pitchFamily="34" charset="0"/>
                <a:ea typeface="Calibri"/>
                <a:cs typeface="Calibri"/>
                <a:sym typeface="Calibri"/>
              </a:rPr>
              <a:t>Contact CMH Employee Health RN, Betsy Brenden</a:t>
            </a:r>
          </a:p>
          <a:p>
            <a:pPr marL="457200" indent="-457200">
              <a:spcBef>
                <a:spcPts val="700"/>
              </a:spcBef>
              <a:buClr>
                <a:schemeClr val="accent5">
                  <a:lumMod val="50000"/>
                </a:schemeClr>
              </a:buClr>
              <a:buSzPts val="1800"/>
              <a:buFont typeface="+mj-lt"/>
              <a:buAutoNum type="arabicPeriod"/>
            </a:pPr>
            <a:r>
              <a:rPr lang="en-US" sz="2000" dirty="0">
                <a:solidFill>
                  <a:schemeClr val="accent5">
                    <a:lumMod val="50000"/>
                  </a:schemeClr>
                </a:solidFill>
                <a:latin typeface="Century Gothic" panose="020B0502020202020204" pitchFamily="34" charset="0"/>
                <a:ea typeface="Calibri"/>
                <a:cs typeface="Calibri"/>
                <a:sym typeface="Calibri"/>
              </a:rPr>
              <a:t>Employee Health RN may refer the employee for testing</a:t>
            </a:r>
          </a:p>
          <a:p>
            <a:pPr marL="457200" indent="-457200">
              <a:spcBef>
                <a:spcPts val="700"/>
              </a:spcBef>
              <a:buClr>
                <a:schemeClr val="accent5">
                  <a:lumMod val="50000"/>
                </a:schemeClr>
              </a:buClr>
              <a:buSzPts val="1800"/>
              <a:buFont typeface="+mj-lt"/>
              <a:buAutoNum type="arabicPeriod"/>
            </a:pPr>
            <a:r>
              <a:rPr lang="en-US" sz="2000" dirty="0">
                <a:solidFill>
                  <a:schemeClr val="accent5">
                    <a:lumMod val="50000"/>
                  </a:schemeClr>
                </a:solidFill>
                <a:latin typeface="Century Gothic" panose="020B0502020202020204" pitchFamily="34" charset="0"/>
                <a:ea typeface="Calibri"/>
                <a:cs typeface="Calibri"/>
                <a:sym typeface="Calibri"/>
              </a:rPr>
              <a:t>Work restriction or furlough may be required according to the </a:t>
            </a:r>
            <a:r>
              <a:rPr lang="en-US" sz="2000" dirty="0">
                <a:solidFill>
                  <a:schemeClr val="accent5">
                    <a:lumMod val="50000"/>
                  </a:schemeClr>
                </a:solidFill>
                <a:latin typeface="Century Gothic" panose="020B0502020202020204" pitchFamily="34" charset="0"/>
                <a:ea typeface="Calibri"/>
                <a:cs typeface="Calibri"/>
                <a:sym typeface="Calibri"/>
                <a:hlinkClick r:id="rId4" action="ppaction://hlinkfile"/>
              </a:rPr>
              <a:t>CMH return to work algorithm for COVID related symptomology</a:t>
            </a:r>
            <a:endParaRPr lang="en-US" sz="2000" dirty="0">
              <a:solidFill>
                <a:schemeClr val="accent5">
                  <a:lumMod val="50000"/>
                </a:schemeClr>
              </a:solidFill>
              <a:latin typeface="Century Gothic" panose="020B0502020202020204" pitchFamily="34" charset="0"/>
              <a:ea typeface="Calibri"/>
              <a:cs typeface="Calibri"/>
              <a:sym typeface="Calibri"/>
            </a:endParaRPr>
          </a:p>
          <a:p>
            <a:pPr marL="457200" indent="-457200">
              <a:spcBef>
                <a:spcPts val="700"/>
              </a:spcBef>
              <a:buClr>
                <a:schemeClr val="accent5">
                  <a:lumMod val="50000"/>
                </a:schemeClr>
              </a:buClr>
              <a:buSzPts val="1800"/>
              <a:buFont typeface="+mj-lt"/>
              <a:buAutoNum type="arabicPeriod"/>
            </a:pPr>
            <a:r>
              <a:rPr lang="en-US" sz="2000" dirty="0">
                <a:solidFill>
                  <a:schemeClr val="accent5">
                    <a:lumMod val="50000"/>
                  </a:schemeClr>
                </a:solidFill>
                <a:latin typeface="Century Gothic" panose="020B0502020202020204" pitchFamily="34" charset="0"/>
                <a:ea typeface="Calibri"/>
                <a:cs typeface="Calibri"/>
                <a:sym typeface="Calibri"/>
              </a:rPr>
              <a:t>Employees screened out upon arrival to work will be given a </a:t>
            </a:r>
            <a:r>
              <a:rPr lang="en-US" sz="2000" dirty="0">
                <a:solidFill>
                  <a:schemeClr val="accent5">
                    <a:lumMod val="50000"/>
                  </a:schemeClr>
                </a:solidFill>
                <a:latin typeface="Century Gothic" panose="020B0502020202020204" pitchFamily="34" charset="0"/>
                <a:ea typeface="Calibri"/>
                <a:cs typeface="Calibri"/>
                <a:sym typeface="Calibri"/>
                <a:hlinkClick r:id="rId5" action="ppaction://hlinkfile"/>
              </a:rPr>
              <a:t>notification letter </a:t>
            </a:r>
            <a:r>
              <a:rPr lang="en-US" sz="2000" dirty="0">
                <a:solidFill>
                  <a:schemeClr val="accent5">
                    <a:lumMod val="50000"/>
                  </a:schemeClr>
                </a:solidFill>
                <a:latin typeface="Century Gothic" panose="020B0502020202020204" pitchFamily="34" charset="0"/>
                <a:ea typeface="Calibri"/>
                <a:cs typeface="Calibri"/>
                <a:sym typeface="Calibri"/>
              </a:rPr>
              <a:t>and sent home. </a:t>
            </a:r>
          </a:p>
          <a:p>
            <a:pPr>
              <a:spcBef>
                <a:spcPts val="700"/>
              </a:spcBef>
              <a:buClr>
                <a:schemeClr val="dk1"/>
              </a:buClr>
              <a:buSzPts val="1800"/>
            </a:pPr>
            <a:endParaRPr lang="en-US" sz="2200" dirty="0">
              <a:solidFill>
                <a:schemeClr val="accent5">
                  <a:lumMod val="50000"/>
                </a:schemeClr>
              </a:solidFill>
              <a:latin typeface="Century Gothic" panose="020B0502020202020204" pitchFamily="34" charset="0"/>
              <a:ea typeface="Calibri"/>
              <a:cs typeface="Calibri"/>
              <a:sym typeface="Calibri"/>
            </a:endParaRPr>
          </a:p>
          <a:p>
            <a:pPr marL="342900" indent="-342900">
              <a:spcBef>
                <a:spcPts val="700"/>
              </a:spcBef>
              <a:buClr>
                <a:schemeClr val="dk1"/>
              </a:buClr>
              <a:buSzPts val="1800"/>
              <a:buFont typeface="Arial" panose="020B0604020202020204" pitchFamily="34" charset="0"/>
              <a:buChar char="•"/>
            </a:pPr>
            <a:endParaRPr lang="en-US" sz="2200" dirty="0">
              <a:solidFill>
                <a:schemeClr val="accent5">
                  <a:lumMod val="50000"/>
                </a:schemeClr>
              </a:solidFill>
              <a:highlight>
                <a:srgbClr val="FFFF00"/>
              </a:highlight>
              <a:latin typeface="Century Gothic" panose="020B0502020202020204" pitchFamily="34" charset="0"/>
              <a:ea typeface="Calibri"/>
              <a:cs typeface="Calibri"/>
              <a:sym typeface="Calibri"/>
            </a:endParaRPr>
          </a:p>
        </p:txBody>
      </p:sp>
      <p:sp>
        <p:nvSpPr>
          <p:cNvPr id="20" name="Oval 19">
            <a:extLst>
              <a:ext uri="{FF2B5EF4-FFF2-40B4-BE49-F238E27FC236}">
                <a16:creationId xmlns:a16="http://schemas.microsoft.com/office/drawing/2014/main" id="{66DFE984-8B1C-4A19-A8AA-792CADF967DF}"/>
              </a:ext>
            </a:extLst>
          </p:cNvPr>
          <p:cNvSpPr/>
          <p:nvPr/>
        </p:nvSpPr>
        <p:spPr>
          <a:xfrm>
            <a:off x="8991047" y="5970713"/>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7</a:t>
            </a:r>
          </a:p>
        </p:txBody>
      </p:sp>
      <p:sp>
        <p:nvSpPr>
          <p:cNvPr id="23" name="Oval 22">
            <a:extLst>
              <a:ext uri="{FF2B5EF4-FFF2-40B4-BE49-F238E27FC236}">
                <a16:creationId xmlns:a16="http://schemas.microsoft.com/office/drawing/2014/main" id="{8E228CF1-5ADC-4150-B35C-902C6C5F4422}"/>
              </a:ext>
            </a:extLst>
          </p:cNvPr>
          <p:cNvSpPr/>
          <p:nvPr/>
        </p:nvSpPr>
        <p:spPr>
          <a:xfrm>
            <a:off x="9705584"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8</a:t>
            </a:r>
          </a:p>
        </p:txBody>
      </p:sp>
      <p:sp>
        <p:nvSpPr>
          <p:cNvPr id="34" name="TextBox 33">
            <a:extLst>
              <a:ext uri="{FF2B5EF4-FFF2-40B4-BE49-F238E27FC236}">
                <a16:creationId xmlns:a16="http://schemas.microsoft.com/office/drawing/2014/main" id="{606A386D-FC0D-457A-8885-B328CB43542B}"/>
              </a:ext>
            </a:extLst>
          </p:cNvPr>
          <p:cNvSpPr txBox="1"/>
          <p:nvPr/>
        </p:nvSpPr>
        <p:spPr>
          <a:xfrm>
            <a:off x="2949154" y="5917692"/>
            <a:ext cx="1850294"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Symptom Reporting</a:t>
            </a:r>
          </a:p>
        </p:txBody>
      </p:sp>
      <p:pic>
        <p:nvPicPr>
          <p:cNvPr id="11266" name="Picture 2" descr="How to deal with fake sickies? | Employsure">
            <a:extLst>
              <a:ext uri="{FF2B5EF4-FFF2-40B4-BE49-F238E27FC236}">
                <a16:creationId xmlns:a16="http://schemas.microsoft.com/office/drawing/2014/main" id="{D7BA289E-994B-4D3D-8FE8-FFAC9AAE72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796" t="12" r="40381" b="-12"/>
          <a:stretch/>
        </p:blipFill>
        <p:spPr bwMode="auto">
          <a:xfrm>
            <a:off x="-1" y="0"/>
            <a:ext cx="2706579" cy="561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09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A99CD4-315E-4BDC-B460-4C2185A1F23D}"/>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2" name="Picture 31">
            <a:extLst>
              <a:ext uri="{FF2B5EF4-FFF2-40B4-BE49-F238E27FC236}">
                <a16:creationId xmlns:a16="http://schemas.microsoft.com/office/drawing/2014/main" id="{ED35730F-CCFD-4F5E-A021-E8055C544542}"/>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2937176" y="468906"/>
            <a:ext cx="9015597" cy="575941"/>
          </a:xfrm>
        </p:spPr>
        <p:txBody>
          <a:bodyPr>
            <a:normAutofit fontScale="85000" lnSpcReduction="10000"/>
          </a:bodyPr>
          <a:lstStyle/>
          <a:p>
            <a:pPr marL="0" indent="0">
              <a:buClr>
                <a:schemeClr val="dk1"/>
              </a:buClr>
              <a:buSzPts val="1800"/>
              <a:buNone/>
            </a:pPr>
            <a:r>
              <a:rPr lang="en-US" b="1" dirty="0">
                <a:solidFill>
                  <a:schemeClr val="accent5">
                    <a:lumMod val="50000"/>
                  </a:schemeClr>
                </a:solidFill>
                <a:latin typeface="Century Gothic" panose="020B0502020202020204" pitchFamily="34" charset="0"/>
                <a:ea typeface="Calibri"/>
                <a:cs typeface="Calibri"/>
                <a:sym typeface="Calibri"/>
              </a:rPr>
              <a:t>Will I be notified if a patient I care for develops symptoms?</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19" name="Rectangle 18">
            <a:extLst>
              <a:ext uri="{FF2B5EF4-FFF2-40B4-BE49-F238E27FC236}">
                <a16:creationId xmlns:a16="http://schemas.microsoft.com/office/drawing/2014/main" id="{AEA2D045-9BFA-406B-8A7D-B9081B42988E}"/>
              </a:ext>
            </a:extLst>
          </p:cNvPr>
          <p:cNvSpPr/>
          <p:nvPr/>
        </p:nvSpPr>
        <p:spPr>
          <a:xfrm>
            <a:off x="3157311" y="989391"/>
            <a:ext cx="8575326" cy="5168081"/>
          </a:xfrm>
          <a:prstGeom prst="rect">
            <a:avLst/>
          </a:prstGeom>
        </p:spPr>
        <p:txBody>
          <a:bodyPr wrap="square">
            <a:spAutoFit/>
          </a:bodyPr>
          <a:lstStyle/>
          <a:p>
            <a:pPr marL="342900" lvl="0"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Out Patient department managers will be notified if a COVID positive patient has been seen in the department</a:t>
            </a:r>
          </a:p>
          <a:p>
            <a:pPr marL="342900" lvl="0"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The department manager is expected to identify staff who may have had contact with the patient  </a:t>
            </a:r>
          </a:p>
          <a:p>
            <a:pPr marL="342900" lvl="0"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The manager, will use the </a:t>
            </a:r>
            <a:r>
              <a:rPr lang="en-US" dirty="0">
                <a:solidFill>
                  <a:schemeClr val="accent5">
                    <a:lumMod val="50000"/>
                  </a:schemeClr>
                </a:solidFill>
                <a:latin typeface="Century Gothic" panose="020B0502020202020204" pitchFamily="34" charset="0"/>
                <a:hlinkClick r:id="rId4" action="ppaction://hlinkfile"/>
              </a:rPr>
              <a:t>COVID+ Manager Follow-Up form </a:t>
            </a:r>
            <a:r>
              <a:rPr lang="en-US" dirty="0">
                <a:solidFill>
                  <a:schemeClr val="accent5">
                    <a:lumMod val="50000"/>
                  </a:schemeClr>
                </a:solidFill>
                <a:latin typeface="Century Gothic" panose="020B0502020202020204" pitchFamily="34" charset="0"/>
              </a:rPr>
              <a:t>to assess caregivers for risk</a:t>
            </a:r>
          </a:p>
          <a:p>
            <a:pPr marL="342900" lvl="0"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This form will be sent to Infection Prevention who will review based on </a:t>
            </a:r>
            <a:r>
              <a:rPr lang="en-US" dirty="0">
                <a:solidFill>
                  <a:schemeClr val="accent5">
                    <a:lumMod val="50000"/>
                  </a:schemeClr>
                </a:solidFill>
                <a:latin typeface="Century Gothic" panose="020B0502020202020204" pitchFamily="34" charset="0"/>
                <a:hlinkClick r:id="rId5" action="ppaction://hlinkfile"/>
              </a:rPr>
              <a:t>CMH Criteria for Staff Exposure</a:t>
            </a:r>
            <a:endParaRPr lang="en-US" dirty="0">
              <a:solidFill>
                <a:schemeClr val="accent5">
                  <a:lumMod val="50000"/>
                </a:schemeClr>
              </a:solidFill>
              <a:latin typeface="Century Gothic" panose="020B0502020202020204" pitchFamily="34" charset="0"/>
            </a:endParaRPr>
          </a:p>
          <a:p>
            <a:pPr marL="342900" lvl="0"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If it is determined that you meet exposure criteria, you will be contacted by Employee Health.</a:t>
            </a:r>
          </a:p>
          <a:p>
            <a:pPr marL="342900"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Infection Prevention and Employee Health will collaborate with Clatsop County Health Department for all exposure cases. </a:t>
            </a:r>
          </a:p>
          <a:p>
            <a:pPr marL="342900" indent="-342900">
              <a:spcBef>
                <a:spcPts val="600"/>
              </a:spcBef>
              <a:buFont typeface="Arial" panose="020B0604020202020204" pitchFamily="34" charset="0"/>
              <a:buChar char="•"/>
            </a:pPr>
            <a:r>
              <a:rPr lang="en-US" dirty="0">
                <a:solidFill>
                  <a:schemeClr val="accent5">
                    <a:lumMod val="50000"/>
                  </a:schemeClr>
                </a:solidFill>
                <a:latin typeface="Century Gothic" panose="020B0502020202020204" pitchFamily="34" charset="0"/>
              </a:rPr>
              <a:t>It is not required to provide contact tracing for staff that provide care on a unit in which patients are admitted to the organization</a:t>
            </a:r>
            <a:r>
              <a:rPr lang="en-US" sz="2000" dirty="0">
                <a:solidFill>
                  <a:schemeClr val="accent5">
                    <a:lumMod val="50000"/>
                  </a:schemeClr>
                </a:solidFill>
                <a:latin typeface="Century Gothic" panose="020B0502020202020204" pitchFamily="34" charset="0"/>
              </a:rPr>
              <a:t>.</a:t>
            </a:r>
          </a:p>
          <a:p>
            <a:pPr marL="342900" lvl="0" indent="-342900">
              <a:buFont typeface="Arial" panose="020B0604020202020204" pitchFamily="34" charset="0"/>
              <a:buChar char="•"/>
            </a:pPr>
            <a:endParaRPr lang="en-US" sz="2000" dirty="0">
              <a:solidFill>
                <a:schemeClr val="accent5">
                  <a:lumMod val="50000"/>
                </a:schemeClr>
              </a:solidFill>
              <a:highlight>
                <a:srgbClr val="FFFF00"/>
              </a:highlight>
              <a:latin typeface="Century Gothic" panose="020B0502020202020204" pitchFamily="34" charset="0"/>
            </a:endParaRPr>
          </a:p>
          <a:p>
            <a:pPr marL="342900" indent="-342900">
              <a:spcBef>
                <a:spcPts val="700"/>
              </a:spcBef>
              <a:buClr>
                <a:schemeClr val="dk1"/>
              </a:buClr>
              <a:buSzPts val="1800"/>
              <a:buFont typeface="Arial" panose="020B0604020202020204" pitchFamily="34" charset="0"/>
              <a:buChar char="•"/>
            </a:pPr>
            <a:endParaRPr lang="en-US" sz="2000" dirty="0">
              <a:solidFill>
                <a:schemeClr val="accent5">
                  <a:lumMod val="50000"/>
                </a:schemeClr>
              </a:solidFill>
              <a:highlight>
                <a:srgbClr val="FFFF00"/>
              </a:highlight>
              <a:latin typeface="Century Gothic" panose="020B0502020202020204" pitchFamily="34" charset="0"/>
              <a:ea typeface="Calibri"/>
              <a:cs typeface="Calibri"/>
              <a:sym typeface="Calibri"/>
            </a:endParaRPr>
          </a:p>
        </p:txBody>
      </p:sp>
      <p:sp>
        <p:nvSpPr>
          <p:cNvPr id="20" name="Oval 19">
            <a:extLst>
              <a:ext uri="{FF2B5EF4-FFF2-40B4-BE49-F238E27FC236}">
                <a16:creationId xmlns:a16="http://schemas.microsoft.com/office/drawing/2014/main" id="{66DFE984-8B1C-4A19-A8AA-792CADF967DF}"/>
              </a:ext>
            </a:extLst>
          </p:cNvPr>
          <p:cNvSpPr/>
          <p:nvPr/>
        </p:nvSpPr>
        <p:spPr>
          <a:xfrm>
            <a:off x="8991047" y="5970713"/>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7</a:t>
            </a:r>
          </a:p>
        </p:txBody>
      </p:sp>
      <p:sp>
        <p:nvSpPr>
          <p:cNvPr id="28" name="Oval 27">
            <a:extLst>
              <a:ext uri="{FF2B5EF4-FFF2-40B4-BE49-F238E27FC236}">
                <a16:creationId xmlns:a16="http://schemas.microsoft.com/office/drawing/2014/main" id="{31EB4F14-107E-4EE3-B287-57C81666F2EF}"/>
              </a:ext>
            </a:extLst>
          </p:cNvPr>
          <p:cNvSpPr/>
          <p:nvPr/>
        </p:nvSpPr>
        <p:spPr>
          <a:xfrm>
            <a:off x="9705584"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8</a:t>
            </a:r>
          </a:p>
        </p:txBody>
      </p:sp>
      <p:sp>
        <p:nvSpPr>
          <p:cNvPr id="29" name="Oval 28">
            <a:extLst>
              <a:ext uri="{FF2B5EF4-FFF2-40B4-BE49-F238E27FC236}">
                <a16:creationId xmlns:a16="http://schemas.microsoft.com/office/drawing/2014/main" id="{36964C74-934C-4D33-86FC-523E06BA2B72}"/>
              </a:ext>
            </a:extLst>
          </p:cNvPr>
          <p:cNvSpPr/>
          <p:nvPr/>
        </p:nvSpPr>
        <p:spPr>
          <a:xfrm>
            <a:off x="10433559" y="5966616"/>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9</a:t>
            </a:r>
          </a:p>
        </p:txBody>
      </p:sp>
      <p:sp>
        <p:nvSpPr>
          <p:cNvPr id="36" name="TextBox 35">
            <a:extLst>
              <a:ext uri="{FF2B5EF4-FFF2-40B4-BE49-F238E27FC236}">
                <a16:creationId xmlns:a16="http://schemas.microsoft.com/office/drawing/2014/main" id="{50A8B22D-0544-4445-AAD3-29F20A67B78E}"/>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Notification</a:t>
            </a:r>
          </a:p>
        </p:txBody>
      </p:sp>
      <p:pic>
        <p:nvPicPr>
          <p:cNvPr id="38" name="Picture 2" descr="Apple, Google's COVID-19 Exposure Notifications May See Wider Adoption  Soon: Here's Why - Tech">
            <a:extLst>
              <a:ext uri="{FF2B5EF4-FFF2-40B4-BE49-F238E27FC236}">
                <a16:creationId xmlns:a16="http://schemas.microsoft.com/office/drawing/2014/main" id="{6B555944-9808-4DA0-8000-1901B8C7B1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076" t="35" r="12697" b="-35"/>
          <a:stretch/>
        </p:blipFill>
        <p:spPr bwMode="auto">
          <a:xfrm>
            <a:off x="-41292" y="8440"/>
            <a:ext cx="2715208" cy="560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53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5154D06-F0A4-413E-8117-227BF31D787F}"/>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a:extLst>
              <a:ext uri="{FF2B5EF4-FFF2-40B4-BE49-F238E27FC236}">
                <a16:creationId xmlns:a16="http://schemas.microsoft.com/office/drawing/2014/main" id="{E2EFFB8F-F88D-43E5-A96E-C957E3F70FCD}"/>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32" name="Picture 2" descr="Covid: Why is coronavirus such a threat? - BBC News">
            <a:extLst>
              <a:ext uri="{FF2B5EF4-FFF2-40B4-BE49-F238E27FC236}">
                <a16:creationId xmlns:a16="http://schemas.microsoft.com/office/drawing/2014/main" id="{E42CE19D-7C43-477D-BE5E-E6B5F6EA26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75" t="60" b="27298"/>
          <a:stretch/>
        </p:blipFill>
        <p:spPr bwMode="auto">
          <a:xfrm rot="5400000">
            <a:off x="-1450748" y="1448135"/>
            <a:ext cx="5616696" cy="271520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452449" y="1087485"/>
            <a:ext cx="9015597" cy="575941"/>
          </a:xfrm>
        </p:spPr>
        <p:txBody>
          <a:bodyPr>
            <a:normAutofit/>
          </a:bodyPr>
          <a:lstStyle/>
          <a:p>
            <a:pPr marL="0" indent="0">
              <a:buClr>
                <a:schemeClr val="dk1"/>
              </a:buClr>
              <a:buSzPts val="1800"/>
              <a:buNone/>
            </a:pPr>
            <a:r>
              <a:rPr lang="en-US" sz="2600" b="1" dirty="0">
                <a:solidFill>
                  <a:schemeClr val="accent5">
                    <a:lumMod val="50000"/>
                  </a:schemeClr>
                </a:solidFill>
                <a:latin typeface="Century Gothic" panose="020B0502020202020204" pitchFamily="34" charset="0"/>
                <a:ea typeface="Calibri"/>
                <a:cs typeface="Calibri"/>
                <a:sym typeface="Calibri"/>
              </a:rPr>
              <a:t>If I get COVID, how do I know if I got it at work?</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19" name="Rectangle 18">
            <a:extLst>
              <a:ext uri="{FF2B5EF4-FFF2-40B4-BE49-F238E27FC236}">
                <a16:creationId xmlns:a16="http://schemas.microsoft.com/office/drawing/2014/main" id="{AEA2D045-9BFA-406B-8A7D-B9081B42988E}"/>
              </a:ext>
            </a:extLst>
          </p:cNvPr>
          <p:cNvSpPr/>
          <p:nvPr/>
        </p:nvSpPr>
        <p:spPr>
          <a:xfrm>
            <a:off x="3533967" y="1242904"/>
            <a:ext cx="7345513" cy="4029308"/>
          </a:xfrm>
          <a:prstGeom prst="rect">
            <a:avLst/>
          </a:prstGeom>
        </p:spPr>
        <p:txBody>
          <a:bodyPr wrap="square">
            <a:spAutoFit/>
          </a:bodyPr>
          <a:lstStyle/>
          <a:p>
            <a:pPr lvl="0"/>
            <a:endParaRPr lang="en-US" sz="2000" dirty="0">
              <a:solidFill>
                <a:schemeClr val="accent5">
                  <a:lumMod val="50000"/>
                </a:schemeClr>
              </a:solidFill>
              <a:latin typeface="Century Gothic" panose="020B0502020202020204" pitchFamily="34" charset="0"/>
            </a:endParaRPr>
          </a:p>
          <a:p>
            <a:pPr lvl="0">
              <a:spcBef>
                <a:spcPts val="600"/>
              </a:spcBef>
            </a:pPr>
            <a:r>
              <a:rPr lang="en-US" sz="2000" dirty="0">
                <a:solidFill>
                  <a:schemeClr val="accent5">
                    <a:lumMod val="50000"/>
                  </a:schemeClr>
                </a:solidFill>
                <a:latin typeface="Century Gothic" panose="020B0502020202020204" pitchFamily="34" charset="0"/>
              </a:rPr>
              <a:t>All Employee COVID 19 positive cases will be evaluated by CMH Employee Health with consultation from Infection Prevention as needed to identify the following:  </a:t>
            </a:r>
          </a:p>
          <a:p>
            <a:pPr marL="800100" lvl="1" indent="-342900">
              <a:spcBef>
                <a:spcPts val="60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Potential work-related exposure versus community exposure</a:t>
            </a:r>
          </a:p>
          <a:p>
            <a:pPr marL="800100" lvl="1" indent="-342900">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Potential exposures to other CMH employees</a:t>
            </a:r>
          </a:p>
          <a:p>
            <a:pPr marL="800100" lvl="1" indent="-342900">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Necessity for work restriction and/or return to work guidelines</a:t>
            </a:r>
          </a:p>
          <a:p>
            <a:pPr marL="800100" lvl="1" indent="-342900">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Necessity for OSHA Recordkeeping requirements</a:t>
            </a:r>
          </a:p>
          <a:p>
            <a:pPr marL="800100" lvl="1" indent="-342900">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Necessity for source tracing within the organization</a:t>
            </a:r>
          </a:p>
          <a:p>
            <a:pPr marL="342900" indent="-342900">
              <a:spcBef>
                <a:spcPts val="700"/>
              </a:spcBef>
              <a:buClr>
                <a:schemeClr val="dk1"/>
              </a:buClr>
              <a:buSzPts val="1800"/>
              <a:buFont typeface="Arial" panose="020B0604020202020204" pitchFamily="34" charset="0"/>
              <a:buChar char="•"/>
            </a:pPr>
            <a:endParaRPr lang="en-US" sz="2000" dirty="0">
              <a:solidFill>
                <a:schemeClr val="accent5">
                  <a:lumMod val="50000"/>
                </a:schemeClr>
              </a:solidFill>
              <a:highlight>
                <a:srgbClr val="FFFF00"/>
              </a:highlight>
              <a:latin typeface="Century Gothic" panose="020B0502020202020204" pitchFamily="34" charset="0"/>
              <a:ea typeface="Calibri"/>
              <a:cs typeface="Calibri"/>
              <a:sym typeface="Calibri"/>
            </a:endParaRPr>
          </a:p>
        </p:txBody>
      </p:sp>
      <p:sp>
        <p:nvSpPr>
          <p:cNvPr id="20" name="Oval 19">
            <a:extLst>
              <a:ext uri="{FF2B5EF4-FFF2-40B4-BE49-F238E27FC236}">
                <a16:creationId xmlns:a16="http://schemas.microsoft.com/office/drawing/2014/main" id="{66DFE984-8B1C-4A19-A8AA-792CADF967DF}"/>
              </a:ext>
            </a:extLst>
          </p:cNvPr>
          <p:cNvSpPr/>
          <p:nvPr/>
        </p:nvSpPr>
        <p:spPr>
          <a:xfrm>
            <a:off x="8991047" y="5970713"/>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7</a:t>
            </a:r>
          </a:p>
        </p:txBody>
      </p:sp>
      <p:sp>
        <p:nvSpPr>
          <p:cNvPr id="28" name="Oval 27">
            <a:extLst>
              <a:ext uri="{FF2B5EF4-FFF2-40B4-BE49-F238E27FC236}">
                <a16:creationId xmlns:a16="http://schemas.microsoft.com/office/drawing/2014/main" id="{31EB4F14-107E-4EE3-B287-57C81666F2EF}"/>
              </a:ext>
            </a:extLst>
          </p:cNvPr>
          <p:cNvSpPr/>
          <p:nvPr/>
        </p:nvSpPr>
        <p:spPr>
          <a:xfrm>
            <a:off x="9705584"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8</a:t>
            </a:r>
          </a:p>
        </p:txBody>
      </p:sp>
      <p:sp>
        <p:nvSpPr>
          <p:cNvPr id="29" name="Oval 28">
            <a:extLst>
              <a:ext uri="{FF2B5EF4-FFF2-40B4-BE49-F238E27FC236}">
                <a16:creationId xmlns:a16="http://schemas.microsoft.com/office/drawing/2014/main" id="{36964C74-934C-4D33-86FC-523E06BA2B72}"/>
              </a:ext>
            </a:extLst>
          </p:cNvPr>
          <p:cNvSpPr/>
          <p:nvPr/>
        </p:nvSpPr>
        <p:spPr>
          <a:xfrm>
            <a:off x="10433559" y="5966616"/>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9</a:t>
            </a:r>
          </a:p>
        </p:txBody>
      </p:sp>
      <p:sp>
        <p:nvSpPr>
          <p:cNvPr id="34" name="TextBox 33">
            <a:extLst>
              <a:ext uri="{FF2B5EF4-FFF2-40B4-BE49-F238E27FC236}">
                <a16:creationId xmlns:a16="http://schemas.microsoft.com/office/drawing/2014/main" id="{C0CDF6BA-788E-406F-BBDB-FB2EDAEC3A4C}"/>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Notification</a:t>
            </a:r>
          </a:p>
        </p:txBody>
      </p:sp>
      <p:pic>
        <p:nvPicPr>
          <p:cNvPr id="8196" name="Picture 4" descr="How Long After Exposure To Covid-19 Coronavirus Should You Get Tested?">
            <a:extLst>
              <a:ext uri="{FF2B5EF4-FFF2-40B4-BE49-F238E27FC236}">
                <a16:creationId xmlns:a16="http://schemas.microsoft.com/office/drawing/2014/main" id="{E2B44B66-6462-41D1-9B47-AEA60B543E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434" r="35463"/>
          <a:stretch/>
        </p:blipFill>
        <p:spPr bwMode="auto">
          <a:xfrm>
            <a:off x="-5" y="-26882"/>
            <a:ext cx="2715209" cy="563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915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6415CA4-371B-4C43-BD45-C48F7FA1F464}"/>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a:extLst>
              <a:ext uri="{FF2B5EF4-FFF2-40B4-BE49-F238E27FC236}">
                <a16:creationId xmlns:a16="http://schemas.microsoft.com/office/drawing/2014/main" id="{9B13BCDF-754F-495B-8B7E-4E71F168A1B0}"/>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accent5">
                    <a:lumMod val="50000"/>
                  </a:schemeClr>
                </a:solidFill>
              </a:rPr>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499114" y="1349801"/>
            <a:ext cx="8056425" cy="428736"/>
          </a:xfrm>
        </p:spPr>
        <p:txBody>
          <a:bodyPr>
            <a:noAutofit/>
          </a:bodyPr>
          <a:lstStyle/>
          <a:p>
            <a:pPr marL="0" indent="0">
              <a:buClr>
                <a:schemeClr val="dk1"/>
              </a:buClr>
              <a:buSzPts val="1800"/>
              <a:buNone/>
            </a:pPr>
            <a:r>
              <a:rPr lang="en-US" sz="2400" b="1" dirty="0">
                <a:solidFill>
                  <a:schemeClr val="accent5">
                    <a:lumMod val="50000"/>
                  </a:schemeClr>
                </a:solidFill>
                <a:latin typeface="Century Gothic" panose="020B0502020202020204" pitchFamily="34" charset="0"/>
                <a:ea typeface="Calibri"/>
                <a:cs typeface="Calibri"/>
                <a:sym typeface="Calibri"/>
              </a:rPr>
              <a:t>What happens if I cannot work because of COVID?</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19" name="Rectangle 18">
            <a:extLst>
              <a:ext uri="{FF2B5EF4-FFF2-40B4-BE49-F238E27FC236}">
                <a16:creationId xmlns:a16="http://schemas.microsoft.com/office/drawing/2014/main" id="{AEA2D045-9BFA-406B-8A7D-B9081B42988E}"/>
              </a:ext>
            </a:extLst>
          </p:cNvPr>
          <p:cNvSpPr/>
          <p:nvPr/>
        </p:nvSpPr>
        <p:spPr>
          <a:xfrm>
            <a:off x="3740653" y="1898476"/>
            <a:ext cx="7094123" cy="2708434"/>
          </a:xfrm>
          <a:prstGeom prst="rect">
            <a:avLst/>
          </a:prstGeom>
        </p:spPr>
        <p:txBody>
          <a:bodyPr wrap="square">
            <a:spAutoFit/>
          </a:bodyPr>
          <a:lstStyle/>
          <a:p>
            <a:pPr marL="342900" lvl="0" indent="-342900">
              <a:spcBef>
                <a:spcPts val="60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Work Restriction or Medical Removal may be implemented according to </a:t>
            </a:r>
            <a:r>
              <a:rPr lang="en-US" sz="2000" dirty="0">
                <a:solidFill>
                  <a:schemeClr val="accent5">
                    <a:lumMod val="50000"/>
                  </a:schemeClr>
                </a:solidFill>
                <a:latin typeface="Century Gothic" panose="020B0502020202020204" pitchFamily="34" charset="0"/>
                <a:hlinkClick r:id="rId4" action="ppaction://hlinkfile"/>
              </a:rPr>
              <a:t>CMH return to work guidelines</a:t>
            </a:r>
            <a:endParaRPr lang="en-US" sz="2000" dirty="0">
              <a:solidFill>
                <a:schemeClr val="accent5">
                  <a:lumMod val="50000"/>
                </a:schemeClr>
              </a:solidFill>
              <a:latin typeface="Century Gothic" panose="020B0502020202020204" pitchFamily="34" charset="0"/>
            </a:endParaRPr>
          </a:p>
          <a:p>
            <a:pPr marL="342900" lvl="0" indent="-342900">
              <a:spcBef>
                <a:spcPts val="60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CMH Human Resources will make final decisions related to work related furlough</a:t>
            </a:r>
          </a:p>
          <a:p>
            <a:pPr marL="342900" lvl="0" indent="-342900">
              <a:spcBef>
                <a:spcPts val="60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Variation to these practices may occur based on Oregon Health Authority guidelines addressing staffing emergencies</a:t>
            </a:r>
          </a:p>
        </p:txBody>
      </p:sp>
      <p:sp>
        <p:nvSpPr>
          <p:cNvPr id="20" name="Oval 19">
            <a:extLst>
              <a:ext uri="{FF2B5EF4-FFF2-40B4-BE49-F238E27FC236}">
                <a16:creationId xmlns:a16="http://schemas.microsoft.com/office/drawing/2014/main" id="{66DFE984-8B1C-4A19-A8AA-792CADF967DF}"/>
              </a:ext>
            </a:extLst>
          </p:cNvPr>
          <p:cNvSpPr/>
          <p:nvPr/>
        </p:nvSpPr>
        <p:spPr>
          <a:xfrm>
            <a:off x="8991047" y="5970713"/>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7</a:t>
            </a:r>
          </a:p>
        </p:txBody>
      </p:sp>
      <p:sp>
        <p:nvSpPr>
          <p:cNvPr id="28" name="Oval 27">
            <a:extLst>
              <a:ext uri="{FF2B5EF4-FFF2-40B4-BE49-F238E27FC236}">
                <a16:creationId xmlns:a16="http://schemas.microsoft.com/office/drawing/2014/main" id="{31EB4F14-107E-4EE3-B287-57C81666F2EF}"/>
              </a:ext>
            </a:extLst>
          </p:cNvPr>
          <p:cNvSpPr/>
          <p:nvPr/>
        </p:nvSpPr>
        <p:spPr>
          <a:xfrm>
            <a:off x="9705584"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8</a:t>
            </a:r>
          </a:p>
        </p:txBody>
      </p:sp>
      <p:sp>
        <p:nvSpPr>
          <p:cNvPr id="29" name="Oval 28">
            <a:extLst>
              <a:ext uri="{FF2B5EF4-FFF2-40B4-BE49-F238E27FC236}">
                <a16:creationId xmlns:a16="http://schemas.microsoft.com/office/drawing/2014/main" id="{36964C74-934C-4D33-86FC-523E06BA2B72}"/>
              </a:ext>
            </a:extLst>
          </p:cNvPr>
          <p:cNvSpPr/>
          <p:nvPr/>
        </p:nvSpPr>
        <p:spPr>
          <a:xfrm>
            <a:off x="10433559" y="5966616"/>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9</a:t>
            </a:r>
          </a:p>
        </p:txBody>
      </p:sp>
      <p:sp>
        <p:nvSpPr>
          <p:cNvPr id="34" name="TextBox 33">
            <a:extLst>
              <a:ext uri="{FF2B5EF4-FFF2-40B4-BE49-F238E27FC236}">
                <a16:creationId xmlns:a16="http://schemas.microsoft.com/office/drawing/2014/main" id="{319EBCB1-6A86-4890-B181-EFA2FD3D6265}"/>
              </a:ext>
            </a:extLst>
          </p:cNvPr>
          <p:cNvSpPr txBox="1"/>
          <p:nvPr/>
        </p:nvSpPr>
        <p:spPr>
          <a:xfrm>
            <a:off x="2929704" y="5917692"/>
            <a:ext cx="1850294"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Medical Removal</a:t>
            </a:r>
          </a:p>
        </p:txBody>
      </p:sp>
      <p:pic>
        <p:nvPicPr>
          <p:cNvPr id="35" name="Picture 4" descr="Business Man in Glass Protecting Against COVID-19 - Download Free Vectors,  Clipart Graphics &amp; Vector Art">
            <a:extLst>
              <a:ext uri="{FF2B5EF4-FFF2-40B4-BE49-F238E27FC236}">
                <a16:creationId xmlns:a16="http://schemas.microsoft.com/office/drawing/2014/main" id="{5CC26AD2-00B3-4DC4-9B68-0531DD871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66" r="31924"/>
          <a:stretch/>
        </p:blipFill>
        <p:spPr bwMode="auto">
          <a:xfrm>
            <a:off x="-8630" y="-12483"/>
            <a:ext cx="2715208" cy="562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340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DD3E19-97BB-4B20-921D-37B6C77BFD4B}"/>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a:extLst>
              <a:ext uri="{FF2B5EF4-FFF2-40B4-BE49-F238E27FC236}">
                <a16:creationId xmlns:a16="http://schemas.microsoft.com/office/drawing/2014/main" id="{44FC1DA0-1B12-4B8A-971F-42DA1D538C9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accent5">
                    <a:lumMod val="50000"/>
                  </a:schemeClr>
                </a:solidFill>
              </a:rPr>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254114" y="1255026"/>
            <a:ext cx="9015597" cy="575941"/>
          </a:xfrm>
        </p:spPr>
        <p:txBody>
          <a:bodyPr>
            <a:normAutofit/>
          </a:bodyPr>
          <a:lstStyle/>
          <a:p>
            <a:pPr marL="0" indent="0">
              <a:buClr>
                <a:schemeClr val="dk1"/>
              </a:buClr>
              <a:buSzPts val="1800"/>
              <a:buNone/>
            </a:pPr>
            <a:r>
              <a:rPr lang="en-US" sz="2400" b="1" dirty="0">
                <a:solidFill>
                  <a:schemeClr val="accent5">
                    <a:lumMod val="50000"/>
                  </a:schemeClr>
                </a:solidFill>
                <a:latin typeface="Century Gothic" panose="020B0502020202020204" pitchFamily="34" charset="0"/>
                <a:ea typeface="Calibri"/>
                <a:cs typeface="Calibri"/>
                <a:sym typeface="Calibri"/>
              </a:rPr>
              <a:t>What happens if I cannot work because of COVID?</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19" name="Rectangle 18">
            <a:extLst>
              <a:ext uri="{FF2B5EF4-FFF2-40B4-BE49-F238E27FC236}">
                <a16:creationId xmlns:a16="http://schemas.microsoft.com/office/drawing/2014/main" id="{AEA2D045-9BFA-406B-8A7D-B9081B42988E}"/>
              </a:ext>
            </a:extLst>
          </p:cNvPr>
          <p:cNvSpPr/>
          <p:nvPr/>
        </p:nvSpPr>
        <p:spPr>
          <a:xfrm>
            <a:off x="3493189" y="1830967"/>
            <a:ext cx="7735619" cy="3182923"/>
          </a:xfrm>
          <a:prstGeom prst="rect">
            <a:avLst/>
          </a:prstGeom>
        </p:spPr>
        <p:txBody>
          <a:bodyPr wrap="square">
            <a:spAutoFit/>
          </a:bodyPr>
          <a:lstStyle/>
          <a:p>
            <a:pPr lvl="0">
              <a:spcBef>
                <a:spcPts val="600"/>
              </a:spcBef>
              <a:buClr>
                <a:schemeClr val="accent5">
                  <a:lumMod val="50000"/>
                </a:schemeClr>
              </a:buClr>
              <a:buSzPct val="100000"/>
            </a:pPr>
            <a:r>
              <a:rPr lang="en-US" sz="2000" dirty="0">
                <a:solidFill>
                  <a:schemeClr val="accent5">
                    <a:lumMod val="50000"/>
                  </a:schemeClr>
                </a:solidFill>
                <a:latin typeface="Century Gothic" panose="020B0502020202020204" pitchFamily="34" charset="0"/>
                <a:ea typeface="Calibri"/>
                <a:cs typeface="Calibri"/>
                <a:sym typeface="Calibri"/>
              </a:rPr>
              <a:t>OSHA Rule for missing work related to COVID</a:t>
            </a:r>
          </a:p>
          <a:p>
            <a:pPr marL="800100" lvl="1" indent="-342900">
              <a:spcBef>
                <a:spcPts val="600"/>
              </a:spcBef>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Employees restricted from work due to medical removal must be allowed to work from home if suitable work is available and they feel well enough to do so. </a:t>
            </a:r>
          </a:p>
          <a:p>
            <a:pPr marL="800100" lvl="1" indent="-342900">
              <a:spcBef>
                <a:spcPts val="600"/>
              </a:spcBef>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An employee participating in quarantine or isolation is entitled to return to their previous job duties. </a:t>
            </a:r>
          </a:p>
          <a:p>
            <a:pPr marL="800100" lvl="1" indent="-342900">
              <a:spcBef>
                <a:spcPts val="600"/>
              </a:spcBef>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No adverse action can occur as a result of participation in quarantine or isolation activities.</a:t>
            </a:r>
          </a:p>
          <a:p>
            <a:pPr marL="342900" indent="-342900">
              <a:spcBef>
                <a:spcPts val="700"/>
              </a:spcBef>
              <a:buClr>
                <a:schemeClr val="dk1"/>
              </a:buClr>
              <a:buSzPts val="1800"/>
              <a:buFont typeface="Arial" panose="020B0604020202020204" pitchFamily="34" charset="0"/>
              <a:buChar char="•"/>
            </a:pPr>
            <a:endParaRPr lang="en-US" sz="2000" dirty="0">
              <a:solidFill>
                <a:schemeClr val="accent5">
                  <a:lumMod val="50000"/>
                </a:schemeClr>
              </a:solidFill>
              <a:highlight>
                <a:srgbClr val="FFFF00"/>
              </a:highlight>
              <a:latin typeface="Century Gothic" panose="020B0502020202020204" pitchFamily="34" charset="0"/>
              <a:ea typeface="Calibri"/>
              <a:cs typeface="Calibri"/>
              <a:sym typeface="Calibri"/>
            </a:endParaRPr>
          </a:p>
        </p:txBody>
      </p:sp>
      <p:sp>
        <p:nvSpPr>
          <p:cNvPr id="20" name="Oval 19">
            <a:extLst>
              <a:ext uri="{FF2B5EF4-FFF2-40B4-BE49-F238E27FC236}">
                <a16:creationId xmlns:a16="http://schemas.microsoft.com/office/drawing/2014/main" id="{66DFE984-8B1C-4A19-A8AA-792CADF967DF}"/>
              </a:ext>
            </a:extLst>
          </p:cNvPr>
          <p:cNvSpPr/>
          <p:nvPr/>
        </p:nvSpPr>
        <p:spPr>
          <a:xfrm>
            <a:off x="8991047" y="5970713"/>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7</a:t>
            </a:r>
          </a:p>
        </p:txBody>
      </p:sp>
      <p:sp>
        <p:nvSpPr>
          <p:cNvPr id="28" name="Oval 27">
            <a:extLst>
              <a:ext uri="{FF2B5EF4-FFF2-40B4-BE49-F238E27FC236}">
                <a16:creationId xmlns:a16="http://schemas.microsoft.com/office/drawing/2014/main" id="{31EB4F14-107E-4EE3-B287-57C81666F2EF}"/>
              </a:ext>
            </a:extLst>
          </p:cNvPr>
          <p:cNvSpPr/>
          <p:nvPr/>
        </p:nvSpPr>
        <p:spPr>
          <a:xfrm>
            <a:off x="9705584"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8</a:t>
            </a:r>
          </a:p>
        </p:txBody>
      </p:sp>
      <p:sp>
        <p:nvSpPr>
          <p:cNvPr id="29" name="Oval 28">
            <a:extLst>
              <a:ext uri="{FF2B5EF4-FFF2-40B4-BE49-F238E27FC236}">
                <a16:creationId xmlns:a16="http://schemas.microsoft.com/office/drawing/2014/main" id="{36964C74-934C-4D33-86FC-523E06BA2B72}"/>
              </a:ext>
            </a:extLst>
          </p:cNvPr>
          <p:cNvSpPr/>
          <p:nvPr/>
        </p:nvSpPr>
        <p:spPr>
          <a:xfrm>
            <a:off x="10433559" y="5966616"/>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9</a:t>
            </a:r>
          </a:p>
        </p:txBody>
      </p:sp>
      <p:pic>
        <p:nvPicPr>
          <p:cNvPr id="5122" name="Picture 2" descr="COVID-19 Health Screening App Can Help Businesses Re-Open Safely">
            <a:extLst>
              <a:ext uri="{FF2B5EF4-FFF2-40B4-BE49-F238E27FC236}">
                <a16:creationId xmlns:a16="http://schemas.microsoft.com/office/drawing/2014/main" id="{4D7AA28E-BF59-4158-9758-34C49E9919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37" t="-587" r="10216" b="587"/>
          <a:stretch/>
        </p:blipFill>
        <p:spPr bwMode="auto">
          <a:xfrm>
            <a:off x="0" y="0"/>
            <a:ext cx="2706578" cy="56029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BD75796-5EEF-4B81-97D0-3DF9420D93E0}"/>
              </a:ext>
            </a:extLst>
          </p:cNvPr>
          <p:cNvSpPr txBox="1"/>
          <p:nvPr/>
        </p:nvSpPr>
        <p:spPr>
          <a:xfrm>
            <a:off x="2929704" y="5917692"/>
            <a:ext cx="1850294"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Medical Removal</a:t>
            </a:r>
          </a:p>
        </p:txBody>
      </p:sp>
    </p:spTree>
    <p:extLst>
      <p:ext uri="{BB962C8B-B14F-4D97-AF65-F5344CB8AC3E}">
        <p14:creationId xmlns:p14="http://schemas.microsoft.com/office/powerpoint/2010/main" val="2053911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DD3E19-97BB-4B20-921D-37B6C77BFD4B}"/>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a:extLst>
              <a:ext uri="{FF2B5EF4-FFF2-40B4-BE49-F238E27FC236}">
                <a16:creationId xmlns:a16="http://schemas.microsoft.com/office/drawing/2014/main" id="{44FC1DA0-1B12-4B8A-971F-42DA1D538C9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7" name="Oval 6">
            <a:extLst>
              <a:ext uri="{FF2B5EF4-FFF2-40B4-BE49-F238E27FC236}">
                <a16:creationId xmlns:a16="http://schemas.microsoft.com/office/drawing/2014/main" id="{1F8203FD-EB81-4C81-B7B9-2E431AA356BE}"/>
              </a:ext>
            </a:extLst>
          </p:cNvPr>
          <p:cNvSpPr/>
          <p:nvPr/>
        </p:nvSpPr>
        <p:spPr>
          <a:xfrm>
            <a:off x="4705998"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10</a:t>
            </a:r>
          </a:p>
        </p:txBody>
      </p:sp>
      <p:sp>
        <p:nvSpPr>
          <p:cNvPr id="21" name="Oval 20">
            <a:extLst>
              <a:ext uri="{FF2B5EF4-FFF2-40B4-BE49-F238E27FC236}">
                <a16:creationId xmlns:a16="http://schemas.microsoft.com/office/drawing/2014/main" id="{8D00C17C-EB30-4DDB-809A-C566583DA4CB}"/>
              </a:ext>
            </a:extLst>
          </p:cNvPr>
          <p:cNvSpPr/>
          <p:nvPr/>
        </p:nvSpPr>
        <p:spPr>
          <a:xfrm>
            <a:off x="5439244" y="5971327"/>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8" name="Oval 17">
            <a:extLst>
              <a:ext uri="{FF2B5EF4-FFF2-40B4-BE49-F238E27FC236}">
                <a16:creationId xmlns:a16="http://schemas.microsoft.com/office/drawing/2014/main" id="{07350FF2-FEAD-4AA9-BDA9-20A38E1CBF50}"/>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a:extLst>
              <a:ext uri="{FF2B5EF4-FFF2-40B4-BE49-F238E27FC236}">
                <a16:creationId xmlns:a16="http://schemas.microsoft.com/office/drawing/2014/main" id="{00CB6F7F-60A7-406E-B4CF-C1107D12E3D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Content Placeholder 2">
            <a:extLst>
              <a:ext uri="{FF2B5EF4-FFF2-40B4-BE49-F238E27FC236}">
                <a16:creationId xmlns:a16="http://schemas.microsoft.com/office/drawing/2014/main" id="{B4B38217-4667-455A-B065-AE7BD55FBCD3}"/>
              </a:ext>
            </a:extLst>
          </p:cNvPr>
          <p:cNvSpPr>
            <a:spLocks noGrp="1"/>
          </p:cNvSpPr>
          <p:nvPr>
            <p:ph idx="1"/>
          </p:nvPr>
        </p:nvSpPr>
        <p:spPr>
          <a:xfrm>
            <a:off x="3459601" y="2448718"/>
            <a:ext cx="9015597" cy="575941"/>
          </a:xfrm>
        </p:spPr>
        <p:txBody>
          <a:bodyPr>
            <a:normAutofit/>
          </a:bodyPr>
          <a:lstStyle/>
          <a:p>
            <a:pPr marL="0" indent="0">
              <a:buClr>
                <a:schemeClr val="dk1"/>
              </a:buClr>
              <a:buSzPts val="1800"/>
              <a:buNone/>
            </a:pPr>
            <a:r>
              <a:rPr lang="en-US" sz="2200" b="1" dirty="0">
                <a:solidFill>
                  <a:schemeClr val="accent5">
                    <a:lumMod val="50000"/>
                  </a:schemeClr>
                </a:solidFill>
                <a:latin typeface="Century Gothic" panose="020B0502020202020204" pitchFamily="34" charset="0"/>
                <a:ea typeface="Calibri"/>
                <a:cs typeface="Calibri"/>
                <a:sym typeface="Calibri"/>
              </a:rPr>
              <a:t>You did it! You are not CMH OSHA trained on COVID-19</a:t>
            </a:r>
          </a:p>
        </p:txBody>
      </p:sp>
      <p:sp>
        <p:nvSpPr>
          <p:cNvPr id="24" name="Oval 23">
            <a:extLst>
              <a:ext uri="{FF2B5EF4-FFF2-40B4-BE49-F238E27FC236}">
                <a16:creationId xmlns:a16="http://schemas.microsoft.com/office/drawing/2014/main" id="{17C25EC3-6ED4-43AA-A908-36F843C920A5}"/>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7" name="Oval 26">
            <a:extLst>
              <a:ext uri="{FF2B5EF4-FFF2-40B4-BE49-F238E27FC236}">
                <a16:creationId xmlns:a16="http://schemas.microsoft.com/office/drawing/2014/main" id="{E7F36665-8149-4CFD-A1BE-9BA1EA990132}"/>
              </a:ext>
            </a:extLst>
          </p:cNvPr>
          <p:cNvSpPr/>
          <p:nvPr/>
        </p:nvSpPr>
        <p:spPr>
          <a:xfrm>
            <a:off x="8282587"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6</a:t>
            </a:r>
          </a:p>
        </p:txBody>
      </p:sp>
      <p:sp>
        <p:nvSpPr>
          <p:cNvPr id="19" name="Rectangle 18">
            <a:extLst>
              <a:ext uri="{FF2B5EF4-FFF2-40B4-BE49-F238E27FC236}">
                <a16:creationId xmlns:a16="http://schemas.microsoft.com/office/drawing/2014/main" id="{AEA2D045-9BFA-406B-8A7D-B9081B42988E}"/>
              </a:ext>
            </a:extLst>
          </p:cNvPr>
          <p:cNvSpPr/>
          <p:nvPr/>
        </p:nvSpPr>
        <p:spPr>
          <a:xfrm>
            <a:off x="3537322" y="2883649"/>
            <a:ext cx="8004821" cy="1490152"/>
          </a:xfrm>
          <a:prstGeom prst="rect">
            <a:avLst/>
          </a:prstGeom>
        </p:spPr>
        <p:txBody>
          <a:bodyPr wrap="square">
            <a:spAutoFit/>
          </a:bodyPr>
          <a:lstStyle/>
          <a:p>
            <a:pPr lvl="0">
              <a:spcBef>
                <a:spcPts val="600"/>
              </a:spcBef>
              <a:buClr>
                <a:schemeClr val="accent5">
                  <a:lumMod val="50000"/>
                </a:schemeClr>
              </a:buClr>
              <a:buSzPct val="100000"/>
            </a:pPr>
            <a:r>
              <a:rPr lang="en-US" sz="2000" dirty="0">
                <a:solidFill>
                  <a:schemeClr val="accent5">
                    <a:lumMod val="50000"/>
                  </a:schemeClr>
                </a:solidFill>
                <a:latin typeface="Century Gothic" panose="020B0502020202020204" pitchFamily="34" charset="0"/>
                <a:ea typeface="Calibri"/>
                <a:cs typeface="Calibri"/>
                <a:sym typeface="Calibri"/>
              </a:rPr>
              <a:t>If you loved this training and cannot get enough, check out the </a:t>
            </a:r>
            <a:r>
              <a:rPr lang="en-US" sz="2000" dirty="0">
                <a:solidFill>
                  <a:schemeClr val="accent5">
                    <a:lumMod val="50000"/>
                  </a:schemeClr>
                </a:solidFill>
                <a:latin typeface="Century Gothic" panose="020B0502020202020204" pitchFamily="34" charset="0"/>
                <a:ea typeface="Calibri"/>
                <a:cs typeface="Calibri"/>
                <a:sym typeface="Calibri"/>
                <a:hlinkClick r:id="rId4"/>
              </a:rPr>
              <a:t>CMHTV</a:t>
            </a:r>
            <a:r>
              <a:rPr lang="en-US" sz="2000" dirty="0">
                <a:solidFill>
                  <a:schemeClr val="accent5">
                    <a:lumMod val="50000"/>
                  </a:schemeClr>
                </a:solidFill>
                <a:latin typeface="Century Gothic" panose="020B0502020202020204" pitchFamily="34" charset="0"/>
                <a:ea typeface="Calibri"/>
                <a:cs typeface="Calibri"/>
                <a:sym typeface="Calibri"/>
              </a:rPr>
              <a:t> COVID-19 page for resources and more information</a:t>
            </a:r>
          </a:p>
          <a:p>
            <a:pPr marL="342900" lvl="0" indent="-342900">
              <a:spcBef>
                <a:spcPts val="600"/>
              </a:spcBef>
              <a:buClr>
                <a:schemeClr val="accent5">
                  <a:lumMod val="50000"/>
                </a:schemeClr>
              </a:buClr>
              <a:buSzPct val="100000"/>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Calibri"/>
              <a:cs typeface="Calibri"/>
              <a:sym typeface="Calibri"/>
            </a:endParaRPr>
          </a:p>
          <a:p>
            <a:pPr marL="342900" indent="-342900">
              <a:spcBef>
                <a:spcPts val="700"/>
              </a:spcBef>
              <a:buClr>
                <a:schemeClr val="dk1"/>
              </a:buClr>
              <a:buSzPts val="1800"/>
              <a:buFont typeface="Arial" panose="020B0604020202020204" pitchFamily="34" charset="0"/>
              <a:buChar char="•"/>
            </a:pPr>
            <a:endParaRPr lang="en-US" sz="2000" dirty="0">
              <a:solidFill>
                <a:schemeClr val="accent5">
                  <a:lumMod val="50000"/>
                </a:schemeClr>
              </a:solidFill>
              <a:highlight>
                <a:srgbClr val="FFFF00"/>
              </a:highlight>
              <a:latin typeface="Century Gothic" panose="020B0502020202020204" pitchFamily="34" charset="0"/>
              <a:ea typeface="Calibri"/>
              <a:cs typeface="Calibri"/>
              <a:sym typeface="Calibri"/>
            </a:endParaRPr>
          </a:p>
        </p:txBody>
      </p:sp>
      <p:sp>
        <p:nvSpPr>
          <p:cNvPr id="20" name="Oval 19">
            <a:extLst>
              <a:ext uri="{FF2B5EF4-FFF2-40B4-BE49-F238E27FC236}">
                <a16:creationId xmlns:a16="http://schemas.microsoft.com/office/drawing/2014/main" id="{66DFE984-8B1C-4A19-A8AA-792CADF967DF}"/>
              </a:ext>
            </a:extLst>
          </p:cNvPr>
          <p:cNvSpPr/>
          <p:nvPr/>
        </p:nvSpPr>
        <p:spPr>
          <a:xfrm>
            <a:off x="8991047" y="5970713"/>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7</a:t>
            </a:r>
          </a:p>
        </p:txBody>
      </p:sp>
      <p:sp>
        <p:nvSpPr>
          <p:cNvPr id="28" name="Oval 27">
            <a:extLst>
              <a:ext uri="{FF2B5EF4-FFF2-40B4-BE49-F238E27FC236}">
                <a16:creationId xmlns:a16="http://schemas.microsoft.com/office/drawing/2014/main" id="{31EB4F14-107E-4EE3-B287-57C81666F2EF}"/>
              </a:ext>
            </a:extLst>
          </p:cNvPr>
          <p:cNvSpPr/>
          <p:nvPr/>
        </p:nvSpPr>
        <p:spPr>
          <a:xfrm>
            <a:off x="9705584" y="5965555"/>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8</a:t>
            </a:r>
          </a:p>
        </p:txBody>
      </p:sp>
      <p:sp>
        <p:nvSpPr>
          <p:cNvPr id="29" name="Oval 28">
            <a:extLst>
              <a:ext uri="{FF2B5EF4-FFF2-40B4-BE49-F238E27FC236}">
                <a16:creationId xmlns:a16="http://schemas.microsoft.com/office/drawing/2014/main" id="{36964C74-934C-4D33-86FC-523E06BA2B72}"/>
              </a:ext>
            </a:extLst>
          </p:cNvPr>
          <p:cNvSpPr/>
          <p:nvPr/>
        </p:nvSpPr>
        <p:spPr>
          <a:xfrm>
            <a:off x="10433559" y="5966616"/>
            <a:ext cx="550606" cy="550606"/>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9</a:t>
            </a:r>
          </a:p>
        </p:txBody>
      </p:sp>
      <p:sp>
        <p:nvSpPr>
          <p:cNvPr id="35" name="TextBox 34">
            <a:extLst>
              <a:ext uri="{FF2B5EF4-FFF2-40B4-BE49-F238E27FC236}">
                <a16:creationId xmlns:a16="http://schemas.microsoft.com/office/drawing/2014/main" id="{BBD75796-5EEF-4B81-97D0-3DF9420D93E0}"/>
              </a:ext>
            </a:extLst>
          </p:cNvPr>
          <p:cNvSpPr txBox="1"/>
          <p:nvPr/>
        </p:nvSpPr>
        <p:spPr>
          <a:xfrm>
            <a:off x="2929704" y="5917692"/>
            <a:ext cx="1850294"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Medical Removal</a:t>
            </a:r>
          </a:p>
        </p:txBody>
      </p:sp>
      <p:sp>
        <p:nvSpPr>
          <p:cNvPr id="2" name="Rectangle 1">
            <a:extLst>
              <a:ext uri="{FF2B5EF4-FFF2-40B4-BE49-F238E27FC236}">
                <a16:creationId xmlns:a16="http://schemas.microsoft.com/office/drawing/2014/main" id="{EB2066C6-957F-4352-8AEC-7265CBF1096D}"/>
              </a:ext>
            </a:extLst>
          </p:cNvPr>
          <p:cNvSpPr/>
          <p:nvPr/>
        </p:nvSpPr>
        <p:spPr>
          <a:xfrm>
            <a:off x="3010656" y="1013108"/>
            <a:ext cx="8651727" cy="1369606"/>
          </a:xfrm>
          <a:prstGeom prst="rect">
            <a:avLst/>
          </a:prstGeom>
        </p:spPr>
        <p:txBody>
          <a:bodyPr wrap="none">
            <a:spAutoFit/>
          </a:bodyPr>
          <a:lstStyle/>
          <a:p>
            <a:r>
              <a:rPr lang="en-US" sz="8200" b="1" dirty="0">
                <a:solidFill>
                  <a:schemeClr val="accent5">
                    <a:lumMod val="50000"/>
                  </a:schemeClr>
                </a:solidFill>
                <a:latin typeface="Century Gothic" panose="020B0502020202020204" pitchFamily="34" charset="0"/>
              </a:rPr>
              <a:t>Congratulations!</a:t>
            </a:r>
          </a:p>
        </p:txBody>
      </p:sp>
      <p:pic>
        <p:nvPicPr>
          <p:cNvPr id="30" name="Picture 2" descr="STOP COVID-19 ENGLISH">
            <a:extLst>
              <a:ext uri="{FF2B5EF4-FFF2-40B4-BE49-F238E27FC236}">
                <a16:creationId xmlns:a16="http://schemas.microsoft.com/office/drawing/2014/main" id="{C281318B-CB7D-4548-8910-B0B35D03D4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239" r="8621"/>
          <a:stretch/>
        </p:blipFill>
        <p:spPr bwMode="auto">
          <a:xfrm>
            <a:off x="4310" y="0"/>
            <a:ext cx="2706578" cy="560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760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153F47-58A8-46D2-9496-FA6ECAE7D414}"/>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a:extLst>
              <a:ext uri="{FF2B5EF4-FFF2-40B4-BE49-F238E27FC236}">
                <a16:creationId xmlns:a16="http://schemas.microsoft.com/office/drawing/2014/main" id="{F4C09523-C851-4C38-BC3A-BF2A46225308}"/>
              </a:ext>
            </a:extLst>
          </p:cNvPr>
          <p:cNvSpPr txBox="1"/>
          <p:nvPr/>
        </p:nvSpPr>
        <p:spPr>
          <a:xfrm>
            <a:off x="4282692" y="1595485"/>
            <a:ext cx="5861973" cy="2792111"/>
          </a:xfrm>
          <a:prstGeom prst="rect">
            <a:avLst/>
          </a:prstGeom>
          <a:noFill/>
        </p:spPr>
        <p:txBody>
          <a:bodyPr wrap="square" rtlCol="0">
            <a:spAutoFit/>
          </a:bodyPr>
          <a:lstStyle/>
          <a:p>
            <a:pPr algn="ctr">
              <a:lnSpc>
                <a:spcPct val="150000"/>
              </a:lnSpc>
            </a:pPr>
            <a:r>
              <a:rPr lang="en-US" sz="2400" b="1" dirty="0">
                <a:solidFill>
                  <a:schemeClr val="accent5">
                    <a:lumMod val="50000"/>
                  </a:schemeClr>
                </a:solidFill>
                <a:latin typeface="Century Gothic" panose="020B0502020202020204" pitchFamily="34" charset="0"/>
              </a:rPr>
              <a:t>This training is intended to give you a Solid foundation to understand the hazards of COVID 19 and the solutions available to keep you safe</a:t>
            </a:r>
          </a:p>
          <a:p>
            <a:pPr algn="ctr">
              <a:lnSpc>
                <a:spcPct val="150000"/>
              </a:lnSpc>
            </a:pPr>
            <a:endParaRPr lang="en-US" sz="2400" dirty="0">
              <a:solidFill>
                <a:schemeClr val="accent5">
                  <a:lumMod val="50000"/>
                </a:schemeClr>
              </a:solidFill>
              <a:latin typeface="Century Gothic" panose="020B0502020202020204" pitchFamily="34" charset="0"/>
            </a:endParaRPr>
          </a:p>
        </p:txBody>
      </p:sp>
      <p:pic>
        <p:nvPicPr>
          <p:cNvPr id="19" name="Picture 18">
            <a:extLst>
              <a:ext uri="{FF2B5EF4-FFF2-40B4-BE49-F238E27FC236}">
                <a16:creationId xmlns:a16="http://schemas.microsoft.com/office/drawing/2014/main" id="{31F3734C-ECDD-4BEE-AC86-846EDA242052}"/>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49154" name="Picture 2" descr="Should I Wear a Mask? Here's What New Research Says">
            <a:extLst>
              <a:ext uri="{FF2B5EF4-FFF2-40B4-BE49-F238E27FC236}">
                <a16:creationId xmlns:a16="http://schemas.microsoft.com/office/drawing/2014/main" id="{423E3CFA-4A64-4FDA-AD43-9CD36606D3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120" r="24623"/>
          <a:stretch/>
        </p:blipFill>
        <p:spPr bwMode="auto">
          <a:xfrm>
            <a:off x="-8630" y="0"/>
            <a:ext cx="2715208" cy="561158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E0C16C6B-26E9-40D1-BC1C-059B67B76C56}"/>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24" name="Oval 23">
            <a:extLst>
              <a:ext uri="{FF2B5EF4-FFF2-40B4-BE49-F238E27FC236}">
                <a16:creationId xmlns:a16="http://schemas.microsoft.com/office/drawing/2014/main" id="{3E4C4B63-83A1-4086-923D-0DC8F14BA55C}"/>
              </a:ext>
            </a:extLst>
          </p:cNvPr>
          <p:cNvSpPr/>
          <p:nvPr/>
        </p:nvSpPr>
        <p:spPr>
          <a:xfrm>
            <a:off x="4705998"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25" name="Oval 24">
            <a:extLst>
              <a:ext uri="{FF2B5EF4-FFF2-40B4-BE49-F238E27FC236}">
                <a16:creationId xmlns:a16="http://schemas.microsoft.com/office/drawing/2014/main" id="{5DA2EEFC-20F5-4401-BAE7-90DFB7540633}"/>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6" name="Oval 25">
            <a:extLst>
              <a:ext uri="{FF2B5EF4-FFF2-40B4-BE49-F238E27FC236}">
                <a16:creationId xmlns:a16="http://schemas.microsoft.com/office/drawing/2014/main" id="{7C35A779-91EF-400C-A6F8-22E12DEDEC8C}"/>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7" name="Oval 26">
            <a:extLst>
              <a:ext uri="{FF2B5EF4-FFF2-40B4-BE49-F238E27FC236}">
                <a16:creationId xmlns:a16="http://schemas.microsoft.com/office/drawing/2014/main" id="{DAF92781-41FD-4B3C-9BB3-C4BC54370E8C}"/>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8" name="Oval 27">
            <a:extLst>
              <a:ext uri="{FF2B5EF4-FFF2-40B4-BE49-F238E27FC236}">
                <a16:creationId xmlns:a16="http://schemas.microsoft.com/office/drawing/2014/main" id="{FAC90448-8E9B-4425-92AF-0884C9330540}"/>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29" name="Oval 28">
            <a:extLst>
              <a:ext uri="{FF2B5EF4-FFF2-40B4-BE49-F238E27FC236}">
                <a16:creationId xmlns:a16="http://schemas.microsoft.com/office/drawing/2014/main" id="{3287441E-A808-4602-A882-085FD44FDFF9}"/>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30" name="Oval 29">
            <a:extLst>
              <a:ext uri="{FF2B5EF4-FFF2-40B4-BE49-F238E27FC236}">
                <a16:creationId xmlns:a16="http://schemas.microsoft.com/office/drawing/2014/main" id="{DE6D2FAA-36E9-42BE-8046-E3FF43BE3D85}"/>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31" name="Oval 30">
            <a:extLst>
              <a:ext uri="{FF2B5EF4-FFF2-40B4-BE49-F238E27FC236}">
                <a16:creationId xmlns:a16="http://schemas.microsoft.com/office/drawing/2014/main" id="{7948E3F5-E2E7-42D3-8010-8E900EF28395}"/>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32" name="Oval 31">
            <a:extLst>
              <a:ext uri="{FF2B5EF4-FFF2-40B4-BE49-F238E27FC236}">
                <a16:creationId xmlns:a16="http://schemas.microsoft.com/office/drawing/2014/main" id="{2447E8FD-BACF-43A7-9234-C8FD616C61B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33" name="TextBox 32">
            <a:extLst>
              <a:ext uri="{FF2B5EF4-FFF2-40B4-BE49-F238E27FC236}">
                <a16:creationId xmlns:a16="http://schemas.microsoft.com/office/drawing/2014/main" id="{EE7DEB2A-55CB-4D1C-A965-17216A43C743}"/>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Introduction</a:t>
            </a:r>
          </a:p>
        </p:txBody>
      </p:sp>
    </p:spTree>
    <p:extLst>
      <p:ext uri="{BB962C8B-B14F-4D97-AF65-F5344CB8AC3E}">
        <p14:creationId xmlns:p14="http://schemas.microsoft.com/office/powerpoint/2010/main" val="330050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BEBC46C-2F3F-4DE9-B813-74DCA8458ABB}"/>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a:extLst>
              <a:ext uri="{FF2B5EF4-FFF2-40B4-BE49-F238E27FC236}">
                <a16:creationId xmlns:a16="http://schemas.microsoft.com/office/drawing/2014/main" id="{E886E040-B5E0-4817-947B-32683143E37B}"/>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32" name="Picture 2" descr="Covid: Why is coronavirus such a threat? - BBC News">
            <a:extLst>
              <a:ext uri="{FF2B5EF4-FFF2-40B4-BE49-F238E27FC236}">
                <a16:creationId xmlns:a16="http://schemas.microsoft.com/office/drawing/2014/main" id="{24740076-A5C5-4F79-AE25-3689A0263E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75" t="60" b="27298"/>
          <a:stretch/>
        </p:blipFill>
        <p:spPr bwMode="auto">
          <a:xfrm rot="5400000">
            <a:off x="-1450748" y="1448135"/>
            <a:ext cx="5616696" cy="27152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45596A9-D825-481C-B42A-3D45B651A865}"/>
              </a:ext>
            </a:extLst>
          </p:cNvPr>
          <p:cNvSpPr>
            <a:spLocks noGrp="1"/>
          </p:cNvSpPr>
          <p:nvPr>
            <p:ph idx="1"/>
          </p:nvPr>
        </p:nvSpPr>
        <p:spPr>
          <a:xfrm>
            <a:off x="4316327" y="2000860"/>
            <a:ext cx="6265923" cy="1853140"/>
          </a:xfrm>
        </p:spPr>
        <p:txBody>
          <a:bodyPr>
            <a:normAutofit/>
          </a:bodyPr>
          <a:lstStyle/>
          <a:p>
            <a:pPr marL="0" indent="0" algn="ctr">
              <a:lnSpc>
                <a:spcPct val="150000"/>
              </a:lnSpc>
              <a:buNone/>
            </a:pPr>
            <a:r>
              <a:rPr lang="en-US" sz="2400" b="1" dirty="0">
                <a:solidFill>
                  <a:schemeClr val="accent5">
                    <a:lumMod val="50000"/>
                  </a:schemeClr>
                </a:solidFill>
                <a:latin typeface="Century Gothic" panose="020B0502020202020204" pitchFamily="34" charset="0"/>
                <a:ea typeface="Calibri"/>
                <a:cs typeface="Calibri"/>
                <a:sym typeface="Calibri"/>
              </a:rPr>
              <a:t>Like other diseases, COVID-19 is contagious and will spread rapidly if control measures are not established </a:t>
            </a:r>
            <a:endParaRPr lang="en-US" sz="2400" b="1" dirty="0">
              <a:solidFill>
                <a:schemeClr val="accent5">
                  <a:lumMod val="50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id="{9D83C1AA-C810-4374-90DF-E898D57A4D47}"/>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22" name="Oval 21">
            <a:extLst>
              <a:ext uri="{FF2B5EF4-FFF2-40B4-BE49-F238E27FC236}">
                <a16:creationId xmlns:a16="http://schemas.microsoft.com/office/drawing/2014/main" id="{D35148A5-37E0-4216-AA48-63A289D01738}"/>
              </a:ext>
            </a:extLst>
          </p:cNvPr>
          <p:cNvSpPr/>
          <p:nvPr/>
        </p:nvSpPr>
        <p:spPr>
          <a:xfrm>
            <a:off x="4705998"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1</a:t>
            </a:r>
          </a:p>
        </p:txBody>
      </p:sp>
      <p:sp>
        <p:nvSpPr>
          <p:cNvPr id="23" name="Oval 22">
            <a:extLst>
              <a:ext uri="{FF2B5EF4-FFF2-40B4-BE49-F238E27FC236}">
                <a16:creationId xmlns:a16="http://schemas.microsoft.com/office/drawing/2014/main" id="{06A2547B-855D-4FA9-9432-ED5723F165F2}"/>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4" name="Oval 23">
            <a:extLst>
              <a:ext uri="{FF2B5EF4-FFF2-40B4-BE49-F238E27FC236}">
                <a16:creationId xmlns:a16="http://schemas.microsoft.com/office/drawing/2014/main" id="{7A108703-8E1B-4EBE-A17B-EB429740D7A1}"/>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Oval 24">
            <a:extLst>
              <a:ext uri="{FF2B5EF4-FFF2-40B4-BE49-F238E27FC236}">
                <a16:creationId xmlns:a16="http://schemas.microsoft.com/office/drawing/2014/main" id="{7C57702D-3B55-48BA-B2DD-EDA5976C0A69}"/>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6" name="Oval 25">
            <a:extLst>
              <a:ext uri="{FF2B5EF4-FFF2-40B4-BE49-F238E27FC236}">
                <a16:creationId xmlns:a16="http://schemas.microsoft.com/office/drawing/2014/main" id="{565A6238-F5BE-4CBE-86B2-5D528604F47B}"/>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27" name="Oval 26">
            <a:extLst>
              <a:ext uri="{FF2B5EF4-FFF2-40B4-BE49-F238E27FC236}">
                <a16:creationId xmlns:a16="http://schemas.microsoft.com/office/drawing/2014/main" id="{A7034CD9-F7FD-47F2-9DE1-A26028C58B3B}"/>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28" name="Oval 27">
            <a:extLst>
              <a:ext uri="{FF2B5EF4-FFF2-40B4-BE49-F238E27FC236}">
                <a16:creationId xmlns:a16="http://schemas.microsoft.com/office/drawing/2014/main" id="{FEAA1CF5-7323-40A5-AD1D-7F32B87A819D}"/>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29" name="Oval 28">
            <a:extLst>
              <a:ext uri="{FF2B5EF4-FFF2-40B4-BE49-F238E27FC236}">
                <a16:creationId xmlns:a16="http://schemas.microsoft.com/office/drawing/2014/main" id="{163DE682-8524-4682-8DFB-C23C627799F1}"/>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30" name="Oval 29">
            <a:extLst>
              <a:ext uri="{FF2B5EF4-FFF2-40B4-BE49-F238E27FC236}">
                <a16:creationId xmlns:a16="http://schemas.microsoft.com/office/drawing/2014/main" id="{10059D6E-2E65-4215-9648-055D959F3219}"/>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35" name="TextBox 34">
            <a:extLst>
              <a:ext uri="{FF2B5EF4-FFF2-40B4-BE49-F238E27FC236}">
                <a16:creationId xmlns:a16="http://schemas.microsoft.com/office/drawing/2014/main" id="{67D3C050-CB34-4A1E-AC3A-D98F9D354819}"/>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Transmission</a:t>
            </a:r>
          </a:p>
        </p:txBody>
      </p:sp>
      <p:pic>
        <p:nvPicPr>
          <p:cNvPr id="47106" name="Picture 2" descr="The Journal Of Infectious Diseases Infection Health Care, PNG, 800x800px,  Infectious Disease, Black And White, Brand,">
            <a:extLst>
              <a:ext uri="{FF2B5EF4-FFF2-40B4-BE49-F238E27FC236}">
                <a16:creationId xmlns:a16="http://schemas.microsoft.com/office/drawing/2014/main" id="{F221AE3F-4948-40AC-96CA-4927295811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34" t="7989" r="39315" b="12386"/>
          <a:stretch/>
        </p:blipFill>
        <p:spPr bwMode="auto">
          <a:xfrm>
            <a:off x="-4" y="-2610"/>
            <a:ext cx="2706582" cy="561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68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168D940-2EFB-446A-874E-ADBFD5575EF4}"/>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5" name="Picture 24">
            <a:extLst>
              <a:ext uri="{FF2B5EF4-FFF2-40B4-BE49-F238E27FC236}">
                <a16:creationId xmlns:a16="http://schemas.microsoft.com/office/drawing/2014/main" id="{7032F0E7-1A52-44C7-97FC-9E3957330E54}"/>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26" name="Picture 2" descr="Covid: Why is coronavirus such a threat? - BBC News">
            <a:extLst>
              <a:ext uri="{FF2B5EF4-FFF2-40B4-BE49-F238E27FC236}">
                <a16:creationId xmlns:a16="http://schemas.microsoft.com/office/drawing/2014/main" id="{B2D73A47-AA20-43D3-A969-96E9B84DA2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75" t="60" b="27298"/>
          <a:stretch/>
        </p:blipFill>
        <p:spPr bwMode="auto">
          <a:xfrm rot="5400000">
            <a:off x="-1450748" y="1448135"/>
            <a:ext cx="5616696" cy="2715207"/>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a:hlinkClick r:id="" action="ppaction://media"/>
            <a:extLst>
              <a:ext uri="{FF2B5EF4-FFF2-40B4-BE49-F238E27FC236}">
                <a16:creationId xmlns:a16="http://schemas.microsoft.com/office/drawing/2014/main" id="{BCAB3F0A-57BB-466B-9296-0B40655D476B}"/>
              </a:ext>
            </a:extLst>
          </p:cNvPr>
          <p:cNvPicPr>
            <a:picLocks noRot="1" noChangeAspect="1"/>
          </p:cNvPicPr>
          <p:nvPr>
            <a:videoFile r:link="rId1"/>
          </p:nvPr>
        </p:nvPicPr>
        <p:blipFill>
          <a:blip r:embed="rId6"/>
          <a:stretch>
            <a:fillRect/>
          </a:stretch>
        </p:blipFill>
        <p:spPr>
          <a:xfrm>
            <a:off x="3530228" y="582419"/>
            <a:ext cx="7905135" cy="4446638"/>
          </a:xfrm>
          <a:prstGeom prst="rect">
            <a:avLst/>
          </a:prstGeom>
        </p:spPr>
      </p:pic>
      <p:sp>
        <p:nvSpPr>
          <p:cNvPr id="6" name="Oval 5">
            <a:extLst>
              <a:ext uri="{FF2B5EF4-FFF2-40B4-BE49-F238E27FC236}">
                <a16:creationId xmlns:a16="http://schemas.microsoft.com/office/drawing/2014/main" id="{783448B1-8DFF-422F-9518-51D62665ABAC}"/>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8" name="Oval 7">
            <a:extLst>
              <a:ext uri="{FF2B5EF4-FFF2-40B4-BE49-F238E27FC236}">
                <a16:creationId xmlns:a16="http://schemas.microsoft.com/office/drawing/2014/main" id="{867C96E2-A7E5-4888-AC51-90D24CD9C67B}"/>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9" name="Oval 8">
            <a:extLst>
              <a:ext uri="{FF2B5EF4-FFF2-40B4-BE49-F238E27FC236}">
                <a16:creationId xmlns:a16="http://schemas.microsoft.com/office/drawing/2014/main" id="{83988077-33D2-48C0-B9C0-A58A6F4B981E}"/>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0" name="Oval 9">
            <a:extLst>
              <a:ext uri="{FF2B5EF4-FFF2-40B4-BE49-F238E27FC236}">
                <a16:creationId xmlns:a16="http://schemas.microsoft.com/office/drawing/2014/main" id="{BAFC71E7-C04D-4A03-AECE-EB8069C7123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989462AE-CC6B-46A9-924D-B638C78DEE95}"/>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6AE8940A-EED5-44A8-9EBD-2FA4D806A8C5}"/>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D03737C9-DAE5-41F9-9D43-03BFC94FFE2F}"/>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28A06B9-06E2-47AA-91F9-2E11358DA3C0}"/>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7E6A3418-6A28-497B-B1B0-82A942FA13DD}"/>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1" name="Oval 20">
            <a:extLst>
              <a:ext uri="{FF2B5EF4-FFF2-40B4-BE49-F238E27FC236}">
                <a16:creationId xmlns:a16="http://schemas.microsoft.com/office/drawing/2014/main" id="{D45CF4CB-3B70-40D3-96A7-2A8089A2DA45}"/>
              </a:ext>
            </a:extLst>
          </p:cNvPr>
          <p:cNvSpPr/>
          <p:nvPr/>
        </p:nvSpPr>
        <p:spPr>
          <a:xfrm>
            <a:off x="4705998"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1</a:t>
            </a:r>
          </a:p>
        </p:txBody>
      </p:sp>
      <p:sp>
        <p:nvSpPr>
          <p:cNvPr id="28" name="TextBox 27">
            <a:extLst>
              <a:ext uri="{FF2B5EF4-FFF2-40B4-BE49-F238E27FC236}">
                <a16:creationId xmlns:a16="http://schemas.microsoft.com/office/drawing/2014/main" id="{32B67F4D-638F-4CAE-8C17-F7C5D4AC91F6}"/>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Transmission</a:t>
            </a:r>
          </a:p>
        </p:txBody>
      </p:sp>
    </p:spTree>
    <p:extLst>
      <p:ext uri="{BB962C8B-B14F-4D97-AF65-F5344CB8AC3E}">
        <p14:creationId xmlns:p14="http://schemas.microsoft.com/office/powerpoint/2010/main" val="24952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FB40589-CF08-46C1-84F7-F4F9A3920F4D}"/>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a:extLst>
              <a:ext uri="{FF2B5EF4-FFF2-40B4-BE49-F238E27FC236}">
                <a16:creationId xmlns:a16="http://schemas.microsoft.com/office/drawing/2014/main" id="{4F86CF7B-5FE3-4326-9AD8-BEBD37AC3C6B}"/>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21" name="Oval 20">
            <a:extLst>
              <a:ext uri="{FF2B5EF4-FFF2-40B4-BE49-F238E27FC236}">
                <a16:creationId xmlns:a16="http://schemas.microsoft.com/office/drawing/2014/main" id="{9D83C1AA-C810-4374-90DF-E898D57A4D47}"/>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22" name="Oval 21">
            <a:extLst>
              <a:ext uri="{FF2B5EF4-FFF2-40B4-BE49-F238E27FC236}">
                <a16:creationId xmlns:a16="http://schemas.microsoft.com/office/drawing/2014/main" id="{D35148A5-37E0-4216-AA48-63A289D01738}"/>
              </a:ext>
            </a:extLst>
          </p:cNvPr>
          <p:cNvSpPr/>
          <p:nvPr/>
        </p:nvSpPr>
        <p:spPr>
          <a:xfrm>
            <a:off x="4705998"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1</a:t>
            </a:r>
          </a:p>
        </p:txBody>
      </p:sp>
      <p:sp>
        <p:nvSpPr>
          <p:cNvPr id="23" name="Oval 22">
            <a:extLst>
              <a:ext uri="{FF2B5EF4-FFF2-40B4-BE49-F238E27FC236}">
                <a16:creationId xmlns:a16="http://schemas.microsoft.com/office/drawing/2014/main" id="{06A2547B-855D-4FA9-9432-ED5723F165F2}"/>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4" name="Oval 23">
            <a:extLst>
              <a:ext uri="{FF2B5EF4-FFF2-40B4-BE49-F238E27FC236}">
                <a16:creationId xmlns:a16="http://schemas.microsoft.com/office/drawing/2014/main" id="{7A108703-8E1B-4EBE-A17B-EB429740D7A1}"/>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25" name="Oval 24">
            <a:extLst>
              <a:ext uri="{FF2B5EF4-FFF2-40B4-BE49-F238E27FC236}">
                <a16:creationId xmlns:a16="http://schemas.microsoft.com/office/drawing/2014/main" id="{7C57702D-3B55-48BA-B2DD-EDA5976C0A69}"/>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26" name="Oval 25">
            <a:extLst>
              <a:ext uri="{FF2B5EF4-FFF2-40B4-BE49-F238E27FC236}">
                <a16:creationId xmlns:a16="http://schemas.microsoft.com/office/drawing/2014/main" id="{565A6238-F5BE-4CBE-86B2-5D528604F47B}"/>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27" name="Oval 26">
            <a:extLst>
              <a:ext uri="{FF2B5EF4-FFF2-40B4-BE49-F238E27FC236}">
                <a16:creationId xmlns:a16="http://schemas.microsoft.com/office/drawing/2014/main" id="{A7034CD9-F7FD-47F2-9DE1-A26028C58B3B}"/>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28" name="Oval 27">
            <a:extLst>
              <a:ext uri="{FF2B5EF4-FFF2-40B4-BE49-F238E27FC236}">
                <a16:creationId xmlns:a16="http://schemas.microsoft.com/office/drawing/2014/main" id="{FEAA1CF5-7323-40A5-AD1D-7F32B87A819D}"/>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29" name="Oval 28">
            <a:extLst>
              <a:ext uri="{FF2B5EF4-FFF2-40B4-BE49-F238E27FC236}">
                <a16:creationId xmlns:a16="http://schemas.microsoft.com/office/drawing/2014/main" id="{163DE682-8524-4682-8DFB-C23C627799F1}"/>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30" name="Oval 29">
            <a:extLst>
              <a:ext uri="{FF2B5EF4-FFF2-40B4-BE49-F238E27FC236}">
                <a16:creationId xmlns:a16="http://schemas.microsoft.com/office/drawing/2014/main" id="{10059D6E-2E65-4215-9648-055D959F3219}"/>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6" name="Rectangle 5">
            <a:extLst>
              <a:ext uri="{FF2B5EF4-FFF2-40B4-BE49-F238E27FC236}">
                <a16:creationId xmlns:a16="http://schemas.microsoft.com/office/drawing/2014/main" id="{8A29B690-C776-4D1F-A46A-6ED7F320FB90}"/>
              </a:ext>
            </a:extLst>
          </p:cNvPr>
          <p:cNvSpPr/>
          <p:nvPr/>
        </p:nvSpPr>
        <p:spPr>
          <a:xfrm>
            <a:off x="3584119" y="1586905"/>
            <a:ext cx="7562161" cy="2144177"/>
          </a:xfrm>
          <a:prstGeom prst="rect">
            <a:avLst/>
          </a:prstGeom>
        </p:spPr>
        <p:txBody>
          <a:bodyPr wrap="square">
            <a:spAutoFit/>
          </a:bodyPr>
          <a:lstStyle/>
          <a:p>
            <a:pPr marL="342900" indent="-342900">
              <a:spcBef>
                <a:spcPts val="800"/>
              </a:spcBef>
              <a:spcAft>
                <a:spcPts val="800"/>
              </a:spcAft>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It is believed that COVID-19 spreads through the droplets and airborne particles formed when a person who has COVID-19 coughs, sneezes, sings, talks, and breathes.</a:t>
            </a:r>
          </a:p>
          <a:p>
            <a:pPr marL="342900" indent="-342900">
              <a:spcBef>
                <a:spcPts val="800"/>
              </a:spcBef>
              <a:spcAft>
                <a:spcPts val="800"/>
              </a:spcAft>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There is growing evidence that particles can remain suspended in the air and be breathed in by others, and travel distances beyond 6 feet. </a:t>
            </a:r>
          </a:p>
        </p:txBody>
      </p:sp>
      <p:sp>
        <p:nvSpPr>
          <p:cNvPr id="34" name="TextBox 33">
            <a:extLst>
              <a:ext uri="{FF2B5EF4-FFF2-40B4-BE49-F238E27FC236}">
                <a16:creationId xmlns:a16="http://schemas.microsoft.com/office/drawing/2014/main" id="{29071879-DB57-4226-9F21-CBD2D1B777BA}"/>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Transmission</a:t>
            </a:r>
          </a:p>
        </p:txBody>
      </p:sp>
      <p:sp>
        <p:nvSpPr>
          <p:cNvPr id="35" name="Content Placeholder 2">
            <a:extLst>
              <a:ext uri="{FF2B5EF4-FFF2-40B4-BE49-F238E27FC236}">
                <a16:creationId xmlns:a16="http://schemas.microsoft.com/office/drawing/2014/main" id="{E4612EAE-56E4-4D3A-86EB-B3D776CF9681}"/>
              </a:ext>
            </a:extLst>
          </p:cNvPr>
          <p:cNvSpPr>
            <a:spLocks noGrp="1"/>
          </p:cNvSpPr>
          <p:nvPr>
            <p:ph idx="1"/>
          </p:nvPr>
        </p:nvSpPr>
        <p:spPr>
          <a:xfrm>
            <a:off x="3613392" y="878594"/>
            <a:ext cx="5377655" cy="575941"/>
          </a:xfrm>
        </p:spPr>
        <p:txBody>
          <a:bodyPr>
            <a:normAutofit/>
          </a:bodyPr>
          <a:lstStyle/>
          <a:p>
            <a:pPr marL="0" indent="0">
              <a:buClr>
                <a:schemeClr val="dk1"/>
              </a:buClr>
              <a:buSzPts val="1800"/>
              <a:buNone/>
            </a:pPr>
            <a:r>
              <a:rPr lang="en-US" b="1" dirty="0">
                <a:solidFill>
                  <a:schemeClr val="accent5">
                    <a:lumMod val="50000"/>
                  </a:schemeClr>
                </a:solidFill>
                <a:latin typeface="Century Gothic" panose="020B0502020202020204" pitchFamily="34" charset="0"/>
                <a:ea typeface="Calibri"/>
                <a:cs typeface="Calibri"/>
                <a:sym typeface="Calibri"/>
              </a:rPr>
              <a:t>How is COVID spread?</a:t>
            </a:r>
          </a:p>
        </p:txBody>
      </p:sp>
      <p:pic>
        <p:nvPicPr>
          <p:cNvPr id="45064" name="Picture 8" descr="Can COVID-19 Spread Through The Air?">
            <a:extLst>
              <a:ext uri="{FF2B5EF4-FFF2-40B4-BE49-F238E27FC236}">
                <a16:creationId xmlns:a16="http://schemas.microsoft.com/office/drawing/2014/main" id="{EB103F0E-B62E-4C7D-B32F-53C824A748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58" r="37481"/>
          <a:stretch/>
        </p:blipFill>
        <p:spPr bwMode="auto">
          <a:xfrm>
            <a:off x="8627" y="0"/>
            <a:ext cx="2697951" cy="56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359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2F27654-2BD3-4B4B-90DF-AF08ABBB0E89}"/>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a:extLst>
              <a:ext uri="{FF2B5EF4-FFF2-40B4-BE49-F238E27FC236}">
                <a16:creationId xmlns:a16="http://schemas.microsoft.com/office/drawing/2014/main" id="{C22A6BA5-9D99-4D9A-AF36-E8349C600A6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pic>
        <p:nvPicPr>
          <p:cNvPr id="2" name="Online Media 1">
            <a:hlinkClick r:id="" action="ppaction://media"/>
            <a:extLst>
              <a:ext uri="{FF2B5EF4-FFF2-40B4-BE49-F238E27FC236}">
                <a16:creationId xmlns:a16="http://schemas.microsoft.com/office/drawing/2014/main" id="{516B53F4-E76D-47AD-A0CC-50C19FF8FE1B}"/>
              </a:ext>
            </a:extLst>
          </p:cNvPr>
          <p:cNvPicPr>
            <a:picLocks noRot="1" noChangeAspect="1"/>
          </p:cNvPicPr>
          <p:nvPr>
            <a:videoFile r:link="rId1"/>
          </p:nvPr>
        </p:nvPicPr>
        <p:blipFill>
          <a:blip r:embed="rId5"/>
          <a:stretch>
            <a:fillRect/>
          </a:stretch>
        </p:blipFill>
        <p:spPr>
          <a:xfrm>
            <a:off x="3963475" y="821804"/>
            <a:ext cx="7331586" cy="4124017"/>
          </a:xfrm>
          <a:prstGeom prst="rect">
            <a:avLst/>
          </a:prstGeom>
        </p:spPr>
      </p:pic>
      <p:sp>
        <p:nvSpPr>
          <p:cNvPr id="7" name="Oval 6">
            <a:extLst>
              <a:ext uri="{FF2B5EF4-FFF2-40B4-BE49-F238E27FC236}">
                <a16:creationId xmlns:a16="http://schemas.microsoft.com/office/drawing/2014/main" id="{61A26869-7D57-4865-8CD7-1586E2F9B15D}"/>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9" name="Oval 8">
            <a:extLst>
              <a:ext uri="{FF2B5EF4-FFF2-40B4-BE49-F238E27FC236}">
                <a16:creationId xmlns:a16="http://schemas.microsoft.com/office/drawing/2014/main" id="{56C16D28-9BE7-446C-898F-288EAE502E98}"/>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0" name="Oval 9">
            <a:extLst>
              <a:ext uri="{FF2B5EF4-FFF2-40B4-BE49-F238E27FC236}">
                <a16:creationId xmlns:a16="http://schemas.microsoft.com/office/drawing/2014/main" id="{0F6B7844-440B-4767-9A34-8F05A9E30510}"/>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1" name="Oval 10">
            <a:extLst>
              <a:ext uri="{FF2B5EF4-FFF2-40B4-BE49-F238E27FC236}">
                <a16:creationId xmlns:a16="http://schemas.microsoft.com/office/drawing/2014/main" id="{96ED925B-11EA-4EEE-B42D-EF3380EB7271}"/>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2" name="Oval 11">
            <a:extLst>
              <a:ext uri="{FF2B5EF4-FFF2-40B4-BE49-F238E27FC236}">
                <a16:creationId xmlns:a16="http://schemas.microsoft.com/office/drawing/2014/main" id="{8D281687-E6ED-42F3-A81F-1E5B205DEA2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3" name="Oval 12">
            <a:extLst>
              <a:ext uri="{FF2B5EF4-FFF2-40B4-BE49-F238E27FC236}">
                <a16:creationId xmlns:a16="http://schemas.microsoft.com/office/drawing/2014/main" id="{4EB52AE4-E21E-4917-B55F-4B7B09FB68D2}"/>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4" name="Oval 13">
            <a:extLst>
              <a:ext uri="{FF2B5EF4-FFF2-40B4-BE49-F238E27FC236}">
                <a16:creationId xmlns:a16="http://schemas.microsoft.com/office/drawing/2014/main" id="{907BE2B2-6ED8-4BE7-AB8F-253D989EE359}"/>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5" name="Oval 14">
            <a:extLst>
              <a:ext uri="{FF2B5EF4-FFF2-40B4-BE49-F238E27FC236}">
                <a16:creationId xmlns:a16="http://schemas.microsoft.com/office/drawing/2014/main" id="{EA350E2E-353D-4872-A0A8-AB70B070E18A}"/>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6" name="Oval 15">
            <a:extLst>
              <a:ext uri="{FF2B5EF4-FFF2-40B4-BE49-F238E27FC236}">
                <a16:creationId xmlns:a16="http://schemas.microsoft.com/office/drawing/2014/main" id="{6FAF1837-252F-4998-BABA-D075EC9F2D84}"/>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19" name="Oval 18">
            <a:extLst>
              <a:ext uri="{FF2B5EF4-FFF2-40B4-BE49-F238E27FC236}">
                <a16:creationId xmlns:a16="http://schemas.microsoft.com/office/drawing/2014/main" id="{4F4FA44C-AF1E-437F-844D-F778E587C09C}"/>
              </a:ext>
            </a:extLst>
          </p:cNvPr>
          <p:cNvSpPr/>
          <p:nvPr/>
        </p:nvSpPr>
        <p:spPr>
          <a:xfrm>
            <a:off x="4705998"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1</a:t>
            </a:r>
          </a:p>
        </p:txBody>
      </p:sp>
      <p:sp>
        <p:nvSpPr>
          <p:cNvPr id="24" name="TextBox 23">
            <a:extLst>
              <a:ext uri="{FF2B5EF4-FFF2-40B4-BE49-F238E27FC236}">
                <a16:creationId xmlns:a16="http://schemas.microsoft.com/office/drawing/2014/main" id="{76DF733E-DF2C-4273-AD55-83D9C7747680}"/>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Transmission</a:t>
            </a:r>
          </a:p>
        </p:txBody>
      </p:sp>
      <p:pic>
        <p:nvPicPr>
          <p:cNvPr id="25" name="Picture 4" descr="German Innovation Tackles COVID-19">
            <a:extLst>
              <a:ext uri="{FF2B5EF4-FFF2-40B4-BE49-F238E27FC236}">
                <a16:creationId xmlns:a16="http://schemas.microsoft.com/office/drawing/2014/main" id="{6EA6CC09-7A6E-44B7-A797-7E5B45D78E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 t="11197" r="-216" b="3114"/>
          <a:stretch/>
        </p:blipFill>
        <p:spPr bwMode="auto">
          <a:xfrm rot="16200000">
            <a:off x="-1452550" y="1452450"/>
            <a:ext cx="5611582" cy="270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076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186E1EB-3C40-4ED3-BF37-5FD28F910F5D}"/>
              </a:ext>
            </a:extLst>
          </p:cNvPr>
          <p:cNvSpPr/>
          <p:nvPr/>
        </p:nvSpPr>
        <p:spPr>
          <a:xfrm>
            <a:off x="2706578" y="5611580"/>
            <a:ext cx="9476795" cy="1234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a:extLst>
              <a:ext uri="{FF2B5EF4-FFF2-40B4-BE49-F238E27FC236}">
                <a16:creationId xmlns:a16="http://schemas.microsoft.com/office/drawing/2014/main" id="{BF7C4F6C-F92B-4C0D-9718-0F09564EB636}"/>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6098" y="5659731"/>
            <a:ext cx="1143003" cy="1143003"/>
          </a:xfrm>
          <a:prstGeom prst="rect">
            <a:avLst/>
          </a:prstGeom>
        </p:spPr>
      </p:pic>
      <p:sp>
        <p:nvSpPr>
          <p:cNvPr id="9" name="Oval 8">
            <a:extLst>
              <a:ext uri="{FF2B5EF4-FFF2-40B4-BE49-F238E27FC236}">
                <a16:creationId xmlns:a16="http://schemas.microsoft.com/office/drawing/2014/main" id="{F81F4DCA-F272-41C1-8F54-7F3B40B24CAF}"/>
              </a:ext>
            </a:extLst>
          </p:cNvPr>
          <p:cNvSpPr/>
          <p:nvPr/>
        </p:nvSpPr>
        <p:spPr>
          <a:xfrm>
            <a:off x="6854526" y="5942268"/>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
        <p:nvSpPr>
          <p:cNvPr id="10" name="Oval 9">
            <a:extLst>
              <a:ext uri="{FF2B5EF4-FFF2-40B4-BE49-F238E27FC236}">
                <a16:creationId xmlns:a16="http://schemas.microsoft.com/office/drawing/2014/main" id="{F49DF633-96E5-483D-80C6-90A2617AE14A}"/>
              </a:ext>
            </a:extLst>
          </p:cNvPr>
          <p:cNvSpPr/>
          <p:nvPr/>
        </p:nvSpPr>
        <p:spPr>
          <a:xfrm>
            <a:off x="7570585" y="5955722"/>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5</a:t>
            </a:r>
          </a:p>
        </p:txBody>
      </p:sp>
      <p:sp>
        <p:nvSpPr>
          <p:cNvPr id="11" name="Oval 10">
            <a:extLst>
              <a:ext uri="{FF2B5EF4-FFF2-40B4-BE49-F238E27FC236}">
                <a16:creationId xmlns:a16="http://schemas.microsoft.com/office/drawing/2014/main" id="{7F8B7CD5-FE5D-4626-9FE9-76C4CC5CB438}"/>
              </a:ext>
            </a:extLst>
          </p:cNvPr>
          <p:cNvSpPr/>
          <p:nvPr/>
        </p:nvSpPr>
        <p:spPr>
          <a:xfrm>
            <a:off x="8282587"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6</a:t>
            </a:r>
          </a:p>
        </p:txBody>
      </p:sp>
      <p:sp>
        <p:nvSpPr>
          <p:cNvPr id="12" name="Oval 11">
            <a:extLst>
              <a:ext uri="{FF2B5EF4-FFF2-40B4-BE49-F238E27FC236}">
                <a16:creationId xmlns:a16="http://schemas.microsoft.com/office/drawing/2014/main" id="{FAA18CFC-D908-47E9-9A83-E54F2774C59C}"/>
              </a:ext>
            </a:extLst>
          </p:cNvPr>
          <p:cNvSpPr/>
          <p:nvPr/>
        </p:nvSpPr>
        <p:spPr>
          <a:xfrm>
            <a:off x="8991047" y="5970713"/>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7</a:t>
            </a:r>
          </a:p>
        </p:txBody>
      </p:sp>
      <p:sp>
        <p:nvSpPr>
          <p:cNvPr id="13" name="Oval 12">
            <a:extLst>
              <a:ext uri="{FF2B5EF4-FFF2-40B4-BE49-F238E27FC236}">
                <a16:creationId xmlns:a16="http://schemas.microsoft.com/office/drawing/2014/main" id="{AB0B7D2F-4C5A-4F92-9D99-FD345D39B594}"/>
              </a:ext>
            </a:extLst>
          </p:cNvPr>
          <p:cNvSpPr/>
          <p:nvPr/>
        </p:nvSpPr>
        <p:spPr>
          <a:xfrm>
            <a:off x="9705584"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8</a:t>
            </a:r>
          </a:p>
        </p:txBody>
      </p:sp>
      <p:sp>
        <p:nvSpPr>
          <p:cNvPr id="14" name="Oval 13">
            <a:extLst>
              <a:ext uri="{FF2B5EF4-FFF2-40B4-BE49-F238E27FC236}">
                <a16:creationId xmlns:a16="http://schemas.microsoft.com/office/drawing/2014/main" id="{919B47B7-9B0A-4BE0-AE72-DB9AFB4CF954}"/>
              </a:ext>
            </a:extLst>
          </p:cNvPr>
          <p:cNvSpPr/>
          <p:nvPr/>
        </p:nvSpPr>
        <p:spPr>
          <a:xfrm>
            <a:off x="10433559" y="5966616"/>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9</a:t>
            </a:r>
          </a:p>
        </p:txBody>
      </p:sp>
      <p:sp>
        <p:nvSpPr>
          <p:cNvPr id="15" name="Oval 14">
            <a:extLst>
              <a:ext uri="{FF2B5EF4-FFF2-40B4-BE49-F238E27FC236}">
                <a16:creationId xmlns:a16="http://schemas.microsoft.com/office/drawing/2014/main" id="{8DF6814E-BE89-4C50-A25E-DB2A06360BE5}"/>
              </a:ext>
            </a:extLst>
          </p:cNvPr>
          <p:cNvSpPr/>
          <p:nvPr/>
        </p:nvSpPr>
        <p:spPr>
          <a:xfrm>
            <a:off x="11146281" y="5956029"/>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10</a:t>
            </a:r>
          </a:p>
        </p:txBody>
      </p:sp>
      <p:sp>
        <p:nvSpPr>
          <p:cNvPr id="23" name="TextBox 22">
            <a:extLst>
              <a:ext uri="{FF2B5EF4-FFF2-40B4-BE49-F238E27FC236}">
                <a16:creationId xmlns:a16="http://schemas.microsoft.com/office/drawing/2014/main" id="{26376130-B8CB-44F7-8586-95AA5B0152CC}"/>
              </a:ext>
            </a:extLst>
          </p:cNvPr>
          <p:cNvSpPr txBox="1"/>
          <p:nvPr/>
        </p:nvSpPr>
        <p:spPr>
          <a:xfrm>
            <a:off x="3513185" y="713229"/>
            <a:ext cx="4651749" cy="523220"/>
          </a:xfrm>
          <a:prstGeom prst="rect">
            <a:avLst/>
          </a:prstGeom>
          <a:noFill/>
        </p:spPr>
        <p:txBody>
          <a:bodyPr wrap="square" rtlCol="0">
            <a:spAutoFit/>
          </a:bodyPr>
          <a:lstStyle/>
          <a:p>
            <a:r>
              <a:rPr lang="en-US" sz="2800" b="1" dirty="0">
                <a:solidFill>
                  <a:schemeClr val="accent5">
                    <a:lumMod val="50000"/>
                  </a:schemeClr>
                </a:solidFill>
                <a:latin typeface="Century Gothic" panose="020B0502020202020204" pitchFamily="34" charset="0"/>
              </a:rPr>
              <a:t>Droplets</a:t>
            </a:r>
          </a:p>
        </p:txBody>
      </p:sp>
      <p:sp>
        <p:nvSpPr>
          <p:cNvPr id="25" name="TextBox 24">
            <a:extLst>
              <a:ext uri="{FF2B5EF4-FFF2-40B4-BE49-F238E27FC236}">
                <a16:creationId xmlns:a16="http://schemas.microsoft.com/office/drawing/2014/main" id="{5214C931-78E4-4547-A983-4466EFB333A9}"/>
              </a:ext>
            </a:extLst>
          </p:cNvPr>
          <p:cNvSpPr txBox="1"/>
          <p:nvPr/>
        </p:nvSpPr>
        <p:spPr>
          <a:xfrm>
            <a:off x="3630838" y="2838068"/>
            <a:ext cx="4651749" cy="523220"/>
          </a:xfrm>
          <a:prstGeom prst="rect">
            <a:avLst/>
          </a:prstGeom>
          <a:noFill/>
        </p:spPr>
        <p:txBody>
          <a:bodyPr wrap="square" rtlCol="0">
            <a:spAutoFit/>
          </a:bodyPr>
          <a:lstStyle/>
          <a:p>
            <a:r>
              <a:rPr lang="en-US" sz="2800" b="1" dirty="0">
                <a:solidFill>
                  <a:schemeClr val="accent5">
                    <a:lumMod val="50000"/>
                  </a:schemeClr>
                </a:solidFill>
                <a:latin typeface="Century Gothic" panose="020B0502020202020204" pitchFamily="34" charset="0"/>
              </a:rPr>
              <a:t>Aerosols</a:t>
            </a:r>
          </a:p>
        </p:txBody>
      </p:sp>
      <p:sp>
        <p:nvSpPr>
          <p:cNvPr id="26" name="Rectangle 25">
            <a:extLst>
              <a:ext uri="{FF2B5EF4-FFF2-40B4-BE49-F238E27FC236}">
                <a16:creationId xmlns:a16="http://schemas.microsoft.com/office/drawing/2014/main" id="{D8817140-9A1F-41D0-9EF6-F1BC5612ED38}"/>
              </a:ext>
            </a:extLst>
          </p:cNvPr>
          <p:cNvSpPr/>
          <p:nvPr/>
        </p:nvSpPr>
        <p:spPr>
          <a:xfrm>
            <a:off x="3801841" y="1236449"/>
            <a:ext cx="7471947" cy="1323439"/>
          </a:xfrm>
          <a:prstGeom prst="rect">
            <a:avLst/>
          </a:prstGeom>
        </p:spPr>
        <p:txBody>
          <a:bodyPr wrap="square">
            <a:spAutoFit/>
          </a:bodyPr>
          <a:lstStyle/>
          <a:p>
            <a:pPr marL="46355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A respiratory droplet is a small liquid drop produced by exhalation, consisting of saliva or mucus. </a:t>
            </a:r>
          </a:p>
          <a:p>
            <a:pPr marL="46355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Droplets are 5 to 10 micrometers in size and drop to surfaces quickly. </a:t>
            </a:r>
          </a:p>
        </p:txBody>
      </p:sp>
      <p:sp>
        <p:nvSpPr>
          <p:cNvPr id="21" name="Oval 20">
            <a:extLst>
              <a:ext uri="{FF2B5EF4-FFF2-40B4-BE49-F238E27FC236}">
                <a16:creationId xmlns:a16="http://schemas.microsoft.com/office/drawing/2014/main" id="{0F84B05A-44DC-435D-9DE9-35C6E4732489}"/>
              </a:ext>
            </a:extLst>
          </p:cNvPr>
          <p:cNvSpPr/>
          <p:nvPr/>
        </p:nvSpPr>
        <p:spPr>
          <a:xfrm>
            <a:off x="5439244" y="5971327"/>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22" name="Oval 21">
            <a:extLst>
              <a:ext uri="{FF2B5EF4-FFF2-40B4-BE49-F238E27FC236}">
                <a16:creationId xmlns:a16="http://schemas.microsoft.com/office/drawing/2014/main" id="{B8868603-6FA5-4290-944E-75B007043439}"/>
              </a:ext>
            </a:extLst>
          </p:cNvPr>
          <p:cNvSpPr/>
          <p:nvPr/>
        </p:nvSpPr>
        <p:spPr>
          <a:xfrm>
            <a:off x="6152739" y="5965555"/>
            <a:ext cx="550606" cy="5506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30" name="Oval 29">
            <a:extLst>
              <a:ext uri="{FF2B5EF4-FFF2-40B4-BE49-F238E27FC236}">
                <a16:creationId xmlns:a16="http://schemas.microsoft.com/office/drawing/2014/main" id="{41D573A6-5D89-4C5C-822C-07434CC7D2E1}"/>
              </a:ext>
            </a:extLst>
          </p:cNvPr>
          <p:cNvSpPr/>
          <p:nvPr/>
        </p:nvSpPr>
        <p:spPr>
          <a:xfrm>
            <a:off x="4705998" y="5965555"/>
            <a:ext cx="550606" cy="55060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1</a:t>
            </a:r>
          </a:p>
        </p:txBody>
      </p:sp>
      <p:sp>
        <p:nvSpPr>
          <p:cNvPr id="32" name="Rectangle 31">
            <a:extLst>
              <a:ext uri="{FF2B5EF4-FFF2-40B4-BE49-F238E27FC236}">
                <a16:creationId xmlns:a16="http://schemas.microsoft.com/office/drawing/2014/main" id="{AD0A06FE-C3F2-4E41-89D9-C67B5D61413C}"/>
              </a:ext>
            </a:extLst>
          </p:cNvPr>
          <p:cNvSpPr/>
          <p:nvPr/>
        </p:nvSpPr>
        <p:spPr>
          <a:xfrm>
            <a:off x="3805584" y="3394408"/>
            <a:ext cx="7585852" cy="1938992"/>
          </a:xfrm>
          <a:prstGeom prst="rect">
            <a:avLst/>
          </a:prstGeom>
        </p:spPr>
        <p:txBody>
          <a:bodyPr wrap="square">
            <a:spAutoFit/>
          </a:bodyPr>
          <a:lstStyle/>
          <a:p>
            <a:pPr marL="46355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Aerosolized particles are infinitesimal - meaning that they are extremely small. </a:t>
            </a:r>
          </a:p>
          <a:p>
            <a:pPr marL="46355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Aerosols can travel on air currents potentially for hours. </a:t>
            </a:r>
          </a:p>
          <a:p>
            <a:pPr marL="463550" lvl="0" indent="-342900">
              <a:buClr>
                <a:schemeClr val="accent5">
                  <a:lumMod val="50000"/>
                </a:schemeClr>
              </a:buClr>
              <a:buSzPct val="100000"/>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Calibri"/>
                <a:cs typeface="Calibri"/>
                <a:sym typeface="Calibri"/>
              </a:rPr>
              <a:t>This is why proper ventilation and masking are very important.</a:t>
            </a:r>
          </a:p>
          <a:p>
            <a:pPr marL="120650" lvl="0">
              <a:buClr>
                <a:schemeClr val="dk1"/>
              </a:buClr>
              <a:buSzPts val="1700"/>
            </a:pPr>
            <a:r>
              <a:rPr lang="en-US" sz="2000" dirty="0">
                <a:solidFill>
                  <a:schemeClr val="accent5">
                    <a:lumMod val="50000"/>
                  </a:schemeClr>
                </a:solidFill>
                <a:latin typeface="Century Gothic" panose="020B0502020202020204" pitchFamily="34" charset="0"/>
                <a:ea typeface="Calibri"/>
                <a:cs typeface="Calibri"/>
                <a:sym typeface="Calibri"/>
              </a:rPr>
              <a:t> </a:t>
            </a:r>
          </a:p>
        </p:txBody>
      </p:sp>
      <p:sp>
        <p:nvSpPr>
          <p:cNvPr id="29" name="TextBox 28">
            <a:extLst>
              <a:ext uri="{FF2B5EF4-FFF2-40B4-BE49-F238E27FC236}">
                <a16:creationId xmlns:a16="http://schemas.microsoft.com/office/drawing/2014/main" id="{622EC94B-6D6F-4AF2-AEB3-12588465ED34}"/>
              </a:ext>
            </a:extLst>
          </p:cNvPr>
          <p:cNvSpPr txBox="1"/>
          <p:nvPr/>
        </p:nvSpPr>
        <p:spPr>
          <a:xfrm>
            <a:off x="3038328" y="6056192"/>
            <a:ext cx="185029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Transmission</a:t>
            </a:r>
          </a:p>
        </p:txBody>
      </p:sp>
      <p:pic>
        <p:nvPicPr>
          <p:cNvPr id="33" name="Google Shape;222;g7859395f3c_0_9">
            <a:extLst>
              <a:ext uri="{FF2B5EF4-FFF2-40B4-BE49-F238E27FC236}">
                <a16:creationId xmlns:a16="http://schemas.microsoft.com/office/drawing/2014/main" id="{D2B73418-0D1E-42DA-BCBF-01775CE7B19E}"/>
              </a:ext>
            </a:extLst>
          </p:cNvPr>
          <p:cNvPicPr preferRelativeResize="0"/>
          <p:nvPr/>
        </p:nvPicPr>
        <p:blipFill rotWithShape="1">
          <a:blip r:embed="rId4">
            <a:alphaModFix/>
          </a:blip>
          <a:srcRect t="3662" r="48347"/>
          <a:stretch/>
        </p:blipFill>
        <p:spPr>
          <a:xfrm>
            <a:off x="8627" y="-26882"/>
            <a:ext cx="2706582" cy="5638462"/>
          </a:xfrm>
          <a:prstGeom prst="rect">
            <a:avLst/>
          </a:prstGeom>
          <a:noFill/>
          <a:ln>
            <a:noFill/>
          </a:ln>
        </p:spPr>
      </p:pic>
    </p:spTree>
    <p:extLst>
      <p:ext uri="{BB962C8B-B14F-4D97-AF65-F5344CB8AC3E}">
        <p14:creationId xmlns:p14="http://schemas.microsoft.com/office/powerpoint/2010/main" val="11486932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869</TotalTime>
  <Words>2536</Words>
  <Application>Microsoft Office PowerPoint</Application>
  <PresentationFormat>Widescreen</PresentationFormat>
  <Paragraphs>572</Paragraphs>
  <Slides>37</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Century Gothic</vt:lpstr>
      <vt:lpstr>Office Theme</vt:lpstr>
      <vt:lpstr>CMH COVID-19 Training Oregon OSHA Training Requirement  </vt:lpstr>
      <vt:lpstr>Why do I have to do this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Moss, Kristen M</dc:creator>
  <cp:lastModifiedBy>Gohl, Kendra L</cp:lastModifiedBy>
  <cp:revision>84</cp:revision>
  <dcterms:created xsi:type="dcterms:W3CDTF">2020-12-11T16:46:38Z</dcterms:created>
  <dcterms:modified xsi:type="dcterms:W3CDTF">2020-12-17T21:16:19Z</dcterms:modified>
</cp:coreProperties>
</file>