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4" r:id="rId2"/>
  </p:sldMasterIdLst>
  <p:notesMasterIdLst>
    <p:notesMasterId r:id="rId26"/>
  </p:notesMasterIdLst>
  <p:handoutMasterIdLst>
    <p:handoutMasterId r:id="rId27"/>
  </p:handoutMasterIdLst>
  <p:sldIdLst>
    <p:sldId id="421" r:id="rId3"/>
    <p:sldId id="426" r:id="rId4"/>
    <p:sldId id="427" r:id="rId5"/>
    <p:sldId id="428" r:id="rId6"/>
    <p:sldId id="429" r:id="rId7"/>
    <p:sldId id="422" r:id="rId8"/>
    <p:sldId id="433" r:id="rId9"/>
    <p:sldId id="431" r:id="rId10"/>
    <p:sldId id="336" r:id="rId11"/>
    <p:sldId id="276" r:id="rId12"/>
    <p:sldId id="338" r:id="rId13"/>
    <p:sldId id="420" r:id="rId14"/>
    <p:sldId id="432" r:id="rId15"/>
    <p:sldId id="341" r:id="rId16"/>
    <p:sldId id="342" r:id="rId17"/>
    <p:sldId id="343" r:id="rId18"/>
    <p:sldId id="347" r:id="rId19"/>
    <p:sldId id="345" r:id="rId20"/>
    <p:sldId id="348" r:id="rId21"/>
    <p:sldId id="346" r:id="rId22"/>
    <p:sldId id="349" r:id="rId23"/>
    <p:sldId id="414" r:id="rId24"/>
    <p:sldId id="419"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extLst>
    <p:ext uri="{EFAFB233-063F-42B5-8137-9DF3F51BA10A}">
      <p15:sldGuideLst xmlns:p15="http://schemas.microsoft.com/office/powerpoint/2012/main" xmlns="">
        <p15:guide id="1" orient="horz" pos="816">
          <p15:clr>
            <a:srgbClr val="A4A3A4"/>
          </p15:clr>
        </p15:guide>
        <p15:guide id="2" orient="horz" pos="3984">
          <p15:clr>
            <a:srgbClr val="A4A3A4"/>
          </p15:clr>
        </p15:guide>
        <p15:guide id="3" orient="horz" pos="3744">
          <p15:clr>
            <a:srgbClr val="A4A3A4"/>
          </p15:clr>
        </p15:guide>
        <p15:guide id="4" orient="horz" pos="1152">
          <p15:clr>
            <a:srgbClr val="A4A3A4"/>
          </p15:clr>
        </p15:guide>
        <p15:guide id="5" pos="288">
          <p15:clr>
            <a:srgbClr val="A4A3A4"/>
          </p15:clr>
        </p15:guide>
        <p15:guide id="6" pos="5472">
          <p15:clr>
            <a:srgbClr val="A4A3A4"/>
          </p15:clr>
        </p15:guide>
        <p15:guide id="7" pos="1056">
          <p15:clr>
            <a:srgbClr val="A4A3A4"/>
          </p15:clr>
        </p15:guide>
        <p15:guide id="8" pos="1248">
          <p15:clr>
            <a:srgbClr val="A4A3A4"/>
          </p15:clr>
        </p15:guide>
        <p15:guide id="9" pos="1691">
          <p15:clr>
            <a:srgbClr val="A4A3A4"/>
          </p15:clr>
        </p15:guide>
        <p15:guide id="10" pos="316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Cabanatan" initials="JC" lastIdx="2" clrIdx="0"/>
  <p:cmAuthor id="1" name="Victoria Luong" initials="V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F22"/>
    <a:srgbClr val="008000"/>
    <a:srgbClr val="0000FF"/>
    <a:srgbClr val="606060"/>
    <a:srgbClr val="CAE5E4"/>
    <a:srgbClr val="9FC9C6"/>
    <a:srgbClr val="BDD2D1"/>
    <a:srgbClr val="505050"/>
    <a:srgbClr val="CC0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176" autoAdjust="0"/>
    <p:restoredTop sz="67689" autoAdjust="0"/>
  </p:normalViewPr>
  <p:slideViewPr>
    <p:cSldViewPr snapToGrid="0" snapToObjects="1">
      <p:cViewPr varScale="1">
        <p:scale>
          <a:sx n="49" d="100"/>
          <a:sy n="49" d="100"/>
        </p:scale>
        <p:origin x="-1752" y="-84"/>
      </p:cViewPr>
      <p:guideLst>
        <p:guide orient="horz" pos="816"/>
        <p:guide orient="horz" pos="3984"/>
        <p:guide orient="horz" pos="3744"/>
        <p:guide orient="horz" pos="1152"/>
        <p:guide pos="288"/>
        <p:guide pos="5472"/>
        <p:guide pos="1056"/>
        <p:guide pos="1248"/>
        <p:guide pos="1691"/>
        <p:guide pos="3168"/>
      </p:guideLst>
    </p:cSldViewPr>
  </p:slideViewPr>
  <p:outlineViewPr>
    <p:cViewPr>
      <p:scale>
        <a:sx n="33" d="100"/>
        <a:sy n="33" d="100"/>
      </p:scale>
      <p:origin x="0" y="2462"/>
    </p:cViewPr>
  </p:outlineViewPr>
  <p:notesTextViewPr>
    <p:cViewPr>
      <p:scale>
        <a:sx n="100" d="100"/>
        <a:sy n="100" d="100"/>
      </p:scale>
      <p:origin x="0" y="0"/>
    </p:cViewPr>
  </p:notesTextViewPr>
  <p:sorterViewPr>
    <p:cViewPr varScale="1">
      <p:scale>
        <a:sx n="1" d="1"/>
        <a:sy n="1" d="1"/>
      </p:scale>
      <p:origin x="0" y="1162"/>
    </p:cViewPr>
  </p:sorterViewPr>
  <p:notesViewPr>
    <p:cSldViewPr snapToGrid="0" snapToObjects="1">
      <p:cViewPr>
        <p:scale>
          <a:sx n="140" d="100"/>
          <a:sy n="140" d="100"/>
        </p:scale>
        <p:origin x="-2550" y="10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48C56-0AED-43DF-9D2E-EB6AF9DFFC01}" type="doc">
      <dgm:prSet loTypeId="urn:microsoft.com/office/officeart/2005/8/layout/arrow2" loCatId="process" qsTypeId="urn:microsoft.com/office/officeart/2005/8/quickstyle/simple1" qsCatId="simple" csTypeId="urn:microsoft.com/office/officeart/2005/8/colors/colorful3" csCatId="colorful" phldr="1"/>
      <dgm:spPr/>
    </dgm:pt>
    <dgm:pt modelId="{A0D1238D-A8C6-4380-A09C-8F60EEF51671}">
      <dgm:prSet phldrT="[Text]"/>
      <dgm:spPr/>
      <dgm:t>
        <a:bodyPr/>
        <a:lstStyle/>
        <a:p>
          <a:r>
            <a:rPr lang="en-US" b="1" u="sng" dirty="0" smtClean="0">
              <a:solidFill>
                <a:schemeClr val="accent3">
                  <a:lumMod val="75000"/>
                </a:schemeClr>
              </a:solidFill>
              <a:latin typeface="+mj-lt"/>
            </a:rPr>
            <a:t>Awareness</a:t>
          </a:r>
          <a:r>
            <a:rPr lang="en-US" dirty="0" smtClean="0">
              <a:latin typeface="+mj-lt"/>
            </a:rPr>
            <a:t> of how culture shapes who you are.</a:t>
          </a:r>
          <a:endParaRPr lang="en-US" dirty="0">
            <a:latin typeface="+mj-lt"/>
          </a:endParaRPr>
        </a:p>
      </dgm:t>
    </dgm:pt>
    <dgm:pt modelId="{A6B7A8D9-194A-4E24-894C-CC357B3C31E9}" type="parTrans" cxnId="{8404EEF9-A566-4281-9CE0-4C1A2BC40CB3}">
      <dgm:prSet/>
      <dgm:spPr/>
      <dgm:t>
        <a:bodyPr/>
        <a:lstStyle/>
        <a:p>
          <a:endParaRPr lang="en-US"/>
        </a:p>
      </dgm:t>
    </dgm:pt>
    <dgm:pt modelId="{10E43F57-5900-4BB8-B302-6708D2934836}" type="sibTrans" cxnId="{8404EEF9-A566-4281-9CE0-4C1A2BC40CB3}">
      <dgm:prSet/>
      <dgm:spPr/>
      <dgm:t>
        <a:bodyPr/>
        <a:lstStyle/>
        <a:p>
          <a:endParaRPr lang="en-US"/>
        </a:p>
      </dgm:t>
    </dgm:pt>
    <dgm:pt modelId="{DE67E34E-C04A-4FF5-A32B-2F9F98C2CA6B}">
      <dgm:prSet phldrT="[Text]"/>
      <dgm:spPr/>
      <dgm:t>
        <a:bodyPr/>
        <a:lstStyle/>
        <a:p>
          <a:r>
            <a:rPr lang="en-US" b="1" u="sng" dirty="0" smtClean="0">
              <a:solidFill>
                <a:srgbClr val="008000"/>
              </a:solidFill>
              <a:latin typeface="+mj-lt"/>
            </a:rPr>
            <a:t>Knowledge</a:t>
          </a:r>
          <a:r>
            <a:rPr lang="en-US" dirty="0" smtClean="0">
              <a:solidFill>
                <a:srgbClr val="008000"/>
              </a:solidFill>
              <a:latin typeface="+mj-lt"/>
            </a:rPr>
            <a:t> </a:t>
          </a:r>
          <a:r>
            <a:rPr lang="en-US" dirty="0" smtClean="0">
              <a:latin typeface="+mj-lt"/>
            </a:rPr>
            <a:t>of how culture shapes the decisions that each one of us will make.</a:t>
          </a:r>
          <a:endParaRPr lang="en-US" dirty="0">
            <a:latin typeface="+mj-lt"/>
          </a:endParaRPr>
        </a:p>
      </dgm:t>
    </dgm:pt>
    <dgm:pt modelId="{B62193B7-C22B-4F0C-AE30-CEC953570EF5}" type="parTrans" cxnId="{9E96FC1F-822F-48D1-A8F5-F97BC853A6CF}">
      <dgm:prSet/>
      <dgm:spPr/>
      <dgm:t>
        <a:bodyPr/>
        <a:lstStyle/>
        <a:p>
          <a:endParaRPr lang="en-US"/>
        </a:p>
      </dgm:t>
    </dgm:pt>
    <dgm:pt modelId="{A65CB72F-D209-41BE-9398-C1AAE748B60F}" type="sibTrans" cxnId="{9E96FC1F-822F-48D1-A8F5-F97BC853A6CF}">
      <dgm:prSet/>
      <dgm:spPr/>
      <dgm:t>
        <a:bodyPr/>
        <a:lstStyle/>
        <a:p>
          <a:endParaRPr lang="en-US"/>
        </a:p>
      </dgm:t>
    </dgm:pt>
    <dgm:pt modelId="{AADC111D-751C-4105-95FE-20C3C4E59620}">
      <dgm:prSet phldrT="[Text]"/>
      <dgm:spPr/>
      <dgm:t>
        <a:bodyPr/>
        <a:lstStyle/>
        <a:p>
          <a:r>
            <a:rPr lang="en-US" b="1" u="sng" dirty="0" smtClean="0">
              <a:solidFill>
                <a:srgbClr val="7030A0"/>
              </a:solidFill>
              <a:latin typeface="+mj-lt"/>
            </a:rPr>
            <a:t>Skills</a:t>
          </a:r>
          <a:r>
            <a:rPr lang="en-US" b="1" dirty="0" smtClean="0">
              <a:solidFill>
                <a:srgbClr val="7030A0"/>
              </a:solidFill>
              <a:latin typeface="+mj-lt"/>
            </a:rPr>
            <a:t> </a:t>
          </a:r>
          <a:r>
            <a:rPr lang="en-US" dirty="0" smtClean="0">
              <a:latin typeface="+mj-lt"/>
            </a:rPr>
            <a:t>to build on cultural similarities and bridge cultural gaps.</a:t>
          </a:r>
        </a:p>
        <a:p>
          <a:endParaRPr lang="en-US" dirty="0"/>
        </a:p>
      </dgm:t>
    </dgm:pt>
    <dgm:pt modelId="{3B7A203A-11C7-48F7-8F30-38C2FBD4B112}" type="parTrans" cxnId="{71AA3B0E-66B1-42D0-9A5D-CA4749A32E65}">
      <dgm:prSet/>
      <dgm:spPr/>
      <dgm:t>
        <a:bodyPr/>
        <a:lstStyle/>
        <a:p>
          <a:endParaRPr lang="en-US"/>
        </a:p>
      </dgm:t>
    </dgm:pt>
    <dgm:pt modelId="{7199765E-7367-4434-A832-97101EDD826C}" type="sibTrans" cxnId="{71AA3B0E-66B1-42D0-9A5D-CA4749A32E65}">
      <dgm:prSet/>
      <dgm:spPr/>
      <dgm:t>
        <a:bodyPr/>
        <a:lstStyle/>
        <a:p>
          <a:endParaRPr lang="en-US"/>
        </a:p>
      </dgm:t>
    </dgm:pt>
    <dgm:pt modelId="{730DE21A-7D9A-489C-9100-CD3C936BD638}" type="pres">
      <dgm:prSet presAssocID="{0C848C56-0AED-43DF-9D2E-EB6AF9DFFC01}" presName="arrowDiagram" presStyleCnt="0">
        <dgm:presLayoutVars>
          <dgm:chMax val="5"/>
          <dgm:dir/>
          <dgm:resizeHandles val="exact"/>
        </dgm:presLayoutVars>
      </dgm:prSet>
      <dgm:spPr/>
    </dgm:pt>
    <dgm:pt modelId="{8F9C7DB3-7678-4C07-9591-B2FB4CEA181A}" type="pres">
      <dgm:prSet presAssocID="{0C848C56-0AED-43DF-9D2E-EB6AF9DFFC01}" presName="arrow" presStyleLbl="bgShp" presStyleIdx="0" presStyleCnt="1" custLinFactNeighborX="2908" custLinFactNeighborY="-230"/>
      <dgm:spPr/>
    </dgm:pt>
    <dgm:pt modelId="{1F1409C1-D31A-44D2-A21D-A0E37B25E837}" type="pres">
      <dgm:prSet presAssocID="{0C848C56-0AED-43DF-9D2E-EB6AF9DFFC01}" presName="arrowDiagram3" presStyleCnt="0"/>
      <dgm:spPr/>
    </dgm:pt>
    <dgm:pt modelId="{16EE9517-E676-4C55-A457-EF728AA3732E}" type="pres">
      <dgm:prSet presAssocID="{A0D1238D-A8C6-4380-A09C-8F60EEF51671}" presName="bullet3a" presStyleLbl="node1" presStyleIdx="0" presStyleCnt="3"/>
      <dgm:spPr/>
    </dgm:pt>
    <dgm:pt modelId="{9B4E3BD4-AA39-46DE-B8F5-3A029DE9048E}" type="pres">
      <dgm:prSet presAssocID="{A0D1238D-A8C6-4380-A09C-8F60EEF51671}" presName="textBox3a" presStyleLbl="revTx" presStyleIdx="0" presStyleCnt="3">
        <dgm:presLayoutVars>
          <dgm:bulletEnabled val="1"/>
        </dgm:presLayoutVars>
      </dgm:prSet>
      <dgm:spPr/>
      <dgm:t>
        <a:bodyPr/>
        <a:lstStyle/>
        <a:p>
          <a:endParaRPr lang="en-US"/>
        </a:p>
      </dgm:t>
    </dgm:pt>
    <dgm:pt modelId="{F6598B2B-1EDB-4712-A966-564D01BDB338}" type="pres">
      <dgm:prSet presAssocID="{DE67E34E-C04A-4FF5-A32B-2F9F98C2CA6B}" presName="bullet3b" presStyleLbl="node1" presStyleIdx="1" presStyleCnt="3"/>
      <dgm:spPr>
        <a:solidFill>
          <a:srgbClr val="008000"/>
        </a:solidFill>
      </dgm:spPr>
    </dgm:pt>
    <dgm:pt modelId="{B0D9759F-23F8-4B2E-BE44-102FEFA9EDF8}" type="pres">
      <dgm:prSet presAssocID="{DE67E34E-C04A-4FF5-A32B-2F9F98C2CA6B}" presName="textBox3b" presStyleLbl="revTx" presStyleIdx="1" presStyleCnt="3">
        <dgm:presLayoutVars>
          <dgm:bulletEnabled val="1"/>
        </dgm:presLayoutVars>
      </dgm:prSet>
      <dgm:spPr/>
      <dgm:t>
        <a:bodyPr/>
        <a:lstStyle/>
        <a:p>
          <a:endParaRPr lang="en-US"/>
        </a:p>
      </dgm:t>
    </dgm:pt>
    <dgm:pt modelId="{F654D31C-F8F1-42CF-BB7D-8AEAD5E3C8AE}" type="pres">
      <dgm:prSet presAssocID="{AADC111D-751C-4105-95FE-20C3C4E59620}" presName="bullet3c" presStyleLbl="node1" presStyleIdx="2" presStyleCnt="3"/>
      <dgm:spPr>
        <a:solidFill>
          <a:srgbClr val="7030A0"/>
        </a:solidFill>
      </dgm:spPr>
    </dgm:pt>
    <dgm:pt modelId="{70BC0E2A-5F5C-4148-9448-A3132A4EE944}" type="pres">
      <dgm:prSet presAssocID="{AADC111D-751C-4105-95FE-20C3C4E59620}" presName="textBox3c" presStyleLbl="revTx" presStyleIdx="2" presStyleCnt="3">
        <dgm:presLayoutVars>
          <dgm:bulletEnabled val="1"/>
        </dgm:presLayoutVars>
      </dgm:prSet>
      <dgm:spPr/>
      <dgm:t>
        <a:bodyPr/>
        <a:lstStyle/>
        <a:p>
          <a:endParaRPr lang="en-US"/>
        </a:p>
      </dgm:t>
    </dgm:pt>
  </dgm:ptLst>
  <dgm:cxnLst>
    <dgm:cxn modelId="{8404EEF9-A566-4281-9CE0-4C1A2BC40CB3}" srcId="{0C848C56-0AED-43DF-9D2E-EB6AF9DFFC01}" destId="{A0D1238D-A8C6-4380-A09C-8F60EEF51671}" srcOrd="0" destOrd="0" parTransId="{A6B7A8D9-194A-4E24-894C-CC357B3C31E9}" sibTransId="{10E43F57-5900-4BB8-B302-6708D2934836}"/>
    <dgm:cxn modelId="{7FE5B872-D172-4522-8FCC-E7778001AA22}" type="presOf" srcId="{0C848C56-0AED-43DF-9D2E-EB6AF9DFFC01}" destId="{730DE21A-7D9A-489C-9100-CD3C936BD638}" srcOrd="0" destOrd="0" presId="urn:microsoft.com/office/officeart/2005/8/layout/arrow2"/>
    <dgm:cxn modelId="{3BAAD244-CB07-49AB-941F-65E213B08755}" type="presOf" srcId="{DE67E34E-C04A-4FF5-A32B-2F9F98C2CA6B}" destId="{B0D9759F-23F8-4B2E-BE44-102FEFA9EDF8}" srcOrd="0" destOrd="0" presId="urn:microsoft.com/office/officeart/2005/8/layout/arrow2"/>
    <dgm:cxn modelId="{7332B41E-D625-4D3B-97C5-0224F8CA746D}" type="presOf" srcId="{AADC111D-751C-4105-95FE-20C3C4E59620}" destId="{70BC0E2A-5F5C-4148-9448-A3132A4EE944}" srcOrd="0" destOrd="0" presId="urn:microsoft.com/office/officeart/2005/8/layout/arrow2"/>
    <dgm:cxn modelId="{71AA3B0E-66B1-42D0-9A5D-CA4749A32E65}" srcId="{0C848C56-0AED-43DF-9D2E-EB6AF9DFFC01}" destId="{AADC111D-751C-4105-95FE-20C3C4E59620}" srcOrd="2" destOrd="0" parTransId="{3B7A203A-11C7-48F7-8F30-38C2FBD4B112}" sibTransId="{7199765E-7367-4434-A832-97101EDD826C}"/>
    <dgm:cxn modelId="{9E96FC1F-822F-48D1-A8F5-F97BC853A6CF}" srcId="{0C848C56-0AED-43DF-9D2E-EB6AF9DFFC01}" destId="{DE67E34E-C04A-4FF5-A32B-2F9F98C2CA6B}" srcOrd="1" destOrd="0" parTransId="{B62193B7-C22B-4F0C-AE30-CEC953570EF5}" sibTransId="{A65CB72F-D209-41BE-9398-C1AAE748B60F}"/>
    <dgm:cxn modelId="{FBE0C9F3-5D5B-403A-8596-72C4BCC776BC}" type="presOf" srcId="{A0D1238D-A8C6-4380-A09C-8F60EEF51671}" destId="{9B4E3BD4-AA39-46DE-B8F5-3A029DE9048E}" srcOrd="0" destOrd="0" presId="urn:microsoft.com/office/officeart/2005/8/layout/arrow2"/>
    <dgm:cxn modelId="{9512625E-698C-49E2-B065-11D1F34DA7CD}" type="presParOf" srcId="{730DE21A-7D9A-489C-9100-CD3C936BD638}" destId="{8F9C7DB3-7678-4C07-9591-B2FB4CEA181A}" srcOrd="0" destOrd="0" presId="urn:microsoft.com/office/officeart/2005/8/layout/arrow2"/>
    <dgm:cxn modelId="{27F4FE25-1C17-4AF5-8951-184D6B5EC66E}" type="presParOf" srcId="{730DE21A-7D9A-489C-9100-CD3C936BD638}" destId="{1F1409C1-D31A-44D2-A21D-A0E37B25E837}" srcOrd="1" destOrd="0" presId="urn:microsoft.com/office/officeart/2005/8/layout/arrow2"/>
    <dgm:cxn modelId="{64DA1405-899F-4D2A-9D47-61DA4D8C0F4F}" type="presParOf" srcId="{1F1409C1-D31A-44D2-A21D-A0E37B25E837}" destId="{16EE9517-E676-4C55-A457-EF728AA3732E}" srcOrd="0" destOrd="0" presId="urn:microsoft.com/office/officeart/2005/8/layout/arrow2"/>
    <dgm:cxn modelId="{E55C3F34-0C73-4182-BC6B-CE61232BE20C}" type="presParOf" srcId="{1F1409C1-D31A-44D2-A21D-A0E37B25E837}" destId="{9B4E3BD4-AA39-46DE-B8F5-3A029DE9048E}" srcOrd="1" destOrd="0" presId="urn:microsoft.com/office/officeart/2005/8/layout/arrow2"/>
    <dgm:cxn modelId="{1594B051-ED99-47F8-ADF1-057BC72942AC}" type="presParOf" srcId="{1F1409C1-D31A-44D2-A21D-A0E37B25E837}" destId="{F6598B2B-1EDB-4712-A966-564D01BDB338}" srcOrd="2" destOrd="0" presId="urn:microsoft.com/office/officeart/2005/8/layout/arrow2"/>
    <dgm:cxn modelId="{24C17EB1-93DB-4343-AA89-EF83A914B6DB}" type="presParOf" srcId="{1F1409C1-D31A-44D2-A21D-A0E37B25E837}" destId="{B0D9759F-23F8-4B2E-BE44-102FEFA9EDF8}" srcOrd="3" destOrd="0" presId="urn:microsoft.com/office/officeart/2005/8/layout/arrow2"/>
    <dgm:cxn modelId="{9BA856E7-F544-4768-8FD5-0C2803470569}" type="presParOf" srcId="{1F1409C1-D31A-44D2-A21D-A0E37B25E837}" destId="{F654D31C-F8F1-42CF-BB7D-8AEAD5E3C8AE}" srcOrd="4" destOrd="0" presId="urn:microsoft.com/office/officeart/2005/8/layout/arrow2"/>
    <dgm:cxn modelId="{4ACD1DEF-7E13-4202-A2A8-3AA8B48469D4}" type="presParOf" srcId="{1F1409C1-D31A-44D2-A21D-A0E37B25E837}" destId="{70BC0E2A-5F5C-4148-9448-A3132A4EE94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F537A-2168-4B68-91BB-A284E41BC531}"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D1AABEAD-C2B4-4BB0-96FF-344C3C9C7581}">
      <dgm:prSet phldrT="[Text]" custT="1"/>
      <dgm:spPr/>
      <dgm:t>
        <a:bodyPr/>
        <a:lstStyle/>
        <a:p>
          <a:r>
            <a:rPr lang="en-US" sz="1900" b="1" dirty="0" smtClean="0">
              <a:solidFill>
                <a:schemeClr val="tx1"/>
              </a:solidFill>
              <a:latin typeface="+mj-lt"/>
            </a:rPr>
            <a:t>Culture of Bio-Medicine</a:t>
          </a:r>
          <a:r>
            <a:rPr lang="en-US" sz="1900" b="1" dirty="0" smtClean="0"/>
            <a:t> </a:t>
          </a:r>
          <a:endParaRPr lang="en-US" sz="1900" b="1" dirty="0"/>
        </a:p>
      </dgm:t>
    </dgm:pt>
    <dgm:pt modelId="{F6BD83B7-7964-4B73-A6D9-F29D9846EB56}" type="parTrans" cxnId="{0454A4E1-363B-4435-BCEA-795424D16F39}">
      <dgm:prSet/>
      <dgm:spPr/>
      <dgm:t>
        <a:bodyPr/>
        <a:lstStyle/>
        <a:p>
          <a:endParaRPr lang="en-US"/>
        </a:p>
      </dgm:t>
    </dgm:pt>
    <dgm:pt modelId="{FA54E120-125F-4DB1-BE74-0C08E599AF2F}" type="sibTrans" cxnId="{0454A4E1-363B-4435-BCEA-795424D16F39}">
      <dgm:prSet/>
      <dgm:spPr/>
      <dgm:t>
        <a:bodyPr/>
        <a:lstStyle/>
        <a:p>
          <a:endParaRPr lang="en-US"/>
        </a:p>
      </dgm:t>
    </dgm:pt>
    <dgm:pt modelId="{93C312F6-5097-4C8F-8961-7A77E49254F3}">
      <dgm:prSet phldrT="[Text]" custT="1"/>
      <dgm:spPr/>
      <dgm:t>
        <a:bodyPr/>
        <a:lstStyle/>
        <a:p>
          <a:r>
            <a:rPr lang="en-US" sz="1900" b="1" dirty="0" smtClean="0">
              <a:solidFill>
                <a:schemeClr val="tx1"/>
              </a:solidFill>
              <a:latin typeface="+mj-lt"/>
            </a:rPr>
            <a:t>Provider’s Culture</a:t>
          </a:r>
          <a:endParaRPr lang="en-US" sz="1900" b="1" dirty="0">
            <a:solidFill>
              <a:schemeClr val="tx1"/>
            </a:solidFill>
            <a:latin typeface="+mj-lt"/>
          </a:endParaRPr>
        </a:p>
      </dgm:t>
    </dgm:pt>
    <dgm:pt modelId="{00D47392-2858-4693-BCEB-4D10BBF7084E}" type="parTrans" cxnId="{786CF2F6-3550-48F4-819B-D47FCDE0B0FE}">
      <dgm:prSet/>
      <dgm:spPr/>
      <dgm:t>
        <a:bodyPr/>
        <a:lstStyle/>
        <a:p>
          <a:endParaRPr lang="en-US"/>
        </a:p>
      </dgm:t>
    </dgm:pt>
    <dgm:pt modelId="{51C17A6E-9D5C-4C58-8ACA-05220ACB2314}" type="sibTrans" cxnId="{786CF2F6-3550-48F4-819B-D47FCDE0B0FE}">
      <dgm:prSet/>
      <dgm:spPr/>
      <dgm:t>
        <a:bodyPr/>
        <a:lstStyle/>
        <a:p>
          <a:endParaRPr lang="en-US"/>
        </a:p>
      </dgm:t>
    </dgm:pt>
    <dgm:pt modelId="{9429D74B-F80C-4B9D-8FC4-C7E3C4B6F6C1}">
      <dgm:prSet phldrT="[Text]" custT="1"/>
      <dgm:spPr/>
      <dgm:t>
        <a:bodyPr/>
        <a:lstStyle/>
        <a:p>
          <a:r>
            <a:rPr lang="en-US" sz="1900" b="1" dirty="0" smtClean="0">
              <a:solidFill>
                <a:schemeClr val="tx1"/>
              </a:solidFill>
              <a:latin typeface="+mj-lt"/>
            </a:rPr>
            <a:t>Patient’s Culture</a:t>
          </a:r>
          <a:endParaRPr lang="en-US" sz="1900" b="1" dirty="0">
            <a:solidFill>
              <a:schemeClr val="tx1"/>
            </a:solidFill>
            <a:latin typeface="+mj-lt"/>
          </a:endParaRPr>
        </a:p>
      </dgm:t>
    </dgm:pt>
    <dgm:pt modelId="{F6D8A3F5-1B75-422B-AEBD-8CA19A71E6AF}" type="parTrans" cxnId="{1DE40EC6-78DB-4056-8055-22F1E06D3A4B}">
      <dgm:prSet/>
      <dgm:spPr/>
      <dgm:t>
        <a:bodyPr/>
        <a:lstStyle/>
        <a:p>
          <a:endParaRPr lang="en-US"/>
        </a:p>
      </dgm:t>
    </dgm:pt>
    <dgm:pt modelId="{531C7EBC-9E0D-426A-A891-A938319BE6F9}" type="sibTrans" cxnId="{1DE40EC6-78DB-4056-8055-22F1E06D3A4B}">
      <dgm:prSet/>
      <dgm:spPr/>
      <dgm:t>
        <a:bodyPr/>
        <a:lstStyle/>
        <a:p>
          <a:endParaRPr lang="en-US"/>
        </a:p>
      </dgm:t>
    </dgm:pt>
    <dgm:pt modelId="{D82E7CAB-D352-4AEC-8AC3-6CDD459938D8}">
      <dgm:prSet phldrT="[Text]" custT="1"/>
      <dgm:spPr/>
      <dgm:t>
        <a:bodyPr/>
        <a:lstStyle/>
        <a:p>
          <a:r>
            <a:rPr lang="en-US" sz="1900" b="1" dirty="0" smtClean="0">
              <a:solidFill>
                <a:schemeClr val="tx1"/>
              </a:solidFill>
              <a:latin typeface="+mj-lt"/>
            </a:rPr>
            <a:t>Interpreter’s Culture</a:t>
          </a:r>
          <a:endParaRPr lang="en-US" sz="1900" b="1" dirty="0">
            <a:solidFill>
              <a:schemeClr val="tx1"/>
            </a:solidFill>
            <a:latin typeface="+mj-lt"/>
          </a:endParaRPr>
        </a:p>
      </dgm:t>
    </dgm:pt>
    <dgm:pt modelId="{45B20164-99E2-4863-892B-C4288387DD22}" type="parTrans" cxnId="{99328DDF-DC79-4862-A4AE-52A4B002ED66}">
      <dgm:prSet/>
      <dgm:spPr/>
      <dgm:t>
        <a:bodyPr/>
        <a:lstStyle/>
        <a:p>
          <a:endParaRPr lang="en-US"/>
        </a:p>
      </dgm:t>
    </dgm:pt>
    <dgm:pt modelId="{FF5B10DE-BBC1-4D12-BB3B-968D26A9C493}" type="sibTrans" cxnId="{99328DDF-DC79-4862-A4AE-52A4B002ED66}">
      <dgm:prSet/>
      <dgm:spPr/>
      <dgm:t>
        <a:bodyPr/>
        <a:lstStyle/>
        <a:p>
          <a:endParaRPr lang="en-US"/>
        </a:p>
      </dgm:t>
    </dgm:pt>
    <dgm:pt modelId="{8B75D9CF-F8A2-4D41-B323-01271CBFD902}">
      <dgm:prSet phldrT="[Text]"/>
      <dgm:spPr/>
      <dgm:t>
        <a:bodyPr/>
        <a:lstStyle/>
        <a:p>
          <a:r>
            <a:rPr lang="en-US" b="1" dirty="0" smtClean="0">
              <a:solidFill>
                <a:schemeClr val="tx1"/>
              </a:solidFill>
              <a:latin typeface="+mj-lt"/>
            </a:rPr>
            <a:t>Culture of Health</a:t>
          </a:r>
          <a:r>
            <a:rPr lang="en-US" dirty="0" smtClean="0">
              <a:solidFill>
                <a:schemeClr val="tx1"/>
              </a:solidFill>
              <a:latin typeface="+mj-lt"/>
            </a:rPr>
            <a:t> </a:t>
          </a:r>
          <a:r>
            <a:rPr lang="en-US" b="1" dirty="0" smtClean="0">
              <a:solidFill>
                <a:schemeClr val="tx1"/>
              </a:solidFill>
              <a:latin typeface="+mj-lt"/>
            </a:rPr>
            <a:t>Care</a:t>
          </a:r>
          <a:r>
            <a:rPr lang="en-US" dirty="0" smtClean="0">
              <a:solidFill>
                <a:schemeClr val="tx1"/>
              </a:solidFill>
              <a:latin typeface="+mj-lt"/>
            </a:rPr>
            <a:t> </a:t>
          </a:r>
          <a:r>
            <a:rPr lang="en-US" b="1" dirty="0" smtClean="0">
              <a:solidFill>
                <a:schemeClr val="tx1"/>
              </a:solidFill>
              <a:latin typeface="+mj-lt"/>
            </a:rPr>
            <a:t>Institution </a:t>
          </a:r>
          <a:endParaRPr lang="en-US" b="1" dirty="0">
            <a:solidFill>
              <a:schemeClr val="tx1"/>
            </a:solidFill>
            <a:latin typeface="+mj-lt"/>
          </a:endParaRPr>
        </a:p>
      </dgm:t>
    </dgm:pt>
    <dgm:pt modelId="{920988B6-3366-4150-AEAD-2A1993024B90}" type="parTrans" cxnId="{1FC51F83-72DF-42AC-B4FF-5A842E06241D}">
      <dgm:prSet/>
      <dgm:spPr/>
      <dgm:t>
        <a:bodyPr/>
        <a:lstStyle/>
        <a:p>
          <a:endParaRPr lang="en-US"/>
        </a:p>
      </dgm:t>
    </dgm:pt>
    <dgm:pt modelId="{46859208-9FD5-4837-99B6-42257A5A2DF3}" type="sibTrans" cxnId="{1FC51F83-72DF-42AC-B4FF-5A842E06241D}">
      <dgm:prSet/>
      <dgm:spPr/>
      <dgm:t>
        <a:bodyPr/>
        <a:lstStyle/>
        <a:p>
          <a:endParaRPr lang="en-US"/>
        </a:p>
      </dgm:t>
    </dgm:pt>
    <dgm:pt modelId="{AC7CBAC1-5DDD-44DF-9254-7D3D5BAA9BB1}" type="pres">
      <dgm:prSet presAssocID="{D9FF537A-2168-4B68-91BB-A284E41BC531}" presName="cycle" presStyleCnt="0">
        <dgm:presLayoutVars>
          <dgm:dir/>
          <dgm:resizeHandles val="exact"/>
        </dgm:presLayoutVars>
      </dgm:prSet>
      <dgm:spPr/>
      <dgm:t>
        <a:bodyPr/>
        <a:lstStyle/>
        <a:p>
          <a:endParaRPr lang="en-US"/>
        </a:p>
      </dgm:t>
    </dgm:pt>
    <dgm:pt modelId="{BD7AEDA2-EDB4-4FDB-BCE2-38E3C04865A0}" type="pres">
      <dgm:prSet presAssocID="{D1AABEAD-C2B4-4BB0-96FF-344C3C9C7581}" presName="node" presStyleLbl="node1" presStyleIdx="0" presStyleCnt="5" custRadScaleRad="100000" custRadScaleInc="0">
        <dgm:presLayoutVars>
          <dgm:bulletEnabled val="1"/>
        </dgm:presLayoutVars>
      </dgm:prSet>
      <dgm:spPr/>
      <dgm:t>
        <a:bodyPr/>
        <a:lstStyle/>
        <a:p>
          <a:endParaRPr lang="en-US"/>
        </a:p>
      </dgm:t>
    </dgm:pt>
    <dgm:pt modelId="{00557753-5115-4363-BF47-F6516FAD3FDA}" type="pres">
      <dgm:prSet presAssocID="{D1AABEAD-C2B4-4BB0-96FF-344C3C9C7581}" presName="spNode" presStyleCnt="0"/>
      <dgm:spPr/>
    </dgm:pt>
    <dgm:pt modelId="{D352F600-6350-48C0-90AD-24CCB3528E5F}" type="pres">
      <dgm:prSet presAssocID="{FA54E120-125F-4DB1-BE74-0C08E599AF2F}" presName="sibTrans" presStyleLbl="sibTrans1D1" presStyleIdx="0" presStyleCnt="5"/>
      <dgm:spPr/>
      <dgm:t>
        <a:bodyPr/>
        <a:lstStyle/>
        <a:p>
          <a:endParaRPr lang="en-US"/>
        </a:p>
      </dgm:t>
    </dgm:pt>
    <dgm:pt modelId="{BC82B3C7-A53C-40DA-ABEB-C1300E0EB2BD}" type="pres">
      <dgm:prSet presAssocID="{93C312F6-5097-4C8F-8961-7A77E49254F3}" presName="node" presStyleLbl="node1" presStyleIdx="1" presStyleCnt="5">
        <dgm:presLayoutVars>
          <dgm:bulletEnabled val="1"/>
        </dgm:presLayoutVars>
      </dgm:prSet>
      <dgm:spPr/>
      <dgm:t>
        <a:bodyPr/>
        <a:lstStyle/>
        <a:p>
          <a:endParaRPr lang="en-US"/>
        </a:p>
      </dgm:t>
    </dgm:pt>
    <dgm:pt modelId="{48C7F071-D7C7-43D8-8CAA-0BD384F64000}" type="pres">
      <dgm:prSet presAssocID="{93C312F6-5097-4C8F-8961-7A77E49254F3}" presName="spNode" presStyleCnt="0"/>
      <dgm:spPr/>
    </dgm:pt>
    <dgm:pt modelId="{E07F596F-EFAA-4779-9E36-5EDDDDDDAD8C}" type="pres">
      <dgm:prSet presAssocID="{51C17A6E-9D5C-4C58-8ACA-05220ACB2314}" presName="sibTrans" presStyleLbl="sibTrans1D1" presStyleIdx="1" presStyleCnt="5"/>
      <dgm:spPr/>
      <dgm:t>
        <a:bodyPr/>
        <a:lstStyle/>
        <a:p>
          <a:endParaRPr lang="en-US"/>
        </a:p>
      </dgm:t>
    </dgm:pt>
    <dgm:pt modelId="{D0C3B506-E29A-4B06-BB15-67E0D9BE8AEF}" type="pres">
      <dgm:prSet presAssocID="{9429D74B-F80C-4B9D-8FC4-C7E3C4B6F6C1}" presName="node" presStyleLbl="node1" presStyleIdx="2" presStyleCnt="5">
        <dgm:presLayoutVars>
          <dgm:bulletEnabled val="1"/>
        </dgm:presLayoutVars>
      </dgm:prSet>
      <dgm:spPr/>
      <dgm:t>
        <a:bodyPr/>
        <a:lstStyle/>
        <a:p>
          <a:endParaRPr lang="en-US"/>
        </a:p>
      </dgm:t>
    </dgm:pt>
    <dgm:pt modelId="{648AC55E-26F7-406C-90AD-83AB2A48A6B7}" type="pres">
      <dgm:prSet presAssocID="{9429D74B-F80C-4B9D-8FC4-C7E3C4B6F6C1}" presName="spNode" presStyleCnt="0"/>
      <dgm:spPr/>
    </dgm:pt>
    <dgm:pt modelId="{A08D6EBF-DD91-4E1D-8883-C10A5617C788}" type="pres">
      <dgm:prSet presAssocID="{531C7EBC-9E0D-426A-A891-A938319BE6F9}" presName="sibTrans" presStyleLbl="sibTrans1D1" presStyleIdx="2" presStyleCnt="5"/>
      <dgm:spPr/>
      <dgm:t>
        <a:bodyPr/>
        <a:lstStyle/>
        <a:p>
          <a:endParaRPr lang="en-US"/>
        </a:p>
      </dgm:t>
    </dgm:pt>
    <dgm:pt modelId="{2B107EB9-A2E3-4B55-988A-B5126D81F302}" type="pres">
      <dgm:prSet presAssocID="{D82E7CAB-D352-4AEC-8AC3-6CDD459938D8}" presName="node" presStyleLbl="node1" presStyleIdx="3" presStyleCnt="5" custScaleX="114630">
        <dgm:presLayoutVars>
          <dgm:bulletEnabled val="1"/>
        </dgm:presLayoutVars>
      </dgm:prSet>
      <dgm:spPr/>
      <dgm:t>
        <a:bodyPr/>
        <a:lstStyle/>
        <a:p>
          <a:endParaRPr lang="en-US"/>
        </a:p>
      </dgm:t>
    </dgm:pt>
    <dgm:pt modelId="{B21A6450-A9CB-4BE1-AF33-007FE0222528}" type="pres">
      <dgm:prSet presAssocID="{D82E7CAB-D352-4AEC-8AC3-6CDD459938D8}" presName="spNode" presStyleCnt="0"/>
      <dgm:spPr/>
    </dgm:pt>
    <dgm:pt modelId="{8CDC5A0E-00CD-4BE2-B3BD-163FA91DAC28}" type="pres">
      <dgm:prSet presAssocID="{FF5B10DE-BBC1-4D12-BB3B-968D26A9C493}" presName="sibTrans" presStyleLbl="sibTrans1D1" presStyleIdx="3" presStyleCnt="5"/>
      <dgm:spPr/>
      <dgm:t>
        <a:bodyPr/>
        <a:lstStyle/>
        <a:p>
          <a:endParaRPr lang="en-US"/>
        </a:p>
      </dgm:t>
    </dgm:pt>
    <dgm:pt modelId="{2ECF955B-734C-499E-B896-A2823B5CD6EA}" type="pres">
      <dgm:prSet presAssocID="{8B75D9CF-F8A2-4D41-B323-01271CBFD902}" presName="node" presStyleLbl="node1" presStyleIdx="4" presStyleCnt="5">
        <dgm:presLayoutVars>
          <dgm:bulletEnabled val="1"/>
        </dgm:presLayoutVars>
      </dgm:prSet>
      <dgm:spPr/>
      <dgm:t>
        <a:bodyPr/>
        <a:lstStyle/>
        <a:p>
          <a:endParaRPr lang="en-US"/>
        </a:p>
      </dgm:t>
    </dgm:pt>
    <dgm:pt modelId="{AB44D05C-B343-414B-97CB-BD5DC07330DD}" type="pres">
      <dgm:prSet presAssocID="{8B75D9CF-F8A2-4D41-B323-01271CBFD902}" presName="spNode" presStyleCnt="0"/>
      <dgm:spPr/>
    </dgm:pt>
    <dgm:pt modelId="{0C71382E-15D8-4896-997B-EF109BABFD3E}" type="pres">
      <dgm:prSet presAssocID="{46859208-9FD5-4837-99B6-42257A5A2DF3}" presName="sibTrans" presStyleLbl="sibTrans1D1" presStyleIdx="4" presStyleCnt="5"/>
      <dgm:spPr/>
      <dgm:t>
        <a:bodyPr/>
        <a:lstStyle/>
        <a:p>
          <a:endParaRPr lang="en-US"/>
        </a:p>
      </dgm:t>
    </dgm:pt>
  </dgm:ptLst>
  <dgm:cxnLst>
    <dgm:cxn modelId="{8DA843A2-CAE8-412B-A9CF-4E7ED28FC829}" type="presOf" srcId="{D9FF537A-2168-4B68-91BB-A284E41BC531}" destId="{AC7CBAC1-5DDD-44DF-9254-7D3D5BAA9BB1}" srcOrd="0" destOrd="0" presId="urn:microsoft.com/office/officeart/2005/8/layout/cycle6"/>
    <dgm:cxn modelId="{1FC51F83-72DF-42AC-B4FF-5A842E06241D}" srcId="{D9FF537A-2168-4B68-91BB-A284E41BC531}" destId="{8B75D9CF-F8A2-4D41-B323-01271CBFD902}" srcOrd="4" destOrd="0" parTransId="{920988B6-3366-4150-AEAD-2A1993024B90}" sibTransId="{46859208-9FD5-4837-99B6-42257A5A2DF3}"/>
    <dgm:cxn modelId="{54A0EC52-7480-493B-A16F-5208C9EA252A}" type="presOf" srcId="{D1AABEAD-C2B4-4BB0-96FF-344C3C9C7581}" destId="{BD7AEDA2-EDB4-4FDB-BCE2-38E3C04865A0}" srcOrd="0" destOrd="0" presId="urn:microsoft.com/office/officeart/2005/8/layout/cycle6"/>
    <dgm:cxn modelId="{786CF2F6-3550-48F4-819B-D47FCDE0B0FE}" srcId="{D9FF537A-2168-4B68-91BB-A284E41BC531}" destId="{93C312F6-5097-4C8F-8961-7A77E49254F3}" srcOrd="1" destOrd="0" parTransId="{00D47392-2858-4693-BCEB-4D10BBF7084E}" sibTransId="{51C17A6E-9D5C-4C58-8ACA-05220ACB2314}"/>
    <dgm:cxn modelId="{E1C19F99-588F-4001-B1F3-4A3C13BE5BAD}" type="presOf" srcId="{531C7EBC-9E0D-426A-A891-A938319BE6F9}" destId="{A08D6EBF-DD91-4E1D-8883-C10A5617C788}" srcOrd="0" destOrd="0" presId="urn:microsoft.com/office/officeart/2005/8/layout/cycle6"/>
    <dgm:cxn modelId="{5EC64267-49A1-46E1-83CC-547D537B0097}" type="presOf" srcId="{9429D74B-F80C-4B9D-8FC4-C7E3C4B6F6C1}" destId="{D0C3B506-E29A-4B06-BB15-67E0D9BE8AEF}" srcOrd="0" destOrd="0" presId="urn:microsoft.com/office/officeart/2005/8/layout/cycle6"/>
    <dgm:cxn modelId="{AC5D96F1-E64E-4807-8132-E1B60C39D6D1}" type="presOf" srcId="{8B75D9CF-F8A2-4D41-B323-01271CBFD902}" destId="{2ECF955B-734C-499E-B896-A2823B5CD6EA}" srcOrd="0" destOrd="0" presId="urn:microsoft.com/office/officeart/2005/8/layout/cycle6"/>
    <dgm:cxn modelId="{93D2418A-4919-43AE-85E1-84BCC86A0E06}" type="presOf" srcId="{46859208-9FD5-4837-99B6-42257A5A2DF3}" destId="{0C71382E-15D8-4896-997B-EF109BABFD3E}" srcOrd="0" destOrd="0" presId="urn:microsoft.com/office/officeart/2005/8/layout/cycle6"/>
    <dgm:cxn modelId="{FE3A09F5-D620-4288-AD59-45A86FBF4C4F}" type="presOf" srcId="{D82E7CAB-D352-4AEC-8AC3-6CDD459938D8}" destId="{2B107EB9-A2E3-4B55-988A-B5126D81F302}" srcOrd="0" destOrd="0" presId="urn:microsoft.com/office/officeart/2005/8/layout/cycle6"/>
    <dgm:cxn modelId="{AE12473D-BB19-4725-9EA3-8F8B5D825883}" type="presOf" srcId="{FF5B10DE-BBC1-4D12-BB3B-968D26A9C493}" destId="{8CDC5A0E-00CD-4BE2-B3BD-163FA91DAC28}" srcOrd="0" destOrd="0" presId="urn:microsoft.com/office/officeart/2005/8/layout/cycle6"/>
    <dgm:cxn modelId="{D6E53F54-FAF3-413E-8ACD-12344AED3EB3}" type="presOf" srcId="{FA54E120-125F-4DB1-BE74-0C08E599AF2F}" destId="{D352F600-6350-48C0-90AD-24CCB3528E5F}" srcOrd="0" destOrd="0" presId="urn:microsoft.com/office/officeart/2005/8/layout/cycle6"/>
    <dgm:cxn modelId="{3F6C6221-E888-4E74-A7D4-F9817C71000C}" type="presOf" srcId="{51C17A6E-9D5C-4C58-8ACA-05220ACB2314}" destId="{E07F596F-EFAA-4779-9E36-5EDDDDDDAD8C}" srcOrd="0" destOrd="0" presId="urn:microsoft.com/office/officeart/2005/8/layout/cycle6"/>
    <dgm:cxn modelId="{EEA005E3-4DE4-45AE-83E6-42DB99359029}" type="presOf" srcId="{93C312F6-5097-4C8F-8961-7A77E49254F3}" destId="{BC82B3C7-A53C-40DA-ABEB-C1300E0EB2BD}" srcOrd="0" destOrd="0" presId="urn:microsoft.com/office/officeart/2005/8/layout/cycle6"/>
    <dgm:cxn modelId="{0454A4E1-363B-4435-BCEA-795424D16F39}" srcId="{D9FF537A-2168-4B68-91BB-A284E41BC531}" destId="{D1AABEAD-C2B4-4BB0-96FF-344C3C9C7581}" srcOrd="0" destOrd="0" parTransId="{F6BD83B7-7964-4B73-A6D9-F29D9846EB56}" sibTransId="{FA54E120-125F-4DB1-BE74-0C08E599AF2F}"/>
    <dgm:cxn modelId="{1DE40EC6-78DB-4056-8055-22F1E06D3A4B}" srcId="{D9FF537A-2168-4B68-91BB-A284E41BC531}" destId="{9429D74B-F80C-4B9D-8FC4-C7E3C4B6F6C1}" srcOrd="2" destOrd="0" parTransId="{F6D8A3F5-1B75-422B-AEBD-8CA19A71E6AF}" sibTransId="{531C7EBC-9E0D-426A-A891-A938319BE6F9}"/>
    <dgm:cxn modelId="{99328DDF-DC79-4862-A4AE-52A4B002ED66}" srcId="{D9FF537A-2168-4B68-91BB-A284E41BC531}" destId="{D82E7CAB-D352-4AEC-8AC3-6CDD459938D8}" srcOrd="3" destOrd="0" parTransId="{45B20164-99E2-4863-892B-C4288387DD22}" sibTransId="{FF5B10DE-BBC1-4D12-BB3B-968D26A9C493}"/>
    <dgm:cxn modelId="{8D3A01BC-793C-4455-870F-C9BE7F1DD343}" type="presParOf" srcId="{AC7CBAC1-5DDD-44DF-9254-7D3D5BAA9BB1}" destId="{BD7AEDA2-EDB4-4FDB-BCE2-38E3C04865A0}" srcOrd="0" destOrd="0" presId="urn:microsoft.com/office/officeart/2005/8/layout/cycle6"/>
    <dgm:cxn modelId="{3E6DBFE3-69E5-4C3D-B044-A7EC187C513C}" type="presParOf" srcId="{AC7CBAC1-5DDD-44DF-9254-7D3D5BAA9BB1}" destId="{00557753-5115-4363-BF47-F6516FAD3FDA}" srcOrd="1" destOrd="0" presId="urn:microsoft.com/office/officeart/2005/8/layout/cycle6"/>
    <dgm:cxn modelId="{2136D44D-2B61-4DBE-8F69-D5BF7078F5AB}" type="presParOf" srcId="{AC7CBAC1-5DDD-44DF-9254-7D3D5BAA9BB1}" destId="{D352F600-6350-48C0-90AD-24CCB3528E5F}" srcOrd="2" destOrd="0" presId="urn:microsoft.com/office/officeart/2005/8/layout/cycle6"/>
    <dgm:cxn modelId="{E2DC6C98-2189-48A5-8ED4-AE63EAB838CF}" type="presParOf" srcId="{AC7CBAC1-5DDD-44DF-9254-7D3D5BAA9BB1}" destId="{BC82B3C7-A53C-40DA-ABEB-C1300E0EB2BD}" srcOrd="3" destOrd="0" presId="urn:microsoft.com/office/officeart/2005/8/layout/cycle6"/>
    <dgm:cxn modelId="{583A733C-6878-439E-89C4-669C47AAFA27}" type="presParOf" srcId="{AC7CBAC1-5DDD-44DF-9254-7D3D5BAA9BB1}" destId="{48C7F071-D7C7-43D8-8CAA-0BD384F64000}" srcOrd="4" destOrd="0" presId="urn:microsoft.com/office/officeart/2005/8/layout/cycle6"/>
    <dgm:cxn modelId="{543B27D3-9487-4F93-BD8F-C9F807991789}" type="presParOf" srcId="{AC7CBAC1-5DDD-44DF-9254-7D3D5BAA9BB1}" destId="{E07F596F-EFAA-4779-9E36-5EDDDDDDAD8C}" srcOrd="5" destOrd="0" presId="urn:microsoft.com/office/officeart/2005/8/layout/cycle6"/>
    <dgm:cxn modelId="{30933047-3482-4ACF-A388-C90EDB52B8F9}" type="presParOf" srcId="{AC7CBAC1-5DDD-44DF-9254-7D3D5BAA9BB1}" destId="{D0C3B506-E29A-4B06-BB15-67E0D9BE8AEF}" srcOrd="6" destOrd="0" presId="urn:microsoft.com/office/officeart/2005/8/layout/cycle6"/>
    <dgm:cxn modelId="{9D108E92-BA30-413A-853E-18BFBA66BD42}" type="presParOf" srcId="{AC7CBAC1-5DDD-44DF-9254-7D3D5BAA9BB1}" destId="{648AC55E-26F7-406C-90AD-83AB2A48A6B7}" srcOrd="7" destOrd="0" presId="urn:microsoft.com/office/officeart/2005/8/layout/cycle6"/>
    <dgm:cxn modelId="{9139C59F-5AF5-4EE3-9BD3-E477D30359B3}" type="presParOf" srcId="{AC7CBAC1-5DDD-44DF-9254-7D3D5BAA9BB1}" destId="{A08D6EBF-DD91-4E1D-8883-C10A5617C788}" srcOrd="8" destOrd="0" presId="urn:microsoft.com/office/officeart/2005/8/layout/cycle6"/>
    <dgm:cxn modelId="{FF6CD518-233D-463D-B78B-DDD9266B95F9}" type="presParOf" srcId="{AC7CBAC1-5DDD-44DF-9254-7D3D5BAA9BB1}" destId="{2B107EB9-A2E3-4B55-988A-B5126D81F302}" srcOrd="9" destOrd="0" presId="urn:microsoft.com/office/officeart/2005/8/layout/cycle6"/>
    <dgm:cxn modelId="{F731662F-3394-483A-9E24-97D1482AB2EF}" type="presParOf" srcId="{AC7CBAC1-5DDD-44DF-9254-7D3D5BAA9BB1}" destId="{B21A6450-A9CB-4BE1-AF33-007FE0222528}" srcOrd="10" destOrd="0" presId="urn:microsoft.com/office/officeart/2005/8/layout/cycle6"/>
    <dgm:cxn modelId="{4ADAEE08-1312-4BF9-9057-C2727F0A961D}" type="presParOf" srcId="{AC7CBAC1-5DDD-44DF-9254-7D3D5BAA9BB1}" destId="{8CDC5A0E-00CD-4BE2-B3BD-163FA91DAC28}" srcOrd="11" destOrd="0" presId="urn:microsoft.com/office/officeart/2005/8/layout/cycle6"/>
    <dgm:cxn modelId="{FAAEE3B3-560B-438D-87F5-A522E93E2C03}" type="presParOf" srcId="{AC7CBAC1-5DDD-44DF-9254-7D3D5BAA9BB1}" destId="{2ECF955B-734C-499E-B896-A2823B5CD6EA}" srcOrd="12" destOrd="0" presId="urn:microsoft.com/office/officeart/2005/8/layout/cycle6"/>
    <dgm:cxn modelId="{602ABFEF-BA41-457B-8CDC-4B6A7FD7DEAB}" type="presParOf" srcId="{AC7CBAC1-5DDD-44DF-9254-7D3D5BAA9BB1}" destId="{AB44D05C-B343-414B-97CB-BD5DC07330DD}" srcOrd="13" destOrd="0" presId="urn:microsoft.com/office/officeart/2005/8/layout/cycle6"/>
    <dgm:cxn modelId="{53E68451-F02A-4167-A6C6-1D4BB90201ED}" type="presParOf" srcId="{AC7CBAC1-5DDD-44DF-9254-7D3D5BAA9BB1}" destId="{0C71382E-15D8-4896-997B-EF109BABFD3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A90AD3-E4DA-4CDF-B011-F6FB5A231A89}"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537863FA-80ED-4074-B5DA-91BE78C0F8FA}">
      <dgm:prSet phldrT="[Text]"/>
      <dgm:spPr/>
      <dgm:t>
        <a:bodyPr/>
        <a:lstStyle/>
        <a:p>
          <a:r>
            <a:rPr lang="en-US" dirty="0" smtClean="0">
              <a:latin typeface="+mj-lt"/>
            </a:rPr>
            <a:t>Safety &amp; Adherence </a:t>
          </a:r>
        </a:p>
        <a:p>
          <a:r>
            <a:rPr lang="en-US" dirty="0" smtClean="0">
              <a:latin typeface="+mj-lt"/>
            </a:rPr>
            <a:t>Physician &amp; Patient Satisfaction</a:t>
          </a:r>
        </a:p>
        <a:p>
          <a:r>
            <a:rPr lang="en-US" dirty="0" smtClean="0">
              <a:latin typeface="+mj-lt"/>
            </a:rPr>
            <a:t>Office Process</a:t>
          </a:r>
        </a:p>
        <a:p>
          <a:r>
            <a:rPr lang="en-US" dirty="0" smtClean="0">
              <a:latin typeface="+mj-lt"/>
            </a:rPr>
            <a:t>Saves Time &amp; Money</a:t>
          </a:r>
          <a:endParaRPr lang="en-US" dirty="0">
            <a:latin typeface="+mj-lt"/>
          </a:endParaRPr>
        </a:p>
      </dgm:t>
    </dgm:pt>
    <dgm:pt modelId="{41A0D1AD-99E0-4EBF-921D-CE933E4A4982}" type="parTrans" cxnId="{463AB469-3AB1-409B-BF70-25C43036D1AB}">
      <dgm:prSet/>
      <dgm:spPr/>
      <dgm:t>
        <a:bodyPr/>
        <a:lstStyle/>
        <a:p>
          <a:endParaRPr lang="en-US"/>
        </a:p>
      </dgm:t>
    </dgm:pt>
    <dgm:pt modelId="{B2E6DC2F-198E-49E5-B2FA-86955CEF6B9E}" type="sibTrans" cxnId="{463AB469-3AB1-409B-BF70-25C43036D1AB}">
      <dgm:prSet/>
      <dgm:spPr/>
      <dgm:t>
        <a:bodyPr/>
        <a:lstStyle/>
        <a:p>
          <a:endParaRPr lang="en-US"/>
        </a:p>
      </dgm:t>
    </dgm:pt>
    <dgm:pt modelId="{FC5F7359-86AD-411A-89C1-A72EA59F58C7}">
      <dgm:prSet phldrT="[Text]"/>
      <dgm:spPr/>
      <dgm:t>
        <a:bodyPr/>
        <a:lstStyle/>
        <a:p>
          <a:r>
            <a:rPr lang="en-US" dirty="0" smtClean="0">
              <a:latin typeface="+mj-lt"/>
            </a:rPr>
            <a:t>Malpractice Risk</a:t>
          </a:r>
        </a:p>
        <a:p>
          <a:r>
            <a:rPr lang="en-US" dirty="0" smtClean="0">
              <a:latin typeface="+mj-lt"/>
            </a:rPr>
            <a:t>Medical Error</a:t>
          </a:r>
        </a:p>
        <a:p>
          <a:r>
            <a:rPr lang="en-US" dirty="0" smtClean="0">
              <a:latin typeface="+mj-lt"/>
            </a:rPr>
            <a:t>Reduces Cost</a:t>
          </a:r>
          <a:endParaRPr lang="en-US" dirty="0">
            <a:latin typeface="+mj-lt"/>
          </a:endParaRPr>
        </a:p>
      </dgm:t>
    </dgm:pt>
    <dgm:pt modelId="{75A93D36-32B0-46B1-8BEA-B02144CCFF41}" type="parTrans" cxnId="{B9D11114-3976-4DDA-AB3B-EBE854079622}">
      <dgm:prSet/>
      <dgm:spPr/>
      <dgm:t>
        <a:bodyPr/>
        <a:lstStyle/>
        <a:p>
          <a:endParaRPr lang="en-US"/>
        </a:p>
      </dgm:t>
    </dgm:pt>
    <dgm:pt modelId="{7FC0382C-CF8B-4F4F-AD30-D2CBE91BBA9E}" type="sibTrans" cxnId="{B9D11114-3976-4DDA-AB3B-EBE854079622}">
      <dgm:prSet/>
      <dgm:spPr/>
      <dgm:t>
        <a:bodyPr/>
        <a:lstStyle/>
        <a:p>
          <a:endParaRPr lang="en-US"/>
        </a:p>
      </dgm:t>
    </dgm:pt>
    <dgm:pt modelId="{82648F64-3C20-4900-A49B-5268FFBA9958}" type="pres">
      <dgm:prSet presAssocID="{80A90AD3-E4DA-4CDF-B011-F6FB5A231A89}" presName="compositeShape" presStyleCnt="0">
        <dgm:presLayoutVars>
          <dgm:chMax val="2"/>
          <dgm:dir/>
          <dgm:resizeHandles val="exact"/>
        </dgm:presLayoutVars>
      </dgm:prSet>
      <dgm:spPr/>
      <dgm:t>
        <a:bodyPr/>
        <a:lstStyle/>
        <a:p>
          <a:endParaRPr lang="en-US"/>
        </a:p>
      </dgm:t>
    </dgm:pt>
    <dgm:pt modelId="{C60198BE-D9F2-4684-B359-F49B056DEC2A}" type="pres">
      <dgm:prSet presAssocID="{537863FA-80ED-4074-B5DA-91BE78C0F8FA}" presName="upArrow" presStyleLbl="node1" presStyleIdx="0" presStyleCnt="2"/>
      <dgm:spPr>
        <a:solidFill>
          <a:srgbClr val="00B050"/>
        </a:solidFill>
      </dgm:spPr>
    </dgm:pt>
    <dgm:pt modelId="{66971F4D-264E-469F-89E9-D580086C5232}" type="pres">
      <dgm:prSet presAssocID="{537863FA-80ED-4074-B5DA-91BE78C0F8FA}" presName="upArrowText" presStyleLbl="revTx" presStyleIdx="0" presStyleCnt="2">
        <dgm:presLayoutVars>
          <dgm:chMax val="0"/>
          <dgm:bulletEnabled val="1"/>
        </dgm:presLayoutVars>
      </dgm:prSet>
      <dgm:spPr/>
      <dgm:t>
        <a:bodyPr/>
        <a:lstStyle/>
        <a:p>
          <a:endParaRPr lang="en-US"/>
        </a:p>
      </dgm:t>
    </dgm:pt>
    <dgm:pt modelId="{AD75680C-C822-4AEF-BA3B-1985CEC22913}" type="pres">
      <dgm:prSet presAssocID="{FC5F7359-86AD-411A-89C1-A72EA59F58C7}" presName="downArrow" presStyleLbl="node1" presStyleIdx="1" presStyleCnt="2"/>
      <dgm:spPr>
        <a:solidFill>
          <a:srgbClr val="A30F22"/>
        </a:solidFill>
      </dgm:spPr>
      <dgm:t>
        <a:bodyPr/>
        <a:lstStyle/>
        <a:p>
          <a:endParaRPr lang="en-US"/>
        </a:p>
      </dgm:t>
    </dgm:pt>
    <dgm:pt modelId="{17486C4D-ADD7-48E3-B00E-F4389D70FE3D}" type="pres">
      <dgm:prSet presAssocID="{FC5F7359-86AD-411A-89C1-A72EA59F58C7}" presName="downArrowText" presStyleLbl="revTx" presStyleIdx="1" presStyleCnt="2">
        <dgm:presLayoutVars>
          <dgm:chMax val="0"/>
          <dgm:bulletEnabled val="1"/>
        </dgm:presLayoutVars>
      </dgm:prSet>
      <dgm:spPr/>
      <dgm:t>
        <a:bodyPr/>
        <a:lstStyle/>
        <a:p>
          <a:endParaRPr lang="en-US"/>
        </a:p>
      </dgm:t>
    </dgm:pt>
  </dgm:ptLst>
  <dgm:cxnLst>
    <dgm:cxn modelId="{463AB469-3AB1-409B-BF70-25C43036D1AB}" srcId="{80A90AD3-E4DA-4CDF-B011-F6FB5A231A89}" destId="{537863FA-80ED-4074-B5DA-91BE78C0F8FA}" srcOrd="0" destOrd="0" parTransId="{41A0D1AD-99E0-4EBF-921D-CE933E4A4982}" sibTransId="{B2E6DC2F-198E-49E5-B2FA-86955CEF6B9E}"/>
    <dgm:cxn modelId="{C9270F07-527D-452A-B607-31583E0EC571}" type="presOf" srcId="{FC5F7359-86AD-411A-89C1-A72EA59F58C7}" destId="{17486C4D-ADD7-48E3-B00E-F4389D70FE3D}" srcOrd="0" destOrd="0" presId="urn:microsoft.com/office/officeart/2005/8/layout/arrow4"/>
    <dgm:cxn modelId="{EB9FA9F5-9C9B-4763-A1A8-32060BB7708F}" type="presOf" srcId="{537863FA-80ED-4074-B5DA-91BE78C0F8FA}" destId="{66971F4D-264E-469F-89E9-D580086C5232}" srcOrd="0" destOrd="0" presId="urn:microsoft.com/office/officeart/2005/8/layout/arrow4"/>
    <dgm:cxn modelId="{B9D11114-3976-4DDA-AB3B-EBE854079622}" srcId="{80A90AD3-E4DA-4CDF-B011-F6FB5A231A89}" destId="{FC5F7359-86AD-411A-89C1-A72EA59F58C7}" srcOrd="1" destOrd="0" parTransId="{75A93D36-32B0-46B1-8BEA-B02144CCFF41}" sibTransId="{7FC0382C-CF8B-4F4F-AD30-D2CBE91BBA9E}"/>
    <dgm:cxn modelId="{2DF8280C-52EE-4797-8602-36CCF9A278A7}" type="presOf" srcId="{80A90AD3-E4DA-4CDF-B011-F6FB5A231A89}" destId="{82648F64-3C20-4900-A49B-5268FFBA9958}" srcOrd="0" destOrd="0" presId="urn:microsoft.com/office/officeart/2005/8/layout/arrow4"/>
    <dgm:cxn modelId="{1E455D01-4B75-4D04-961B-A6FC6253EAC4}" type="presParOf" srcId="{82648F64-3C20-4900-A49B-5268FFBA9958}" destId="{C60198BE-D9F2-4684-B359-F49B056DEC2A}" srcOrd="0" destOrd="0" presId="urn:microsoft.com/office/officeart/2005/8/layout/arrow4"/>
    <dgm:cxn modelId="{D2C80175-C166-46E0-9C6F-FFF02F9D12B0}" type="presParOf" srcId="{82648F64-3C20-4900-A49B-5268FFBA9958}" destId="{66971F4D-264E-469F-89E9-D580086C5232}" srcOrd="1" destOrd="0" presId="urn:microsoft.com/office/officeart/2005/8/layout/arrow4"/>
    <dgm:cxn modelId="{B3E99673-E879-44C2-94CC-175CC581D7F9}" type="presParOf" srcId="{82648F64-3C20-4900-A49B-5268FFBA9958}" destId="{AD75680C-C822-4AEF-BA3B-1985CEC22913}" srcOrd="2" destOrd="0" presId="urn:microsoft.com/office/officeart/2005/8/layout/arrow4"/>
    <dgm:cxn modelId="{F95F9752-1A2D-45FC-866B-098917E482BB}" type="presParOf" srcId="{82648F64-3C20-4900-A49B-5268FFBA9958}" destId="{17486C4D-ADD7-48E3-B00E-F4389D70FE3D}"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7DB3-7678-4C07-9591-B2FB4CEA181A}">
      <dsp:nvSpPr>
        <dsp:cNvPr id="0" name=""/>
        <dsp:cNvSpPr/>
      </dsp:nvSpPr>
      <dsp:spPr>
        <a:xfrm>
          <a:off x="462914" y="0"/>
          <a:ext cx="7960360" cy="4975225"/>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E9517-E676-4C55-A457-EF728AA3732E}">
      <dsp:nvSpPr>
        <dsp:cNvPr id="0" name=""/>
        <dsp:cNvSpPr/>
      </dsp:nvSpPr>
      <dsp:spPr>
        <a:xfrm>
          <a:off x="1242423" y="3433900"/>
          <a:ext cx="206969" cy="2069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E3BD4-AA39-46DE-B8F5-3A029DE9048E}">
      <dsp:nvSpPr>
        <dsp:cNvPr id="0" name=""/>
        <dsp:cNvSpPr/>
      </dsp:nvSpPr>
      <dsp:spPr>
        <a:xfrm>
          <a:off x="1345907" y="3537384"/>
          <a:ext cx="1854763" cy="14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69" tIns="0" rIns="0" bIns="0" numCol="1" spcCol="1270" anchor="t" anchorCtr="0">
          <a:noAutofit/>
        </a:bodyPr>
        <a:lstStyle/>
        <a:p>
          <a:pPr lvl="0" algn="l" defTabSz="977900">
            <a:lnSpc>
              <a:spcPct val="90000"/>
            </a:lnSpc>
            <a:spcBef>
              <a:spcPct val="0"/>
            </a:spcBef>
            <a:spcAft>
              <a:spcPct val="35000"/>
            </a:spcAft>
          </a:pPr>
          <a:r>
            <a:rPr lang="en-US" sz="2200" b="1" u="sng" kern="1200" dirty="0" smtClean="0">
              <a:solidFill>
                <a:schemeClr val="accent3">
                  <a:lumMod val="75000"/>
                </a:schemeClr>
              </a:solidFill>
              <a:latin typeface="+mj-lt"/>
            </a:rPr>
            <a:t>Awareness</a:t>
          </a:r>
          <a:r>
            <a:rPr lang="en-US" sz="2200" kern="1200" dirty="0" smtClean="0">
              <a:latin typeface="+mj-lt"/>
            </a:rPr>
            <a:t> of how culture shapes who you are.</a:t>
          </a:r>
          <a:endParaRPr lang="en-US" sz="2200" kern="1200" dirty="0">
            <a:latin typeface="+mj-lt"/>
          </a:endParaRPr>
        </a:p>
      </dsp:txBody>
      <dsp:txXfrm>
        <a:off x="1345907" y="3537384"/>
        <a:ext cx="1854763" cy="1437840"/>
      </dsp:txXfrm>
    </dsp:sp>
    <dsp:sp modelId="{F6598B2B-1EDB-4712-A966-564D01BDB338}">
      <dsp:nvSpPr>
        <dsp:cNvPr id="0" name=""/>
        <dsp:cNvSpPr/>
      </dsp:nvSpPr>
      <dsp:spPr>
        <a:xfrm>
          <a:off x="3069325" y="2081634"/>
          <a:ext cx="374136" cy="374136"/>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9759F-23F8-4B2E-BE44-102FEFA9EDF8}">
      <dsp:nvSpPr>
        <dsp:cNvPr id="0" name=""/>
        <dsp:cNvSpPr/>
      </dsp:nvSpPr>
      <dsp:spPr>
        <a:xfrm>
          <a:off x="3256394" y="2268702"/>
          <a:ext cx="1910486" cy="270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47" tIns="0" rIns="0" bIns="0" numCol="1" spcCol="1270" anchor="t" anchorCtr="0">
          <a:noAutofit/>
        </a:bodyPr>
        <a:lstStyle/>
        <a:p>
          <a:pPr lvl="0" algn="l" defTabSz="977900">
            <a:lnSpc>
              <a:spcPct val="90000"/>
            </a:lnSpc>
            <a:spcBef>
              <a:spcPct val="0"/>
            </a:spcBef>
            <a:spcAft>
              <a:spcPct val="35000"/>
            </a:spcAft>
          </a:pPr>
          <a:r>
            <a:rPr lang="en-US" sz="2200" b="1" u="sng" kern="1200" dirty="0" smtClean="0">
              <a:solidFill>
                <a:srgbClr val="008000"/>
              </a:solidFill>
              <a:latin typeface="+mj-lt"/>
            </a:rPr>
            <a:t>Knowledge</a:t>
          </a:r>
          <a:r>
            <a:rPr lang="en-US" sz="2200" kern="1200" dirty="0" smtClean="0">
              <a:solidFill>
                <a:srgbClr val="008000"/>
              </a:solidFill>
              <a:latin typeface="+mj-lt"/>
            </a:rPr>
            <a:t> </a:t>
          </a:r>
          <a:r>
            <a:rPr lang="en-US" sz="2200" kern="1200" dirty="0" smtClean="0">
              <a:latin typeface="+mj-lt"/>
            </a:rPr>
            <a:t>of how culture shapes the decisions that each one of us will make.</a:t>
          </a:r>
          <a:endParaRPr lang="en-US" sz="2200" kern="1200" dirty="0">
            <a:latin typeface="+mj-lt"/>
          </a:endParaRPr>
        </a:p>
      </dsp:txBody>
      <dsp:txXfrm>
        <a:off x="3256394" y="2268702"/>
        <a:ext cx="1910486" cy="2706522"/>
      </dsp:txXfrm>
    </dsp:sp>
    <dsp:sp modelId="{F654D31C-F8F1-42CF-BB7D-8AEAD5E3C8AE}">
      <dsp:nvSpPr>
        <dsp:cNvPr id="0" name=""/>
        <dsp:cNvSpPr/>
      </dsp:nvSpPr>
      <dsp:spPr>
        <a:xfrm>
          <a:off x="5266385" y="1258731"/>
          <a:ext cx="517423" cy="51742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C0E2A-5F5C-4148-9448-A3132A4EE944}">
      <dsp:nvSpPr>
        <dsp:cNvPr id="0" name=""/>
        <dsp:cNvSpPr/>
      </dsp:nvSpPr>
      <dsp:spPr>
        <a:xfrm>
          <a:off x="5525096" y="1517443"/>
          <a:ext cx="1910486" cy="345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172" tIns="0" rIns="0" bIns="0" numCol="1" spcCol="1270" anchor="t" anchorCtr="0">
          <a:noAutofit/>
        </a:bodyPr>
        <a:lstStyle/>
        <a:p>
          <a:pPr lvl="0" algn="l" defTabSz="977900">
            <a:lnSpc>
              <a:spcPct val="90000"/>
            </a:lnSpc>
            <a:spcBef>
              <a:spcPct val="0"/>
            </a:spcBef>
            <a:spcAft>
              <a:spcPct val="35000"/>
            </a:spcAft>
          </a:pPr>
          <a:r>
            <a:rPr lang="en-US" sz="2200" b="1" u="sng" kern="1200" dirty="0" smtClean="0">
              <a:solidFill>
                <a:srgbClr val="7030A0"/>
              </a:solidFill>
              <a:latin typeface="+mj-lt"/>
            </a:rPr>
            <a:t>Skills</a:t>
          </a:r>
          <a:r>
            <a:rPr lang="en-US" sz="2200" b="1" kern="1200" dirty="0" smtClean="0">
              <a:solidFill>
                <a:srgbClr val="7030A0"/>
              </a:solidFill>
              <a:latin typeface="+mj-lt"/>
            </a:rPr>
            <a:t> </a:t>
          </a:r>
          <a:r>
            <a:rPr lang="en-US" sz="2200" kern="1200" dirty="0" smtClean="0">
              <a:latin typeface="+mj-lt"/>
            </a:rPr>
            <a:t>to build on cultural similarities and bridge cultural gaps.</a:t>
          </a:r>
        </a:p>
        <a:p>
          <a:pPr lvl="0" algn="l" defTabSz="977900">
            <a:lnSpc>
              <a:spcPct val="90000"/>
            </a:lnSpc>
            <a:spcBef>
              <a:spcPct val="0"/>
            </a:spcBef>
            <a:spcAft>
              <a:spcPct val="35000"/>
            </a:spcAft>
          </a:pPr>
          <a:endParaRPr lang="en-US" sz="2200" kern="1200" dirty="0"/>
        </a:p>
      </dsp:txBody>
      <dsp:txXfrm>
        <a:off x="5525096" y="1517443"/>
        <a:ext cx="1910486" cy="3457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ea typeface="ヒラギノ角ゴ Pro W3" pitchFamily="-108"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pitchFamily="34" charset="0"/>
                <a:ea typeface="ヒラギノ角ゴ Pro W3" pitchFamily="-108" charset="-128"/>
                <a:cs typeface="+mn-cs"/>
              </a:defRPr>
            </a:lvl1pPr>
          </a:lstStyle>
          <a:p>
            <a:pPr>
              <a:defRPr/>
            </a:pPr>
            <a:fld id="{AA8C0A3E-401B-430B-A356-DD10BF88D816}" type="datetimeFigureOut">
              <a:rPr lang="en-US"/>
              <a:pPr>
                <a:defRPr/>
              </a:pPr>
              <a:t>2/10/2017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ea typeface="ヒラギノ角ゴ Pro W3"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ea typeface="ヒラギノ角ゴ Pro W3" pitchFamily="-108" charset="-128"/>
                <a:cs typeface="+mn-cs"/>
              </a:defRPr>
            </a:lvl1pPr>
          </a:lstStyle>
          <a:p>
            <a:pPr>
              <a:defRPr/>
            </a:pPr>
            <a:fld id="{D083648B-32ED-452D-9567-55919BD63137}" type="slidenum">
              <a:rPr lang="en-US"/>
              <a:pPr>
                <a:defRPr/>
              </a:pPr>
              <a:t>‹#›</a:t>
            </a:fld>
            <a:endParaRPr lang="en-US" dirty="0"/>
          </a:p>
        </p:txBody>
      </p:sp>
    </p:spTree>
    <p:extLst>
      <p:ext uri="{BB962C8B-B14F-4D97-AF65-F5344CB8AC3E}">
        <p14:creationId xmlns:p14="http://schemas.microsoft.com/office/powerpoint/2010/main" val="18556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108" charset="-128"/>
                <a:cs typeface="+mn-cs"/>
              </a:defRPr>
            </a:lvl1pPr>
          </a:lstStyle>
          <a:p>
            <a:pPr>
              <a:defRPr/>
            </a:pPr>
            <a:fld id="{B589722B-3E83-4289-B45E-38CB0D833834}" type="slidenum">
              <a:rPr lang="en-US"/>
              <a:pPr>
                <a:defRPr/>
              </a:pPr>
              <a:t>‹#›</a:t>
            </a:fld>
            <a:endParaRPr lang="en-US" dirty="0"/>
          </a:p>
        </p:txBody>
      </p:sp>
    </p:spTree>
    <p:extLst>
      <p:ext uri="{BB962C8B-B14F-4D97-AF65-F5344CB8AC3E}">
        <p14:creationId xmlns:p14="http://schemas.microsoft.com/office/powerpoint/2010/main" val="3249734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ＭＳ Ｐゴシック"/>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89722B-3E83-4289-B45E-38CB0D833834}" type="slidenum">
              <a:rPr lang="en-US" smtClean="0"/>
              <a:pPr>
                <a:defRPr/>
              </a:pPr>
              <a:t>1</a:t>
            </a:fld>
            <a:endParaRPr lang="en-US" dirty="0"/>
          </a:p>
        </p:txBody>
      </p:sp>
    </p:spTree>
    <p:extLst>
      <p:ext uri="{BB962C8B-B14F-4D97-AF65-F5344CB8AC3E}">
        <p14:creationId xmlns:p14="http://schemas.microsoft.com/office/powerpoint/2010/main" val="56085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dirty="0" smtClean="0">
                <a:ea typeface="ヒラギノ角ゴ Pro W3"/>
                <a:cs typeface="ヒラギノ角ゴ Pro W3"/>
              </a:rPr>
              <a:t>Create new goals for each module</a:t>
            </a:r>
          </a:p>
          <a:p>
            <a:r>
              <a:rPr lang="en-US" dirty="0" smtClean="0">
                <a:ea typeface="ヒラギノ角ゴ Pro W3"/>
                <a:cs typeface="ヒラギノ角ゴ Pro W3"/>
              </a:rPr>
              <a:t>Diana</a:t>
            </a:r>
          </a:p>
          <a:p>
            <a:endParaRPr lang="en-US" dirty="0" smtClean="0">
              <a:ea typeface="ヒラギノ角ゴ Pro W3"/>
              <a:cs typeface="ヒラギノ角ゴ Pro W3"/>
            </a:endParaRPr>
          </a:p>
          <a:p>
            <a:r>
              <a:rPr lang="en-US" sz="1600" dirty="0" smtClean="0">
                <a:ea typeface="ヒラギノ角ゴ Pro W3"/>
                <a:cs typeface="ヒラギノ角ゴ Pro W3"/>
              </a:rPr>
              <a:t>During the training we will go over how to achieve cultural engagement  with Seniors that have special needs including  refugees, LGBT , homeless, disabled and cognitive impairment. </a:t>
            </a:r>
          </a:p>
          <a:p>
            <a:endParaRPr lang="en-US" sz="1600" dirty="0" smtClean="0">
              <a:ea typeface="ヒラギノ角ゴ Pro W3"/>
              <a:cs typeface="ヒラギノ角ゴ Pro W3"/>
            </a:endParaRPr>
          </a:p>
        </p:txBody>
      </p:sp>
      <p:sp>
        <p:nvSpPr>
          <p:cNvPr id="36867" name="Slide Number Placeholder 3"/>
          <p:cNvSpPr>
            <a:spLocks noGrp="1"/>
          </p:cNvSpPr>
          <p:nvPr>
            <p:ph type="sldNum" sz="quarter" idx="5"/>
          </p:nvPr>
        </p:nvSpPr>
        <p:spPr>
          <a:noFill/>
        </p:spPr>
        <p:txBody>
          <a:bodyPr/>
          <a:lstStyle/>
          <a:p>
            <a:fld id="{AC116128-AF9D-4126-B224-36B08202084D}" type="slidenum">
              <a:rPr lang="en-US" smtClean="0">
                <a:latin typeface="Arial" charset="0"/>
                <a:ea typeface="ヒラギノ角ゴ Pro W3"/>
                <a:cs typeface="ヒラギノ角ゴ Pro W3"/>
              </a:rPr>
              <a:pPr/>
              <a:t>10</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234314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439738" y="4416425"/>
            <a:ext cx="6164262" cy="4659313"/>
          </a:xfrm>
        </p:spPr>
        <p:txBody>
          <a:bodyPr/>
          <a:lstStyle/>
          <a:p>
            <a:pPr marL="171450" indent="-171450">
              <a:buFontTx/>
              <a:buChar char="-"/>
              <a:defRPr/>
            </a:pPr>
            <a:r>
              <a:rPr lang="en-US" baseline="0" dirty="0" smtClean="0"/>
              <a:t>First Bullet Point: http://www.cdc.gov/vitalsigns/hispanic-health/</a:t>
            </a:r>
          </a:p>
          <a:p>
            <a:pPr marL="171450" indent="-171450">
              <a:buFontTx/>
              <a:buChar char="-"/>
              <a:defRPr/>
            </a:pPr>
            <a:r>
              <a:rPr lang="en-US" baseline="0" dirty="0" smtClean="0"/>
              <a:t>Second Bullet Point: https://www.ncbi.nlm.nih.gov/pubmed/11456245 </a:t>
            </a:r>
          </a:p>
          <a:p>
            <a:pPr marL="171450" indent="-171450">
              <a:buFontTx/>
              <a:buChar char="-"/>
              <a:defRPr/>
            </a:pPr>
            <a:r>
              <a:rPr lang="en-US" baseline="0" dirty="0" smtClean="0"/>
              <a:t>Third Bullet Point: http://cis.org/record-one-in-five-us-residents-speaks-language-other-than-english-at-home  </a:t>
            </a:r>
          </a:p>
          <a:p>
            <a:pPr marL="171450" indent="-171450">
              <a:buFontTx/>
              <a:buChar char="-"/>
              <a:defRPr/>
            </a:pPr>
            <a:r>
              <a:rPr lang="en-US" baseline="0" dirty="0" smtClean="0"/>
              <a:t>Fourth Bullet </a:t>
            </a:r>
            <a:r>
              <a:rPr lang="en-US" baseline="0" smtClean="0"/>
              <a:t>Point: http://www.census.gov/prod/cen2010/briefs/c2010br-04.pdf </a:t>
            </a:r>
          </a:p>
          <a:p>
            <a:pPr marL="171450" indent="-171450">
              <a:buFontTx/>
              <a:buChar char="-"/>
              <a:defRPr/>
            </a:pPr>
            <a:r>
              <a:rPr lang="en-US" baseline="0" dirty="0" smtClean="0"/>
              <a:t>Fifth Bullet Point: https://www.census.gov/prod/2011pubs/acsbr10-16.pdf   </a:t>
            </a:r>
            <a:endParaRPr lang="en-US" dirty="0" smtClean="0"/>
          </a:p>
          <a:p>
            <a:pPr>
              <a:defRPr/>
            </a:pPr>
            <a:r>
              <a:rPr lang="en-US" dirty="0" smtClean="0"/>
              <a:t>MODULE 1</a:t>
            </a:r>
          </a:p>
          <a:p>
            <a:pPr>
              <a:defRPr/>
            </a:pPr>
            <a:endParaRPr lang="en-US" dirty="0" smtClean="0"/>
          </a:p>
          <a:p>
            <a:pPr>
              <a:defRPr/>
            </a:pPr>
            <a:r>
              <a:rPr lang="en-US" sz="1600" dirty="0" smtClean="0"/>
              <a:t>Health literacy is another issue that impacts all patients, but has a much larger impact on seniors and person’s with disabilities. </a:t>
            </a:r>
          </a:p>
          <a:p>
            <a:pPr>
              <a:defRPr/>
            </a:pPr>
            <a:endParaRPr lang="en-US" sz="1600" dirty="0"/>
          </a:p>
          <a:p>
            <a:pPr>
              <a:defRPr/>
            </a:pPr>
            <a:r>
              <a:rPr lang="en-US" sz="1600" dirty="0" smtClean="0"/>
              <a:t>Health literacy impacts all English speakers</a:t>
            </a:r>
          </a:p>
          <a:p>
            <a:pPr>
              <a:defRPr/>
            </a:pPr>
            <a:endParaRPr lang="en-US" sz="1600" dirty="0"/>
          </a:p>
          <a:p>
            <a:pPr>
              <a:defRPr/>
            </a:pPr>
            <a:r>
              <a:rPr lang="en-US" sz="1600" dirty="0" smtClean="0"/>
              <a:t>Means ability to read, understand and ACT on health information. </a:t>
            </a:r>
          </a:p>
          <a:p>
            <a:pPr>
              <a:defRPr/>
            </a:pPr>
            <a:endParaRPr lang="en-US" sz="1600" dirty="0"/>
          </a:p>
          <a:p>
            <a:pPr>
              <a:defRPr/>
            </a:pPr>
            <a:r>
              <a:rPr lang="en-US" sz="1600" dirty="0" smtClean="0"/>
              <a:t>Even professionals can be stumped by the simple direction: take two a day. </a:t>
            </a:r>
          </a:p>
          <a:p>
            <a:pPr>
              <a:defRPr/>
            </a:pPr>
            <a:endParaRPr lang="en-US" sz="1600" dirty="0"/>
          </a:p>
          <a:p>
            <a:pPr>
              <a:defRPr/>
            </a:pPr>
            <a:r>
              <a:rPr lang="en-US" sz="1600" dirty="0" smtClean="0"/>
              <a:t>When health literacy is coupled with learning English as a second language, communication during an office visit can be greatly impacted.  </a:t>
            </a:r>
          </a:p>
          <a:p>
            <a:pPr marL="285750" indent="-285750">
              <a:buFont typeface="Arial" panose="020B0604020202020204" pitchFamily="34" charset="0"/>
              <a:buChar char="•"/>
              <a:defRPr/>
            </a:pPr>
            <a:r>
              <a:rPr lang="en-US" sz="1600" dirty="0" smtClean="0"/>
              <a:t>Fast and clear communication relies on a common vocabulary</a:t>
            </a:r>
          </a:p>
          <a:p>
            <a:pPr>
              <a:defRPr/>
            </a:pPr>
            <a:endParaRPr lang="en-US" dirty="0" smtClean="0"/>
          </a:p>
        </p:txBody>
      </p:sp>
      <p:sp>
        <p:nvSpPr>
          <p:cNvPr id="65539" name="Slide Number Placeholder 3"/>
          <p:cNvSpPr>
            <a:spLocks noGrp="1"/>
          </p:cNvSpPr>
          <p:nvPr>
            <p:ph type="sldNum" sz="quarter" idx="5"/>
          </p:nvPr>
        </p:nvSpPr>
        <p:spPr>
          <a:noFill/>
        </p:spPr>
        <p:txBody>
          <a:bodyPr/>
          <a:lstStyle/>
          <a:p>
            <a:fld id="{3A64620A-D8AF-4E99-BD00-C7041958AAE8}" type="slidenum">
              <a:rPr lang="en-US" smtClean="0">
                <a:latin typeface="Arial" charset="0"/>
                <a:ea typeface="ヒラギノ角ゴ Pro W3"/>
                <a:cs typeface="ヒラギノ角ゴ Pro W3"/>
              </a:rPr>
              <a:pPr/>
              <a:t>11</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318498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439738" y="4416425"/>
            <a:ext cx="6164262" cy="4659313"/>
          </a:xfrm>
        </p:spPr>
        <p:txBody>
          <a:bodyPr/>
          <a:lstStyle/>
          <a:p>
            <a:pPr>
              <a:defRPr/>
            </a:pPr>
            <a:r>
              <a:rPr lang="en-US" dirty="0" smtClean="0"/>
              <a:t>MODULE 1</a:t>
            </a:r>
          </a:p>
          <a:p>
            <a:pPr>
              <a:defRPr/>
            </a:pPr>
            <a:endParaRPr lang="en-US" dirty="0" smtClean="0"/>
          </a:p>
          <a:p>
            <a:pPr>
              <a:defRPr/>
            </a:pPr>
            <a:endParaRPr lang="en-US" dirty="0" smtClean="0"/>
          </a:p>
        </p:txBody>
      </p:sp>
      <p:sp>
        <p:nvSpPr>
          <p:cNvPr id="65539" name="Slide Number Placeholder 3"/>
          <p:cNvSpPr>
            <a:spLocks noGrp="1"/>
          </p:cNvSpPr>
          <p:nvPr>
            <p:ph type="sldNum" sz="quarter" idx="5"/>
          </p:nvPr>
        </p:nvSpPr>
        <p:spPr>
          <a:noFill/>
        </p:spPr>
        <p:txBody>
          <a:bodyPr/>
          <a:lstStyle/>
          <a:p>
            <a:fld id="{3A64620A-D8AF-4E99-BD00-C7041958AAE8}" type="slidenum">
              <a:rPr lang="en-US" smtClean="0">
                <a:latin typeface="Arial" charset="0"/>
                <a:ea typeface="ヒラギノ角ゴ Pro W3"/>
                <a:cs typeface="ヒラギノ角ゴ Pro W3"/>
              </a:rPr>
              <a:pPr/>
              <a:t>12</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210225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r>
              <a:rPr lang="en-US" dirty="0" smtClean="0">
                <a:ea typeface="ヒラギノ角ゴ Pro W3"/>
                <a:cs typeface="ヒラギノ角ゴ Pro W3"/>
              </a:rPr>
              <a:t>MODULE 1</a:t>
            </a:r>
          </a:p>
          <a:p>
            <a:r>
              <a:rPr lang="en-US" dirty="0" smtClean="0">
                <a:ea typeface="ヒラギノ角ゴ Pro W3"/>
                <a:cs typeface="ヒラギノ角ゴ Pro W3"/>
              </a:rPr>
              <a:t>Diana: </a:t>
            </a:r>
          </a:p>
          <a:p>
            <a:r>
              <a:rPr lang="en-US" sz="1400" dirty="0" smtClean="0">
                <a:ea typeface="ヒラギノ角ゴ Pro W3"/>
                <a:cs typeface="ヒラギノ角ゴ Pro W3"/>
              </a:rPr>
              <a:t>Clear communication is an important part of cultural engagement.</a:t>
            </a:r>
          </a:p>
          <a:p>
            <a:r>
              <a:rPr lang="en-US" sz="1400" dirty="0" smtClean="0">
                <a:ea typeface="ヒラギノ角ゴ Pro W3"/>
                <a:cs typeface="ヒラギノ角ゴ Pro W3"/>
              </a:rPr>
              <a:t>Use plain language or every day words. </a:t>
            </a:r>
          </a:p>
          <a:p>
            <a:endParaRPr lang="en-US" sz="1400" dirty="0" smtClean="0">
              <a:ea typeface="ヒラギノ角ゴ Pro W3"/>
              <a:cs typeface="ヒラギノ角ゴ Pro W3"/>
            </a:endParaRPr>
          </a:p>
          <a:p>
            <a:r>
              <a:rPr lang="en-US" sz="1400" dirty="0" smtClean="0">
                <a:ea typeface="ヒラギノ角ゴ Pro W3"/>
                <a:cs typeface="ヒラギノ角ゴ Pro W3"/>
              </a:rPr>
              <a:t>Patient engagement is based on clear communication that the patient will understand the first time they hear it.</a:t>
            </a:r>
          </a:p>
          <a:p>
            <a:endParaRPr lang="en-US" sz="1400" dirty="0" smtClean="0">
              <a:ea typeface="ヒラギノ角ゴ Pro W3"/>
              <a:cs typeface="ヒラギノ角ゴ Pro W3"/>
            </a:endParaRPr>
          </a:p>
          <a:p>
            <a:r>
              <a:rPr lang="en-US" sz="1400" dirty="0" smtClean="0">
                <a:ea typeface="ヒラギノ角ゴ Pro W3"/>
                <a:cs typeface="ヒラギノ角ゴ Pro W3"/>
              </a:rPr>
              <a:t>Research indicates that clear communication, patient satisfaction, trust and confidence are all linked.  </a:t>
            </a:r>
          </a:p>
          <a:p>
            <a:endParaRPr lang="en-US" sz="1400" dirty="0" smtClean="0">
              <a:ea typeface="ヒラギノ角ゴ Pro W3"/>
              <a:cs typeface="ヒラギノ角ゴ Pro W3"/>
            </a:endParaRPr>
          </a:p>
          <a:p>
            <a:r>
              <a:rPr lang="en-US" sz="1400" dirty="0" smtClean="0">
                <a:ea typeface="ヒラギノ角ゴ Pro W3"/>
                <a:cs typeface="ヒラギノ角ゴ Pro W3"/>
              </a:rPr>
              <a:t>Successful patient engagement leads to equity in health outcomes .</a:t>
            </a:r>
          </a:p>
          <a:p>
            <a:endParaRPr lang="en-US" sz="1400" dirty="0" smtClean="0">
              <a:ea typeface="ヒラギノ角ゴ Pro W3"/>
              <a:cs typeface="ヒラギノ角ゴ Pro W3"/>
            </a:endParaRPr>
          </a:p>
          <a:p>
            <a:r>
              <a:rPr lang="en-US" sz="1400" dirty="0" smtClean="0">
                <a:ea typeface="ヒラギノ角ゴ Pro W3"/>
                <a:cs typeface="ヒラギノ角ゴ Pro W3"/>
              </a:rPr>
              <a:t>To help support clear communication and equity in health outcomes, HN uses evidence based guidelines</a:t>
            </a:r>
          </a:p>
          <a:p>
            <a:endParaRPr lang="en-US" sz="1400" dirty="0" smtClean="0">
              <a:ea typeface="ヒラギノ角ゴ Pro W3"/>
              <a:cs typeface="ヒラギノ角ゴ Pro W3"/>
            </a:endParaRPr>
          </a:p>
          <a:p>
            <a:endParaRPr lang="en-US" sz="1400" dirty="0" smtClean="0">
              <a:ea typeface="ヒラギノ角ゴ Pro W3"/>
              <a:cs typeface="ヒラギノ角ゴ Pro W3"/>
            </a:endParaRPr>
          </a:p>
          <a:p>
            <a:endParaRPr lang="en-US" sz="1400" dirty="0" smtClean="0">
              <a:ea typeface="ヒラギノ角ゴ Pro W3"/>
              <a:cs typeface="ヒラギノ角ゴ Pro W3"/>
            </a:endParaRPr>
          </a:p>
        </p:txBody>
      </p:sp>
      <p:sp>
        <p:nvSpPr>
          <p:cNvPr id="67587" name="Slide Number Placeholder 3"/>
          <p:cNvSpPr>
            <a:spLocks noGrp="1"/>
          </p:cNvSpPr>
          <p:nvPr>
            <p:ph type="sldNum" sz="quarter" idx="5"/>
          </p:nvPr>
        </p:nvSpPr>
        <p:spPr>
          <a:noFill/>
        </p:spPr>
        <p:txBody>
          <a:bodyPr/>
          <a:lstStyle/>
          <a:p>
            <a:fld id="{9C1E4DB0-9901-469D-B61C-30B7F7B21770}" type="slidenum">
              <a:rPr lang="en-US" smtClean="0">
                <a:latin typeface="Arial" charset="0"/>
                <a:ea typeface="ヒラギノ角ゴ Pro W3"/>
                <a:cs typeface="ヒラギノ角ゴ Pro W3"/>
              </a:rPr>
              <a:pPr/>
              <a:t>13</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257889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xfrm>
            <a:off x="117475" y="4416425"/>
            <a:ext cx="6892925" cy="4879975"/>
          </a:xfrm>
          <a:noFill/>
          <a:ln/>
        </p:spPr>
        <p:txBody>
          <a:bodyPr/>
          <a:lstStyle/>
          <a:p>
            <a:r>
              <a:rPr lang="en-US" dirty="0" smtClean="0">
                <a:ea typeface="ヒラギノ角ゴ Pro W3"/>
                <a:cs typeface="ヒラギノ角ゴ Pro W3"/>
              </a:rPr>
              <a:t>MODULE 1</a:t>
            </a:r>
          </a:p>
          <a:p>
            <a:r>
              <a:rPr lang="en-US" dirty="0" smtClean="0">
                <a:ea typeface="ヒラギノ角ゴ Pro W3"/>
                <a:cs typeface="ヒラギノ角ゴ Pro W3"/>
              </a:rPr>
              <a:t>With each patient it’s important to look for hints of low health literacy.  Health literacy impacts everyone, but some groups are at higher risk for poor health literacy. </a:t>
            </a:r>
          </a:p>
          <a:p>
            <a:endParaRPr lang="en-US" dirty="0" smtClean="0">
              <a:ea typeface="ヒラギノ角ゴ Pro W3"/>
              <a:cs typeface="ヒラギノ角ゴ Pro W3"/>
            </a:endParaRPr>
          </a:p>
          <a:p>
            <a:r>
              <a:rPr lang="en-US" dirty="0" smtClean="0">
                <a:ea typeface="ヒラギノ角ゴ Pro W3"/>
                <a:cs typeface="ヒラギノ角ゴ Pro W3"/>
              </a:rPr>
              <a:t>Low health literacy is a sensitive subject and most patients do a very good job of hiding the fact that they don’t understand or cannot read.  </a:t>
            </a:r>
          </a:p>
          <a:p>
            <a:r>
              <a:rPr lang="en-US" dirty="0" smtClean="0">
                <a:ea typeface="ヒラギノ角ゴ Pro W3"/>
                <a:cs typeface="ヒラギノ角ゴ Pro W3"/>
              </a:rPr>
              <a:t>The slide shows some statements that may help identify health literacy. </a:t>
            </a:r>
          </a:p>
          <a:p>
            <a:r>
              <a:rPr lang="en-US" dirty="0" smtClean="0">
                <a:ea typeface="ヒラギノ角ゴ Pro W3"/>
                <a:cs typeface="ヒラギノ角ゴ Pro W3"/>
              </a:rPr>
              <a:t>Asking </a:t>
            </a:r>
          </a:p>
          <a:p>
            <a:r>
              <a:rPr lang="en-US" dirty="0" smtClean="0">
                <a:ea typeface="ヒラギノ角ゴ Pro W3"/>
                <a:cs typeface="ヒラギノ角ゴ Pro W3"/>
              </a:rPr>
              <a:t>1. Would you prefer to read health information on your own or have me discuss it with you first. </a:t>
            </a:r>
          </a:p>
          <a:p>
            <a:r>
              <a:rPr lang="en-US" dirty="0" smtClean="0">
                <a:ea typeface="ヒラギノ角ゴ Pro W3"/>
                <a:cs typeface="ヒラギノ角ゴ Pro W3"/>
              </a:rPr>
              <a:t>2. What do they enjoy reading</a:t>
            </a:r>
          </a:p>
          <a:p>
            <a:r>
              <a:rPr lang="en-US" dirty="0" smtClean="0">
                <a:ea typeface="ヒラギノ角ゴ Pro W3"/>
                <a:cs typeface="ヒラギノ角ゴ Pro W3"/>
              </a:rPr>
              <a:t>may help identify what vocabulary level to use or if health literacy is an issue for your client. </a:t>
            </a:r>
          </a:p>
          <a:p>
            <a:r>
              <a:rPr lang="en-US" dirty="0" smtClean="0">
                <a:ea typeface="ヒラギノ角ゴ Pro W3"/>
                <a:cs typeface="ヒラギノ角ゴ Pro W3"/>
              </a:rPr>
              <a:t>Another clue could be Repeat phone calls with the same question to your office </a:t>
            </a:r>
          </a:p>
          <a:p>
            <a:r>
              <a:rPr lang="en-US" dirty="0" smtClean="0">
                <a:ea typeface="ヒラギノ角ゴ Pro W3"/>
                <a:cs typeface="ヒラギノ角ゴ Pro W3"/>
              </a:rPr>
              <a:t>Pictures/images are great memory prompts.  Using a simple body outline to describe  the way a treatment works or how a chronic condition effects the body is a great memory prompt.</a:t>
            </a:r>
          </a:p>
          <a:p>
            <a:r>
              <a:rPr lang="en-US" dirty="0" smtClean="0">
                <a:ea typeface="ヒラギノ角ゴ Pro W3"/>
                <a:cs typeface="ヒラギノ角ゴ Pro W3"/>
              </a:rPr>
              <a:t>The Ask Me 3® is a great way to focus on the information you need from your patients.  The Ask Me 3® model uses the following questions:</a:t>
            </a:r>
          </a:p>
          <a:p>
            <a:r>
              <a:rPr lang="en-US" dirty="0" smtClean="0">
                <a:ea typeface="ヒラギノ角ゴ Pro W3"/>
                <a:cs typeface="ヒラギノ角ゴ Pro W3"/>
              </a:rPr>
              <a:t>What is my main problem? </a:t>
            </a:r>
          </a:p>
          <a:p>
            <a:r>
              <a:rPr lang="en-US" dirty="0" smtClean="0">
                <a:ea typeface="ヒラギノ角ゴ Pro W3"/>
                <a:cs typeface="ヒラギノ角ゴ Pro W3"/>
              </a:rPr>
              <a:t>What do I need to do about it?</a:t>
            </a:r>
          </a:p>
          <a:p>
            <a:r>
              <a:rPr lang="en-US" dirty="0" smtClean="0">
                <a:ea typeface="ヒラギノ角ゴ Pro W3"/>
                <a:cs typeface="ヒラギノ角ゴ Pro W3"/>
              </a:rPr>
              <a:t>Why is this important for me?</a:t>
            </a:r>
          </a:p>
          <a:p>
            <a:r>
              <a:rPr lang="en-US" dirty="0" smtClean="0">
                <a:ea typeface="ヒラギノ角ゴ Pro W3"/>
                <a:cs typeface="ヒラギノ角ゴ Pro W3"/>
              </a:rPr>
              <a:t>Instead you could use the teach back method by asking</a:t>
            </a:r>
          </a:p>
          <a:p>
            <a:r>
              <a:rPr lang="en-US" dirty="0" smtClean="0">
                <a:ea typeface="ヒラギノ角ゴ Pro W3"/>
                <a:cs typeface="ヒラギノ角ゴ Pro W3"/>
              </a:rPr>
              <a:t>“I want to make sure I explained this clearly. When you go home today, what will you tell your [friend or family member] about [key point just discussed]?”</a:t>
            </a:r>
          </a:p>
        </p:txBody>
      </p:sp>
      <p:sp>
        <p:nvSpPr>
          <p:cNvPr id="71683" name="Slide Number Placeholder 3"/>
          <p:cNvSpPr>
            <a:spLocks noGrp="1"/>
          </p:cNvSpPr>
          <p:nvPr>
            <p:ph type="sldNum" sz="quarter" idx="5"/>
          </p:nvPr>
        </p:nvSpPr>
        <p:spPr>
          <a:noFill/>
        </p:spPr>
        <p:txBody>
          <a:bodyPr/>
          <a:lstStyle/>
          <a:p>
            <a:fld id="{8A670D63-AC6C-4F82-98B3-D72045F9CAC0}" type="slidenum">
              <a:rPr lang="en-US" smtClean="0">
                <a:latin typeface="Arial" charset="0"/>
                <a:ea typeface="ヒラギノ角ゴ Pro W3"/>
                <a:cs typeface="ヒラギノ角ゴ Pro W3"/>
              </a:rPr>
              <a:pPr/>
              <a:t>14</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185985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dirty="0" smtClean="0">
                <a:ea typeface="ヒラギノ角ゴ Pro W3"/>
                <a:cs typeface="ヒラギノ角ゴ Pro W3"/>
              </a:rPr>
              <a:t>MODULE 1</a:t>
            </a:r>
          </a:p>
          <a:p>
            <a:r>
              <a:rPr lang="en-US" dirty="0" smtClean="0">
                <a:ea typeface="ヒラギノ角ゴ Pro W3"/>
                <a:cs typeface="ヒラギノ角ゴ Pro W3"/>
              </a:rPr>
              <a:t>Facilitator:</a:t>
            </a:r>
          </a:p>
          <a:p>
            <a:r>
              <a:rPr lang="en-US" sz="1400" dirty="0" smtClean="0">
                <a:ea typeface="ヒラギノ角ゴ Pro W3"/>
                <a:cs typeface="ヒラギノ角ゴ Pro W3"/>
              </a:rPr>
              <a:t>Does ‘For Oral Use Only’ mean ear, mouth or other parts? </a:t>
            </a:r>
          </a:p>
          <a:p>
            <a:endParaRPr lang="en-US" sz="1400" dirty="0" smtClean="0">
              <a:ea typeface="ヒラギノ角ゴ Pro W3"/>
              <a:cs typeface="ヒラギノ角ゴ Pro W3"/>
            </a:endParaRPr>
          </a:p>
          <a:p>
            <a:r>
              <a:rPr lang="en-US" sz="1400" dirty="0" smtClean="0">
                <a:ea typeface="ヒラギノ角ゴ Pro W3"/>
                <a:cs typeface="ヒラギノ角ゴ Pro W3"/>
              </a:rPr>
              <a:t>Don’t assume the patient knows.  Drawing it out on the line drawing of a body can be very helpful and again a good memory support. </a:t>
            </a:r>
          </a:p>
          <a:p>
            <a:endParaRPr lang="en-US" sz="1400" dirty="0" smtClean="0">
              <a:ea typeface="ヒラギノ角ゴ Pro W3"/>
              <a:cs typeface="ヒラギノ角ゴ Pro W3"/>
            </a:endParaRPr>
          </a:p>
          <a:p>
            <a:r>
              <a:rPr lang="en-US" sz="1400" dirty="0" smtClean="0">
                <a:ea typeface="ヒラギノ角ゴ Pro W3"/>
                <a:cs typeface="ヒラギノ角ゴ Pro W3"/>
              </a:rPr>
              <a:t>Numeracy skills are challenging for most patients.   This one area had the lowest scores in the National  Adult Literacy Survey.  </a:t>
            </a:r>
          </a:p>
          <a:p>
            <a:endParaRPr lang="en-US" sz="1400" dirty="0" smtClean="0">
              <a:ea typeface="ヒラギノ角ゴ Pro W3"/>
              <a:cs typeface="ヒラギノ角ゴ Pro W3"/>
            </a:endParaRPr>
          </a:p>
          <a:p>
            <a:r>
              <a:rPr lang="en-US" sz="1400" dirty="0" smtClean="0">
                <a:ea typeface="ヒラギノ角ゴ Pro W3"/>
                <a:cs typeface="ヒラギノ角ゴ Pro W3"/>
              </a:rPr>
              <a:t>Dose tables by weight,  increasing dosage, even dosage throughout the day.  Most people, even those well educated, did not get it right. </a:t>
            </a:r>
          </a:p>
          <a:p>
            <a:endParaRPr lang="en-US" sz="1400" dirty="0" smtClean="0">
              <a:ea typeface="ヒラギノ角ゴ Pro W3"/>
              <a:cs typeface="ヒラギノ角ゴ Pro W3"/>
            </a:endParaRPr>
          </a:p>
          <a:p>
            <a:endParaRPr lang="en-US" sz="1400" dirty="0" smtClean="0">
              <a:ea typeface="ヒラギノ角ゴ Pro W3"/>
              <a:cs typeface="ヒラギノ角ゴ Pro W3"/>
            </a:endParaRPr>
          </a:p>
        </p:txBody>
      </p:sp>
      <p:sp>
        <p:nvSpPr>
          <p:cNvPr id="73731" name="Slide Number Placeholder 3"/>
          <p:cNvSpPr>
            <a:spLocks noGrp="1"/>
          </p:cNvSpPr>
          <p:nvPr>
            <p:ph type="sldNum" sz="quarter" idx="5"/>
          </p:nvPr>
        </p:nvSpPr>
        <p:spPr>
          <a:noFill/>
        </p:spPr>
        <p:txBody>
          <a:bodyPr/>
          <a:lstStyle/>
          <a:p>
            <a:fld id="{44ADA507-3115-49E2-B112-609D31B569C3}" type="slidenum">
              <a:rPr lang="en-US" smtClean="0">
                <a:latin typeface="Arial" charset="0"/>
                <a:ea typeface="ヒラギノ角ゴ Pro W3"/>
                <a:cs typeface="ヒラギノ角ゴ Pro W3"/>
              </a:rPr>
              <a:pPr/>
              <a:t>15</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300753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r>
              <a:rPr lang="en-US" dirty="0" smtClean="0">
                <a:ea typeface="ヒラギノ角ゴ Pro W3"/>
                <a:cs typeface="ヒラギノ角ゴ Pro W3"/>
              </a:rPr>
              <a:t>MODULE 1</a:t>
            </a:r>
          </a:p>
          <a:p>
            <a:r>
              <a:rPr lang="en-US" dirty="0" smtClean="0">
                <a:ea typeface="ヒラギノ角ゴ Pro W3"/>
                <a:cs typeface="ヒラギノ角ゴ Pro W3"/>
              </a:rPr>
              <a:t>Facilitator:</a:t>
            </a:r>
          </a:p>
          <a:p>
            <a:endParaRPr lang="en-US" dirty="0" smtClean="0">
              <a:ea typeface="ヒラギノ角ゴ Pro W3"/>
              <a:cs typeface="ヒラギノ角ゴ Pro W3"/>
            </a:endParaRPr>
          </a:p>
          <a:p>
            <a:r>
              <a:rPr lang="en-US" sz="1600" dirty="0" smtClean="0">
                <a:ea typeface="ヒラギノ角ゴ Pro W3"/>
                <a:cs typeface="ヒラギノ角ゴ Pro W3"/>
              </a:rPr>
              <a:t>Health literacy coupled with cultural background  can really impact understanding, retention and follow through. </a:t>
            </a:r>
          </a:p>
          <a:p>
            <a:endParaRPr lang="en-US" sz="1600" dirty="0" smtClean="0">
              <a:ea typeface="ヒラギノ角ゴ Pro W3"/>
              <a:cs typeface="ヒラギノ角ゴ Pro W3"/>
            </a:endParaRPr>
          </a:p>
          <a:p>
            <a:r>
              <a:rPr lang="en-US" sz="1600" dirty="0" smtClean="0">
                <a:ea typeface="ヒラギノ角ゴ Pro W3"/>
                <a:cs typeface="ヒラギノ角ゴ Pro W3"/>
              </a:rPr>
              <a:t>Asking a few questions can  help build your understanding of your patient’s cultural background or their linguistic needs.  </a:t>
            </a:r>
          </a:p>
        </p:txBody>
      </p:sp>
      <p:sp>
        <p:nvSpPr>
          <p:cNvPr id="75779" name="Slide Number Placeholder 3"/>
          <p:cNvSpPr>
            <a:spLocks noGrp="1"/>
          </p:cNvSpPr>
          <p:nvPr>
            <p:ph type="sldNum" sz="quarter" idx="5"/>
          </p:nvPr>
        </p:nvSpPr>
        <p:spPr>
          <a:noFill/>
        </p:spPr>
        <p:txBody>
          <a:bodyPr/>
          <a:lstStyle/>
          <a:p>
            <a:fld id="{F74583FD-C4D5-4E8A-BAE9-9BD765EDEE11}" type="slidenum">
              <a:rPr lang="en-US" smtClean="0">
                <a:latin typeface="Arial" charset="0"/>
                <a:ea typeface="ヒラギノ角ゴ Pro W3"/>
                <a:cs typeface="ヒラギノ角ゴ Pro W3"/>
              </a:rPr>
              <a:pPr/>
              <a:t>16</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2976323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xfrm>
            <a:off x="338138" y="4416425"/>
            <a:ext cx="6316662" cy="4879975"/>
          </a:xfrm>
          <a:noFill/>
          <a:ln/>
        </p:spPr>
        <p:txBody>
          <a:bodyPr/>
          <a:lstStyle/>
          <a:p>
            <a:r>
              <a:rPr lang="en-US" dirty="0" smtClean="0">
                <a:ea typeface="ヒラギノ角ゴ Pro W3"/>
                <a:cs typeface="ヒラギノ角ゴ Pro W3"/>
              </a:rPr>
              <a:t>Source: </a:t>
            </a:r>
          </a:p>
          <a:p>
            <a:r>
              <a:rPr lang="en-US" dirty="0" smtClean="0">
                <a:ea typeface="ヒラギノ角ゴ Pro W3"/>
                <a:cs typeface="ヒラギノ角ゴ Pro W3"/>
              </a:rPr>
              <a:t>MODULE 1</a:t>
            </a:r>
          </a:p>
          <a:p>
            <a:r>
              <a:rPr lang="en-US" dirty="0" smtClean="0">
                <a:ea typeface="ヒラギノ角ゴ Pro W3"/>
                <a:cs typeface="ヒラギノ角ゴ Pro W3"/>
              </a:rPr>
              <a:t>Facilitator:</a:t>
            </a:r>
          </a:p>
          <a:p>
            <a:r>
              <a:rPr lang="en-US" sz="1400" dirty="0" smtClean="0">
                <a:ea typeface="ヒラギノ角ゴ Pro W3"/>
                <a:cs typeface="ヒラギノ角ゴ Pro W3"/>
              </a:rPr>
              <a:t>If an interpreter is used here are a few simple tips to  support  the rapport that you worked hard to build.  </a:t>
            </a:r>
          </a:p>
          <a:p>
            <a:r>
              <a:rPr lang="en-US" dirty="0" smtClean="0">
                <a:ea typeface="ヒラギノ角ゴ Pro W3"/>
                <a:cs typeface="ヒラギノ角ゴ Pro W3"/>
              </a:rPr>
              <a:t>Face the patient and talk to the patient directly, not the interpreter.</a:t>
            </a:r>
          </a:p>
          <a:p>
            <a:endParaRPr lang="en-US" dirty="0" smtClean="0">
              <a:ea typeface="ヒラギノ角ゴ Pro W3"/>
              <a:cs typeface="ヒラギノ角ゴ Pro W3"/>
            </a:endParaRPr>
          </a:p>
          <a:p>
            <a:r>
              <a:rPr lang="en-US" dirty="0" smtClean="0">
                <a:ea typeface="ヒラギノ角ゴ Pro W3"/>
                <a:cs typeface="ヒラギノ角ゴ Pro W3"/>
              </a:rPr>
              <a:t>Don’t ask or say anything that you don’t want the patient to hear. Interpreters should say Everything that you said. </a:t>
            </a:r>
          </a:p>
          <a:p>
            <a:r>
              <a:rPr lang="en-US" dirty="0" smtClean="0">
                <a:ea typeface="ヒラギノ角ゴ Pro W3"/>
                <a:cs typeface="ヒラギノ角ゴ Pro W3"/>
              </a:rPr>
              <a:t>Speak in the first person to your patient, not the interpreter.</a:t>
            </a:r>
          </a:p>
          <a:p>
            <a:endParaRPr lang="en-US" dirty="0" smtClean="0">
              <a:ea typeface="ヒラギノ角ゴ Pro W3"/>
              <a:cs typeface="ヒラギノ角ゴ Pro W3"/>
            </a:endParaRPr>
          </a:p>
          <a:p>
            <a:r>
              <a:rPr lang="en-US" dirty="0" smtClean="0">
                <a:ea typeface="ヒラギノ角ゴ Pro W3"/>
                <a:cs typeface="ヒラギノ角ゴ Pro W3"/>
              </a:rPr>
              <a:t>Speak in a normal voice, </a:t>
            </a:r>
          </a:p>
          <a:p>
            <a:r>
              <a:rPr lang="en-US" dirty="0" smtClean="0">
                <a:ea typeface="ヒラギノ角ゴ Pro W3"/>
                <a:cs typeface="ヒラギノ角ゴ Pro W3"/>
              </a:rPr>
              <a:t>give information in small chunks and pause for the interpreter </a:t>
            </a:r>
          </a:p>
          <a:p>
            <a:endParaRPr lang="en-US" dirty="0" smtClean="0">
              <a:ea typeface="ヒラギノ角ゴ Pro W3"/>
              <a:cs typeface="ヒラギノ角ゴ Pro W3"/>
            </a:endParaRPr>
          </a:p>
          <a:p>
            <a:r>
              <a:rPr lang="en-US" dirty="0" smtClean="0">
                <a:ea typeface="ヒラギノ角ゴ Pro W3"/>
                <a:cs typeface="ヒラギノ角ゴ Pro W3"/>
              </a:rPr>
              <a:t>You will not need to adjust your vocabulary as much if you use a professional interpreter.  If not, keep in mind the age and background of the person that is interpreting. </a:t>
            </a:r>
          </a:p>
          <a:p>
            <a:endParaRPr lang="en-US" dirty="0" smtClean="0">
              <a:ea typeface="ヒラギノ角ゴ Pro W3"/>
              <a:cs typeface="ヒラギノ角ゴ Pro W3"/>
            </a:endParaRPr>
          </a:p>
          <a:p>
            <a:r>
              <a:rPr lang="en-US" dirty="0" smtClean="0">
                <a:ea typeface="ヒラギノ角ゴ Pro W3"/>
                <a:cs typeface="ヒラギノ角ゴ Pro W3"/>
              </a:rPr>
              <a:t>Your body language is all that the patient is understanding when you speak. They read your body language in their cultural context.</a:t>
            </a:r>
          </a:p>
          <a:p>
            <a:endParaRPr lang="en-US" dirty="0" smtClean="0">
              <a:ea typeface="ヒラギノ角ゴ Pro W3"/>
              <a:cs typeface="ヒラギノ角ゴ Pro W3"/>
            </a:endParaRPr>
          </a:p>
          <a:p>
            <a:r>
              <a:rPr lang="en-US" dirty="0" smtClean="0">
                <a:ea typeface="ヒラギノ角ゴ Pro W3"/>
                <a:cs typeface="ヒラギノ角ゴ Pro W3"/>
              </a:rPr>
              <a:t>Watch the patient’s eyes, facial expression and body language when you speak and when the interpreter speaks.  Look for signs of comprehension, confusion, agreement or disagreement. </a:t>
            </a:r>
          </a:p>
          <a:p>
            <a:endParaRPr lang="en-US" dirty="0" smtClean="0">
              <a:ea typeface="ヒラギノ角ゴ Pro W3"/>
              <a:cs typeface="ヒラギノ角ゴ Pro W3"/>
            </a:endParaRPr>
          </a:p>
        </p:txBody>
      </p:sp>
      <p:sp>
        <p:nvSpPr>
          <p:cNvPr id="77827" name="Slide Number Placeholder 3"/>
          <p:cNvSpPr>
            <a:spLocks noGrp="1"/>
          </p:cNvSpPr>
          <p:nvPr>
            <p:ph type="sldNum" sz="quarter" idx="5"/>
          </p:nvPr>
        </p:nvSpPr>
        <p:spPr>
          <a:noFill/>
        </p:spPr>
        <p:txBody>
          <a:bodyPr/>
          <a:lstStyle/>
          <a:p>
            <a:fld id="{61EB81FD-4E28-4BFC-85FE-508F96C681F5}" type="slidenum">
              <a:rPr lang="en-US" smtClean="0">
                <a:latin typeface="Arial" charset="0"/>
                <a:ea typeface="ヒラギノ角ゴ Pro W3"/>
                <a:cs typeface="ヒラギノ角ゴ Pro W3"/>
              </a:rPr>
              <a:pPr/>
              <a:t>17</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327501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254000" y="4416425"/>
            <a:ext cx="6637338" cy="4879975"/>
          </a:xfrm>
        </p:spPr>
        <p:txBody>
          <a:bodyPr/>
          <a:lstStyle/>
          <a:p>
            <a:pPr>
              <a:defRPr/>
            </a:pPr>
            <a:r>
              <a:rPr lang="en-US" dirty="0" smtClean="0"/>
              <a:t>MODULE 1</a:t>
            </a:r>
          </a:p>
          <a:p>
            <a:pPr>
              <a:defRPr/>
            </a:pPr>
            <a:r>
              <a:rPr lang="en-US" dirty="0" smtClean="0"/>
              <a:t>Facilitator: for limited English Proficient seniors----</a:t>
            </a:r>
          </a:p>
          <a:p>
            <a:pPr>
              <a:defRPr/>
            </a:pPr>
            <a:r>
              <a:rPr lang="en-US" dirty="0" smtClean="0"/>
              <a:t> Don’t assume always ask.  It is not the patient’s responsibility to ask for an interpreter, it’s yours.    Could result in a Civil Rights violation. </a:t>
            </a:r>
          </a:p>
          <a:p>
            <a:pPr>
              <a:defRPr/>
            </a:pPr>
            <a:endParaRPr lang="en-US" dirty="0"/>
          </a:p>
          <a:p>
            <a:pPr>
              <a:defRPr/>
            </a:pPr>
            <a:r>
              <a:rPr lang="en-US" dirty="0" smtClean="0"/>
              <a:t>Even someone whose English is pretty good may need an interpreter when they are sick or dealing with complex information. </a:t>
            </a:r>
          </a:p>
          <a:p>
            <a:pPr>
              <a:defRPr/>
            </a:pPr>
            <a:r>
              <a:rPr lang="en-US" dirty="0" smtClean="0"/>
              <a:t>Offer an interpreter every time an appointment is made.  </a:t>
            </a:r>
          </a:p>
          <a:p>
            <a:pPr>
              <a:defRPr/>
            </a:pPr>
            <a:r>
              <a:rPr lang="en-US" dirty="0" smtClean="0"/>
              <a:t>Document the patient’s preferred language AND when they refuse an interpreter in the medical record.  </a:t>
            </a:r>
          </a:p>
          <a:p>
            <a:pPr>
              <a:defRPr/>
            </a:pPr>
            <a:r>
              <a:rPr lang="en-US" dirty="0" smtClean="0"/>
              <a:t>To help identify if your patient needs an interpreter</a:t>
            </a:r>
          </a:p>
          <a:p>
            <a:pPr>
              <a:defRPr/>
            </a:pPr>
            <a:r>
              <a:rPr lang="en-US" dirty="0" smtClean="0"/>
              <a:t>Display a poster of common languages spoken by patients; ask patients to point to their language of preference</a:t>
            </a:r>
          </a:p>
          <a:p>
            <a:pPr>
              <a:defRPr/>
            </a:pPr>
            <a:r>
              <a:rPr lang="en-US" dirty="0" smtClean="0"/>
              <a:t>Health Net offers sign language and interpreters for each clinical visit. </a:t>
            </a:r>
          </a:p>
          <a:p>
            <a:pPr>
              <a:defRPr/>
            </a:pPr>
            <a:r>
              <a:rPr lang="en-US" dirty="0" smtClean="0"/>
              <a:t>If you elect to not use an interpreter, here are some things to help the conversation: </a:t>
            </a:r>
          </a:p>
          <a:p>
            <a:pPr marL="171450" indent="-171450">
              <a:buFont typeface="Arial" panose="020B0604020202020204" pitchFamily="34" charset="0"/>
              <a:buChar char="•"/>
              <a:defRPr/>
            </a:pPr>
            <a:r>
              <a:rPr lang="en-US" dirty="0" smtClean="0"/>
              <a:t>When in doubt or you feel there is some confusion, speak slowly and try not to raise your voice</a:t>
            </a:r>
          </a:p>
          <a:p>
            <a:pPr marL="171450" indent="-171450">
              <a:buFont typeface="Arial" panose="020B0604020202020204" pitchFamily="34" charset="0"/>
              <a:buChar char="•"/>
              <a:defRPr/>
            </a:pPr>
            <a:r>
              <a:rPr lang="en-US" dirty="0" smtClean="0"/>
              <a:t>Tolerate gaps between questions and answers.  It may take limited English proficient patients a little longer to process information or to answer questions. </a:t>
            </a:r>
          </a:p>
          <a:p>
            <a:pPr marL="171450" indent="-171450">
              <a:buFont typeface="Arial" panose="020B0604020202020204" pitchFamily="34" charset="0"/>
              <a:buChar char="•"/>
              <a:defRPr/>
            </a:pPr>
            <a:r>
              <a:rPr lang="en-US" dirty="0" smtClean="0"/>
              <a:t>clear enunciate words so that patients have an easier time understanding you. Many words sound similar.</a:t>
            </a:r>
          </a:p>
          <a:p>
            <a:pPr marL="171450" indent="-171450">
              <a:buFont typeface="Arial" panose="020B0604020202020204" pitchFamily="34" charset="0"/>
              <a:buChar char="•"/>
              <a:defRPr/>
            </a:pPr>
            <a:r>
              <a:rPr lang="en-US" dirty="0" smtClean="0"/>
              <a:t>If you notice discomfort,  ask- I am sensing something is bothering you, can you explain? ….)</a:t>
            </a:r>
          </a:p>
        </p:txBody>
      </p:sp>
      <p:sp>
        <p:nvSpPr>
          <p:cNvPr id="79875" name="Slide Number Placeholder 3"/>
          <p:cNvSpPr>
            <a:spLocks noGrp="1"/>
          </p:cNvSpPr>
          <p:nvPr>
            <p:ph type="sldNum" sz="quarter" idx="5"/>
          </p:nvPr>
        </p:nvSpPr>
        <p:spPr>
          <a:noFill/>
        </p:spPr>
        <p:txBody>
          <a:bodyPr/>
          <a:lstStyle/>
          <a:p>
            <a:fld id="{1EE4A182-FE29-4D80-88A4-B010354EEC50}" type="slidenum">
              <a:rPr lang="en-US" smtClean="0">
                <a:latin typeface="Arial" charset="0"/>
                <a:ea typeface="ヒラギノ角ゴ Pro W3"/>
                <a:cs typeface="ヒラギノ角ゴ Pro W3"/>
              </a:rPr>
              <a:pPr/>
              <a:t>18</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144832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r>
              <a:rPr lang="en-US" dirty="0" smtClean="0">
                <a:ea typeface="ヒラギノ角ゴ Pro W3"/>
                <a:cs typeface="ヒラギノ角ゴ Pro W3"/>
              </a:rPr>
              <a:t>MODULE 1</a:t>
            </a:r>
          </a:p>
          <a:p>
            <a:r>
              <a:rPr lang="en-US" sz="1600" dirty="0" smtClean="0">
                <a:ea typeface="ヒラギノ角ゴ Pro W3"/>
                <a:cs typeface="ヒラギノ角ゴ Pro W3"/>
              </a:rPr>
              <a:t>All providers are eligible for this support-</a:t>
            </a:r>
          </a:p>
          <a:p>
            <a:endParaRPr lang="en-US" sz="1600" dirty="0" smtClean="0">
              <a:ea typeface="ヒラギノ角ゴ Pro W3"/>
              <a:cs typeface="ヒラギノ角ゴ Pro W3"/>
            </a:endParaRPr>
          </a:p>
          <a:p>
            <a:r>
              <a:rPr lang="en-US" sz="1600" dirty="0" smtClean="0">
                <a:ea typeface="ヒラギノ角ゴ Pro W3"/>
                <a:cs typeface="ヒラギノ角ゴ Pro W3"/>
              </a:rPr>
              <a:t>From an ADA perspective it is the facilities responsible to provide the service</a:t>
            </a:r>
          </a:p>
          <a:p>
            <a:endParaRPr lang="en-US" sz="1600" dirty="0" smtClean="0">
              <a:ea typeface="ヒラギノ角ゴ Pro W3"/>
              <a:cs typeface="ヒラギノ角ゴ Pro W3"/>
            </a:endParaRPr>
          </a:p>
          <a:p>
            <a:r>
              <a:rPr lang="en-US" sz="1600" dirty="0" smtClean="0">
                <a:ea typeface="ヒラギノ角ゴ Pro W3"/>
                <a:cs typeface="ヒラギノ角ゴ Pro W3"/>
              </a:rPr>
              <a:t>HN makes it available to you at no cost, but it is the facility that can be fined from OCR not HN</a:t>
            </a:r>
          </a:p>
          <a:p>
            <a:endParaRPr lang="en-US" sz="1600" dirty="0" smtClean="0">
              <a:ea typeface="ヒラギノ角ゴ Pro W3"/>
              <a:cs typeface="ヒラギノ角ゴ Pro W3"/>
            </a:endParaRPr>
          </a:p>
          <a:p>
            <a:r>
              <a:rPr lang="en-US" sz="1600" dirty="0" smtClean="0">
                <a:ea typeface="ヒラギノ角ゴ Pro W3"/>
                <a:cs typeface="ヒラギノ角ゴ Pro W3"/>
              </a:rPr>
              <a:t>CBAS, LTSS, clinics and physician offices</a:t>
            </a:r>
          </a:p>
        </p:txBody>
      </p:sp>
      <p:sp>
        <p:nvSpPr>
          <p:cNvPr id="81923" name="Slide Number Placeholder 3"/>
          <p:cNvSpPr>
            <a:spLocks noGrp="1"/>
          </p:cNvSpPr>
          <p:nvPr>
            <p:ph type="sldNum" sz="quarter" idx="5"/>
          </p:nvPr>
        </p:nvSpPr>
        <p:spPr>
          <a:noFill/>
        </p:spPr>
        <p:txBody>
          <a:bodyPr/>
          <a:lstStyle/>
          <a:p>
            <a:fld id="{33C8498F-1F8E-4374-8DB2-D8CA2312F43F}" type="slidenum">
              <a:rPr lang="en-US" smtClean="0">
                <a:latin typeface="Arial" charset="0"/>
                <a:ea typeface="ヒラギノ角ゴ Pro W3"/>
                <a:cs typeface="ヒラギノ角ゴ Pro W3"/>
              </a:rPr>
              <a:pPr/>
              <a:t>19</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363333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ヒラギノ角ゴ Pro W3"/>
                <a:cs typeface="ヒラギノ角ゴ Pro W3"/>
              </a:rPr>
              <a:t>Culture is in us and outside of us</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We have a shared way of viewing the natural world, the spiritual world, our family structure</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We are comfortable that we know what to expect in behaviors from others around us</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We all agree that waiting your turn is the standard</a:t>
            </a:r>
          </a:p>
          <a:p>
            <a:r>
              <a:rPr lang="en-US" altLang="en-US" dirty="0" smtClean="0">
                <a:ea typeface="ヒラギノ角ゴ Pro W3"/>
                <a:cs typeface="ヒラギノ角ゴ Pro W3"/>
              </a:rPr>
              <a:t>We all share that injured should be helped</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Growing up we become enculturated to the standards of the culture we were born into.  </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As we grow, we may be in a position to need to acculturate, or adapt to another culture.  </a:t>
            </a:r>
          </a:p>
          <a:p>
            <a:r>
              <a:rPr lang="en-US" altLang="en-US" dirty="0" smtClean="0">
                <a:ea typeface="ヒラギノ角ゴ Pro W3"/>
                <a:cs typeface="ヒラギノ角ゴ Pro W3"/>
              </a:rPr>
              <a:t>Some people never have this experience and other people have the experience many times in their life. </a:t>
            </a:r>
          </a:p>
        </p:txBody>
      </p:sp>
    </p:spTree>
    <p:extLst>
      <p:ext uri="{BB962C8B-B14F-4D97-AF65-F5344CB8AC3E}">
        <p14:creationId xmlns:p14="http://schemas.microsoft.com/office/powerpoint/2010/main" val="1457574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r>
              <a:rPr lang="en-US" dirty="0" smtClean="0">
                <a:ea typeface="ヒラギノ角ゴ Pro W3"/>
                <a:cs typeface="ヒラギノ角ゴ Pro W3"/>
              </a:rPr>
              <a:t>MODULE 1 - Add 711 – add content on alternative formats</a:t>
            </a:r>
          </a:p>
          <a:p>
            <a:endParaRPr lang="en-US" dirty="0" smtClean="0">
              <a:ea typeface="ヒラギノ角ゴ Pro W3"/>
              <a:cs typeface="ヒラギノ角ゴ Pro W3"/>
            </a:endParaRPr>
          </a:p>
          <a:p>
            <a:r>
              <a:rPr lang="en-US" dirty="0" smtClean="0">
                <a:ea typeface="ヒラギノ角ゴ Pro W3"/>
                <a:cs typeface="ヒラギノ角ゴ Pro W3"/>
              </a:rPr>
              <a:t>One of my colleagues, a PhD, recently supported her father through cancer treatment, hospice care and his final days.   One of the ways that she was able to provide loving and attentive support for her father  as well as deal with the emotional trauma herself was to not act as an interpreter.  </a:t>
            </a:r>
          </a:p>
          <a:p>
            <a:endParaRPr lang="en-US" dirty="0" smtClean="0">
              <a:ea typeface="ヒラギノ角ゴ Pro W3"/>
              <a:cs typeface="ヒラギノ角ゴ Pro W3"/>
            </a:endParaRPr>
          </a:p>
          <a:p>
            <a:r>
              <a:rPr lang="en-US" dirty="0" smtClean="0">
                <a:ea typeface="ヒラギノ角ゴ Pro W3"/>
                <a:cs typeface="ヒラギノ角ゴ Pro W3"/>
              </a:rPr>
              <a:t>When language is a barrier to effective communication a professional trained interpreter can provide many advantages over using office staff or the family of the patient. </a:t>
            </a:r>
          </a:p>
          <a:p>
            <a:endParaRPr lang="en-US" dirty="0" smtClean="0">
              <a:ea typeface="ヒラギノ角ゴ Pro W3"/>
              <a:cs typeface="ヒラギノ角ゴ Pro W3"/>
            </a:endParaRPr>
          </a:p>
          <a:p>
            <a:r>
              <a:rPr lang="en-US" dirty="0" smtClean="0">
                <a:ea typeface="ヒラギノ角ゴ Pro W3"/>
                <a:cs typeface="ヒラギノ角ゴ Pro W3"/>
              </a:rPr>
              <a:t>Taking a minute to brief the interpreter before stepping into the exam room can help  keep the appointment moving smoothly. </a:t>
            </a:r>
          </a:p>
          <a:p>
            <a:endParaRPr lang="en-US" dirty="0" smtClean="0">
              <a:ea typeface="ヒラギノ角ゴ Pro W3"/>
              <a:cs typeface="ヒラギノ角ゴ Pro W3"/>
            </a:endParaRPr>
          </a:p>
          <a:p>
            <a:endParaRPr lang="en-US" dirty="0" smtClean="0">
              <a:ea typeface="ヒラギノ角ゴ Pro W3"/>
              <a:cs typeface="ヒラギノ角ゴ Pro W3"/>
            </a:endParaRPr>
          </a:p>
          <a:p>
            <a:r>
              <a:rPr lang="en-US" dirty="0" smtClean="0">
                <a:ea typeface="ヒラギノ角ゴ Pro W3"/>
                <a:cs typeface="ヒラギノ角ゴ Pro W3"/>
              </a:rPr>
              <a:t>Avoid interrupting during interpretation.  </a:t>
            </a:r>
          </a:p>
          <a:p>
            <a:r>
              <a:rPr lang="en-US" dirty="0" smtClean="0">
                <a:ea typeface="ヒラギノ角ゴ Pro W3"/>
                <a:cs typeface="ヒラギノ角ゴ Pro W3"/>
              </a:rPr>
              <a:t>In some languages, it may take longer to explain a word or concept</a:t>
            </a:r>
          </a:p>
        </p:txBody>
      </p:sp>
      <p:sp>
        <p:nvSpPr>
          <p:cNvPr id="83971" name="Slide Number Placeholder 3"/>
          <p:cNvSpPr>
            <a:spLocks noGrp="1"/>
          </p:cNvSpPr>
          <p:nvPr>
            <p:ph type="sldNum" sz="quarter" idx="5"/>
          </p:nvPr>
        </p:nvSpPr>
        <p:spPr>
          <a:noFill/>
        </p:spPr>
        <p:txBody>
          <a:bodyPr/>
          <a:lstStyle/>
          <a:p>
            <a:fld id="{4FD91E42-E951-49CC-A7C8-E44337255B3B}" type="slidenum">
              <a:rPr lang="en-US" smtClean="0">
                <a:latin typeface="Arial" charset="0"/>
                <a:ea typeface="ヒラギノ角ゴ Pro W3"/>
                <a:cs typeface="ヒラギノ角ゴ Pro W3"/>
              </a:rPr>
              <a:pPr/>
              <a:t>20</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2499074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r>
              <a:rPr lang="en-US" dirty="0" smtClean="0">
                <a:ea typeface="ヒラギノ角ゴ Pro W3"/>
                <a:cs typeface="ヒラギノ角ゴ Pro W3"/>
              </a:rPr>
              <a:t>MODULE 4</a:t>
            </a:r>
          </a:p>
          <a:p>
            <a:r>
              <a:rPr lang="en-US" sz="1600" dirty="0" smtClean="0">
                <a:ea typeface="ヒラギノ角ゴ Pro W3"/>
                <a:cs typeface="ヒラギノ角ゴ Pro W3"/>
              </a:rPr>
              <a:t>The ADA requires that communication with person’s with disabilities be as effective as communicating with others.  </a:t>
            </a:r>
          </a:p>
          <a:p>
            <a:endParaRPr lang="en-US" sz="1600" dirty="0" smtClean="0">
              <a:ea typeface="ヒラギノ角ゴ Pro W3"/>
              <a:cs typeface="ヒラギノ角ゴ Pro W3"/>
            </a:endParaRPr>
          </a:p>
          <a:p>
            <a:r>
              <a:rPr lang="en-US" sz="1600" dirty="0" smtClean="0">
                <a:ea typeface="ヒラギノ角ゴ Pro W3"/>
                <a:cs typeface="ヒラギノ角ゴ Pro W3"/>
              </a:rPr>
              <a:t>Sign language interpreters are required.  </a:t>
            </a:r>
          </a:p>
          <a:p>
            <a:endParaRPr lang="en-US" sz="1600" dirty="0" smtClean="0">
              <a:ea typeface="ヒラギノ角ゴ Pro W3"/>
              <a:cs typeface="ヒラギノ角ゴ Pro W3"/>
            </a:endParaRPr>
          </a:p>
          <a:p>
            <a:r>
              <a:rPr lang="en-US" sz="1600" dirty="0" smtClean="0">
                <a:ea typeface="ヒラギノ角ゴ Pro W3"/>
                <a:cs typeface="ヒラギノ角ゴ Pro W3"/>
              </a:rPr>
              <a:t>Speech to text interpreting is also available. </a:t>
            </a:r>
          </a:p>
          <a:p>
            <a:endParaRPr lang="en-US" sz="1600" dirty="0" smtClean="0">
              <a:ea typeface="ヒラギノ角ゴ Pro W3"/>
              <a:cs typeface="ヒラギノ角ゴ Pro W3"/>
            </a:endParaRPr>
          </a:p>
          <a:p>
            <a:r>
              <a:rPr lang="en-US" sz="1600" dirty="0" smtClean="0">
                <a:ea typeface="ヒラギノ角ゴ Pro W3"/>
                <a:cs typeface="ヒラギノ角ゴ Pro W3"/>
              </a:rPr>
              <a:t>Hospitals to provide their own. </a:t>
            </a:r>
          </a:p>
        </p:txBody>
      </p:sp>
      <p:sp>
        <p:nvSpPr>
          <p:cNvPr id="86019" name="Slide Number Placeholder 3"/>
          <p:cNvSpPr>
            <a:spLocks noGrp="1"/>
          </p:cNvSpPr>
          <p:nvPr>
            <p:ph type="sldNum" sz="quarter" idx="5"/>
          </p:nvPr>
        </p:nvSpPr>
        <p:spPr>
          <a:noFill/>
        </p:spPr>
        <p:txBody>
          <a:bodyPr/>
          <a:lstStyle/>
          <a:p>
            <a:fld id="{FC14D445-ED05-4377-B508-6A7824C8636C}" type="slidenum">
              <a:rPr lang="en-US" smtClean="0">
                <a:latin typeface="Arial" charset="0"/>
                <a:ea typeface="ヒラギノ角ゴ Pro W3"/>
                <a:cs typeface="ヒラギノ角ゴ Pro W3"/>
              </a:rPr>
              <a:pPr/>
              <a:t>21</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170749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p:cNvSpPr>
          <p:nvPr>
            <p:ph type="sldImg"/>
          </p:nvPr>
        </p:nvSpPr>
        <p:spPr>
          <a:ln/>
        </p:spPr>
      </p:sp>
      <p:sp>
        <p:nvSpPr>
          <p:cNvPr id="241666" name="Notes Placeholder 2"/>
          <p:cNvSpPr>
            <a:spLocks noGrp="1"/>
          </p:cNvSpPr>
          <p:nvPr>
            <p:ph type="body" idx="1"/>
          </p:nvPr>
        </p:nvSpPr>
        <p:spPr>
          <a:noFill/>
          <a:ln/>
        </p:spPr>
        <p:txBody>
          <a:bodyPr/>
          <a:lstStyle/>
          <a:p>
            <a:r>
              <a:rPr lang="en-US" dirty="0" smtClean="0">
                <a:ea typeface="ヒラギノ角ゴ Pro W3"/>
                <a:cs typeface="ヒラギノ角ゴ Pro W3"/>
              </a:rPr>
              <a:t>NOTE (JC:</a:t>
            </a:r>
            <a:r>
              <a:rPr lang="en-US" baseline="0" dirty="0" smtClean="0">
                <a:ea typeface="ヒラギノ角ゴ Pro W3"/>
                <a:cs typeface="ヒラギノ角ゴ Pro W3"/>
              </a:rPr>
              <a:t> changes have been made)</a:t>
            </a:r>
            <a:endParaRPr lang="en-US" dirty="0" smtClean="0">
              <a:ea typeface="ヒラギノ角ゴ Pro W3"/>
              <a:cs typeface="ヒラギノ角ゴ Pro W3"/>
            </a:endParaRPr>
          </a:p>
          <a:p>
            <a:pPr marL="171450" indent="-171450">
              <a:buFontTx/>
              <a:buChar char="-"/>
            </a:pPr>
            <a:r>
              <a:rPr lang="en-US" baseline="0" dirty="0" smtClean="0">
                <a:ea typeface="ヒラギノ角ゴ Pro W3"/>
                <a:cs typeface="ヒラギノ角ゴ Pro W3"/>
              </a:rPr>
              <a:t>Do you want to keep the original format of the references? Example; Culture and Cultural Competency as the topic, then bullet the references pertaining to that topic? </a:t>
            </a:r>
          </a:p>
          <a:p>
            <a:pPr marL="171450" indent="-171450">
              <a:buFontTx/>
              <a:buChar char="-"/>
            </a:pPr>
            <a:r>
              <a:rPr lang="en-US" baseline="0" dirty="0" smtClean="0">
                <a:ea typeface="ヒラギノ角ゴ Pro W3"/>
                <a:cs typeface="ヒラギノ角ゴ Pro W3"/>
              </a:rPr>
              <a:t>References match the original ICE Trainings, but two of the five hyperlinks won’t open. 3 and 4</a:t>
            </a:r>
            <a:r>
              <a:rPr lang="en-US" baseline="30000" dirty="0" smtClean="0">
                <a:ea typeface="ヒラギノ角ゴ Pro W3"/>
                <a:cs typeface="ヒラギノ角ゴ Pro W3"/>
              </a:rPr>
              <a:t>th</a:t>
            </a:r>
            <a:r>
              <a:rPr lang="en-US" baseline="0" dirty="0" smtClean="0">
                <a:ea typeface="ヒラギノ角ゴ Pro W3"/>
                <a:cs typeface="ヒラギノ角ゴ Pro W3"/>
              </a:rPr>
              <a:t>. </a:t>
            </a:r>
          </a:p>
          <a:p>
            <a:pPr marL="171450" indent="-171450">
              <a:buFontTx/>
              <a:buChar char="-"/>
            </a:pPr>
            <a:endParaRPr lang="en-US" dirty="0" smtClean="0">
              <a:ea typeface="ヒラギノ角ゴ Pro W3"/>
              <a:cs typeface="ヒラギノ角ゴ Pro W3"/>
            </a:endParaRPr>
          </a:p>
          <a:p>
            <a:pPr marL="0" indent="0">
              <a:buFontTx/>
              <a:buNone/>
            </a:pPr>
            <a:r>
              <a:rPr lang="en-US" dirty="0" smtClean="0">
                <a:ea typeface="ヒラギノ角ゴ Pro W3"/>
                <a:cs typeface="ヒラギノ角ゴ Pro W3"/>
              </a:rPr>
              <a:t>Third</a:t>
            </a:r>
            <a:r>
              <a:rPr lang="en-US" baseline="0" dirty="0" smtClean="0">
                <a:ea typeface="ヒラギノ角ゴ Pro W3"/>
                <a:cs typeface="ヒラギノ角ゴ Pro W3"/>
              </a:rPr>
              <a:t> Bullet: Hyperlink does not open the source. Here is the link I believe pertains to the resource title. PLEASE DOUBLE CHECK! https://cccm.thinkculturalhealth.hhs.gov/PDF_Docs/Physicians_QIO_Facilitator_GuideMEDQIC.pdf</a:t>
            </a:r>
          </a:p>
          <a:p>
            <a:pPr marL="0" indent="0">
              <a:buFontTx/>
              <a:buNone/>
            </a:pPr>
            <a:endParaRPr lang="en-US" dirty="0" smtClean="0">
              <a:ea typeface="ヒラギノ角ゴ Pro W3"/>
              <a:cs typeface="ヒラギノ角ゴ Pro W3"/>
            </a:endParaRPr>
          </a:p>
          <a:p>
            <a:r>
              <a:rPr lang="en-US" dirty="0" smtClean="0">
                <a:ea typeface="ヒラギノ角ゴ Pro W3"/>
                <a:cs typeface="ヒラギノ角ゴ Pro W3"/>
              </a:rPr>
              <a:t>Fourth</a:t>
            </a:r>
            <a:r>
              <a:rPr lang="en-US" baseline="0" dirty="0" smtClean="0">
                <a:ea typeface="ヒラギノ角ゴ Pro W3"/>
                <a:cs typeface="ヒラギノ角ゴ Pro W3"/>
              </a:rPr>
              <a:t> Bullet: Hyperlink does not open the source. Here is a link to the same source material: http://med.fsu.edu/userFiles/file/ahec_health_clinicians_manual.pdf</a:t>
            </a:r>
          </a:p>
          <a:p>
            <a:endParaRPr lang="en-US" baseline="0" dirty="0" smtClean="0">
              <a:ea typeface="ヒラギノ角ゴ Pro W3"/>
              <a:cs typeface="ヒラギノ角ゴ Pro W3"/>
            </a:endParaRPr>
          </a:p>
          <a:p>
            <a:endParaRPr lang="en-US" baseline="0" dirty="0" smtClean="0">
              <a:ea typeface="ヒラギノ角ゴ Pro W3"/>
              <a:cs typeface="ヒラギノ角ゴ Pro W3"/>
            </a:endParaRPr>
          </a:p>
        </p:txBody>
      </p:sp>
      <p:sp>
        <p:nvSpPr>
          <p:cNvPr id="241667" name="Slide Number Placeholder 3"/>
          <p:cNvSpPr>
            <a:spLocks noGrp="1"/>
          </p:cNvSpPr>
          <p:nvPr>
            <p:ph type="sldNum" sz="quarter" idx="5"/>
          </p:nvPr>
        </p:nvSpPr>
        <p:spPr>
          <a:noFill/>
        </p:spPr>
        <p:txBody>
          <a:bodyPr/>
          <a:lstStyle/>
          <a:p>
            <a:fld id="{C7B23220-67C9-47BC-8C49-45B693F24A57}" type="slidenum">
              <a:rPr lang="en-US" smtClean="0">
                <a:latin typeface="Arial" charset="0"/>
                <a:ea typeface="ヒラギノ角ゴ Pro W3"/>
                <a:cs typeface="ヒラギノ角ゴ Pro W3"/>
              </a:rPr>
              <a:pPr/>
              <a:t>22</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255849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a:ln/>
        </p:spPr>
      </p:sp>
      <p:sp>
        <p:nvSpPr>
          <p:cNvPr id="256002" name="Notes Placeholder 2"/>
          <p:cNvSpPr>
            <a:spLocks noGrp="1"/>
          </p:cNvSpPr>
          <p:nvPr>
            <p:ph type="body" idx="1"/>
          </p:nvPr>
        </p:nvSpPr>
        <p:spPr>
          <a:noFill/>
          <a:ln/>
        </p:spPr>
        <p:txBody>
          <a:bodyPr/>
          <a:lstStyle/>
          <a:p>
            <a:r>
              <a:rPr lang="en-US" dirty="0" smtClean="0">
                <a:ea typeface="ヒラギノ角ゴ Pro W3"/>
                <a:cs typeface="ヒラギノ角ゴ Pro W3"/>
              </a:rPr>
              <a:t>Update the ICE Logo</a:t>
            </a:r>
          </a:p>
          <a:p>
            <a:r>
              <a:rPr lang="en-US" dirty="0" smtClean="0">
                <a:ea typeface="ヒラギノ角ゴ Pro W3"/>
                <a:cs typeface="ヒラギノ角ゴ Pro W3"/>
              </a:rPr>
              <a:t>*the logo on the slide is</a:t>
            </a:r>
            <a:r>
              <a:rPr lang="en-US" baseline="0" dirty="0" smtClean="0">
                <a:ea typeface="ヒラギノ角ゴ Pro W3"/>
                <a:cs typeface="ヒラギノ角ゴ Pro W3"/>
              </a:rPr>
              <a:t> from there website (Fix logo)</a:t>
            </a:r>
            <a:endParaRPr lang="en-US" dirty="0" smtClean="0">
              <a:ea typeface="ヒラギノ角ゴ Pro W3"/>
              <a:cs typeface="ヒラギノ角ゴ Pro W3"/>
            </a:endParaRPr>
          </a:p>
        </p:txBody>
      </p:sp>
      <p:sp>
        <p:nvSpPr>
          <p:cNvPr id="256003" name="Slide Number Placeholder 3"/>
          <p:cNvSpPr>
            <a:spLocks noGrp="1"/>
          </p:cNvSpPr>
          <p:nvPr>
            <p:ph type="sldNum" sz="quarter" idx="5"/>
          </p:nvPr>
        </p:nvSpPr>
        <p:spPr>
          <a:noFill/>
        </p:spPr>
        <p:txBody>
          <a:bodyPr/>
          <a:lstStyle/>
          <a:p>
            <a:fld id="{A2A3487A-E6A6-49E1-B77A-EDB80A906E78}" type="slidenum">
              <a:rPr lang="en-US" smtClean="0">
                <a:latin typeface="Arial" charset="0"/>
                <a:ea typeface="ヒラギノ角ゴ Pro W3"/>
                <a:cs typeface="ヒラギノ角ゴ Pro W3"/>
              </a:rPr>
              <a:pPr/>
              <a:t>23</a:t>
            </a:fld>
            <a:endParaRPr lang="en-US" smtClean="0">
              <a:latin typeface="Arial" charset="0"/>
              <a:ea typeface="ヒラギノ角ゴ Pro W3"/>
              <a:cs typeface="ヒラギノ角ゴ Pro W3"/>
            </a:endParaRPr>
          </a:p>
        </p:txBody>
      </p:sp>
    </p:spTree>
    <p:extLst>
      <p:ext uri="{BB962C8B-B14F-4D97-AF65-F5344CB8AC3E}">
        <p14:creationId xmlns:p14="http://schemas.microsoft.com/office/powerpoint/2010/main" val="375089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89722B-3E83-4289-B45E-38CB0D833834}" type="slidenum">
              <a:rPr lang="en-US" smtClean="0"/>
              <a:pPr>
                <a:defRPr/>
              </a:pPr>
              <a:t>3</a:t>
            </a:fld>
            <a:endParaRPr lang="en-US" dirty="0"/>
          </a:p>
        </p:txBody>
      </p:sp>
    </p:spTree>
    <p:extLst>
      <p:ext uri="{BB962C8B-B14F-4D97-AF65-F5344CB8AC3E}">
        <p14:creationId xmlns:p14="http://schemas.microsoft.com/office/powerpoint/2010/main" val="252180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ヒラギノ角ゴ Pro W3"/>
                <a:cs typeface="ヒラギノ角ゴ Pro W3"/>
              </a:rPr>
              <a:t>Remember (Slide) </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Therefore, the more exposure you have to different culture the more likely you are to be able to relate or understand patients from those cultures </a:t>
            </a:r>
          </a:p>
        </p:txBody>
      </p:sp>
    </p:spTree>
    <p:extLst>
      <p:ext uri="{BB962C8B-B14F-4D97-AF65-F5344CB8AC3E}">
        <p14:creationId xmlns:p14="http://schemas.microsoft.com/office/powerpoint/2010/main" val="155846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changes over the lifetime of the individual based on experiences and social interactions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While there is always individual</a:t>
            </a:r>
            <a:r>
              <a:rPr lang="en-US" sz="1200" baseline="0" dirty="0" smtClean="0"/>
              <a:t> variation,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There are limits, there are some cultural options that a single individual can not adopt without being ostracized by the group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Example: The American standard for cleanliness.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86F50AA6-CD2C-4B2C-BB46-DE87DE11AE5B}" type="slidenum">
              <a:rPr lang="en-US" smtClean="0"/>
              <a:pPr>
                <a:defRPr/>
              </a:pPr>
              <a:t>5</a:t>
            </a:fld>
            <a:endParaRPr lang="en-US" dirty="0"/>
          </a:p>
        </p:txBody>
      </p:sp>
    </p:spTree>
    <p:extLst>
      <p:ext uri="{BB962C8B-B14F-4D97-AF65-F5344CB8AC3E}">
        <p14:creationId xmlns:p14="http://schemas.microsoft.com/office/powerpoint/2010/main" val="210450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ヒラギノ角ゴ Pro W3"/>
                <a:cs typeface="ヒラギノ角ゴ Pro W3"/>
              </a:rPr>
              <a:t>Cultural perspectives directly create what one considers to be illness and what one should do about it</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Are</a:t>
            </a:r>
            <a:r>
              <a:rPr lang="en-US" altLang="en-US" baseline="0" dirty="0" smtClean="0">
                <a:ea typeface="ヒラギノ角ゴ Pro W3"/>
                <a:cs typeface="ヒラギノ角ゴ Pro W3"/>
              </a:rPr>
              <a:t> you treating an infection or an ancestor’s warning? </a:t>
            </a:r>
          </a:p>
          <a:p>
            <a:endParaRPr lang="en-US" altLang="en-US" baseline="0" dirty="0" smtClean="0">
              <a:ea typeface="ヒラギノ角ゴ Pro W3"/>
              <a:cs typeface="ヒラギノ角ゴ Pro W3"/>
            </a:endParaRPr>
          </a:p>
          <a:p>
            <a:r>
              <a:rPr lang="en-US" altLang="en-US" baseline="0" dirty="0" smtClean="0">
                <a:ea typeface="ヒラギノ角ゴ Pro W3"/>
                <a:cs typeface="ヒラギノ角ゴ Pro W3"/>
              </a:rPr>
              <a:t>Research has demonstrated that there is a decision making hierarchy in societies that use both biomedicine and alternative health care practices.  </a:t>
            </a:r>
          </a:p>
          <a:p>
            <a:endParaRPr lang="en-US" altLang="en-US" baseline="0" dirty="0" smtClean="0">
              <a:ea typeface="ヒラギノ角ゴ Pro W3"/>
              <a:cs typeface="ヒラギノ角ゴ Pro W3"/>
            </a:endParaRPr>
          </a:p>
          <a:p>
            <a:r>
              <a:rPr lang="en-US" altLang="en-US" baseline="0" dirty="0" smtClean="0">
                <a:ea typeface="ヒラギノ角ゴ Pro W3"/>
                <a:cs typeface="ヒラギノ角ゴ Pro W3"/>
              </a:rPr>
              <a:t>Attitudes can be expressed in a very subtle manner- the seating arrangement- by placing seating in rows, the office has allowed for the natural addition of wheel chairs into the seating of the waiting room.  If all of the chairs were lining the walls someone in a wheel chair would be in the center of the room standing out from the others seated. </a:t>
            </a:r>
          </a:p>
          <a:p>
            <a:endParaRPr lang="en-US" altLang="en-US" baseline="0" dirty="0" smtClean="0">
              <a:ea typeface="ヒラギノ角ゴ Pro W3"/>
              <a:cs typeface="ヒラギノ角ゴ Pro W3"/>
            </a:endParaRPr>
          </a:p>
          <a:p>
            <a:r>
              <a:rPr lang="en-US" altLang="en-US" baseline="0" dirty="0" smtClean="0">
                <a:ea typeface="ヒラギノ角ゴ Pro W3"/>
                <a:cs typeface="ヒラギノ角ゴ Pro W3"/>
              </a:rPr>
              <a:t>Subtle differences like the use of color, position of chairs and use of decorative elements convey cultural inclusion or exclusion. </a:t>
            </a:r>
          </a:p>
          <a:p>
            <a:endParaRPr lang="en-US" altLang="en-US" baseline="0" dirty="0" smtClean="0">
              <a:ea typeface="ヒラギノ角ゴ Pro W3"/>
              <a:cs typeface="ヒラギノ角ゴ Pro W3"/>
            </a:endParaRPr>
          </a:p>
          <a:p>
            <a:r>
              <a:rPr lang="en-US" altLang="en-US" baseline="0" dirty="0" smtClean="0">
                <a:ea typeface="ヒラギノ角ゴ Pro W3"/>
                <a:cs typeface="ヒラギノ角ゴ Pro W3"/>
              </a:rPr>
              <a:t>In some areas the door jambs and window casings would be red.   Or there would be a mirror directly in front of you when you walked in.  </a:t>
            </a:r>
          </a:p>
          <a:p>
            <a:endParaRPr lang="en-US" altLang="en-US" baseline="0" dirty="0" smtClean="0">
              <a:ea typeface="ヒラギノ角ゴ Pro W3"/>
              <a:cs typeface="ヒラギノ角ゴ Pro W3"/>
            </a:endParaRPr>
          </a:p>
          <a:p>
            <a:endParaRPr lang="en-US" altLang="en-US" dirty="0" smtClean="0">
              <a:ea typeface="ヒラギノ角ゴ Pro W3"/>
              <a:cs typeface="ヒラギノ角ゴ Pro W3"/>
            </a:endParaRPr>
          </a:p>
        </p:txBody>
      </p:sp>
    </p:spTree>
    <p:extLst>
      <p:ext uri="{BB962C8B-B14F-4D97-AF65-F5344CB8AC3E}">
        <p14:creationId xmlns:p14="http://schemas.microsoft.com/office/powerpoint/2010/main" val="127233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a:lstStyle/>
          <a:p>
            <a:pPr>
              <a:defRPr/>
            </a:pPr>
            <a:fld id="{BB2B58B3-4C27-4FF5-B18C-6E19A95DA8C2}" type="slidenum">
              <a:rPr lang="en-US">
                <a:solidFill>
                  <a:srgbClr val="000000"/>
                </a:solidFill>
                <a:latin typeface="Arial" charset="0"/>
              </a:rPr>
              <a:pPr>
                <a:defRPr/>
              </a:pPr>
              <a:t>7</a:t>
            </a:fld>
            <a:endParaRPr lang="en-US" dirty="0">
              <a:solidFill>
                <a:srgbClr val="000000"/>
              </a:solidFill>
              <a:latin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ea typeface="ヒラギノ角ゴ Pro W3"/>
              <a:cs typeface="ヒラギノ角ゴ Pro W3"/>
            </a:endParaRPr>
          </a:p>
        </p:txBody>
      </p:sp>
    </p:spTree>
    <p:extLst>
      <p:ext uri="{BB962C8B-B14F-4D97-AF65-F5344CB8AC3E}">
        <p14:creationId xmlns:p14="http://schemas.microsoft.com/office/powerpoint/2010/main" val="67263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solidFill>
                  <a:schemeClr val="tx1"/>
                </a:solidFill>
              </a:rPr>
              <a:t>Health Professionals Self-Assessment Tool </a:t>
            </a:r>
          </a:p>
          <a:p>
            <a:endParaRPr lang="en-US" dirty="0" smtClean="0"/>
          </a:p>
          <a:p>
            <a:r>
              <a:rPr lang="en-US" altLang="en-US" dirty="0" smtClean="0">
                <a:ea typeface="ヒラギノ角ゴ Pro W3"/>
                <a:cs typeface="ヒラギノ角ゴ Pro W3"/>
              </a:rPr>
              <a:t>As</a:t>
            </a:r>
            <a:r>
              <a:rPr lang="en-US" altLang="en-US" baseline="0" dirty="0" smtClean="0">
                <a:ea typeface="ヒラギノ角ゴ Pro W3"/>
                <a:cs typeface="ヒラギノ角ゴ Pro W3"/>
              </a:rPr>
              <a:t> we go through the strategies for becoming culturally aware and sensitive, we can use this tool to help guide where you began and where you would like to be in the continuum. </a:t>
            </a:r>
          </a:p>
          <a:p>
            <a:endParaRPr lang="en-US" altLang="en-US" baseline="0" dirty="0" smtClean="0">
              <a:ea typeface="ヒラギノ角ゴ Pro W3"/>
              <a:cs typeface="ヒラギノ角ゴ Pro W3"/>
            </a:endParaRPr>
          </a:p>
          <a:p>
            <a:r>
              <a:rPr lang="en-US" altLang="en-US" baseline="0" dirty="0" smtClean="0">
                <a:ea typeface="ヒラギノ角ゴ Pro W3"/>
                <a:cs typeface="ヒラギノ角ゴ Pro W3"/>
              </a:rPr>
              <a:t>Think about the practice perspective to see where your comfort areas are.  </a:t>
            </a:r>
            <a:endParaRPr lang="en-US" altLang="en-US" dirty="0" smtClean="0">
              <a:ea typeface="ヒラギノ角ゴ Pro W3"/>
              <a:cs typeface="ヒラギノ角ゴ Pro W3"/>
            </a:endParaRPr>
          </a:p>
          <a:p>
            <a:endParaRPr lang="en-US" dirty="0"/>
          </a:p>
        </p:txBody>
      </p:sp>
      <p:sp>
        <p:nvSpPr>
          <p:cNvPr id="4" name="Slide Number Placeholder 3"/>
          <p:cNvSpPr>
            <a:spLocks noGrp="1"/>
          </p:cNvSpPr>
          <p:nvPr>
            <p:ph type="sldNum" sz="quarter" idx="10"/>
          </p:nvPr>
        </p:nvSpPr>
        <p:spPr/>
        <p:txBody>
          <a:bodyPr/>
          <a:lstStyle/>
          <a:p>
            <a:pPr>
              <a:defRPr/>
            </a:pPr>
            <a:fld id="{B589722B-3E83-4289-B45E-38CB0D833834}" type="slidenum">
              <a:rPr lang="en-US" smtClean="0"/>
              <a:pPr>
                <a:defRPr/>
              </a:pPr>
              <a:t>8</a:t>
            </a:fld>
            <a:endParaRPr lang="en-US" dirty="0"/>
          </a:p>
        </p:txBody>
      </p:sp>
    </p:spTree>
    <p:extLst>
      <p:ext uri="{BB962C8B-B14F-4D97-AF65-F5344CB8AC3E}">
        <p14:creationId xmlns:p14="http://schemas.microsoft.com/office/powerpoint/2010/main" val="153547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dirty="0" smtClean="0">
                <a:ea typeface="ヒラギノ角ゴ Pro W3"/>
                <a:cs typeface="ヒラギノ角ゴ Pro W3"/>
              </a:rPr>
              <a:t>Module 1</a:t>
            </a:r>
          </a:p>
          <a:p>
            <a:r>
              <a:rPr lang="en-US" dirty="0" smtClean="0">
                <a:ea typeface="ヒラギノ角ゴ Pro W3"/>
                <a:cs typeface="ヒラギノ角ゴ Pro W3"/>
              </a:rPr>
              <a:t>Diana</a:t>
            </a:r>
          </a:p>
        </p:txBody>
      </p:sp>
      <p:sp>
        <p:nvSpPr>
          <p:cNvPr id="63491" name="Slide Number Placeholder 3"/>
          <p:cNvSpPr>
            <a:spLocks noGrp="1"/>
          </p:cNvSpPr>
          <p:nvPr>
            <p:ph type="sldNum" sz="quarter" idx="5"/>
          </p:nvPr>
        </p:nvSpPr>
        <p:spPr>
          <a:noFill/>
        </p:spPr>
        <p:txBody>
          <a:bodyPr/>
          <a:lstStyle/>
          <a:p>
            <a:fld id="{3CD91194-8886-4CB2-AA30-A4752CEC6C9A}" type="slidenum">
              <a:rPr lang="en-US" smtClean="0">
                <a:latin typeface="Arial" charset="0"/>
                <a:ea typeface="ヒラギノ角ゴ Pro W3"/>
                <a:cs typeface="ヒラギノ角ゴ Pro W3"/>
              </a:rPr>
              <a:pPr/>
              <a:t>9</a:t>
            </a:fld>
            <a:endParaRPr 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393259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HN Puzzle">
    <p:spTree>
      <p:nvGrpSpPr>
        <p:cNvPr id="1" name=""/>
        <p:cNvGrpSpPr/>
        <p:nvPr/>
      </p:nvGrpSpPr>
      <p:grpSpPr>
        <a:xfrm>
          <a:off x="0" y="0"/>
          <a:ext cx="0" cy="0"/>
          <a:chOff x="0" y="0"/>
          <a:chExt cx="0" cy="0"/>
        </a:xfrm>
      </p:grpSpPr>
      <p:sp>
        <p:nvSpPr>
          <p:cNvPr id="6" name="Rectangle 35"/>
          <p:cNvSpPr>
            <a:spLocks noChangeArrowheads="1"/>
          </p:cNvSpPr>
          <p:nvPr userDrawn="1"/>
        </p:nvSpPr>
        <p:spPr bwMode="auto">
          <a:xfrm>
            <a:off x="0" y="0"/>
            <a:ext cx="9150350" cy="344488"/>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a:ea typeface="ヒラギノ角ゴ Pro W3" pitchFamily="-108" charset="-128"/>
              <a:cs typeface="Arial"/>
            </a:endParaRPr>
          </a:p>
        </p:txBody>
      </p:sp>
      <p:sp>
        <p:nvSpPr>
          <p:cNvPr id="2" name="Title 1"/>
          <p:cNvSpPr>
            <a:spLocks noGrp="1"/>
          </p:cNvSpPr>
          <p:nvPr>
            <p:ph type="ctrTitle"/>
          </p:nvPr>
        </p:nvSpPr>
        <p:spPr>
          <a:xfrm>
            <a:off x="914400" y="432001"/>
            <a:ext cx="7790700" cy="1785600"/>
          </a:xfrm>
          <a:noFill/>
          <a:ln w="9525">
            <a:noFill/>
            <a:miter lim="800000"/>
            <a:headEnd/>
            <a:tailEnd/>
          </a:ln>
        </p:spPr>
        <p:txBody>
          <a:bodyPr tIns="45720" bIns="45720" anchor="ctr"/>
          <a:lstStyle>
            <a:lvl1pPr algn="r" rtl="0" eaLnBrk="0" fontAlgn="base" hangingPunct="0">
              <a:lnSpc>
                <a:spcPct val="100000"/>
              </a:lnSpc>
              <a:spcBef>
                <a:spcPct val="0"/>
              </a:spcBef>
              <a:spcAft>
                <a:spcPct val="0"/>
              </a:spcAft>
              <a:defRPr lang="en-US" sz="4400" b="1" i="0" dirty="0">
                <a:solidFill>
                  <a:schemeClr val="accent1"/>
                </a:solidFill>
                <a:effectLst/>
                <a:latin typeface="+mj-lt"/>
                <a:ea typeface="Tahoma" pitchFamily="34" charset="0"/>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30990" y="2757600"/>
            <a:ext cx="3474110" cy="1346302"/>
          </a:xfrm>
          <a:prstGeom prst="rect">
            <a:avLst/>
          </a:prstGeom>
          <a:noFill/>
          <a:ln w="9525" algn="ctr">
            <a:noFill/>
            <a:miter lim="800000"/>
            <a:headEnd/>
            <a:tailEnd/>
          </a:ln>
          <a:effectLst/>
        </p:spPr>
        <p:txBody>
          <a:bodyPr lIns="0" tIns="0" rIns="0" bIns="0" anchor="b"/>
          <a:lstStyle>
            <a:lvl1pPr marL="0" indent="0" algn="r" rtl="0" eaLnBrk="0" fontAlgn="base" hangingPunct="0">
              <a:lnSpc>
                <a:spcPct val="100000"/>
              </a:lnSpc>
              <a:spcBef>
                <a:spcPct val="0"/>
              </a:spcBef>
              <a:spcAft>
                <a:spcPct val="0"/>
              </a:spcAft>
              <a:buNone/>
              <a:defRPr lang="en-US" sz="2800" b="1" dirty="0">
                <a:solidFill>
                  <a:schemeClr val="bg2"/>
                </a:solidFill>
                <a:latin typeface="+mn-lt"/>
                <a:ea typeface="+mj-ea"/>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1" name="Text Placeholder 20"/>
          <p:cNvSpPr>
            <a:spLocks noGrp="1"/>
          </p:cNvSpPr>
          <p:nvPr>
            <p:ph type="body" sz="quarter" idx="10"/>
          </p:nvPr>
        </p:nvSpPr>
        <p:spPr>
          <a:xfrm>
            <a:off x="5231650" y="4392000"/>
            <a:ext cx="3473450" cy="921363"/>
          </a:xfrm>
        </p:spPr>
        <p:txBody>
          <a:bodyPr lIns="0" tIns="0" rIns="0" bIns="0"/>
          <a:lstStyle>
            <a:lvl1pPr marL="0" indent="0" algn="r">
              <a:spcBef>
                <a:spcPts val="0"/>
              </a:spcBef>
              <a:buNone/>
              <a:defRPr sz="2000">
                <a:solidFill>
                  <a:schemeClr val="bg2"/>
                </a:solidFill>
                <a:latin typeface="+mn-lt"/>
                <a:cs typeface="Arial"/>
              </a:defRPr>
            </a:lvl1pPr>
          </a:lstStyle>
          <a:p>
            <a:pPr lvl="0"/>
            <a:r>
              <a:rPr lang="en-US" dirty="0" smtClean="0"/>
              <a:t>Click to edit Master text styles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Layout 2">
    <p:spTree>
      <p:nvGrpSpPr>
        <p:cNvPr id="1" name=""/>
        <p:cNvGrpSpPr/>
        <p:nvPr/>
      </p:nvGrpSpPr>
      <p:grpSpPr>
        <a:xfrm>
          <a:off x="0" y="0"/>
          <a:ext cx="0" cy="0"/>
          <a:chOff x="0" y="0"/>
          <a:chExt cx="0" cy="0"/>
        </a:xfrm>
      </p:grpSpPr>
      <p:sp>
        <p:nvSpPr>
          <p:cNvPr id="3" name="Rectangle 35"/>
          <p:cNvSpPr>
            <a:spLocks noChangeArrowheads="1"/>
          </p:cNvSpPr>
          <p:nvPr userDrawn="1"/>
        </p:nvSpPr>
        <p:spPr bwMode="auto">
          <a:xfrm>
            <a:off x="0" y="3863975"/>
            <a:ext cx="9144000" cy="1617663"/>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pitchFamily="34" charset="0"/>
              <a:ea typeface="ヒラギノ角ゴ Pro W3" pitchFamily="-108" charset="-128"/>
              <a:cs typeface="+mn-cs"/>
            </a:endParaRPr>
          </a:p>
        </p:txBody>
      </p:sp>
      <p:sp>
        <p:nvSpPr>
          <p:cNvPr id="14" name="Title 1"/>
          <p:cNvSpPr>
            <a:spLocks noGrp="1"/>
          </p:cNvSpPr>
          <p:nvPr>
            <p:ph type="title"/>
          </p:nvPr>
        </p:nvSpPr>
        <p:spPr>
          <a:xfrm>
            <a:off x="333965" y="3863336"/>
            <a:ext cx="8476071" cy="1617770"/>
          </a:xfrm>
        </p:spPr>
        <p:txBody>
          <a:bodyPr anchor="ctr"/>
          <a:lstStyle>
            <a:lvl1pPr>
              <a:lnSpc>
                <a:spcPct val="100000"/>
              </a:lnSpc>
              <a:defRPr sz="36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userDrawn="1">
            <p:ph type="sldNum" sz="quarter" idx="10"/>
          </p:nvPr>
        </p:nvSpPr>
        <p:spPr/>
        <p:txBody>
          <a:bodyPr/>
          <a:lstStyle>
            <a:lvl1pPr>
              <a:defRPr>
                <a:latin typeface="+mn-lt"/>
              </a:defRPr>
            </a:lvl1pPr>
          </a:lstStyle>
          <a:p>
            <a:pPr>
              <a:defRPr/>
            </a:pPr>
            <a:fld id="{ED8571E3-8568-4BAF-A484-1953C2ED174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ing Slide - HN Gears">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ld Slide - HN Gear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323102-ADF2-4F50-8DA8-E2CD29CFC940}" type="slidenum">
              <a:rPr lang="en-US" smtClean="0"/>
              <a:t>‹#›</a:t>
            </a:fld>
            <a:endParaRPr lang="en-US"/>
          </a:p>
        </p:txBody>
      </p:sp>
    </p:spTree>
    <p:extLst>
      <p:ext uri="{BB962C8B-B14F-4D97-AF65-F5344CB8AC3E}">
        <p14:creationId xmlns:p14="http://schemas.microsoft.com/office/powerpoint/2010/main" val="266532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a:defRPr/>
            </a:pPr>
            <a:endParaRPr lang="en-US" dirty="0"/>
          </a:p>
        </p:txBody>
      </p:sp>
    </p:spTree>
    <p:extLst>
      <p:ext uri="{BB962C8B-B14F-4D97-AF65-F5344CB8AC3E}">
        <p14:creationId xmlns:p14="http://schemas.microsoft.com/office/powerpoint/2010/main" val="18569970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5B35BA6-0DDD-4BA1-B2AA-3FBA1F7E3E50}"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23102-ADF2-4F50-8DA8-E2CD29CFC94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5B35BA6-0DDD-4BA1-B2AA-3FBA1F7E3E5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0CC3EC11-45D6-4E8D-8A43-192F3942754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HN Gears">
    <p:spTree>
      <p:nvGrpSpPr>
        <p:cNvPr id="1" name=""/>
        <p:cNvGrpSpPr/>
        <p:nvPr/>
      </p:nvGrpSpPr>
      <p:grpSpPr>
        <a:xfrm>
          <a:off x="0" y="0"/>
          <a:ext cx="0" cy="0"/>
          <a:chOff x="0" y="0"/>
          <a:chExt cx="0" cy="0"/>
        </a:xfrm>
      </p:grpSpPr>
      <p:sp>
        <p:nvSpPr>
          <p:cNvPr id="7" name="Rectangle 35"/>
          <p:cNvSpPr>
            <a:spLocks noChangeArrowheads="1"/>
          </p:cNvSpPr>
          <p:nvPr userDrawn="1"/>
        </p:nvSpPr>
        <p:spPr bwMode="auto">
          <a:xfrm>
            <a:off x="0" y="0"/>
            <a:ext cx="9150350" cy="344488"/>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a:ea typeface="ヒラギノ角ゴ Pro W3" pitchFamily="-108" charset="-128"/>
              <a:cs typeface="Arial"/>
            </a:endParaRPr>
          </a:p>
        </p:txBody>
      </p:sp>
      <p:sp>
        <p:nvSpPr>
          <p:cNvPr id="2" name="Title 1"/>
          <p:cNvSpPr>
            <a:spLocks noGrp="1"/>
          </p:cNvSpPr>
          <p:nvPr>
            <p:ph type="ctrTitle"/>
          </p:nvPr>
        </p:nvSpPr>
        <p:spPr>
          <a:xfrm>
            <a:off x="914400" y="432001"/>
            <a:ext cx="7790700" cy="1785600"/>
          </a:xfrm>
          <a:noFill/>
          <a:ln w="9525">
            <a:noFill/>
            <a:miter lim="800000"/>
            <a:headEnd/>
            <a:tailEnd/>
          </a:ln>
        </p:spPr>
        <p:txBody>
          <a:bodyPr tIns="45720" bIns="45720" anchor="ctr"/>
          <a:lstStyle>
            <a:lvl1pPr algn="r" rtl="0" eaLnBrk="0" fontAlgn="base" hangingPunct="0">
              <a:lnSpc>
                <a:spcPct val="100000"/>
              </a:lnSpc>
              <a:spcBef>
                <a:spcPct val="0"/>
              </a:spcBef>
              <a:spcAft>
                <a:spcPct val="0"/>
              </a:spcAft>
              <a:defRPr lang="en-US" sz="4400" b="1" i="0" dirty="0">
                <a:solidFill>
                  <a:schemeClr val="accent1"/>
                </a:solidFill>
                <a:effectLst/>
                <a:latin typeface="+mj-lt"/>
                <a:ea typeface="Tahoma" pitchFamily="34" charset="0"/>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30990" y="2757600"/>
            <a:ext cx="3474110" cy="1346302"/>
          </a:xfrm>
          <a:prstGeom prst="rect">
            <a:avLst/>
          </a:prstGeom>
          <a:noFill/>
          <a:ln w="9525" algn="ctr">
            <a:noFill/>
            <a:miter lim="800000"/>
            <a:headEnd/>
            <a:tailEnd/>
          </a:ln>
          <a:effectLst/>
        </p:spPr>
        <p:txBody>
          <a:bodyPr lIns="0" tIns="0" rIns="0" bIns="0" anchor="b"/>
          <a:lstStyle>
            <a:lvl1pPr marL="0" indent="0" algn="r" rtl="0" eaLnBrk="0" fontAlgn="base" hangingPunct="0">
              <a:lnSpc>
                <a:spcPct val="100000"/>
              </a:lnSpc>
              <a:spcBef>
                <a:spcPct val="0"/>
              </a:spcBef>
              <a:spcAft>
                <a:spcPct val="0"/>
              </a:spcAft>
              <a:buNone/>
              <a:defRPr lang="en-US" sz="2800" b="1" dirty="0">
                <a:solidFill>
                  <a:schemeClr val="bg2"/>
                </a:solidFill>
                <a:latin typeface="+mn-lt"/>
                <a:ea typeface="+mj-ea"/>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1" name="Text Placeholder 20"/>
          <p:cNvSpPr>
            <a:spLocks noGrp="1"/>
          </p:cNvSpPr>
          <p:nvPr>
            <p:ph type="body" sz="quarter" idx="10"/>
          </p:nvPr>
        </p:nvSpPr>
        <p:spPr>
          <a:xfrm>
            <a:off x="5231650" y="4392000"/>
            <a:ext cx="3473450" cy="921363"/>
          </a:xfrm>
        </p:spPr>
        <p:txBody>
          <a:bodyPr lIns="0" tIns="0" rIns="0" bIns="0"/>
          <a:lstStyle>
            <a:lvl1pPr marL="0" indent="0" algn="r">
              <a:spcBef>
                <a:spcPts val="0"/>
              </a:spcBef>
              <a:buNone/>
              <a:defRPr sz="2000">
                <a:solidFill>
                  <a:schemeClr val="bg2"/>
                </a:solidFill>
                <a:latin typeface="+mn-lt"/>
                <a:cs typeface="Arial"/>
              </a:defRPr>
            </a:lvl1pPr>
          </a:lstStyle>
          <a:p>
            <a:pPr lvl="0"/>
            <a:r>
              <a:rPr lang="en-US" dirty="0" smtClean="0"/>
              <a:t>Click to edit Master text styles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5B35BA6-0DDD-4BA1-B2AA-3FBA1F7E3E50}"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B35BA6-0DDD-4BA1-B2AA-3FBA1F7E3E50}"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5B35BA6-0DDD-4BA1-B2AA-3FBA1F7E3E50}"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pPr>
              <a:defRPr/>
            </a:pPr>
            <a:fld id="{15B35BA6-0DDD-4BA1-B2AA-3FBA1F7E3E50}" type="slidenum">
              <a:rPr lang="en-US" smtClean="0"/>
              <a:pPr>
                <a:defRPr/>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5B35BA6-0DDD-4BA1-B2AA-3FBA1F7E3E5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5B35BA6-0DDD-4BA1-B2AA-3FBA1F7E3E50}"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ection Divider Layout 2">
    <p:spTree>
      <p:nvGrpSpPr>
        <p:cNvPr id="1" name=""/>
        <p:cNvGrpSpPr/>
        <p:nvPr/>
      </p:nvGrpSpPr>
      <p:grpSpPr>
        <a:xfrm>
          <a:off x="0" y="0"/>
          <a:ext cx="0" cy="0"/>
          <a:chOff x="0" y="0"/>
          <a:chExt cx="0" cy="0"/>
        </a:xfrm>
      </p:grpSpPr>
      <p:sp>
        <p:nvSpPr>
          <p:cNvPr id="3" name="Rectangle 35"/>
          <p:cNvSpPr>
            <a:spLocks noChangeArrowheads="1"/>
          </p:cNvSpPr>
          <p:nvPr userDrawn="1"/>
        </p:nvSpPr>
        <p:spPr bwMode="auto">
          <a:xfrm>
            <a:off x="0" y="3863975"/>
            <a:ext cx="9144000" cy="1617663"/>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pitchFamily="34" charset="0"/>
              <a:ea typeface="ヒラギノ角ゴ Pro W3" pitchFamily="-108" charset="-128"/>
              <a:cs typeface="+mn-cs"/>
            </a:endParaRPr>
          </a:p>
        </p:txBody>
      </p:sp>
      <p:sp>
        <p:nvSpPr>
          <p:cNvPr id="14" name="Title 1"/>
          <p:cNvSpPr>
            <a:spLocks noGrp="1"/>
          </p:cNvSpPr>
          <p:nvPr>
            <p:ph type="title"/>
          </p:nvPr>
        </p:nvSpPr>
        <p:spPr>
          <a:xfrm>
            <a:off x="333965" y="3863336"/>
            <a:ext cx="8476071" cy="1617770"/>
          </a:xfrm>
        </p:spPr>
        <p:txBody>
          <a:bodyPr anchor="ctr"/>
          <a:lstStyle>
            <a:lvl1pPr>
              <a:lnSpc>
                <a:spcPct val="100000"/>
              </a:lnSpc>
              <a:defRPr sz="36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userDrawn="1">
            <p:ph type="sldNum" sz="quarter" idx="10"/>
          </p:nvPr>
        </p:nvSpPr>
        <p:spPr/>
        <p:txBody>
          <a:bodyPr/>
          <a:lstStyle>
            <a:lvl1pPr>
              <a:defRPr>
                <a:latin typeface="+mn-lt"/>
              </a:defRPr>
            </a:lvl1pPr>
          </a:lstStyle>
          <a:p>
            <a:pPr>
              <a:defRPr/>
            </a:pPr>
            <a:fld id="{ED8571E3-8568-4BAF-A484-1953C2ED174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Hold Slide - HN Gears">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Ending Slide - HN Gears">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ection Divider Layout 1">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a:off x="0" y="5424488"/>
            <a:ext cx="9144000" cy="58737"/>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pitchFamily="34" charset="0"/>
              <a:ea typeface="ヒラギノ角ゴ Pro W3" pitchFamily="-108" charset="-128"/>
              <a:cs typeface="+mn-cs"/>
            </a:endParaRPr>
          </a:p>
        </p:txBody>
      </p:sp>
      <p:sp>
        <p:nvSpPr>
          <p:cNvPr id="11" name="Title 1"/>
          <p:cNvSpPr>
            <a:spLocks noGrp="1"/>
          </p:cNvSpPr>
          <p:nvPr>
            <p:ph type="title"/>
          </p:nvPr>
        </p:nvSpPr>
        <p:spPr>
          <a:xfrm>
            <a:off x="333965" y="4228021"/>
            <a:ext cx="8476071" cy="1169808"/>
          </a:xfrm>
        </p:spPr>
        <p:txBody>
          <a:bodyPr/>
          <a:lstStyle>
            <a:lvl1pPr>
              <a:lnSpc>
                <a:spcPct val="100000"/>
              </a:lnSpc>
              <a:defRPr sz="3600"/>
            </a:lvl1pPr>
          </a:lstStyle>
          <a:p>
            <a:r>
              <a:rPr lang="en-US" dirty="0" smtClean="0"/>
              <a:t>Click to edit Master title style</a:t>
            </a:r>
            <a:endParaRPr lang="en-US" dirty="0"/>
          </a:p>
        </p:txBody>
      </p:sp>
      <p:sp>
        <p:nvSpPr>
          <p:cNvPr id="6" name="Slide Number Placeholder 3"/>
          <p:cNvSpPr>
            <a:spLocks noGrp="1"/>
          </p:cNvSpPr>
          <p:nvPr userDrawn="1">
            <p:ph type="sldNum" sz="quarter" idx="10"/>
          </p:nvPr>
        </p:nvSpPr>
        <p:spPr/>
        <p:txBody>
          <a:bodyPr/>
          <a:lstStyle>
            <a:lvl1pPr>
              <a:defRPr/>
            </a:lvl1pPr>
          </a:lstStyle>
          <a:p>
            <a:pPr>
              <a:defRPr/>
            </a:pPr>
            <a:fld id="{1D884A98-BB8B-481B-9E17-E9F7941B7E5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cs typeface="Arial Black"/>
              </a:defRPr>
            </a:lvl1pPr>
          </a:lstStyle>
          <a:p>
            <a:r>
              <a:rPr lang="en-US" dirty="0" smtClean="0"/>
              <a:t>Click to edit Master title style</a:t>
            </a:r>
            <a:endParaRPr lang="en-US" dirty="0"/>
          </a:p>
        </p:txBody>
      </p:sp>
      <p:sp>
        <p:nvSpPr>
          <p:cNvPr id="9" name="Content Placeholder 3"/>
          <p:cNvSpPr>
            <a:spLocks noGrp="1"/>
          </p:cNvSpPr>
          <p:nvPr>
            <p:ph sz="quarter" idx="12"/>
          </p:nvPr>
        </p:nvSpPr>
        <p:spPr>
          <a:xfrm>
            <a:off x="457200" y="1262063"/>
            <a:ext cx="8423275" cy="4975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noChangeArrowheads="1"/>
          </p:cNvSpPr>
          <p:nvPr>
            <p:ph type="sldNum" sz="quarter" idx="13"/>
          </p:nvPr>
        </p:nvSpPr>
        <p:spPr/>
        <p:txBody>
          <a:bodyPr/>
          <a:lstStyle>
            <a:lvl1pPr algn="r">
              <a:defRPr sz="800" b="0">
                <a:solidFill>
                  <a:schemeClr val="tx1">
                    <a:lumMod val="50000"/>
                    <a:lumOff val="50000"/>
                  </a:schemeClr>
                </a:solidFill>
                <a:latin typeface="+mn-lt"/>
                <a:cs typeface="Arial"/>
              </a:defRPr>
            </a:lvl1pPr>
          </a:lstStyle>
          <a:p>
            <a:pPr>
              <a:defRPr/>
            </a:pPr>
            <a:fld id="{DE797242-D185-4AA8-B32A-59C03922A6C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with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350838" y="2820240"/>
            <a:ext cx="1585962" cy="2666160"/>
          </a:xfrm>
          <a:noFill/>
          <a:ln w="9525">
            <a:noFill/>
            <a:miter lim="800000"/>
            <a:headEnd/>
            <a:tailEnd/>
          </a:ln>
        </p:spPr>
        <p:txBody>
          <a:bodyPr lIns="0" tIns="0" rIns="0" bIns="0">
            <a:noAutofit/>
          </a:bodyPr>
          <a:lstStyle>
            <a:lvl1pPr marL="0" indent="0" algn="l" rtl="0" eaLnBrk="0" fontAlgn="base" hangingPunct="0">
              <a:lnSpc>
                <a:spcPct val="120000"/>
              </a:lnSpc>
              <a:spcBef>
                <a:spcPct val="0"/>
              </a:spcBef>
              <a:spcAft>
                <a:spcPct val="0"/>
              </a:spcAft>
              <a:buNone/>
              <a:defRPr lang="en-US" sz="1200" b="1" kern="1200" smtClean="0">
                <a:solidFill>
                  <a:schemeClr val="accent1"/>
                </a:solidFill>
                <a:latin typeface="Arial"/>
                <a:ea typeface="Tahoma" pitchFamily="34" charset="0"/>
                <a:cs typeface="Arial"/>
              </a:defRPr>
            </a:lvl1pPr>
            <a:lvl2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2pPr>
            <a:lvl3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3pPr>
            <a:lvl4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4pPr>
            <a:lvl5pPr algn="l" rtl="0" eaLnBrk="0" fontAlgn="base" hangingPunct="0">
              <a:lnSpc>
                <a:spcPct val="120000"/>
              </a:lnSpc>
              <a:spcBef>
                <a:spcPct val="0"/>
              </a:spcBef>
              <a:spcAft>
                <a:spcPct val="0"/>
              </a:spcAft>
              <a:defRPr lang="en-US" sz="1200" kern="1200" dirty="0">
                <a:solidFill>
                  <a:srgbClr val="00796A"/>
                </a:solidFill>
                <a:latin typeface="Arial Black" pitchFamily="34" charset="0"/>
                <a:ea typeface="ヒラギノ角ゴ Pro W3" pitchFamily="-108" charset="-128"/>
                <a:cs typeface="+mn-cs"/>
              </a:defRPr>
            </a:lvl5pPr>
          </a:lstStyle>
          <a:p>
            <a:pPr lvl="0"/>
            <a:endParaRPr lang="en-US" dirty="0"/>
          </a:p>
        </p:txBody>
      </p:sp>
      <p:sp>
        <p:nvSpPr>
          <p:cNvPr id="10" name="Content Placeholder 3"/>
          <p:cNvSpPr>
            <a:spLocks noGrp="1"/>
          </p:cNvSpPr>
          <p:nvPr>
            <p:ph sz="quarter" idx="13"/>
          </p:nvPr>
        </p:nvSpPr>
        <p:spPr>
          <a:xfrm>
            <a:off x="2166938" y="1262063"/>
            <a:ext cx="6713537" cy="5068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noChangeArrowheads="1"/>
          </p:cNvSpPr>
          <p:nvPr>
            <p:ph type="sldNum" sz="quarter" idx="14"/>
          </p:nvPr>
        </p:nvSpPr>
        <p:spPr/>
        <p:txBody>
          <a:bodyPr/>
          <a:lstStyle>
            <a:lvl1pPr algn="r">
              <a:defRPr sz="800" b="0">
                <a:solidFill>
                  <a:schemeClr val="tx1">
                    <a:lumMod val="50000"/>
                    <a:lumOff val="50000"/>
                  </a:schemeClr>
                </a:solidFill>
                <a:latin typeface="+mn-lt"/>
                <a:cs typeface="Arial"/>
              </a:defRPr>
            </a:lvl1pPr>
          </a:lstStyle>
          <a:p>
            <a:pPr>
              <a:defRPr/>
            </a:pPr>
            <a:fld id="{88A59866-B8F2-4690-B1C8-9915885F5E7A}"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Black"/>
              </a:defRPr>
            </a:lvl1p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334963" y="1047750"/>
            <a:ext cx="8545512" cy="596900"/>
          </a:xfrm>
        </p:spPr>
        <p:txBody>
          <a:bodyPr lIns="0" tIns="0" rIns="0" bIns="0"/>
          <a:lstStyle>
            <a:lvl1pPr marL="0" indent="0">
              <a:spcBef>
                <a:spcPts val="0"/>
              </a:spcBef>
              <a:buNone/>
              <a:defRPr sz="2000" b="1" i="1">
                <a:solidFill>
                  <a:schemeClr val="accent1"/>
                </a:solidFill>
                <a:latin typeface="Arial"/>
                <a:cs typeface="Arial"/>
              </a:defRPr>
            </a:lvl1pPr>
          </a:lstStyle>
          <a:p>
            <a:pPr lvl="0"/>
            <a:r>
              <a:rPr lang="en-US" dirty="0" smtClean="0"/>
              <a:t>Click to edit Master text styles</a:t>
            </a:r>
          </a:p>
        </p:txBody>
      </p:sp>
      <p:sp>
        <p:nvSpPr>
          <p:cNvPr id="12" name="Content Placeholder 4"/>
          <p:cNvSpPr>
            <a:spLocks noGrp="1"/>
          </p:cNvSpPr>
          <p:nvPr>
            <p:ph sz="quarter" idx="15"/>
          </p:nvPr>
        </p:nvSpPr>
        <p:spPr>
          <a:xfrm>
            <a:off x="350838" y="1771650"/>
            <a:ext cx="8529637" cy="4557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6"/>
          </p:nvPr>
        </p:nvSpPr>
        <p:spPr/>
        <p:txBody>
          <a:bodyPr/>
          <a:lstStyle>
            <a:lvl1pPr>
              <a:defRPr>
                <a:latin typeface="+mn-lt"/>
                <a:cs typeface="Arial"/>
              </a:defRPr>
            </a:lvl1pPr>
          </a:lstStyle>
          <a:p>
            <a:pPr>
              <a:defRPr/>
            </a:pPr>
            <a:fld id="{21206E1F-B487-4BE4-A577-C9C5CE31403B}"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cs typeface="Arial Black"/>
              </a:defRPr>
            </a:lvl1pPr>
          </a:lstStyle>
          <a:p>
            <a:r>
              <a:rPr lang="en-US" dirty="0" smtClean="0"/>
              <a:t>Click to edit Master title style</a:t>
            </a:r>
            <a:endParaRPr lang="en-US" dirty="0"/>
          </a:p>
        </p:txBody>
      </p:sp>
      <p:sp>
        <p:nvSpPr>
          <p:cNvPr id="9" name="Content Placeholder 3"/>
          <p:cNvSpPr>
            <a:spLocks noGrp="1"/>
          </p:cNvSpPr>
          <p:nvPr>
            <p:ph sz="quarter" idx="12"/>
          </p:nvPr>
        </p:nvSpPr>
        <p:spPr>
          <a:xfrm>
            <a:off x="457200" y="1262063"/>
            <a:ext cx="8423275" cy="4975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noChangeArrowheads="1"/>
          </p:cNvSpPr>
          <p:nvPr>
            <p:ph type="sldNum" sz="quarter" idx="13"/>
          </p:nvPr>
        </p:nvSpPr>
        <p:spPr/>
        <p:txBody>
          <a:bodyPr/>
          <a:lstStyle>
            <a:lvl1pPr algn="r">
              <a:defRPr sz="800" b="0">
                <a:solidFill>
                  <a:schemeClr val="tx1">
                    <a:lumMod val="50000"/>
                    <a:lumOff val="50000"/>
                  </a:schemeClr>
                </a:solidFill>
                <a:latin typeface="+mn-lt"/>
                <a:cs typeface="Arial"/>
              </a:defRPr>
            </a:lvl1pPr>
          </a:lstStyle>
          <a:p>
            <a:pPr>
              <a:defRPr/>
            </a:pPr>
            <a:fld id="{DE797242-D185-4AA8-B32A-59C03922A6C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with subtitle and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350838" y="2820240"/>
            <a:ext cx="1585962" cy="2666160"/>
          </a:xfrm>
          <a:noFill/>
          <a:ln w="9525">
            <a:noFill/>
            <a:miter lim="800000"/>
            <a:headEnd/>
            <a:tailEnd/>
          </a:ln>
        </p:spPr>
        <p:txBody>
          <a:bodyPr lIns="0" tIns="0" rIns="0" bIns="0">
            <a:noAutofit/>
          </a:bodyPr>
          <a:lstStyle>
            <a:lvl1pPr marL="0" indent="0" algn="l" rtl="0" eaLnBrk="0" fontAlgn="base" hangingPunct="0">
              <a:lnSpc>
                <a:spcPct val="120000"/>
              </a:lnSpc>
              <a:spcBef>
                <a:spcPct val="0"/>
              </a:spcBef>
              <a:spcAft>
                <a:spcPct val="0"/>
              </a:spcAft>
              <a:buNone/>
              <a:defRPr lang="en-US" sz="1200" b="1" kern="1200" smtClean="0">
                <a:solidFill>
                  <a:schemeClr val="accent1"/>
                </a:solidFill>
                <a:latin typeface="Arial"/>
                <a:ea typeface="Tahoma" pitchFamily="34" charset="0"/>
                <a:cs typeface="Arial"/>
              </a:defRPr>
            </a:lvl1pPr>
            <a:lvl2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2pPr>
            <a:lvl3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3pPr>
            <a:lvl4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4pPr>
            <a:lvl5pPr algn="l" rtl="0" eaLnBrk="0" fontAlgn="base" hangingPunct="0">
              <a:lnSpc>
                <a:spcPct val="120000"/>
              </a:lnSpc>
              <a:spcBef>
                <a:spcPct val="0"/>
              </a:spcBef>
              <a:spcAft>
                <a:spcPct val="0"/>
              </a:spcAft>
              <a:defRPr lang="en-US" sz="1200" kern="1200" dirty="0">
                <a:solidFill>
                  <a:srgbClr val="00796A"/>
                </a:solidFill>
                <a:latin typeface="Arial Black" pitchFamily="34" charset="0"/>
                <a:ea typeface="ヒラギノ角ゴ Pro W3" pitchFamily="-108" charset="-128"/>
                <a:cs typeface="+mn-cs"/>
              </a:defRPr>
            </a:lvl5pPr>
          </a:lstStyle>
          <a:p>
            <a:pPr lvl="0"/>
            <a:endParaRPr lang="en-US" dirty="0"/>
          </a:p>
        </p:txBody>
      </p:sp>
      <p:sp>
        <p:nvSpPr>
          <p:cNvPr id="10" name="Text Placeholder 10"/>
          <p:cNvSpPr>
            <a:spLocks noGrp="1"/>
          </p:cNvSpPr>
          <p:nvPr>
            <p:ph type="body" sz="quarter" idx="13"/>
          </p:nvPr>
        </p:nvSpPr>
        <p:spPr>
          <a:xfrm>
            <a:off x="334963" y="1047750"/>
            <a:ext cx="8545512" cy="596900"/>
          </a:xfrm>
        </p:spPr>
        <p:txBody>
          <a:bodyPr lIns="0" tIns="0" rIns="0" bIns="0"/>
          <a:lstStyle>
            <a:lvl1pPr marL="0" indent="0">
              <a:spcBef>
                <a:spcPts val="0"/>
              </a:spcBef>
              <a:buNone/>
              <a:defRPr sz="2000" b="1" i="1">
                <a:solidFill>
                  <a:schemeClr val="accent1"/>
                </a:solidFill>
                <a:latin typeface="+mn-lt"/>
                <a:cs typeface="Arial"/>
              </a:defRPr>
            </a:lvl1pPr>
          </a:lstStyle>
          <a:p>
            <a:pPr lvl="0"/>
            <a:r>
              <a:rPr lang="en-US" dirty="0" smtClean="0"/>
              <a:t>Click to edit Master text styles</a:t>
            </a:r>
          </a:p>
        </p:txBody>
      </p:sp>
      <p:sp>
        <p:nvSpPr>
          <p:cNvPr id="12" name="Content Placeholder 3"/>
          <p:cNvSpPr>
            <a:spLocks noGrp="1"/>
          </p:cNvSpPr>
          <p:nvPr>
            <p:ph sz="quarter" idx="14"/>
          </p:nvPr>
        </p:nvSpPr>
        <p:spPr>
          <a:xfrm>
            <a:off x="2166939" y="1773238"/>
            <a:ext cx="6713714" cy="45339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7"/>
          <p:cNvSpPr>
            <a:spLocks noGrp="1" noChangeArrowheads="1"/>
          </p:cNvSpPr>
          <p:nvPr>
            <p:ph type="sldNum" sz="quarter" idx="15"/>
          </p:nvPr>
        </p:nvSpPr>
        <p:spPr/>
        <p:txBody>
          <a:bodyPr/>
          <a:lstStyle>
            <a:lvl1pPr algn="r">
              <a:defRPr sz="800" b="0">
                <a:solidFill>
                  <a:schemeClr val="tx1">
                    <a:lumMod val="50000"/>
                    <a:lumOff val="50000"/>
                  </a:schemeClr>
                </a:solidFill>
                <a:latin typeface="+mn-lt"/>
                <a:cs typeface="Arial"/>
              </a:defRPr>
            </a:lvl1pPr>
          </a:lstStyle>
          <a:p>
            <a:pPr>
              <a:defRPr/>
            </a:pPr>
            <a:fld id="{9EF3CEBD-EEA9-4337-BCFD-434B64315E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Black"/>
              </a:defRPr>
            </a:lvl1p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334963" y="1047750"/>
            <a:ext cx="8545512" cy="596900"/>
          </a:xfrm>
        </p:spPr>
        <p:txBody>
          <a:bodyPr lIns="0" tIns="0" rIns="0" bIns="0"/>
          <a:lstStyle>
            <a:lvl1pPr marL="0" indent="0">
              <a:spcBef>
                <a:spcPts val="0"/>
              </a:spcBef>
              <a:buNone/>
              <a:defRPr sz="2000" b="1" i="1">
                <a:solidFill>
                  <a:schemeClr val="accent1"/>
                </a:solidFill>
                <a:latin typeface="Arial"/>
                <a:cs typeface="Arial"/>
              </a:defRPr>
            </a:lvl1pPr>
          </a:lstStyle>
          <a:p>
            <a:pPr lvl="0"/>
            <a:r>
              <a:rPr lang="en-US" dirty="0" smtClean="0"/>
              <a:t>Click to edit Master text styles</a:t>
            </a:r>
          </a:p>
        </p:txBody>
      </p:sp>
      <p:sp>
        <p:nvSpPr>
          <p:cNvPr id="12" name="Content Placeholder 4"/>
          <p:cNvSpPr>
            <a:spLocks noGrp="1"/>
          </p:cNvSpPr>
          <p:nvPr>
            <p:ph sz="quarter" idx="15"/>
          </p:nvPr>
        </p:nvSpPr>
        <p:spPr>
          <a:xfrm>
            <a:off x="350838" y="1771650"/>
            <a:ext cx="8529637" cy="4557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6"/>
          </p:nvPr>
        </p:nvSpPr>
        <p:spPr/>
        <p:txBody>
          <a:bodyPr/>
          <a:lstStyle>
            <a:lvl1pPr>
              <a:defRPr>
                <a:latin typeface="+mn-lt"/>
                <a:cs typeface="Arial"/>
              </a:defRPr>
            </a:lvl1pPr>
          </a:lstStyle>
          <a:p>
            <a:pPr>
              <a:defRPr/>
            </a:pPr>
            <a:fld id="{21206E1F-B487-4BE4-A577-C9C5CE31403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350838" y="2820240"/>
            <a:ext cx="1585962" cy="2666160"/>
          </a:xfrm>
          <a:noFill/>
          <a:ln w="9525">
            <a:noFill/>
            <a:miter lim="800000"/>
            <a:headEnd/>
            <a:tailEnd/>
          </a:ln>
        </p:spPr>
        <p:txBody>
          <a:bodyPr lIns="0" tIns="0" rIns="0" bIns="0">
            <a:noAutofit/>
          </a:bodyPr>
          <a:lstStyle>
            <a:lvl1pPr marL="0" indent="0" algn="l" rtl="0" eaLnBrk="0" fontAlgn="base" hangingPunct="0">
              <a:lnSpc>
                <a:spcPct val="120000"/>
              </a:lnSpc>
              <a:spcBef>
                <a:spcPct val="0"/>
              </a:spcBef>
              <a:spcAft>
                <a:spcPct val="0"/>
              </a:spcAft>
              <a:buNone/>
              <a:defRPr lang="en-US" sz="1200" b="1" kern="1200" smtClean="0">
                <a:solidFill>
                  <a:schemeClr val="accent1"/>
                </a:solidFill>
                <a:latin typeface="Arial"/>
                <a:ea typeface="Tahoma" pitchFamily="34" charset="0"/>
                <a:cs typeface="Arial"/>
              </a:defRPr>
            </a:lvl1pPr>
            <a:lvl2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2pPr>
            <a:lvl3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3pPr>
            <a:lvl4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4pPr>
            <a:lvl5pPr algn="l" rtl="0" eaLnBrk="0" fontAlgn="base" hangingPunct="0">
              <a:lnSpc>
                <a:spcPct val="120000"/>
              </a:lnSpc>
              <a:spcBef>
                <a:spcPct val="0"/>
              </a:spcBef>
              <a:spcAft>
                <a:spcPct val="0"/>
              </a:spcAft>
              <a:defRPr lang="en-US" sz="1200" kern="1200" dirty="0">
                <a:solidFill>
                  <a:srgbClr val="00796A"/>
                </a:solidFill>
                <a:latin typeface="Arial Black" pitchFamily="34" charset="0"/>
                <a:ea typeface="ヒラギノ角ゴ Pro W3" pitchFamily="-108" charset="-128"/>
                <a:cs typeface="+mn-cs"/>
              </a:defRPr>
            </a:lvl5pPr>
          </a:lstStyle>
          <a:p>
            <a:pPr lvl="0"/>
            <a:endParaRPr lang="en-US" dirty="0"/>
          </a:p>
        </p:txBody>
      </p:sp>
      <p:sp>
        <p:nvSpPr>
          <p:cNvPr id="10" name="Content Placeholder 3"/>
          <p:cNvSpPr>
            <a:spLocks noGrp="1"/>
          </p:cNvSpPr>
          <p:nvPr>
            <p:ph sz="quarter" idx="13"/>
          </p:nvPr>
        </p:nvSpPr>
        <p:spPr>
          <a:xfrm>
            <a:off x="2166938" y="1262063"/>
            <a:ext cx="6713537" cy="5068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noChangeArrowheads="1"/>
          </p:cNvSpPr>
          <p:nvPr>
            <p:ph type="sldNum" sz="quarter" idx="14"/>
          </p:nvPr>
        </p:nvSpPr>
        <p:spPr/>
        <p:txBody>
          <a:bodyPr/>
          <a:lstStyle>
            <a:lvl1pPr algn="r">
              <a:defRPr sz="800" b="0">
                <a:solidFill>
                  <a:schemeClr val="tx1">
                    <a:lumMod val="50000"/>
                    <a:lumOff val="50000"/>
                  </a:schemeClr>
                </a:solidFill>
                <a:latin typeface="+mn-lt"/>
                <a:cs typeface="Arial"/>
              </a:defRPr>
            </a:lvl1pPr>
          </a:lstStyle>
          <a:p>
            <a:pPr>
              <a:defRPr/>
            </a:pPr>
            <a:fld id="{88A59866-B8F2-4690-B1C8-9915885F5E7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subtitle and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350838" y="2820240"/>
            <a:ext cx="1585962" cy="2666160"/>
          </a:xfrm>
          <a:noFill/>
          <a:ln w="9525">
            <a:noFill/>
            <a:miter lim="800000"/>
            <a:headEnd/>
            <a:tailEnd/>
          </a:ln>
        </p:spPr>
        <p:txBody>
          <a:bodyPr lIns="0" tIns="0" rIns="0" bIns="0">
            <a:noAutofit/>
          </a:bodyPr>
          <a:lstStyle>
            <a:lvl1pPr marL="0" indent="0" algn="l" rtl="0" eaLnBrk="0" fontAlgn="base" hangingPunct="0">
              <a:lnSpc>
                <a:spcPct val="120000"/>
              </a:lnSpc>
              <a:spcBef>
                <a:spcPct val="0"/>
              </a:spcBef>
              <a:spcAft>
                <a:spcPct val="0"/>
              </a:spcAft>
              <a:buNone/>
              <a:defRPr lang="en-US" sz="1200" b="1" kern="1200" smtClean="0">
                <a:solidFill>
                  <a:schemeClr val="accent1"/>
                </a:solidFill>
                <a:latin typeface="Arial"/>
                <a:ea typeface="Tahoma" pitchFamily="34" charset="0"/>
                <a:cs typeface="Arial"/>
              </a:defRPr>
            </a:lvl1pPr>
            <a:lvl2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2pPr>
            <a:lvl3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3pPr>
            <a:lvl4pPr algn="l" rtl="0" eaLnBrk="0" fontAlgn="base" hangingPunct="0">
              <a:lnSpc>
                <a:spcPct val="120000"/>
              </a:lnSpc>
              <a:spcBef>
                <a:spcPct val="0"/>
              </a:spcBef>
              <a:spcAft>
                <a:spcPct val="0"/>
              </a:spcAft>
              <a:defRPr lang="en-US" sz="1200" kern="1200" smtClean="0">
                <a:solidFill>
                  <a:srgbClr val="00796A"/>
                </a:solidFill>
                <a:latin typeface="Arial Black" pitchFamily="34" charset="0"/>
                <a:ea typeface="ヒラギノ角ゴ Pro W3" pitchFamily="-108" charset="-128"/>
                <a:cs typeface="+mn-cs"/>
              </a:defRPr>
            </a:lvl4pPr>
            <a:lvl5pPr algn="l" rtl="0" eaLnBrk="0" fontAlgn="base" hangingPunct="0">
              <a:lnSpc>
                <a:spcPct val="120000"/>
              </a:lnSpc>
              <a:spcBef>
                <a:spcPct val="0"/>
              </a:spcBef>
              <a:spcAft>
                <a:spcPct val="0"/>
              </a:spcAft>
              <a:defRPr lang="en-US" sz="1200" kern="1200" dirty="0">
                <a:solidFill>
                  <a:srgbClr val="00796A"/>
                </a:solidFill>
                <a:latin typeface="Arial Black" pitchFamily="34" charset="0"/>
                <a:ea typeface="ヒラギノ角ゴ Pro W3" pitchFamily="-108" charset="-128"/>
                <a:cs typeface="+mn-cs"/>
              </a:defRPr>
            </a:lvl5pPr>
          </a:lstStyle>
          <a:p>
            <a:pPr lvl="0"/>
            <a:endParaRPr lang="en-US" dirty="0"/>
          </a:p>
        </p:txBody>
      </p:sp>
      <p:sp>
        <p:nvSpPr>
          <p:cNvPr id="10" name="Text Placeholder 10"/>
          <p:cNvSpPr>
            <a:spLocks noGrp="1"/>
          </p:cNvSpPr>
          <p:nvPr>
            <p:ph type="body" sz="quarter" idx="13"/>
          </p:nvPr>
        </p:nvSpPr>
        <p:spPr>
          <a:xfrm>
            <a:off x="334963" y="1047750"/>
            <a:ext cx="8545512" cy="596900"/>
          </a:xfrm>
        </p:spPr>
        <p:txBody>
          <a:bodyPr lIns="0" tIns="0" rIns="0" bIns="0"/>
          <a:lstStyle>
            <a:lvl1pPr marL="0" indent="0">
              <a:spcBef>
                <a:spcPts val="0"/>
              </a:spcBef>
              <a:buNone/>
              <a:defRPr sz="2000" b="1" i="1">
                <a:solidFill>
                  <a:schemeClr val="accent1"/>
                </a:solidFill>
                <a:latin typeface="+mn-lt"/>
                <a:cs typeface="Arial"/>
              </a:defRPr>
            </a:lvl1pPr>
          </a:lstStyle>
          <a:p>
            <a:pPr lvl="0"/>
            <a:r>
              <a:rPr lang="en-US" dirty="0" smtClean="0"/>
              <a:t>Click to edit Master text styles</a:t>
            </a:r>
          </a:p>
        </p:txBody>
      </p:sp>
      <p:sp>
        <p:nvSpPr>
          <p:cNvPr id="12" name="Content Placeholder 3"/>
          <p:cNvSpPr>
            <a:spLocks noGrp="1"/>
          </p:cNvSpPr>
          <p:nvPr>
            <p:ph sz="quarter" idx="14"/>
          </p:nvPr>
        </p:nvSpPr>
        <p:spPr>
          <a:xfrm>
            <a:off x="2166939" y="1773238"/>
            <a:ext cx="6713714" cy="45339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7"/>
          <p:cNvSpPr>
            <a:spLocks noGrp="1" noChangeArrowheads="1"/>
          </p:cNvSpPr>
          <p:nvPr>
            <p:ph type="sldNum" sz="quarter" idx="15"/>
          </p:nvPr>
        </p:nvSpPr>
        <p:spPr/>
        <p:txBody>
          <a:bodyPr/>
          <a:lstStyle>
            <a:lvl1pPr algn="r">
              <a:defRPr sz="800" b="0">
                <a:solidFill>
                  <a:schemeClr val="tx1">
                    <a:lumMod val="50000"/>
                    <a:lumOff val="50000"/>
                  </a:schemeClr>
                </a:solidFill>
                <a:latin typeface="+mn-lt"/>
                <a:cs typeface="Arial"/>
              </a:defRPr>
            </a:lvl1pPr>
          </a:lstStyle>
          <a:p>
            <a:pPr>
              <a:defRPr/>
            </a:pPr>
            <a:fld id="{9EF3CEBD-EEA9-4337-BCFD-434B64315E3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itle, subtitle and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0"/>
          <p:cNvSpPr>
            <a:spLocks noGrp="1"/>
          </p:cNvSpPr>
          <p:nvPr>
            <p:ph type="body" sz="quarter" idx="13"/>
          </p:nvPr>
        </p:nvSpPr>
        <p:spPr>
          <a:xfrm>
            <a:off x="334963" y="1047750"/>
            <a:ext cx="8545512" cy="596900"/>
          </a:xfrm>
        </p:spPr>
        <p:txBody>
          <a:bodyPr lIns="0" tIns="0" rIns="0" bIns="0"/>
          <a:lstStyle>
            <a:lvl1pPr marL="0" indent="0">
              <a:spcBef>
                <a:spcPts val="0"/>
              </a:spcBef>
              <a:buNone/>
              <a:defRPr sz="2000" b="1" i="1">
                <a:solidFill>
                  <a:schemeClr val="accent1"/>
                </a:solidFill>
                <a:latin typeface="Arial"/>
                <a:cs typeface="Arial"/>
              </a:defRPr>
            </a:lvl1pPr>
          </a:lstStyle>
          <a:p>
            <a:pPr lvl="0"/>
            <a:r>
              <a:rPr lang="en-US" dirty="0" smtClean="0"/>
              <a:t>Click to edit Master text styles</a:t>
            </a:r>
          </a:p>
        </p:txBody>
      </p:sp>
      <p:sp>
        <p:nvSpPr>
          <p:cNvPr id="5" name="Slide Number Placeholder 3"/>
          <p:cNvSpPr>
            <a:spLocks noGrp="1"/>
          </p:cNvSpPr>
          <p:nvPr>
            <p:ph type="sldNum" sz="quarter" idx="14"/>
          </p:nvPr>
        </p:nvSpPr>
        <p:spPr/>
        <p:txBody>
          <a:bodyPr/>
          <a:lstStyle>
            <a:lvl1pPr>
              <a:defRPr>
                <a:latin typeface="+mn-lt"/>
              </a:defRPr>
            </a:lvl1pPr>
          </a:lstStyle>
          <a:p>
            <a:pPr>
              <a:defRPr/>
            </a:pPr>
            <a:fld id="{6D65D63D-5812-498B-BA43-7C04C9514E9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3129" y="2174400"/>
            <a:ext cx="3810000" cy="3787200"/>
          </a:xfrm>
          <a:prstGeom prst="rect">
            <a:avLst/>
          </a:prstGeom>
        </p:spPr>
        <p:txBody>
          <a:bodyPr/>
          <a:lstStyle>
            <a:lvl1pPr>
              <a:spcAft>
                <a:spcPts val="0"/>
              </a:spcAft>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998652" y="2174400"/>
            <a:ext cx="3810000" cy="3787200"/>
          </a:xfrm>
          <a:prstGeom prst="rect">
            <a:avLst/>
          </a:prstGeom>
        </p:spPr>
        <p:txBody>
          <a:bodyPr/>
          <a:lstStyle>
            <a:lvl1pPr>
              <a:spcAft>
                <a:spcPts val="0"/>
              </a:spcAft>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10"/>
          <p:cNvSpPr>
            <a:spLocks noGrp="1"/>
          </p:cNvSpPr>
          <p:nvPr>
            <p:ph type="body" sz="quarter" idx="10"/>
          </p:nvPr>
        </p:nvSpPr>
        <p:spPr>
          <a:xfrm>
            <a:off x="423863" y="1366463"/>
            <a:ext cx="3810000" cy="692150"/>
          </a:xfrm>
          <a:solidFill>
            <a:schemeClr val="accent6"/>
          </a:solidFill>
          <a:ln>
            <a:noFill/>
          </a:ln>
        </p:spPr>
        <p:style>
          <a:lnRef idx="1">
            <a:schemeClr val="accent1"/>
          </a:lnRef>
          <a:fillRef idx="2">
            <a:schemeClr val="accent1"/>
          </a:fillRef>
          <a:effectRef idx="1">
            <a:schemeClr val="accent1"/>
          </a:effectRef>
          <a:fontRef idx="none"/>
        </p:style>
        <p:txBody>
          <a:bodyPr lIns="27432" tIns="27432" rIns="27432" bIns="27432" anchor="ctr"/>
          <a:lstStyle>
            <a:lvl1pPr marL="0" indent="0" algn="ctr">
              <a:lnSpc>
                <a:spcPct val="90000"/>
              </a:lnSpc>
              <a:spcBef>
                <a:spcPts val="0"/>
              </a:spcBef>
              <a:buNone/>
              <a:defRPr>
                <a:solidFill>
                  <a:schemeClr val="bg1"/>
                </a:solidFill>
              </a:defRPr>
            </a:lvl1pPr>
          </a:lstStyle>
          <a:p>
            <a:pPr lvl="0"/>
            <a:r>
              <a:rPr lang="en-US" dirty="0" smtClean="0"/>
              <a:t>Click to edit Master</a:t>
            </a:r>
            <a:endParaRPr lang="en-US" dirty="0"/>
          </a:p>
        </p:txBody>
      </p:sp>
      <p:sp>
        <p:nvSpPr>
          <p:cNvPr id="12" name="Text Placeholder 10"/>
          <p:cNvSpPr>
            <a:spLocks noGrp="1"/>
          </p:cNvSpPr>
          <p:nvPr>
            <p:ph type="body" sz="quarter" idx="11"/>
          </p:nvPr>
        </p:nvSpPr>
        <p:spPr>
          <a:xfrm>
            <a:off x="4998652" y="1366463"/>
            <a:ext cx="3810000" cy="692150"/>
          </a:xfrm>
          <a:solidFill>
            <a:schemeClr val="accent6"/>
          </a:solidFill>
          <a:ln>
            <a:noFill/>
          </a:ln>
        </p:spPr>
        <p:style>
          <a:lnRef idx="1">
            <a:schemeClr val="accent1"/>
          </a:lnRef>
          <a:fillRef idx="3">
            <a:schemeClr val="accent1"/>
          </a:fillRef>
          <a:effectRef idx="2">
            <a:schemeClr val="accent1"/>
          </a:effectRef>
          <a:fontRef idx="none"/>
        </p:style>
        <p:txBody>
          <a:bodyPr lIns="27432" tIns="27432" rIns="27432" bIns="27432" anchor="ctr"/>
          <a:lstStyle>
            <a:lvl1pPr marL="0" indent="0" algn="ctr">
              <a:lnSpc>
                <a:spcPct val="90000"/>
              </a:lnSpc>
              <a:spcBef>
                <a:spcPts val="0"/>
              </a:spcBef>
              <a:buNone/>
              <a:defRPr>
                <a:solidFill>
                  <a:schemeClr val="bg1"/>
                </a:solidFill>
              </a:defRPr>
            </a:lvl1pPr>
          </a:lstStyle>
          <a:p>
            <a:pPr lvl="0"/>
            <a:r>
              <a:rPr lang="en-US" dirty="0" smtClean="0"/>
              <a:t>Click to edit Master</a:t>
            </a:r>
            <a:endParaRPr lang="en-US" dirty="0"/>
          </a:p>
        </p:txBody>
      </p:sp>
      <p:sp>
        <p:nvSpPr>
          <p:cNvPr id="8" name="Rectangle 7"/>
          <p:cNvSpPr>
            <a:spLocks noGrp="1" noChangeArrowheads="1"/>
          </p:cNvSpPr>
          <p:nvPr>
            <p:ph type="sldNum" sz="quarter" idx="12"/>
          </p:nvPr>
        </p:nvSpPr>
        <p:spPr/>
        <p:txBody>
          <a:bodyPr/>
          <a:lstStyle>
            <a:lvl1pPr algn="r">
              <a:defRPr sz="800" b="0">
                <a:solidFill>
                  <a:schemeClr val="tx1">
                    <a:lumMod val="50000"/>
                    <a:lumOff val="50000"/>
                  </a:schemeClr>
                </a:solidFill>
                <a:latin typeface="+mn-lt"/>
              </a:defRPr>
            </a:lvl1pPr>
          </a:lstStyle>
          <a:p>
            <a:pPr>
              <a:defRPr/>
            </a:pPr>
            <a:fld id="{0CC3EC11-45D6-4E8D-8A43-192F3942754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Layout 1">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a:off x="0" y="5424488"/>
            <a:ext cx="9144000" cy="58737"/>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pitchFamily="34" charset="0"/>
              <a:ea typeface="ヒラギノ角ゴ Pro W3" pitchFamily="-108" charset="-128"/>
              <a:cs typeface="+mn-cs"/>
            </a:endParaRPr>
          </a:p>
        </p:txBody>
      </p:sp>
      <p:sp>
        <p:nvSpPr>
          <p:cNvPr id="11" name="Title 1"/>
          <p:cNvSpPr>
            <a:spLocks noGrp="1"/>
          </p:cNvSpPr>
          <p:nvPr>
            <p:ph type="title"/>
          </p:nvPr>
        </p:nvSpPr>
        <p:spPr>
          <a:xfrm>
            <a:off x="333965" y="4228021"/>
            <a:ext cx="8476071" cy="1169808"/>
          </a:xfrm>
        </p:spPr>
        <p:txBody>
          <a:bodyPr/>
          <a:lstStyle>
            <a:lvl1pPr>
              <a:lnSpc>
                <a:spcPct val="100000"/>
              </a:lnSpc>
              <a:defRPr sz="3600"/>
            </a:lvl1pPr>
          </a:lstStyle>
          <a:p>
            <a:r>
              <a:rPr lang="en-US" dirty="0" smtClean="0"/>
              <a:t>Click to edit Master title style</a:t>
            </a:r>
            <a:endParaRPr lang="en-US" dirty="0"/>
          </a:p>
        </p:txBody>
      </p:sp>
      <p:sp>
        <p:nvSpPr>
          <p:cNvPr id="6" name="Slide Number Placeholder 3"/>
          <p:cNvSpPr>
            <a:spLocks noGrp="1"/>
          </p:cNvSpPr>
          <p:nvPr userDrawn="1">
            <p:ph type="sldNum" sz="quarter" idx="10"/>
          </p:nvPr>
        </p:nvSpPr>
        <p:spPr/>
        <p:txBody>
          <a:bodyPr/>
          <a:lstStyle>
            <a:lvl1pPr>
              <a:defRPr/>
            </a:lvl1pPr>
          </a:lstStyle>
          <a:p>
            <a:pPr>
              <a:defRPr/>
            </a:pPr>
            <a:fld id="{1D884A98-BB8B-481B-9E17-E9F7941B7E5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35"/>
          <p:cNvSpPr>
            <a:spLocks noChangeArrowheads="1"/>
          </p:cNvSpPr>
          <p:nvPr userDrawn="1"/>
        </p:nvSpPr>
        <p:spPr bwMode="auto">
          <a:xfrm>
            <a:off x="0" y="858838"/>
            <a:ext cx="9144000" cy="58737"/>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a:ea typeface="ヒラギノ角ゴ Pro W3" pitchFamily="-108" charset="-128"/>
              <a:cs typeface="Arial"/>
            </a:endParaRPr>
          </a:p>
        </p:txBody>
      </p:sp>
      <p:sp>
        <p:nvSpPr>
          <p:cNvPr id="13" name="Rectangle 7"/>
          <p:cNvSpPr>
            <a:spLocks noGrp="1" noChangeArrowheads="1"/>
          </p:cNvSpPr>
          <p:nvPr>
            <p:ph type="sldNum" sz="quarter" idx="4"/>
          </p:nvPr>
        </p:nvSpPr>
        <p:spPr bwMode="gray">
          <a:xfrm>
            <a:off x="7924800" y="6657975"/>
            <a:ext cx="1006475" cy="165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b="0">
                <a:solidFill>
                  <a:schemeClr val="tx1">
                    <a:lumMod val="50000"/>
                    <a:lumOff val="50000"/>
                  </a:schemeClr>
                </a:solidFill>
                <a:latin typeface="Arial"/>
                <a:ea typeface="ヒラギノ角ゴ Pro W3" pitchFamily="-108" charset="-128"/>
                <a:cs typeface="Arial"/>
              </a:defRPr>
            </a:lvl1pPr>
          </a:lstStyle>
          <a:p>
            <a:pPr>
              <a:defRPr/>
            </a:pPr>
            <a:fld id="{15B35BA6-0DDD-4BA1-B2AA-3FBA1F7E3E50}" type="slidenum">
              <a:rPr lang="en-US"/>
              <a:pPr>
                <a:defRPr/>
              </a:pPr>
              <a:t>‹#›</a:t>
            </a:fld>
            <a:endParaRPr lang="en-US" dirty="0"/>
          </a:p>
        </p:txBody>
      </p:sp>
      <p:sp>
        <p:nvSpPr>
          <p:cNvPr id="1029" name="Text Placeholder 16"/>
          <p:cNvSpPr>
            <a:spLocks noGrp="1"/>
          </p:cNvSpPr>
          <p:nvPr>
            <p:ph type="body" idx="1"/>
          </p:nvPr>
        </p:nvSpPr>
        <p:spPr bwMode="auto">
          <a:xfrm>
            <a:off x="350838" y="1260475"/>
            <a:ext cx="8335962" cy="4865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2"/>
          <p:cNvSpPr>
            <a:spLocks noGrp="1" noChangeArrowheads="1"/>
          </p:cNvSpPr>
          <p:nvPr>
            <p:ph type="title"/>
          </p:nvPr>
        </p:nvSpPr>
        <p:spPr bwMode="auto">
          <a:xfrm>
            <a:off x="350838" y="14288"/>
            <a:ext cx="7251700" cy="8350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sldLayoutIdLst>
    <p:sldLayoutId id="2147483678" r:id="rId1"/>
    <p:sldLayoutId id="2147483680" r:id="rId2"/>
    <p:sldLayoutId id="2147483684" r:id="rId3"/>
    <p:sldLayoutId id="2147483685" r:id="rId4"/>
    <p:sldLayoutId id="2147483686" r:id="rId5"/>
    <p:sldLayoutId id="2147483687" r:id="rId6"/>
    <p:sldLayoutId id="2147483689" r:id="rId7"/>
    <p:sldLayoutId id="2147483690" r:id="rId8"/>
    <p:sldLayoutId id="2147483691" r:id="rId9"/>
    <p:sldLayoutId id="2147483692" r:id="rId10"/>
    <p:sldLayoutId id="2147483695" r:id="rId11"/>
    <p:sldLayoutId id="2147483701" r:id="rId12"/>
    <p:sldLayoutId id="2147483702" r:id="rId13"/>
    <p:sldLayoutId id="2147483703" r:id="rId1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chemeClr val="accent1"/>
          </a:solidFill>
          <a:latin typeface="+mj-lt"/>
          <a:ea typeface="Tahoma" pitchFamily="34" charset="0"/>
          <a:cs typeface="Arial Black"/>
        </a:defRPr>
      </a:lvl1pPr>
      <a:lvl2pPr algn="l" rtl="0" eaLnBrk="0" fontAlgn="base" hangingPunct="0">
        <a:lnSpc>
          <a:spcPct val="90000"/>
        </a:lnSpc>
        <a:spcBef>
          <a:spcPct val="0"/>
        </a:spcBef>
        <a:spcAft>
          <a:spcPct val="0"/>
        </a:spcAft>
        <a:defRPr sz="2800" b="1">
          <a:solidFill>
            <a:schemeClr val="accent1"/>
          </a:solidFill>
          <a:latin typeface="Arial Black" pitchFamily="34" charset="0"/>
          <a:ea typeface="Tahoma" pitchFamily="34" charset="0"/>
          <a:cs typeface="Arial Black" pitchFamily="34" charset="0"/>
        </a:defRPr>
      </a:lvl2pPr>
      <a:lvl3pPr algn="l" rtl="0" eaLnBrk="0" fontAlgn="base" hangingPunct="0">
        <a:lnSpc>
          <a:spcPct val="90000"/>
        </a:lnSpc>
        <a:spcBef>
          <a:spcPct val="0"/>
        </a:spcBef>
        <a:spcAft>
          <a:spcPct val="0"/>
        </a:spcAft>
        <a:defRPr sz="2800" b="1">
          <a:solidFill>
            <a:schemeClr val="accent1"/>
          </a:solidFill>
          <a:latin typeface="Arial Black" pitchFamily="34" charset="0"/>
          <a:ea typeface="Tahoma" pitchFamily="34" charset="0"/>
          <a:cs typeface="Arial Black" pitchFamily="34" charset="0"/>
        </a:defRPr>
      </a:lvl3pPr>
      <a:lvl4pPr algn="l" rtl="0" eaLnBrk="0" fontAlgn="base" hangingPunct="0">
        <a:lnSpc>
          <a:spcPct val="90000"/>
        </a:lnSpc>
        <a:spcBef>
          <a:spcPct val="0"/>
        </a:spcBef>
        <a:spcAft>
          <a:spcPct val="0"/>
        </a:spcAft>
        <a:defRPr sz="2800" b="1">
          <a:solidFill>
            <a:schemeClr val="accent1"/>
          </a:solidFill>
          <a:latin typeface="Arial Black" pitchFamily="34" charset="0"/>
          <a:ea typeface="Tahoma" pitchFamily="34" charset="0"/>
          <a:cs typeface="Arial Black" pitchFamily="34" charset="0"/>
        </a:defRPr>
      </a:lvl4pPr>
      <a:lvl5pPr algn="l" rtl="0" eaLnBrk="0" fontAlgn="base" hangingPunct="0">
        <a:lnSpc>
          <a:spcPct val="90000"/>
        </a:lnSpc>
        <a:spcBef>
          <a:spcPct val="0"/>
        </a:spcBef>
        <a:spcAft>
          <a:spcPct val="0"/>
        </a:spcAft>
        <a:defRPr sz="2800" b="1">
          <a:solidFill>
            <a:schemeClr val="accent1"/>
          </a:solidFill>
          <a:latin typeface="Arial Black" pitchFamily="34" charset="0"/>
          <a:ea typeface="Tahoma" pitchFamily="34" charset="0"/>
          <a:cs typeface="Arial Black" pitchFamily="34" charset="0"/>
        </a:defRPr>
      </a:lvl5pPr>
      <a:lvl6pPr marL="4572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9pPr>
    </p:titleStyle>
    <p:bodyStyle>
      <a:lvl1pPr marL="230188" indent="-230188" algn="l" rtl="0" eaLnBrk="0" fontAlgn="base" hangingPunct="0">
        <a:spcBef>
          <a:spcPts val="1200"/>
        </a:spcBef>
        <a:spcAft>
          <a:spcPct val="0"/>
        </a:spcAft>
        <a:buClr>
          <a:srgbClr val="505050"/>
        </a:buClr>
        <a:buSzPct val="115000"/>
        <a:buFont typeface="Arial" charset="0"/>
        <a:buChar char="•"/>
        <a:defRPr lang="en-US" sz="2400" dirty="0">
          <a:solidFill>
            <a:schemeClr val="bg2"/>
          </a:solidFill>
          <a:latin typeface="+mn-lt"/>
          <a:ea typeface="+mn-ea"/>
          <a:cs typeface="Arial"/>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bg2"/>
          </a:solidFill>
          <a:latin typeface="+mn-lt"/>
          <a:ea typeface="+mn-ea"/>
          <a:cs typeface="Arial"/>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bg2"/>
          </a:solidFill>
          <a:latin typeface="+mn-lt"/>
          <a:ea typeface="+mn-ea"/>
          <a:cs typeface="Arial"/>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bg2"/>
          </a:solidFill>
          <a:latin typeface="+mn-lt"/>
          <a:ea typeface="+mn-ea"/>
          <a:cs typeface="Arial"/>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bg2"/>
          </a:solidFill>
          <a:latin typeface="+mn-lt"/>
          <a:ea typeface="ＭＳ Ｐゴシック"/>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15B35BA6-0DDD-4BA1-B2AA-3FBA1F7E3E50}"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9" name="Rectangle 35"/>
          <p:cNvSpPr>
            <a:spLocks noChangeArrowheads="1"/>
          </p:cNvSpPr>
          <p:nvPr userDrawn="1"/>
        </p:nvSpPr>
        <p:spPr bwMode="auto">
          <a:xfrm>
            <a:off x="0" y="858838"/>
            <a:ext cx="9144000" cy="58737"/>
          </a:xfrm>
          <a:prstGeom prst="rect">
            <a:avLst/>
          </a:prstGeom>
          <a:solidFill>
            <a:schemeClr val="accent1">
              <a:lumMod val="75000"/>
            </a:schemeClr>
          </a:solidFill>
          <a:ln w="9525">
            <a:noFill/>
            <a:miter lim="800000"/>
            <a:headEnd/>
            <a:tailEnd/>
          </a:ln>
          <a:effectLst/>
        </p:spPr>
        <p:txBody>
          <a:bodyPr wrap="none" anchor="ctr"/>
          <a:lstStyle/>
          <a:p>
            <a:pPr eaLnBrk="0" hangingPunct="0">
              <a:defRPr/>
            </a:pPr>
            <a:endParaRPr lang="en-US" dirty="0">
              <a:latin typeface="Arial"/>
              <a:ea typeface="ヒラギノ角ゴ Pro W3" pitchFamily="-108" charset="-128"/>
              <a:cs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url?sa=i&amp;rct=j&amp;q=&amp;esrc=s&amp;source=images&amp;cd=&amp;cad=rja&amp;uact=8&amp;ved=0ahUKEwirsemR6r_QAhWm7IMKHbZICuIQjRwIBw&amp;url=https://commons.wikimedia.org/wiki/File:Auscultation_of_a_women.jpg&amp;psig=AFQjCNGNSmBC9KYo4qt3e3-rxSPZxZn10w&amp;ust=1480023129970228" TargetMode="External"/><Relationship Id="rId7" Type="http://schemas.openxmlformats.org/officeDocument/2006/relationships/hyperlink" Target="http://www.google.com/url?sa=i&amp;rct=j&amp;q=&amp;esrc=s&amp;source=images&amp;cd=&amp;cad=rja&amp;uact=8&amp;ved=0ahUKEwi_4buo6r_QAhWn7IMKHcjBDt0QjRwIBw&amp;url=http://sdvoice.info/law-offices-of-antoinette-middleton-encourage-planning-while-you-can/&amp;bvm=bv.139782543,d.cGw&amp;psig=AFQjCNFo-az9VT-jOCwtj_2cmwsmwAxfig&amp;ust=1480023221636528"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jpeg"/><Relationship Id="rId5" Type="http://schemas.openxmlformats.org/officeDocument/2006/relationships/hyperlink" Target="http://www.google.com/url?sa=i&amp;rct=j&amp;q=&amp;esrc=s&amp;source=images&amp;cd=&amp;cad=rja&amp;uact=8&amp;ved=0ahUKEwjim7u36r_QAhUHyoMKHRRdAN8QjRwIBw&amp;url=http://www.innerbody.com/careers-in-health/how-to-become-a-maternity-nurse.html&amp;bvm=bv.139782543,d.cGw&amp;psig=AFQjCNFo-az9VT-jOCwtj_2cmwsmwAxfig&amp;ust=1480023221636528"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s://www.google.com/imgres?imgurl=http://www.uofmhealth.org/sites/default/files/styles/media_thumbnail/public/general/featured/africanamericanstroke.jpg?itok%3DflyMGjbK&amp;imgrefurl=http://www.uofmhealth.org/node/577852/news&amp;docid=4fd6LK48ZBdQ8M&amp;tbnid=3BnyRyyseWt6mM:&amp;vet=1&amp;w=2290&amp;h=1527&amp;hl=en&amp;bih=814&amp;biw=167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hyperlink" Target="http://minorityhealth.hhs.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hyperlink" Target="http://minorityhealth.hhs.gov/" TargetMode="External"/><Relationship Id="rId7" Type="http://schemas.openxmlformats.org/officeDocument/2006/relationships/hyperlink" Target="http://www.npsf.org/?page=askme3"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hyperlink" Target="http://med.fsu.edu/userFiles/file/ahec_health_clinicians_manual.pdf" TargetMode="External"/><Relationship Id="rId5" Type="http://schemas.openxmlformats.org/officeDocument/2006/relationships/hyperlink" Target="https://cccm.thinkculturalhealth.hhs.gov/PDF_Docs/Physicians_QIO_Facilitator_GuideMEDQIC.pdf" TargetMode="External"/><Relationship Id="rId4" Type="http://schemas.openxmlformats.org/officeDocument/2006/relationships/hyperlink" Target="http://www.iceforhealth.org/library/documents/ICE_C&amp;L_Provider_Tool_Kit.10-06.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ceforhealth.org/home.asp" TargetMode="External"/><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16t2-7L_QAhWs3YMKHexnA94QjRwIBw&amp;url=https://commons.wikimedia.org/wiki/File:Doctor_explains_x-ray_to_patient.jpg&amp;bvm=bv.139782543,d.cGw&amp;psig=AFQjCNE5Zyksm2YjiETKF7yiHexCRYCOnQ&amp;ust=1480023725919800"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2.jpeg"/><Relationship Id="rId5" Type="http://schemas.openxmlformats.org/officeDocument/2006/relationships/hyperlink" Target="https://www.google.com/url?sa=i&amp;rct=j&amp;q=&amp;esrc=s&amp;source=images&amp;cd=&amp;cad=rja&amp;uact=8&amp;ved=0ahUKEwiz-ubf7L_QAhVq44MKHcYoCt4QjRwIBw&amp;url=https://en.wikipedia.org/wiki/Pharmacist&amp;psig=AFQjCNFzFj9yKDnqketL_PbY9z_DpZbakg&amp;ust=1480023871079400"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Cultural Competency </a:t>
            </a:r>
            <a:br>
              <a:rPr lang="en-US" dirty="0" smtClean="0"/>
            </a:br>
            <a:r>
              <a:rPr lang="en-US" dirty="0" smtClean="0"/>
              <a:t>and </a:t>
            </a:r>
            <a:br>
              <a:rPr lang="en-US" dirty="0" smtClean="0"/>
            </a:br>
            <a:r>
              <a:rPr lang="en-US" dirty="0" smtClean="0"/>
              <a:t>Patient </a:t>
            </a:r>
            <a:r>
              <a:rPr lang="en-US" dirty="0"/>
              <a:t>E</a:t>
            </a:r>
            <a:r>
              <a:rPr lang="en-US" dirty="0" smtClean="0"/>
              <a:t>ngagement</a:t>
            </a:r>
            <a:endParaRPr lang="en-US" dirty="0"/>
          </a:p>
        </p:txBody>
      </p:sp>
      <p:pic>
        <p:nvPicPr>
          <p:cNvPr id="3" name="Picture 2" descr="Image result for patient engage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403" y="417114"/>
            <a:ext cx="211532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299" y="417114"/>
            <a:ext cx="211532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lated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8508" y="138394"/>
            <a:ext cx="2619375" cy="1737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lated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8509" y="196561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60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1760"/>
            <a:ext cx="7620000" cy="949552"/>
          </a:xfrm>
        </p:spPr>
        <p:txBody>
          <a:bodyPr/>
          <a:lstStyle/>
          <a:p>
            <a:r>
              <a:rPr lang="en-US" altLang="en-US" sz="3600" b="1" dirty="0" smtClean="0">
                <a:cs typeface="Arial Black" pitchFamily="34" charset="0"/>
              </a:rPr>
              <a:t>Training Goals</a:t>
            </a:r>
            <a:endParaRPr lang="en-US" sz="3600" b="1" dirty="0" smtClean="0">
              <a:cs typeface="Arial Black" pitchFamily="34" charset="0"/>
            </a:endParaRPr>
          </a:p>
        </p:txBody>
      </p:sp>
      <p:sp>
        <p:nvSpPr>
          <p:cNvPr id="6" name="Text Placeholder 5"/>
          <p:cNvSpPr>
            <a:spLocks noGrp="1"/>
          </p:cNvSpPr>
          <p:nvPr>
            <p:ph type="body" sz="quarter" idx="11"/>
          </p:nvPr>
        </p:nvSpPr>
        <p:spPr/>
        <p:txBody>
          <a:bodyPr rtlCol="0"/>
          <a:lstStyle/>
          <a:p>
            <a:pPr>
              <a:buFont typeface="Arial" pitchFamily="34" charset="0"/>
              <a:buNone/>
              <a:defRPr/>
            </a:pPr>
            <a:r>
              <a:rPr dirty="0"/>
              <a:t>. </a:t>
            </a:r>
          </a:p>
        </p:txBody>
      </p:sp>
      <p:sp>
        <p:nvSpPr>
          <p:cNvPr id="35845" name="Content Placeholder 10"/>
          <p:cNvSpPr>
            <a:spLocks noGrp="1"/>
          </p:cNvSpPr>
          <p:nvPr>
            <p:ph sz="quarter" idx="13"/>
          </p:nvPr>
        </p:nvSpPr>
        <p:spPr>
          <a:xfrm>
            <a:off x="1034824" y="1262063"/>
            <a:ext cx="6713537" cy="5068887"/>
          </a:xfrm>
        </p:spPr>
        <p:txBody>
          <a:bodyPr/>
          <a:lstStyle/>
          <a:p>
            <a:pPr eaLnBrk="1" hangingPunct="1"/>
            <a:endParaRPr dirty="0" smtClean="0">
              <a:cs typeface="Arial" charset="0"/>
            </a:endParaRPr>
          </a:p>
          <a:p>
            <a:pPr lvl="0"/>
            <a:r>
              <a:rPr lang="en-US" dirty="0" smtClean="0">
                <a:latin typeface="+mj-lt"/>
              </a:rPr>
              <a:t>Define “Clear </a:t>
            </a:r>
            <a:r>
              <a:rPr lang="en-US" dirty="0">
                <a:latin typeface="+mj-lt"/>
              </a:rPr>
              <a:t>C</a:t>
            </a:r>
            <a:r>
              <a:rPr lang="en-US" dirty="0" smtClean="0">
                <a:latin typeface="+mj-lt"/>
              </a:rPr>
              <a:t>ommunication” in patient/provider encounter.</a:t>
            </a:r>
          </a:p>
          <a:p>
            <a:pPr lvl="0"/>
            <a:endParaRPr lang="en-US" dirty="0" smtClean="0">
              <a:latin typeface="+mj-lt"/>
            </a:endParaRPr>
          </a:p>
          <a:p>
            <a:pPr lvl="0"/>
            <a:r>
              <a:rPr lang="en-US" dirty="0">
                <a:latin typeface="+mj-lt"/>
              </a:rPr>
              <a:t>Describe actions to improve communication in health care </a:t>
            </a:r>
            <a:r>
              <a:rPr lang="en-US" dirty="0" smtClean="0">
                <a:latin typeface="+mj-lt"/>
              </a:rPr>
              <a:t>setting.</a:t>
            </a:r>
            <a:endParaRPr lang="en-US" dirty="0">
              <a:latin typeface="+mj-lt"/>
            </a:endParaRPr>
          </a:p>
          <a:p>
            <a:pPr lvl="0"/>
            <a:endParaRPr lang="en-US" dirty="0" smtClean="0">
              <a:latin typeface="+mj-lt"/>
            </a:endParaRPr>
          </a:p>
          <a:p>
            <a:pPr lvl="0"/>
            <a:r>
              <a:rPr lang="en-US" dirty="0">
                <a:latin typeface="+mj-lt"/>
              </a:rPr>
              <a:t>Define </a:t>
            </a:r>
            <a:r>
              <a:rPr lang="en-US" dirty="0" smtClean="0">
                <a:latin typeface="+mj-lt"/>
              </a:rPr>
              <a:t>“Health Literacy” </a:t>
            </a:r>
            <a:r>
              <a:rPr lang="en-US" dirty="0">
                <a:latin typeface="+mj-lt"/>
              </a:rPr>
              <a:t>in a health care setting. </a:t>
            </a:r>
          </a:p>
        </p:txBody>
      </p:sp>
      <p:sp>
        <p:nvSpPr>
          <p:cNvPr id="3" name="Slide Number Placeholder 2"/>
          <p:cNvSpPr>
            <a:spLocks noGrp="1"/>
          </p:cNvSpPr>
          <p:nvPr>
            <p:ph type="sldNum" sz="quarter" idx="14"/>
          </p:nvPr>
        </p:nvSpPr>
        <p:spPr/>
        <p:txBody>
          <a:bodyPr/>
          <a:lstStyle/>
          <a:p>
            <a:pPr>
              <a:defRPr/>
            </a:pPr>
            <a:r>
              <a:rPr lang="en-US" dirty="0" smtClean="0"/>
              <a:t>11</a:t>
            </a:r>
            <a:endParaRPr lang="en-US" dirty="0"/>
          </a:p>
        </p:txBody>
      </p:sp>
      <p:sp>
        <p:nvSpPr>
          <p:cNvPr id="2" name="TextBox 1"/>
          <p:cNvSpPr txBox="1"/>
          <p:nvPr/>
        </p:nvSpPr>
        <p:spPr>
          <a:xfrm>
            <a:off x="8568799" y="5738742"/>
            <a:ext cx="511629" cy="215444"/>
          </a:xfrm>
          <a:prstGeom prst="rect">
            <a:avLst/>
          </a:prstGeom>
          <a:noFill/>
        </p:spPr>
        <p:txBody>
          <a:bodyPr wrap="square" rtlCol="0">
            <a:spAutoFit/>
          </a:bodyPr>
          <a:lstStyle/>
          <a:p>
            <a:pPr algn="ctr"/>
            <a:r>
              <a:rPr lang="en-US" sz="800" b="1" dirty="0" smtClean="0">
                <a:solidFill>
                  <a:schemeClr val="bg1"/>
                </a:solidFill>
                <a:latin typeface="+mj-lt"/>
              </a:rPr>
              <a:t>10</a:t>
            </a:r>
            <a:endParaRPr lang="en-US" sz="1800" b="1" dirty="0">
              <a:solidFill>
                <a:schemeClr val="bg1"/>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83024" y="-84600"/>
            <a:ext cx="7620000" cy="1143000"/>
          </a:xfrm>
        </p:spPr>
        <p:txBody>
          <a:bodyPr/>
          <a:lstStyle/>
          <a:p>
            <a:r>
              <a:rPr lang="en-US" altLang="en-US" sz="3600" b="1" dirty="0" smtClean="0">
                <a:cs typeface="Arial Black" pitchFamily="34" charset="0"/>
              </a:rPr>
              <a:t>Did you know?</a:t>
            </a:r>
            <a:endParaRPr lang="en-US" sz="3600" b="1" dirty="0" smtClean="0">
              <a:cs typeface="Arial Black" pitchFamily="34" charset="0"/>
            </a:endParaRPr>
          </a:p>
        </p:txBody>
      </p:sp>
      <p:sp>
        <p:nvSpPr>
          <p:cNvPr id="64515" name="Text Placeholder 5"/>
          <p:cNvSpPr>
            <a:spLocks noGrp="1"/>
          </p:cNvSpPr>
          <p:nvPr>
            <p:ph type="body" sz="quarter" idx="13"/>
          </p:nvPr>
        </p:nvSpPr>
        <p:spPr>
          <a:xfrm>
            <a:off x="160787" y="1091294"/>
            <a:ext cx="8545512" cy="596900"/>
          </a:xfrm>
        </p:spPr>
        <p:txBody>
          <a:bodyPr/>
          <a:lstStyle/>
          <a:p>
            <a:pPr eaLnBrk="1" hangingPunct="1">
              <a:spcBef>
                <a:spcPct val="0"/>
              </a:spcBef>
            </a:pPr>
            <a:r>
              <a:rPr dirty="0" smtClean="0">
                <a:solidFill>
                  <a:schemeClr val="accent2">
                    <a:lumMod val="50000"/>
                  </a:schemeClr>
                </a:solidFill>
                <a:latin typeface="+mj-lt"/>
                <a:cs typeface="Arial" charset="0"/>
              </a:rPr>
              <a:t>California is one of the most diverse states in the nation</a:t>
            </a:r>
          </a:p>
        </p:txBody>
      </p:sp>
      <p:sp>
        <p:nvSpPr>
          <p:cNvPr id="64517" name="Content Placeholder 9"/>
          <p:cNvSpPr>
            <a:spLocks noGrp="1"/>
          </p:cNvSpPr>
          <p:nvPr>
            <p:ph sz="quarter" idx="15"/>
          </p:nvPr>
        </p:nvSpPr>
        <p:spPr>
          <a:xfrm>
            <a:off x="-51931" y="1688194"/>
            <a:ext cx="8529637" cy="4557713"/>
          </a:xfrm>
        </p:spPr>
        <p:txBody>
          <a:bodyPr/>
          <a:lstStyle/>
          <a:p>
            <a:pPr eaLnBrk="1" hangingPunct="1"/>
            <a:r>
              <a:rPr dirty="0" smtClean="0">
                <a:latin typeface="+mj-lt"/>
                <a:cs typeface="Arial" charset="0"/>
              </a:rPr>
              <a:t>1 in 6 people living in the US are Hispanic (almost 57 million). By 2035, this could be nearly 1 in 4.</a:t>
            </a:r>
            <a:r>
              <a:rPr lang="en-US" dirty="0" smtClean="0">
                <a:latin typeface="+mj-lt"/>
                <a:cs typeface="Arial" charset="0"/>
              </a:rPr>
              <a:t> (CDC, 2015)</a:t>
            </a:r>
            <a:endParaRPr dirty="0" smtClean="0">
              <a:latin typeface="+mj-lt"/>
              <a:cs typeface="Arial" charset="0"/>
            </a:endParaRPr>
          </a:p>
          <a:p>
            <a:pPr eaLnBrk="1" hangingPunct="1"/>
            <a:r>
              <a:rPr dirty="0" smtClean="0">
                <a:latin typeface="+mj-lt"/>
                <a:cs typeface="Arial" charset="0"/>
              </a:rPr>
              <a:t>Average physician interrupts a patient within the first </a:t>
            </a:r>
            <a:r>
              <a:rPr lang="en-US" dirty="0" smtClean="0">
                <a:latin typeface="+mj-lt"/>
                <a:cs typeface="Arial" charset="0"/>
              </a:rPr>
              <a:t>12</a:t>
            </a:r>
            <a:r>
              <a:rPr dirty="0" smtClean="0">
                <a:latin typeface="+mj-lt"/>
                <a:cs typeface="Arial" charset="0"/>
              </a:rPr>
              <a:t> seconds</a:t>
            </a:r>
            <a:r>
              <a:rPr lang="en-US" dirty="0" smtClean="0">
                <a:latin typeface="+mj-lt"/>
                <a:cs typeface="Arial" charset="0"/>
              </a:rPr>
              <a:t>. (Family Medicine, 2001) </a:t>
            </a:r>
            <a:endParaRPr dirty="0" smtClean="0">
              <a:latin typeface="+mj-lt"/>
              <a:cs typeface="Arial" charset="0"/>
            </a:endParaRPr>
          </a:p>
          <a:p>
            <a:pPr eaLnBrk="1" hangingPunct="1"/>
            <a:r>
              <a:rPr dirty="0" smtClean="0">
                <a:latin typeface="+mj-lt"/>
                <a:cs typeface="Arial" charset="0"/>
              </a:rPr>
              <a:t>20% of people living in the U.S. speak a language other than English at home</a:t>
            </a:r>
            <a:r>
              <a:rPr lang="en-US" dirty="0" smtClean="0">
                <a:latin typeface="+mj-lt"/>
                <a:cs typeface="Arial" charset="0"/>
              </a:rPr>
              <a:t>. (CIS, 2014)</a:t>
            </a:r>
            <a:endParaRPr dirty="0" smtClean="0">
              <a:latin typeface="+mj-lt"/>
              <a:cs typeface="Arial" charset="0"/>
            </a:endParaRPr>
          </a:p>
          <a:p>
            <a:pPr eaLnBrk="1" hangingPunct="1"/>
            <a:r>
              <a:rPr dirty="0" smtClean="0">
                <a:latin typeface="+mj-lt"/>
                <a:cs typeface="Arial" charset="0"/>
              </a:rPr>
              <a:t>Latino population in the U.S. has grown by 43% between 2000 and 2010</a:t>
            </a:r>
            <a:r>
              <a:rPr lang="en-US" dirty="0" smtClean="0">
                <a:latin typeface="+mj-lt"/>
                <a:cs typeface="Arial" charset="0"/>
              </a:rPr>
              <a:t>. (Census, 2011)</a:t>
            </a:r>
            <a:endParaRPr dirty="0" smtClean="0">
              <a:latin typeface="+mj-lt"/>
              <a:cs typeface="Arial" charset="0"/>
            </a:endParaRPr>
          </a:p>
          <a:p>
            <a:pPr eaLnBrk="1" hangingPunct="1"/>
            <a:r>
              <a:rPr dirty="0" smtClean="0">
                <a:latin typeface="+mj-lt"/>
                <a:cs typeface="Arial" charset="0"/>
              </a:rPr>
              <a:t>17% of the foreign born population in the U.S. are classified as newly arrived</a:t>
            </a:r>
            <a:r>
              <a:rPr lang="en-US" dirty="0">
                <a:latin typeface="+mj-lt"/>
                <a:cs typeface="Arial" charset="0"/>
              </a:rPr>
              <a:t> </a:t>
            </a:r>
            <a:r>
              <a:rPr dirty="0" smtClean="0">
                <a:latin typeface="+mj-lt"/>
                <a:cs typeface="Arial" charset="0"/>
              </a:rPr>
              <a:t>(arriving in 2005 or later)</a:t>
            </a:r>
            <a:r>
              <a:rPr lang="en-US" dirty="0" smtClean="0">
                <a:latin typeface="+mj-lt"/>
                <a:cs typeface="Arial" charset="0"/>
              </a:rPr>
              <a:t>. (Census, 2011) </a:t>
            </a:r>
            <a:endParaRPr dirty="0" smtClean="0">
              <a:latin typeface="+mj-lt"/>
              <a:cs typeface="Arial" charset="0"/>
            </a:endParaRPr>
          </a:p>
        </p:txBody>
      </p:sp>
      <p:sp>
        <p:nvSpPr>
          <p:cNvPr id="3" name="Slide Number Placeholder 2"/>
          <p:cNvSpPr>
            <a:spLocks noGrp="1"/>
          </p:cNvSpPr>
          <p:nvPr>
            <p:ph type="sldNum" sz="quarter" idx="16"/>
          </p:nvPr>
        </p:nvSpPr>
        <p:spPr/>
        <p:txBody>
          <a:bodyPr/>
          <a:lstStyle/>
          <a:p>
            <a:pPr>
              <a:defRPr/>
            </a:pPr>
            <a:fld id="{5212F4B1-EA89-4434-B978-F22A769C11DC}" type="slidenum">
              <a:rPr lang="en-US" sz="800">
                <a:latin typeface="+mj-lt"/>
              </a:rPr>
              <a:pPr>
                <a:defRPr/>
              </a:pPr>
              <a:t>11</a:t>
            </a:fld>
            <a:endParaRPr lang="en-US"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83024" y="-128144"/>
            <a:ext cx="7620000" cy="1143000"/>
          </a:xfrm>
        </p:spPr>
        <p:txBody>
          <a:bodyPr/>
          <a:lstStyle/>
          <a:p>
            <a:r>
              <a:rPr lang="en-US" altLang="en-US" sz="3600" b="1" dirty="0" smtClean="0">
                <a:cs typeface="Arial Black" pitchFamily="34" charset="0"/>
              </a:rPr>
              <a:t>Barriers </a:t>
            </a:r>
            <a:r>
              <a:rPr lang="en-US" altLang="en-US" sz="3600" b="1" dirty="0">
                <a:cs typeface="Arial Black" pitchFamily="34" charset="0"/>
              </a:rPr>
              <a:t>t</a:t>
            </a:r>
            <a:r>
              <a:rPr lang="en-US" altLang="en-US" sz="3600" b="1" dirty="0" smtClean="0">
                <a:cs typeface="Arial Black" pitchFamily="34" charset="0"/>
              </a:rPr>
              <a:t>o Communication</a:t>
            </a:r>
            <a:endParaRPr lang="en-US" sz="3600" b="1" dirty="0" smtClean="0">
              <a:cs typeface="Arial Black" pitchFamily="34" charset="0"/>
            </a:endParaRPr>
          </a:p>
        </p:txBody>
      </p:sp>
      <p:sp>
        <p:nvSpPr>
          <p:cNvPr id="64517" name="Content Placeholder 9"/>
          <p:cNvSpPr>
            <a:spLocks noGrp="1"/>
          </p:cNvSpPr>
          <p:nvPr>
            <p:ph sz="quarter" idx="15"/>
          </p:nvPr>
        </p:nvSpPr>
        <p:spPr>
          <a:xfrm>
            <a:off x="107761" y="1210423"/>
            <a:ext cx="8206740" cy="3957031"/>
          </a:xfrm>
        </p:spPr>
        <p:txBody>
          <a:bodyPr>
            <a:noAutofit/>
          </a:bodyPr>
          <a:lstStyle/>
          <a:p>
            <a:pPr eaLnBrk="1" hangingPunct="1"/>
            <a:r>
              <a:rPr lang="en-US" altLang="en-US" sz="2000" dirty="0">
                <a:latin typeface="+mj-lt"/>
              </a:rPr>
              <a:t>Linguistic B</a:t>
            </a:r>
            <a:r>
              <a:rPr lang="en-US" altLang="en-US" sz="2000" dirty="0" smtClean="0">
                <a:latin typeface="+mj-lt"/>
              </a:rPr>
              <a:t>arriers </a:t>
            </a:r>
          </a:p>
          <a:p>
            <a:pPr lvl="1"/>
            <a:r>
              <a:rPr lang="en-US" altLang="en-US" dirty="0">
                <a:latin typeface="+mj-lt"/>
              </a:rPr>
              <a:t>S</a:t>
            </a:r>
            <a:r>
              <a:rPr lang="en-US" altLang="en-US" dirty="0" smtClean="0">
                <a:latin typeface="+mj-lt"/>
              </a:rPr>
              <a:t>peech patterns, accents or different languages may be used</a:t>
            </a:r>
            <a:endParaRPr lang="en-US" altLang="en-US" dirty="0">
              <a:latin typeface="+mj-lt"/>
            </a:endParaRPr>
          </a:p>
          <a:p>
            <a:pPr eaLnBrk="1" hangingPunct="1"/>
            <a:r>
              <a:rPr lang="en-US" altLang="en-US" sz="2000" dirty="0" smtClean="0">
                <a:latin typeface="+mj-lt"/>
              </a:rPr>
              <a:t>Limited </a:t>
            </a:r>
            <a:r>
              <a:rPr lang="en-US" altLang="en-US" sz="2000" dirty="0">
                <a:latin typeface="+mj-lt"/>
              </a:rPr>
              <a:t>E</a:t>
            </a:r>
            <a:r>
              <a:rPr lang="en-US" altLang="en-US" sz="2000" dirty="0" smtClean="0">
                <a:latin typeface="+mj-lt"/>
              </a:rPr>
              <a:t>xperience (Health </a:t>
            </a:r>
            <a:r>
              <a:rPr lang="en-US" altLang="en-US" sz="2000" dirty="0">
                <a:latin typeface="+mj-lt"/>
              </a:rPr>
              <a:t>C</a:t>
            </a:r>
            <a:r>
              <a:rPr lang="en-US" altLang="en-US" sz="2000" dirty="0" smtClean="0">
                <a:latin typeface="+mj-lt"/>
              </a:rPr>
              <a:t>are </a:t>
            </a:r>
            <a:r>
              <a:rPr lang="en-US" altLang="en-US" sz="2000" dirty="0">
                <a:latin typeface="+mj-lt"/>
              </a:rPr>
              <a:t>C</a:t>
            </a:r>
            <a:r>
              <a:rPr lang="en-US" altLang="en-US" sz="2000" dirty="0" smtClean="0">
                <a:latin typeface="+mj-lt"/>
              </a:rPr>
              <a:t>oncepts &amp; Procedures)</a:t>
            </a:r>
          </a:p>
          <a:p>
            <a:pPr lvl="1" eaLnBrk="1" hangingPunct="1"/>
            <a:r>
              <a:rPr lang="en-US" altLang="en-US" dirty="0" smtClean="0">
                <a:latin typeface="+mj-lt"/>
              </a:rPr>
              <a:t>Many people are getting health care coverage for the first time</a:t>
            </a:r>
          </a:p>
          <a:p>
            <a:pPr eaLnBrk="1" hangingPunct="1"/>
            <a:r>
              <a:rPr lang="en-US" altLang="en-US" sz="2000" dirty="0" smtClean="0">
                <a:latin typeface="+mj-lt"/>
              </a:rPr>
              <a:t>Cultural Barriers</a:t>
            </a:r>
          </a:p>
          <a:p>
            <a:pPr lvl="1" eaLnBrk="1" hangingPunct="1"/>
            <a:r>
              <a:rPr lang="en-US" altLang="en-US" dirty="0" smtClean="0">
                <a:latin typeface="+mj-lt"/>
              </a:rPr>
              <a:t>Each person brings their own cultural background and frame of reference to the conversation</a:t>
            </a:r>
          </a:p>
          <a:p>
            <a:pPr eaLnBrk="1" hangingPunct="1"/>
            <a:r>
              <a:rPr lang="en-US" sz="2000" dirty="0" smtClean="0">
                <a:latin typeface="+mj-lt"/>
                <a:cs typeface="Arial" charset="0"/>
              </a:rPr>
              <a:t>Systematic Barriers</a:t>
            </a:r>
          </a:p>
          <a:p>
            <a:pPr lvl="1" eaLnBrk="1" hangingPunct="1"/>
            <a:r>
              <a:rPr lang="en-US" dirty="0">
                <a:latin typeface="+mj-lt"/>
                <a:cs typeface="Arial" charset="0"/>
              </a:rPr>
              <a:t>H</a:t>
            </a:r>
            <a:r>
              <a:rPr lang="en-US" dirty="0" smtClean="0">
                <a:latin typeface="+mj-lt"/>
                <a:cs typeface="Arial" charset="0"/>
              </a:rPr>
              <a:t>ealth system have </a:t>
            </a:r>
            <a:r>
              <a:rPr lang="en-US" dirty="0">
                <a:latin typeface="+mj-lt"/>
                <a:cs typeface="Arial" charset="0"/>
              </a:rPr>
              <a:t>specialized </a:t>
            </a:r>
            <a:r>
              <a:rPr lang="en-US" dirty="0" smtClean="0">
                <a:latin typeface="+mj-lt"/>
                <a:cs typeface="Arial" charset="0"/>
              </a:rPr>
              <a:t>vocabulary and </a:t>
            </a:r>
            <a:r>
              <a:rPr lang="en-US" dirty="0">
                <a:latin typeface="+mj-lt"/>
                <a:cs typeface="Arial" charset="0"/>
              </a:rPr>
              <a:t>jargon </a:t>
            </a:r>
            <a:endParaRPr dirty="0" smtClean="0">
              <a:latin typeface="+mj-lt"/>
              <a:cs typeface="Arial" charset="0"/>
            </a:endParaRPr>
          </a:p>
        </p:txBody>
      </p:sp>
      <p:sp>
        <p:nvSpPr>
          <p:cNvPr id="3" name="Slide Number Placeholder 2"/>
          <p:cNvSpPr>
            <a:spLocks noGrp="1"/>
          </p:cNvSpPr>
          <p:nvPr>
            <p:ph type="sldNum" sz="quarter" idx="16"/>
          </p:nvPr>
        </p:nvSpPr>
        <p:spPr/>
        <p:txBody>
          <a:bodyPr/>
          <a:lstStyle/>
          <a:p>
            <a:pPr>
              <a:defRPr/>
            </a:pPr>
            <a:fld id="{5212F4B1-EA89-4434-B978-F22A769C11DC}" type="slidenum">
              <a:rPr lang="en-US" sz="800" b="1">
                <a:latin typeface="+mj-lt"/>
              </a:rPr>
              <a:pPr>
                <a:defRPr/>
              </a:pPr>
              <a:t>12</a:t>
            </a:fld>
            <a:endParaRPr lang="en-US" b="1" dirty="0">
              <a:latin typeface="+mj-lt"/>
            </a:endParaRPr>
          </a:p>
        </p:txBody>
      </p:sp>
      <p:sp>
        <p:nvSpPr>
          <p:cNvPr id="2" name="TextBox 1"/>
          <p:cNvSpPr txBox="1"/>
          <p:nvPr/>
        </p:nvSpPr>
        <p:spPr>
          <a:xfrm>
            <a:off x="107760" y="5283925"/>
            <a:ext cx="820674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ctr"/>
            <a:r>
              <a:rPr lang="en-US" sz="2200" dirty="0" smtClean="0">
                <a:solidFill>
                  <a:schemeClr val="tx1"/>
                </a:solidFill>
                <a:latin typeface="+mj-lt"/>
              </a:rPr>
              <a:t>Our </a:t>
            </a:r>
            <a:r>
              <a:rPr lang="en-US" sz="2200" dirty="0">
                <a:solidFill>
                  <a:schemeClr val="tx1"/>
                </a:solidFill>
                <a:latin typeface="+mj-lt"/>
              </a:rPr>
              <a:t>personal culture includes what we find </a:t>
            </a:r>
            <a:r>
              <a:rPr lang="en-US" sz="2200" dirty="0" smtClean="0">
                <a:solidFill>
                  <a:schemeClr val="tx1"/>
                </a:solidFill>
                <a:latin typeface="+mj-lt"/>
              </a:rPr>
              <a:t>meaningful--beliefs</a:t>
            </a:r>
            <a:r>
              <a:rPr lang="en-US" sz="2200" dirty="0">
                <a:solidFill>
                  <a:schemeClr val="tx1"/>
                </a:solidFill>
                <a:latin typeface="+mj-lt"/>
              </a:rPr>
              <a:t>, values, perceptions, assumptions and explanatory framework about </a:t>
            </a:r>
            <a:r>
              <a:rPr lang="en-US" sz="2200" dirty="0" smtClean="0">
                <a:solidFill>
                  <a:schemeClr val="tx1"/>
                </a:solidFill>
                <a:latin typeface="+mj-lt"/>
              </a:rPr>
              <a:t>reality. These </a:t>
            </a:r>
            <a:r>
              <a:rPr lang="en-US" sz="2200" dirty="0">
                <a:solidFill>
                  <a:schemeClr val="tx1"/>
                </a:solidFill>
                <a:latin typeface="+mj-lt"/>
              </a:rPr>
              <a:t>are present in every communication</a:t>
            </a:r>
            <a:r>
              <a:rPr lang="en-US" sz="2200" dirty="0" smtClean="0">
                <a:solidFill>
                  <a:schemeClr val="tx1"/>
                </a:solidFill>
                <a:latin typeface="+mj-lt"/>
              </a:rPr>
              <a:t>.</a:t>
            </a:r>
            <a:endParaRPr lang="en-US" sz="2200" dirty="0">
              <a:solidFill>
                <a:schemeClr val="tx1"/>
              </a:solidFill>
              <a:latin typeface="+mj-lt"/>
            </a:endParaRPr>
          </a:p>
        </p:txBody>
      </p:sp>
    </p:spTree>
    <p:extLst>
      <p:ext uri="{BB962C8B-B14F-4D97-AF65-F5344CB8AC3E}">
        <p14:creationId xmlns:p14="http://schemas.microsoft.com/office/powerpoint/2010/main" val="490084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827324" y="2488"/>
            <a:ext cx="7620000" cy="1143000"/>
          </a:xfrm>
        </p:spPr>
        <p:txBody>
          <a:bodyPr/>
          <a:lstStyle/>
          <a:p>
            <a:r>
              <a:rPr lang="en-US" sz="3600" b="1" dirty="0" smtClean="0">
                <a:cs typeface="Arial Black" pitchFamily="34" charset="0"/>
              </a:rPr>
              <a:t>Benefits of Clear Communication</a:t>
            </a:r>
          </a:p>
        </p:txBody>
      </p:sp>
      <p:sp>
        <p:nvSpPr>
          <p:cNvPr id="3" name="Slide Number Placeholder 2"/>
          <p:cNvSpPr>
            <a:spLocks noGrp="1"/>
          </p:cNvSpPr>
          <p:nvPr>
            <p:ph type="sldNum" sz="quarter" idx="13"/>
          </p:nvPr>
        </p:nvSpPr>
        <p:spPr/>
        <p:txBody>
          <a:bodyPr/>
          <a:lstStyle/>
          <a:p>
            <a:pPr>
              <a:defRPr/>
            </a:pPr>
            <a:fld id="{7EE16085-F72F-49FB-B44F-70D86F48C397}" type="slidenum">
              <a:rPr lang="en-US" smtClean="0"/>
              <a:pPr>
                <a:defRPr/>
              </a:pPr>
              <a:t>13</a:t>
            </a:fld>
            <a:endParaRPr lang="en-US" dirty="0"/>
          </a:p>
        </p:txBody>
      </p:sp>
      <p:graphicFrame>
        <p:nvGraphicFramePr>
          <p:cNvPr id="4" name="Diagram 3"/>
          <p:cNvGraphicFramePr/>
          <p:nvPr>
            <p:extLst>
              <p:ext uri="{D42A27DB-BD31-4B8C-83A1-F6EECF244321}">
                <p14:modId xmlns:p14="http://schemas.microsoft.com/office/powerpoint/2010/main" val="4159135770"/>
              </p:ext>
            </p:extLst>
          </p:nvPr>
        </p:nvGraphicFramePr>
        <p:xfrm>
          <a:off x="1743249" y="182644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532179" y="5743737"/>
            <a:ext cx="548640" cy="215444"/>
          </a:xfrm>
          <a:prstGeom prst="rect">
            <a:avLst/>
          </a:prstGeom>
          <a:noFill/>
        </p:spPr>
        <p:txBody>
          <a:bodyPr wrap="square" rtlCol="0">
            <a:spAutoFit/>
          </a:bodyPr>
          <a:lstStyle/>
          <a:p>
            <a:pPr algn="ctr"/>
            <a:r>
              <a:rPr lang="en-US" sz="800" b="1" dirty="0" smtClean="0">
                <a:solidFill>
                  <a:schemeClr val="bg1"/>
                </a:solidFill>
                <a:latin typeface="+mj-lt"/>
              </a:rPr>
              <a:t>13</a:t>
            </a:r>
            <a:endParaRPr lang="en-US" b="1" dirty="0">
              <a:solidFill>
                <a:schemeClr val="bg1"/>
              </a:solidFill>
              <a:latin typeface="+mj-lt"/>
            </a:endParaRPr>
          </a:p>
        </p:txBody>
      </p:sp>
    </p:spTree>
    <p:extLst>
      <p:ext uri="{BB962C8B-B14F-4D97-AF65-F5344CB8AC3E}">
        <p14:creationId xmlns:p14="http://schemas.microsoft.com/office/powerpoint/2010/main" val="267390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Title 1"/>
          <p:cNvSpPr>
            <a:spLocks noGrp="1"/>
          </p:cNvSpPr>
          <p:nvPr>
            <p:ph type="title"/>
          </p:nvPr>
        </p:nvSpPr>
        <p:spPr>
          <a:xfrm>
            <a:off x="457200" y="0"/>
            <a:ext cx="7620000" cy="1143000"/>
          </a:xfrm>
        </p:spPr>
        <p:txBody>
          <a:bodyPr/>
          <a:lstStyle/>
          <a:p>
            <a:r>
              <a:rPr lang="en-US" sz="3600" b="1" dirty="0" smtClean="0">
                <a:cs typeface="Arial Black" pitchFamily="34" charset="0"/>
              </a:rPr>
              <a:t>Clear Communication</a:t>
            </a:r>
          </a:p>
        </p:txBody>
      </p:sp>
      <p:sp>
        <p:nvSpPr>
          <p:cNvPr id="70657" name="Content Placeholder 5"/>
          <p:cNvSpPr>
            <a:spLocks noGrp="1"/>
          </p:cNvSpPr>
          <p:nvPr>
            <p:ph sz="half" idx="2"/>
          </p:nvPr>
        </p:nvSpPr>
        <p:spPr>
          <a:xfrm>
            <a:off x="234993" y="2174874"/>
            <a:ext cx="3094037" cy="4225925"/>
          </a:xfrm>
        </p:spPr>
        <p:txBody>
          <a:bodyPr>
            <a:normAutofit fontScale="92500" lnSpcReduction="20000"/>
          </a:bodyPr>
          <a:lstStyle/>
          <a:p>
            <a:pPr eaLnBrk="1" hangingPunct="1">
              <a:spcAft>
                <a:spcPct val="0"/>
              </a:spcAft>
            </a:pPr>
            <a:r>
              <a:rPr altLang="en-US" dirty="0" smtClean="0">
                <a:latin typeface="+mj-lt"/>
                <a:cs typeface="Arial" charset="0"/>
              </a:rPr>
              <a:t>I tell you I forgot my glasses because I am ashamed to admit I don’t read very well</a:t>
            </a:r>
          </a:p>
          <a:p>
            <a:pPr eaLnBrk="1" hangingPunct="1">
              <a:spcAft>
                <a:spcPct val="0"/>
              </a:spcAft>
            </a:pPr>
            <a:r>
              <a:rPr altLang="en-US" dirty="0" smtClean="0">
                <a:latin typeface="+mj-lt"/>
                <a:cs typeface="Arial" charset="0"/>
              </a:rPr>
              <a:t>I don’t know what to ask and hesitant to ask you</a:t>
            </a:r>
          </a:p>
          <a:p>
            <a:pPr eaLnBrk="1" hangingPunct="1">
              <a:spcAft>
                <a:spcPct val="0"/>
              </a:spcAft>
            </a:pPr>
            <a:r>
              <a:rPr altLang="en-US" dirty="0" smtClean="0">
                <a:latin typeface="+mj-lt"/>
                <a:cs typeface="Arial" charset="0"/>
              </a:rPr>
              <a:t>When I leave your office I often don’t know what I should do next</a:t>
            </a:r>
          </a:p>
          <a:p>
            <a:pPr eaLnBrk="1" hangingPunct="1">
              <a:spcAft>
                <a:spcPct val="0"/>
              </a:spcAft>
            </a:pPr>
            <a:r>
              <a:rPr lang="en-US" altLang="en-US" dirty="0" smtClean="0">
                <a:latin typeface="+mj-lt"/>
                <a:cs typeface="Arial" charset="0"/>
              </a:rPr>
              <a:t>I’m very good at concealing my limited reading skills</a:t>
            </a:r>
            <a:endParaRPr altLang="en-US" dirty="0" smtClean="0">
              <a:latin typeface="+mj-lt"/>
              <a:cs typeface="Arial" charset="0"/>
            </a:endParaRPr>
          </a:p>
        </p:txBody>
      </p:sp>
      <p:sp>
        <p:nvSpPr>
          <p:cNvPr id="70658" name="Content Placeholder 6"/>
          <p:cNvSpPr>
            <a:spLocks noGrp="1"/>
          </p:cNvSpPr>
          <p:nvPr>
            <p:ph sz="quarter" idx="4"/>
          </p:nvPr>
        </p:nvSpPr>
        <p:spPr>
          <a:xfrm>
            <a:off x="5382798" y="2174875"/>
            <a:ext cx="3163888" cy="4483100"/>
          </a:xfrm>
        </p:spPr>
        <p:txBody>
          <a:bodyPr>
            <a:normAutofit fontScale="92500" lnSpcReduction="20000"/>
          </a:bodyPr>
          <a:lstStyle/>
          <a:p>
            <a:pPr eaLnBrk="1" hangingPunct="1">
              <a:spcAft>
                <a:spcPct val="0"/>
              </a:spcAft>
            </a:pPr>
            <a:r>
              <a:rPr dirty="0" smtClean="0">
                <a:latin typeface="+mj-lt"/>
                <a:cs typeface="Arial" charset="0"/>
              </a:rPr>
              <a:t>Use a variety of instruction methods</a:t>
            </a:r>
          </a:p>
          <a:p>
            <a:pPr eaLnBrk="1" hangingPunct="1">
              <a:spcAft>
                <a:spcPct val="0"/>
              </a:spcAft>
            </a:pPr>
            <a:r>
              <a:rPr dirty="0" smtClean="0">
                <a:latin typeface="+mj-lt"/>
                <a:cs typeface="Arial" charset="0"/>
              </a:rPr>
              <a:t>Encourage </a:t>
            </a:r>
            <a:r>
              <a:rPr lang="en-US" dirty="0" smtClean="0">
                <a:latin typeface="+mj-lt"/>
                <a:cs typeface="Arial" charset="0"/>
              </a:rPr>
              <a:t>open-e</a:t>
            </a:r>
            <a:r>
              <a:rPr dirty="0" smtClean="0">
                <a:latin typeface="+mj-lt"/>
                <a:cs typeface="Arial" charset="0"/>
              </a:rPr>
              <a:t>nded</a:t>
            </a:r>
            <a:r>
              <a:rPr lang="en-US" dirty="0" smtClean="0">
                <a:latin typeface="+mj-lt"/>
                <a:cs typeface="Arial" charset="0"/>
              </a:rPr>
              <a:t> </a:t>
            </a:r>
            <a:r>
              <a:rPr dirty="0" smtClean="0">
                <a:latin typeface="+mj-lt"/>
                <a:cs typeface="Arial" charset="0"/>
              </a:rPr>
              <a:t> questions and use Ask Me 3</a:t>
            </a:r>
          </a:p>
          <a:p>
            <a:pPr eaLnBrk="1" hangingPunct="1">
              <a:spcAft>
                <a:spcPct val="0"/>
              </a:spcAft>
            </a:pPr>
            <a:r>
              <a:rPr dirty="0" smtClean="0">
                <a:latin typeface="+mj-lt"/>
                <a:cs typeface="Arial" charset="0"/>
              </a:rPr>
              <a:t>Use Teach Back</a:t>
            </a:r>
            <a:r>
              <a:rPr lang="en-US" dirty="0" smtClean="0">
                <a:latin typeface="+mj-lt"/>
                <a:cs typeface="Arial" charset="0"/>
              </a:rPr>
              <a:t> Method or “Show Me” method</a:t>
            </a:r>
            <a:r>
              <a:rPr dirty="0" smtClean="0">
                <a:latin typeface="+mj-lt"/>
                <a:cs typeface="Arial" charset="0"/>
              </a:rPr>
              <a:t> </a:t>
            </a:r>
          </a:p>
          <a:p>
            <a:pPr eaLnBrk="1" hangingPunct="1">
              <a:spcAft>
                <a:spcPct val="0"/>
              </a:spcAft>
            </a:pPr>
            <a:r>
              <a:rPr dirty="0" smtClean="0">
                <a:latin typeface="+mj-lt"/>
                <a:cs typeface="Arial" charset="0"/>
              </a:rPr>
              <a:t>Use symbols, color on large print direction or instructional signs</a:t>
            </a:r>
          </a:p>
          <a:p>
            <a:pPr eaLnBrk="1" hangingPunct="1">
              <a:spcAft>
                <a:spcPct val="0"/>
              </a:spcAft>
            </a:pPr>
            <a:r>
              <a:rPr lang="en-US" dirty="0" smtClean="0">
                <a:latin typeface="+mj-lt"/>
                <a:cs typeface="Arial" charset="0"/>
              </a:rPr>
              <a:t>Create a shame free environment by offering assistance with materials</a:t>
            </a:r>
            <a:endParaRPr dirty="0" smtClean="0">
              <a:latin typeface="+mj-lt"/>
              <a:cs typeface="Arial" charset="0"/>
            </a:endParaRPr>
          </a:p>
        </p:txBody>
      </p:sp>
      <p:sp>
        <p:nvSpPr>
          <p:cNvPr id="3" name="Slide Number Placeholder 2"/>
          <p:cNvSpPr>
            <a:spLocks noGrp="1"/>
          </p:cNvSpPr>
          <p:nvPr>
            <p:ph type="sldNum" sz="quarter" idx="12"/>
          </p:nvPr>
        </p:nvSpPr>
        <p:spPr/>
        <p:txBody>
          <a:bodyPr/>
          <a:lstStyle/>
          <a:p>
            <a:pPr>
              <a:defRPr/>
            </a:pPr>
            <a:fld id="{56C5F6D7-619E-4DA6-909D-711F1AE50F1D}" type="slidenum">
              <a:rPr lang="en-US" sz="800" b="1">
                <a:latin typeface="+mj-lt"/>
              </a:rPr>
              <a:pPr>
                <a:defRPr/>
              </a:pPr>
              <a:t>14</a:t>
            </a:fld>
            <a:endParaRPr lang="en-US" b="1" dirty="0">
              <a:latin typeface="+mj-lt"/>
            </a:endParaRPr>
          </a:p>
        </p:txBody>
      </p:sp>
      <p:pic>
        <p:nvPicPr>
          <p:cNvPr id="70663" name="Picture 2"/>
          <p:cNvPicPr>
            <a:picLocks noChangeAspect="1" noChangeArrowheads="1"/>
          </p:cNvPicPr>
          <p:nvPr/>
        </p:nvPicPr>
        <p:blipFill>
          <a:blip r:embed="rId3"/>
          <a:srcRect/>
          <a:stretch>
            <a:fillRect/>
          </a:stretch>
        </p:blipFill>
        <p:spPr bwMode="auto">
          <a:xfrm>
            <a:off x="3532854" y="2348030"/>
            <a:ext cx="1689884" cy="3950444"/>
          </a:xfrm>
          <a:prstGeom prst="rect">
            <a:avLst/>
          </a:prstGeom>
          <a:noFill/>
          <a:ln w="9525">
            <a:noFill/>
            <a:miter lim="800000"/>
            <a:headEnd/>
            <a:tailEnd/>
          </a:ln>
        </p:spPr>
      </p:pic>
      <p:sp>
        <p:nvSpPr>
          <p:cNvPr id="10" name="Text Placeholder 3"/>
          <p:cNvSpPr txBox="1">
            <a:spLocks/>
          </p:cNvSpPr>
          <p:nvPr/>
        </p:nvSpPr>
        <p:spPr bwMode="auto">
          <a:xfrm>
            <a:off x="423863" y="1148577"/>
            <a:ext cx="3810000" cy="91041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Patients Wish  Their Health Care Team Knew</a:t>
            </a:r>
            <a:r>
              <a:rPr lang="en-US" b="1" kern="0" dirty="0" smtClean="0">
                <a:latin typeface="+mj-lt"/>
                <a:cs typeface="Arial Black"/>
              </a:rPr>
              <a:t>…</a:t>
            </a:r>
            <a:endParaRPr lang="en-US" b="1" kern="0" dirty="0">
              <a:latin typeface="+mj-lt"/>
              <a:cs typeface="Arial Black"/>
            </a:endParaRPr>
          </a:p>
        </p:txBody>
      </p:sp>
      <p:sp>
        <p:nvSpPr>
          <p:cNvPr id="12" name="Text Placeholder 7"/>
          <p:cNvSpPr txBox="1">
            <a:spLocks/>
          </p:cNvSpPr>
          <p:nvPr/>
        </p:nvSpPr>
        <p:spPr bwMode="auto">
          <a:xfrm>
            <a:off x="4999038" y="1148577"/>
            <a:ext cx="3810000" cy="910411"/>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Your</a:t>
            </a:r>
          </a:p>
          <a:p>
            <a:pPr eaLnBrk="1" hangingPunct="1">
              <a:buFont typeface="Arial" pitchFamily="34" charset="0"/>
              <a:buNone/>
              <a:defRPr/>
            </a:pPr>
            <a:r>
              <a:rPr lang="en-US" sz="2000" b="1" kern="0" dirty="0" smtClean="0">
                <a:latin typeface="+mj-lt"/>
                <a:cs typeface="Arial Black"/>
              </a:rPr>
              <a:t>Team Can Do…</a:t>
            </a:r>
            <a:endParaRPr lang="en-US" sz="2000" b="1" kern="0" dirty="0">
              <a:latin typeface="+mj-lt"/>
              <a:cs typeface="Arial Black"/>
            </a:endParaRPr>
          </a:p>
        </p:txBody>
      </p:sp>
      <p:sp>
        <p:nvSpPr>
          <p:cNvPr id="2" name="TextBox 1"/>
          <p:cNvSpPr txBox="1"/>
          <p:nvPr/>
        </p:nvSpPr>
        <p:spPr>
          <a:xfrm>
            <a:off x="234993" y="6543413"/>
            <a:ext cx="1962923" cy="215444"/>
          </a:xfrm>
          <a:prstGeom prst="rect">
            <a:avLst/>
          </a:prstGeom>
          <a:noFill/>
        </p:spPr>
        <p:txBody>
          <a:bodyPr wrap="square" rtlCol="0">
            <a:spAutoFit/>
          </a:bodyPr>
          <a:lstStyle/>
          <a:p>
            <a:r>
              <a:rPr lang="en-US" sz="800" dirty="0" smtClean="0">
                <a:latin typeface="+mj-lt"/>
              </a:rPr>
              <a:t>- Image Source: Robert Wood Johnson</a:t>
            </a:r>
            <a:endParaRPr lang="en-US" sz="8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5"/>
          <p:cNvSpPr>
            <a:spLocks noGrp="1"/>
          </p:cNvSpPr>
          <p:nvPr>
            <p:ph sz="half" idx="2"/>
          </p:nvPr>
        </p:nvSpPr>
        <p:spPr/>
        <p:txBody>
          <a:bodyPr>
            <a:normAutofit/>
          </a:bodyPr>
          <a:lstStyle/>
          <a:p>
            <a:pPr eaLnBrk="1" hangingPunct="1">
              <a:spcAft>
                <a:spcPct val="0"/>
              </a:spcAft>
            </a:pPr>
            <a:r>
              <a:rPr altLang="en-US" sz="2000" dirty="0" smtClean="0">
                <a:latin typeface="+mj-lt"/>
                <a:cs typeface="Arial" charset="0"/>
              </a:rPr>
              <a:t>I put medication into my ear instead of my mouth to treat an ear infection because the instructions said </a:t>
            </a:r>
            <a:r>
              <a:rPr lang="en-US" altLang="en-US" sz="2000" dirty="0" smtClean="0">
                <a:latin typeface="+mj-lt"/>
                <a:cs typeface="Arial" charset="0"/>
              </a:rPr>
              <a:t>"</a:t>
            </a:r>
            <a:r>
              <a:rPr altLang="en-US" sz="2000" dirty="0" smtClean="0">
                <a:latin typeface="+mj-lt"/>
                <a:cs typeface="Arial" charset="0"/>
              </a:rPr>
              <a:t>For Oral Use Only</a:t>
            </a:r>
            <a:r>
              <a:rPr lang="en-US" altLang="en-US" sz="2000" dirty="0" smtClean="0">
                <a:latin typeface="+mj-lt"/>
                <a:cs typeface="Arial" charset="0"/>
              </a:rPr>
              <a:t>"</a:t>
            </a:r>
            <a:r>
              <a:rPr altLang="en-US" sz="2000" dirty="0" smtClean="0">
                <a:latin typeface="+mj-lt"/>
                <a:cs typeface="Arial" charset="0"/>
              </a:rPr>
              <a:t>.</a:t>
            </a:r>
          </a:p>
          <a:p>
            <a:pPr eaLnBrk="1" hangingPunct="1">
              <a:spcAft>
                <a:spcPct val="0"/>
              </a:spcAft>
            </a:pPr>
            <a:r>
              <a:rPr altLang="en-US" sz="2000" dirty="0" smtClean="0">
                <a:latin typeface="+mj-lt"/>
                <a:cs typeface="Arial" charset="0"/>
              </a:rPr>
              <a:t>I am confused about risk and information given in numbers like % or ratios.  How do I decide what I should do?</a:t>
            </a:r>
          </a:p>
        </p:txBody>
      </p:sp>
      <p:sp>
        <p:nvSpPr>
          <p:cNvPr id="72706" name="Content Placeholder 6"/>
          <p:cNvSpPr>
            <a:spLocks noGrp="1"/>
          </p:cNvSpPr>
          <p:nvPr>
            <p:ph sz="quarter" idx="4"/>
          </p:nvPr>
        </p:nvSpPr>
        <p:spPr>
          <a:xfrm>
            <a:off x="4918954" y="2174875"/>
            <a:ext cx="3657600" cy="3951288"/>
          </a:xfrm>
        </p:spPr>
        <p:txBody>
          <a:bodyPr>
            <a:normAutofit/>
          </a:bodyPr>
          <a:lstStyle/>
          <a:p>
            <a:pPr eaLnBrk="1" hangingPunct="1">
              <a:spcAft>
                <a:spcPct val="0"/>
              </a:spcAft>
            </a:pPr>
            <a:r>
              <a:rPr sz="2000" dirty="0" smtClean="0">
                <a:latin typeface="+mj-lt"/>
                <a:cs typeface="Arial" charset="0"/>
              </a:rPr>
              <a:t>Explain how to use the medications that are being prescribed.</a:t>
            </a:r>
          </a:p>
          <a:p>
            <a:pPr eaLnBrk="1" hangingPunct="1">
              <a:spcAft>
                <a:spcPct val="0"/>
              </a:spcAft>
            </a:pPr>
            <a:r>
              <a:rPr sz="2000" dirty="0" smtClean="0">
                <a:latin typeface="+mj-lt"/>
                <a:cs typeface="Arial" charset="0"/>
              </a:rPr>
              <a:t>Use specific, clear &amp; plain language on prescriptions</a:t>
            </a:r>
          </a:p>
          <a:p>
            <a:pPr eaLnBrk="1" hangingPunct="1">
              <a:spcAft>
                <a:spcPct val="0"/>
              </a:spcAft>
            </a:pPr>
            <a:r>
              <a:rPr sz="2000" dirty="0" smtClean="0">
                <a:latin typeface="+mj-lt"/>
                <a:cs typeface="Arial" charset="0"/>
              </a:rPr>
              <a:t>Use plain language to describe risks and benefits, avoid using just numbers.</a:t>
            </a:r>
          </a:p>
        </p:txBody>
      </p:sp>
      <p:sp>
        <p:nvSpPr>
          <p:cNvPr id="3" name="Slide Number Placeholder 2"/>
          <p:cNvSpPr>
            <a:spLocks noGrp="1"/>
          </p:cNvSpPr>
          <p:nvPr>
            <p:ph type="sldNum" sz="quarter" idx="12"/>
          </p:nvPr>
        </p:nvSpPr>
        <p:spPr/>
        <p:txBody>
          <a:bodyPr/>
          <a:lstStyle/>
          <a:p>
            <a:pPr>
              <a:defRPr/>
            </a:pPr>
            <a:fld id="{2960EB3F-E014-47CD-80B5-8A8B7C5F7BCF}" type="slidenum">
              <a:rPr lang="en-US" sz="800" b="1">
                <a:latin typeface="+mj-lt"/>
              </a:rPr>
              <a:pPr>
                <a:defRPr/>
              </a:pPr>
              <a:t>15</a:t>
            </a:fld>
            <a:endParaRPr lang="en-US" sz="800" b="1" dirty="0">
              <a:latin typeface="+mj-lt"/>
            </a:endParaRPr>
          </a:p>
        </p:txBody>
      </p:sp>
      <p:sp>
        <p:nvSpPr>
          <p:cNvPr id="11" name="Text Placeholder 3"/>
          <p:cNvSpPr txBox="1">
            <a:spLocks/>
          </p:cNvSpPr>
          <p:nvPr/>
        </p:nvSpPr>
        <p:spPr bwMode="auto">
          <a:xfrm>
            <a:off x="423863" y="1148577"/>
            <a:ext cx="3810000" cy="91041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Patients Wish  Their Health Care Team Knew</a:t>
            </a:r>
            <a:r>
              <a:rPr lang="en-US" b="1" kern="0" dirty="0" smtClean="0">
                <a:latin typeface="+mj-lt"/>
                <a:cs typeface="Arial Black"/>
              </a:rPr>
              <a:t>…</a:t>
            </a:r>
            <a:endParaRPr lang="en-US" b="1" kern="0" dirty="0">
              <a:latin typeface="+mj-lt"/>
              <a:cs typeface="Arial Black"/>
            </a:endParaRPr>
          </a:p>
        </p:txBody>
      </p:sp>
      <p:sp>
        <p:nvSpPr>
          <p:cNvPr id="13" name="Text Placeholder 7"/>
          <p:cNvSpPr txBox="1">
            <a:spLocks/>
          </p:cNvSpPr>
          <p:nvPr/>
        </p:nvSpPr>
        <p:spPr bwMode="auto">
          <a:xfrm>
            <a:off x="4999038" y="1148577"/>
            <a:ext cx="3810000" cy="910411"/>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Your</a:t>
            </a:r>
          </a:p>
          <a:p>
            <a:pPr eaLnBrk="1" hangingPunct="1">
              <a:buFont typeface="Arial" pitchFamily="34" charset="0"/>
              <a:buNone/>
              <a:defRPr/>
            </a:pPr>
            <a:r>
              <a:rPr lang="en-US" sz="2000" b="1" kern="0" dirty="0" smtClean="0">
                <a:latin typeface="+mj-lt"/>
                <a:cs typeface="Arial Black"/>
              </a:rPr>
              <a:t>Team Can Do...</a:t>
            </a:r>
            <a:endParaRPr lang="en-US" sz="2000" b="1" kern="0" dirty="0">
              <a:latin typeface="+mj-lt"/>
              <a:cs typeface="Arial Black"/>
            </a:endParaRPr>
          </a:p>
        </p:txBody>
      </p:sp>
      <p:sp>
        <p:nvSpPr>
          <p:cNvPr id="14" name="Title 1"/>
          <p:cNvSpPr txBox="1">
            <a:spLocks/>
          </p:cNvSpPr>
          <p:nvPr/>
        </p:nvSpPr>
        <p:spPr>
          <a:xfrm>
            <a:off x="457200" y="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600" b="1" dirty="0" smtClean="0">
                <a:cs typeface="Arial Black" pitchFamily="34" charset="0"/>
              </a:rPr>
              <a:t>Clear Communication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5"/>
          <p:cNvSpPr>
            <a:spLocks noGrp="1"/>
          </p:cNvSpPr>
          <p:nvPr>
            <p:ph sz="half" idx="2"/>
          </p:nvPr>
        </p:nvSpPr>
        <p:spPr/>
        <p:txBody>
          <a:bodyPr>
            <a:normAutofit fontScale="85000" lnSpcReduction="20000"/>
          </a:bodyPr>
          <a:lstStyle/>
          <a:p>
            <a:pPr eaLnBrk="1" hangingPunct="1">
              <a:spcAft>
                <a:spcPct val="0"/>
              </a:spcAft>
            </a:pPr>
            <a:r>
              <a:rPr altLang="en-US" dirty="0" smtClean="0">
                <a:latin typeface="+mj-lt"/>
                <a:cs typeface="Arial" charset="0"/>
              </a:rPr>
              <a:t>I am more comfortable waiting to make a health care decision until I can talk with my family. </a:t>
            </a:r>
          </a:p>
          <a:p>
            <a:pPr eaLnBrk="1" hangingPunct="1">
              <a:spcAft>
                <a:spcPct val="0"/>
              </a:spcAft>
            </a:pPr>
            <a:r>
              <a:rPr altLang="en-US" dirty="0" smtClean="0">
                <a:latin typeface="+mj-lt"/>
                <a:cs typeface="Arial" charset="0"/>
              </a:rPr>
              <a:t>I am some times more comfortable with a doctor of my same gender.	</a:t>
            </a:r>
          </a:p>
          <a:p>
            <a:pPr eaLnBrk="1" hangingPunct="1">
              <a:spcAft>
                <a:spcPct val="0"/>
              </a:spcAft>
            </a:pPr>
            <a:r>
              <a:rPr altLang="en-US" dirty="0" smtClean="0">
                <a:latin typeface="+mj-lt"/>
                <a:cs typeface="Arial" charset="0"/>
              </a:rPr>
              <a:t>Its important for me to have a relationship with my doctor.</a:t>
            </a:r>
          </a:p>
          <a:p>
            <a:pPr eaLnBrk="1" hangingPunct="1">
              <a:spcAft>
                <a:spcPct val="0"/>
              </a:spcAft>
            </a:pPr>
            <a:r>
              <a:rPr altLang="en-US" dirty="0" smtClean="0">
                <a:latin typeface="+mj-lt"/>
                <a:cs typeface="Arial" charset="0"/>
              </a:rPr>
              <a:t>I use </a:t>
            </a:r>
            <a:r>
              <a:rPr lang="en-US" altLang="en-US" dirty="0" smtClean="0">
                <a:latin typeface="+mj-lt"/>
                <a:cs typeface="Arial" charset="0"/>
              </a:rPr>
              <a:t>alternative and complementary medicine </a:t>
            </a:r>
            <a:r>
              <a:rPr altLang="en-US" dirty="0" smtClean="0">
                <a:latin typeface="+mj-lt"/>
                <a:cs typeface="Arial" charset="0"/>
              </a:rPr>
              <a:t> and home remedies but don’t think to tell you.</a:t>
            </a:r>
          </a:p>
        </p:txBody>
      </p:sp>
      <p:sp>
        <p:nvSpPr>
          <p:cNvPr id="74755" name="Content Placeholder 6"/>
          <p:cNvSpPr>
            <a:spLocks noGrp="1"/>
          </p:cNvSpPr>
          <p:nvPr>
            <p:ph sz="quarter" idx="4"/>
          </p:nvPr>
        </p:nvSpPr>
        <p:spPr>
          <a:xfrm>
            <a:off x="4800386" y="2180678"/>
            <a:ext cx="3698913" cy="3786188"/>
          </a:xfrm>
        </p:spPr>
        <p:txBody>
          <a:bodyPr>
            <a:normAutofit/>
          </a:bodyPr>
          <a:lstStyle/>
          <a:p>
            <a:pPr eaLnBrk="1" hangingPunct="1">
              <a:spcAft>
                <a:spcPct val="0"/>
              </a:spcAft>
            </a:pPr>
            <a:r>
              <a:rPr sz="2000" dirty="0" smtClean="0">
                <a:latin typeface="+mj-lt"/>
                <a:cs typeface="Arial" charset="0"/>
              </a:rPr>
              <a:t>Confirm decision</a:t>
            </a:r>
            <a:r>
              <a:rPr lang="en-US" sz="2000" dirty="0" smtClean="0">
                <a:latin typeface="+mj-lt"/>
                <a:cs typeface="Arial" charset="0"/>
              </a:rPr>
              <a:t>-</a:t>
            </a:r>
            <a:r>
              <a:rPr sz="2000" dirty="0" smtClean="0">
                <a:latin typeface="+mj-lt"/>
                <a:cs typeface="Arial" charset="0"/>
              </a:rPr>
              <a:t>making preferences</a:t>
            </a:r>
          </a:p>
          <a:p>
            <a:pPr eaLnBrk="1" hangingPunct="1">
              <a:spcAft>
                <a:spcPct val="0"/>
              </a:spcAft>
            </a:pPr>
            <a:r>
              <a:rPr sz="2000" dirty="0" smtClean="0">
                <a:latin typeface="+mj-lt"/>
                <a:cs typeface="Arial" charset="0"/>
              </a:rPr>
              <a:t>Office staff should confirm preferences during scheduling</a:t>
            </a:r>
          </a:p>
          <a:p>
            <a:pPr eaLnBrk="1" hangingPunct="1">
              <a:spcAft>
                <a:spcPct val="0"/>
              </a:spcAft>
            </a:pPr>
            <a:r>
              <a:rPr sz="2000" dirty="0" smtClean="0">
                <a:latin typeface="+mj-lt"/>
                <a:cs typeface="Arial" charset="0"/>
              </a:rPr>
              <a:t>Spend a few minutes building rapport at each visit</a:t>
            </a:r>
          </a:p>
          <a:p>
            <a:pPr>
              <a:spcAft>
                <a:spcPct val="0"/>
              </a:spcAft>
            </a:pPr>
            <a:r>
              <a:rPr sz="2000" dirty="0" smtClean="0">
                <a:latin typeface="+mj-lt"/>
                <a:cs typeface="Arial" charset="0"/>
              </a:rPr>
              <a:t>Ask about the use of </a:t>
            </a:r>
            <a:r>
              <a:rPr lang="en-US" altLang="en-US" sz="2000" dirty="0">
                <a:latin typeface="+mj-lt"/>
                <a:cs typeface="Arial" charset="0"/>
              </a:rPr>
              <a:t>complementary medicine  and home </a:t>
            </a:r>
            <a:r>
              <a:rPr lang="en-US" altLang="en-US" sz="2000" dirty="0" smtClean="0">
                <a:latin typeface="+mj-lt"/>
                <a:cs typeface="Arial" charset="0"/>
              </a:rPr>
              <a:t>remedies</a:t>
            </a:r>
            <a:endParaRPr sz="2000" dirty="0" smtClean="0">
              <a:latin typeface="+mj-lt"/>
              <a:cs typeface="Arial" charset="0"/>
            </a:endParaRPr>
          </a:p>
        </p:txBody>
      </p:sp>
      <p:sp>
        <p:nvSpPr>
          <p:cNvPr id="3" name="Slide Number Placeholder 2"/>
          <p:cNvSpPr>
            <a:spLocks noGrp="1"/>
          </p:cNvSpPr>
          <p:nvPr>
            <p:ph type="sldNum" sz="quarter" idx="12"/>
          </p:nvPr>
        </p:nvSpPr>
        <p:spPr/>
        <p:txBody>
          <a:bodyPr/>
          <a:lstStyle/>
          <a:p>
            <a:pPr>
              <a:defRPr/>
            </a:pPr>
            <a:fld id="{4ED3D92F-D86C-43AD-A57A-917B0CAB8905}" type="slidenum">
              <a:rPr lang="en-US" sz="800" b="1">
                <a:latin typeface="+mj-lt"/>
              </a:rPr>
              <a:pPr>
                <a:defRPr/>
              </a:pPr>
              <a:t>16</a:t>
            </a:fld>
            <a:endParaRPr lang="en-US" sz="800" b="1" dirty="0">
              <a:latin typeface="+mj-lt"/>
            </a:endParaRPr>
          </a:p>
        </p:txBody>
      </p:sp>
      <p:sp>
        <p:nvSpPr>
          <p:cNvPr id="9" name="Text Placeholder 3"/>
          <p:cNvSpPr txBox="1">
            <a:spLocks/>
          </p:cNvSpPr>
          <p:nvPr/>
        </p:nvSpPr>
        <p:spPr bwMode="auto">
          <a:xfrm>
            <a:off x="423863" y="1148577"/>
            <a:ext cx="3810000" cy="91041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Patients Wish  Their Health Care Team Knew</a:t>
            </a:r>
            <a:r>
              <a:rPr lang="en-US" b="1" kern="0" dirty="0" smtClean="0">
                <a:latin typeface="+mj-lt"/>
                <a:cs typeface="Arial Black"/>
              </a:rPr>
              <a:t>…</a:t>
            </a:r>
            <a:endParaRPr lang="en-US" b="1" kern="0" dirty="0">
              <a:latin typeface="+mj-lt"/>
              <a:cs typeface="Arial Black"/>
            </a:endParaRPr>
          </a:p>
        </p:txBody>
      </p:sp>
      <p:sp>
        <p:nvSpPr>
          <p:cNvPr id="11" name="Text Placeholder 7"/>
          <p:cNvSpPr txBox="1">
            <a:spLocks/>
          </p:cNvSpPr>
          <p:nvPr/>
        </p:nvSpPr>
        <p:spPr bwMode="auto">
          <a:xfrm>
            <a:off x="4995913" y="1151389"/>
            <a:ext cx="3810000" cy="910411"/>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Your</a:t>
            </a:r>
          </a:p>
          <a:p>
            <a:pPr eaLnBrk="1" hangingPunct="1">
              <a:buFont typeface="Arial" pitchFamily="34" charset="0"/>
              <a:buNone/>
              <a:defRPr/>
            </a:pPr>
            <a:r>
              <a:rPr lang="en-US" sz="2000" b="1" kern="0" dirty="0" smtClean="0">
                <a:latin typeface="+mj-lt"/>
                <a:cs typeface="Arial Black"/>
              </a:rPr>
              <a:t>Team Can Do…</a:t>
            </a:r>
            <a:endParaRPr lang="en-US" sz="2000" b="1" kern="0" dirty="0">
              <a:latin typeface="+mj-lt"/>
              <a:cs typeface="Arial Black"/>
            </a:endParaRPr>
          </a:p>
        </p:txBody>
      </p:sp>
      <p:sp>
        <p:nvSpPr>
          <p:cNvPr id="12" name="Title 1"/>
          <p:cNvSpPr txBox="1">
            <a:spLocks/>
          </p:cNvSpPr>
          <p:nvPr/>
        </p:nvSpPr>
        <p:spPr>
          <a:xfrm>
            <a:off x="457200" y="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600" b="1" dirty="0" smtClean="0">
                <a:cs typeface="Arial Black" pitchFamily="34" charset="0"/>
              </a:rPr>
              <a:t>Clear Communication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3"/>
          <a:srcRect/>
          <a:stretch>
            <a:fillRect/>
          </a:stretch>
        </p:blipFill>
        <p:spPr bwMode="auto">
          <a:xfrm rot="-2075429">
            <a:off x="352540" y="4025079"/>
            <a:ext cx="2339076" cy="1970310"/>
          </a:xfrm>
          <a:prstGeom prst="rect">
            <a:avLst/>
          </a:prstGeom>
          <a:noFill/>
          <a:ln w="9525">
            <a:noFill/>
            <a:miter lim="800000"/>
            <a:headEnd/>
            <a:tailEnd/>
          </a:ln>
        </p:spPr>
      </p:pic>
      <p:sp>
        <p:nvSpPr>
          <p:cNvPr id="76802" name="Title 1"/>
          <p:cNvSpPr>
            <a:spLocks noGrp="1"/>
          </p:cNvSpPr>
          <p:nvPr>
            <p:ph type="title"/>
          </p:nvPr>
        </p:nvSpPr>
        <p:spPr>
          <a:xfrm>
            <a:off x="-68586" y="-73707"/>
            <a:ext cx="9277894" cy="1143000"/>
          </a:xfrm>
        </p:spPr>
        <p:txBody>
          <a:bodyPr/>
          <a:lstStyle/>
          <a:p>
            <a:r>
              <a:rPr lang="en-US" altLang="en-US" sz="3600" b="1" dirty="0" smtClean="0">
                <a:cs typeface="Arial Black" pitchFamily="34" charset="0"/>
              </a:rPr>
              <a:t>Clear Communication: </a:t>
            </a:r>
            <a:r>
              <a:rPr lang="en-US" altLang="en-US" sz="2400" b="1" dirty="0" smtClean="0">
                <a:cs typeface="Arial Black" pitchFamily="34" charset="0"/>
              </a:rPr>
              <a:t>Effective Use of </a:t>
            </a:r>
            <a:r>
              <a:rPr lang="en-US" altLang="en-US" sz="2400" b="1" dirty="0">
                <a:cs typeface="Arial Black" pitchFamily="34" charset="0"/>
              </a:rPr>
              <a:t>A</a:t>
            </a:r>
            <a:r>
              <a:rPr lang="en-US" altLang="en-US" sz="2400" b="1" dirty="0" smtClean="0">
                <a:cs typeface="Arial Black" pitchFamily="34" charset="0"/>
              </a:rPr>
              <a:t>n Interpreter</a:t>
            </a:r>
            <a:endParaRPr lang="en-US" sz="3600" b="1" dirty="0" smtClean="0">
              <a:cs typeface="Arial Black" pitchFamily="34" charset="0"/>
            </a:endParaRPr>
          </a:p>
        </p:txBody>
      </p:sp>
      <p:sp>
        <p:nvSpPr>
          <p:cNvPr id="6" name="Text Placeholder 5"/>
          <p:cNvSpPr>
            <a:spLocks noGrp="1"/>
          </p:cNvSpPr>
          <p:nvPr>
            <p:ph type="body" sz="quarter" idx="11"/>
          </p:nvPr>
        </p:nvSpPr>
        <p:spPr>
          <a:xfrm>
            <a:off x="207738" y="1600200"/>
            <a:ext cx="2143582" cy="1643743"/>
          </a:xfrm>
        </p:spPr>
        <p:style>
          <a:lnRef idx="0">
            <a:schemeClr val="accent3"/>
          </a:lnRef>
          <a:fillRef idx="3">
            <a:schemeClr val="accent3"/>
          </a:fillRef>
          <a:effectRef idx="3">
            <a:schemeClr val="accent3"/>
          </a:effectRef>
          <a:fontRef idx="minor">
            <a:schemeClr val="lt1"/>
          </a:fontRef>
        </p:style>
        <p:txBody>
          <a:bodyPr rtlCol="0"/>
          <a:lstStyle/>
          <a:p>
            <a:pPr algn="ctr">
              <a:buFont typeface="Arial" pitchFamily="34" charset="0"/>
              <a:buNone/>
              <a:defRPr/>
            </a:pPr>
            <a:r>
              <a:rPr sz="1400" dirty="0" smtClean="0">
                <a:solidFill>
                  <a:schemeClr val="tx1"/>
                </a:solidFill>
                <a:latin typeface="+mj-lt"/>
              </a:rPr>
              <a:t>Use </a:t>
            </a:r>
            <a:r>
              <a:rPr sz="1400" dirty="0">
                <a:solidFill>
                  <a:schemeClr val="tx1"/>
                </a:solidFill>
                <a:latin typeface="+mj-lt"/>
              </a:rPr>
              <a:t>the Teach Back </a:t>
            </a:r>
            <a:r>
              <a:rPr sz="1400" dirty="0" smtClean="0">
                <a:solidFill>
                  <a:schemeClr val="tx1"/>
                </a:solidFill>
                <a:latin typeface="+mj-lt"/>
              </a:rPr>
              <a:t>Method </a:t>
            </a:r>
            <a:r>
              <a:rPr sz="1400" dirty="0">
                <a:solidFill>
                  <a:schemeClr val="tx1"/>
                </a:solidFill>
                <a:latin typeface="+mj-lt"/>
              </a:rPr>
              <a:t>even during an interpreted visit. It will give you confidence that your patient understood your message. </a:t>
            </a:r>
          </a:p>
        </p:txBody>
      </p:sp>
      <p:sp>
        <p:nvSpPr>
          <p:cNvPr id="76806" name="Content Placeholder 10"/>
          <p:cNvSpPr>
            <a:spLocks noGrp="1"/>
          </p:cNvSpPr>
          <p:nvPr>
            <p:ph sz="quarter" idx="13"/>
          </p:nvPr>
        </p:nvSpPr>
        <p:spPr>
          <a:xfrm>
            <a:off x="2337160" y="1310756"/>
            <a:ext cx="6037672" cy="4734444"/>
          </a:xfrm>
        </p:spPr>
        <p:txBody>
          <a:bodyPr>
            <a:normAutofit/>
          </a:bodyPr>
          <a:lstStyle/>
          <a:p>
            <a:pPr eaLnBrk="1" hangingPunct="1"/>
            <a:r>
              <a:rPr dirty="0" smtClean="0">
                <a:latin typeface="+mj-lt"/>
                <a:cs typeface="Arial" charset="0"/>
              </a:rPr>
              <a:t>Speak directly to the patient, not the interpreter</a:t>
            </a:r>
          </a:p>
          <a:p>
            <a:pPr eaLnBrk="1" hangingPunct="1"/>
            <a:r>
              <a:rPr dirty="0" smtClean="0">
                <a:latin typeface="+mj-lt"/>
                <a:cs typeface="Arial" charset="0"/>
              </a:rPr>
              <a:t>Speak in the first person</a:t>
            </a:r>
          </a:p>
          <a:p>
            <a:pPr eaLnBrk="1" hangingPunct="1"/>
            <a:r>
              <a:rPr dirty="0" smtClean="0">
                <a:latin typeface="+mj-lt"/>
                <a:cs typeface="Arial" charset="0"/>
              </a:rPr>
              <a:t>Speak in a normal voice, try not to speak fast or too loudly</a:t>
            </a:r>
          </a:p>
          <a:p>
            <a:pPr eaLnBrk="1" hangingPunct="1"/>
            <a:r>
              <a:rPr dirty="0" smtClean="0">
                <a:latin typeface="+mj-lt"/>
                <a:cs typeface="Arial" charset="0"/>
              </a:rPr>
              <a:t>Speak in concise sentences</a:t>
            </a:r>
          </a:p>
          <a:p>
            <a:pPr eaLnBrk="1" hangingPunct="1"/>
            <a:r>
              <a:rPr dirty="0" smtClean="0">
                <a:latin typeface="+mj-lt"/>
                <a:cs typeface="Arial" charset="0"/>
              </a:rPr>
              <a:t>Interpreters are trained in medical terminology; however, interpretation will be more smooth if you avoid acronyms, medical jargon and technical terms</a:t>
            </a:r>
          </a:p>
          <a:p>
            <a:pPr eaLnBrk="1" hangingPunct="1"/>
            <a:r>
              <a:rPr dirty="0" smtClean="0">
                <a:latin typeface="+mj-lt"/>
                <a:cs typeface="Arial" charset="0"/>
              </a:rPr>
              <a:t>Be aware of the cultural context of your body language </a:t>
            </a:r>
          </a:p>
        </p:txBody>
      </p:sp>
      <p:sp>
        <p:nvSpPr>
          <p:cNvPr id="3" name="Slide Number Placeholder 2"/>
          <p:cNvSpPr>
            <a:spLocks noGrp="1"/>
          </p:cNvSpPr>
          <p:nvPr>
            <p:ph type="sldNum" sz="quarter" idx="14"/>
          </p:nvPr>
        </p:nvSpPr>
        <p:spPr/>
        <p:txBody>
          <a:bodyPr/>
          <a:lstStyle/>
          <a:p>
            <a:pPr>
              <a:defRPr/>
            </a:pPr>
            <a:fld id="{B9314005-607E-448B-AD26-8AE1E8A1E3A6}" type="slidenum">
              <a:rPr lang="en-US"/>
              <a:pPr>
                <a:defRPr/>
              </a:pPr>
              <a:t>17</a:t>
            </a:fld>
            <a:endParaRPr lang="en-US" dirty="0"/>
          </a:p>
        </p:txBody>
      </p:sp>
      <p:sp>
        <p:nvSpPr>
          <p:cNvPr id="2" name="Rectangle 1"/>
          <p:cNvSpPr/>
          <p:nvPr/>
        </p:nvSpPr>
        <p:spPr>
          <a:xfrm>
            <a:off x="8639947" y="5738109"/>
            <a:ext cx="306494" cy="215444"/>
          </a:xfrm>
          <a:prstGeom prst="rect">
            <a:avLst/>
          </a:prstGeom>
        </p:spPr>
        <p:txBody>
          <a:bodyPr wrap="none">
            <a:spAutoFit/>
          </a:bodyPr>
          <a:lstStyle/>
          <a:p>
            <a:fld id="{2960EB3F-E014-47CD-80B5-8A8B7C5F7BCF}" type="slidenum">
              <a:rPr lang="en-US" sz="800" b="1">
                <a:solidFill>
                  <a:schemeClr val="bg1"/>
                </a:solidFill>
                <a:latin typeface="+mj-lt"/>
              </a:rPr>
              <a:pPr/>
              <a:t>17</a:t>
            </a:fld>
            <a:endParaRPr lang="en-US" sz="800" b="1" dirty="0">
              <a:solidFill>
                <a:schemeClr val="bg1"/>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5"/>
          <p:cNvSpPr>
            <a:spLocks noGrp="1"/>
          </p:cNvSpPr>
          <p:nvPr>
            <p:ph sz="half" idx="2"/>
          </p:nvPr>
        </p:nvSpPr>
        <p:spPr/>
        <p:txBody>
          <a:bodyPr>
            <a:normAutofit fontScale="92500" lnSpcReduction="20000"/>
          </a:bodyPr>
          <a:lstStyle/>
          <a:p>
            <a:pPr eaLnBrk="1" hangingPunct="1">
              <a:spcAft>
                <a:spcPct val="0"/>
              </a:spcAft>
            </a:pPr>
            <a:r>
              <a:rPr altLang="en-US" dirty="0" smtClean="0">
                <a:latin typeface="+mj-lt"/>
                <a:cs typeface="Arial" charset="0"/>
              </a:rPr>
              <a:t>My English is pretty good but at times I need an interpreter</a:t>
            </a:r>
          </a:p>
          <a:p>
            <a:pPr eaLnBrk="1" hangingPunct="1">
              <a:spcAft>
                <a:spcPct val="0"/>
              </a:spcAft>
            </a:pPr>
            <a:r>
              <a:rPr altLang="en-US" dirty="0" smtClean="0">
                <a:latin typeface="+mj-lt"/>
                <a:cs typeface="Arial" charset="0"/>
              </a:rPr>
              <a:t>Some days it's harder for me to speak English</a:t>
            </a:r>
          </a:p>
          <a:p>
            <a:pPr eaLnBrk="1" hangingPunct="1">
              <a:spcAft>
                <a:spcPct val="0"/>
              </a:spcAft>
            </a:pPr>
            <a:r>
              <a:rPr altLang="en-US" dirty="0" smtClean="0">
                <a:latin typeface="+mj-lt"/>
                <a:cs typeface="Arial" charset="0"/>
              </a:rPr>
              <a:t>When I don’t seem to understand, talking louder in English intimidates me</a:t>
            </a:r>
          </a:p>
          <a:p>
            <a:pPr eaLnBrk="1" hangingPunct="1">
              <a:spcAft>
                <a:spcPct val="0"/>
              </a:spcAft>
            </a:pPr>
            <a:r>
              <a:rPr altLang="en-US" dirty="0" smtClean="0">
                <a:latin typeface="+mj-lt"/>
                <a:cs typeface="Arial" charset="0"/>
              </a:rPr>
              <a:t>If I look surprised, confused or upset I may have misinterpreted your nonverbal cues</a:t>
            </a:r>
          </a:p>
        </p:txBody>
      </p:sp>
      <p:sp>
        <p:nvSpPr>
          <p:cNvPr id="78851" name="Content Placeholder 6"/>
          <p:cNvSpPr>
            <a:spLocks noGrp="1"/>
          </p:cNvSpPr>
          <p:nvPr>
            <p:ph sz="quarter" idx="4"/>
          </p:nvPr>
        </p:nvSpPr>
        <p:spPr>
          <a:xfrm>
            <a:off x="4865926" y="2174875"/>
            <a:ext cx="3657600" cy="3951288"/>
          </a:xfrm>
        </p:spPr>
        <p:txBody>
          <a:bodyPr>
            <a:normAutofit fontScale="92500" lnSpcReduction="20000"/>
          </a:bodyPr>
          <a:lstStyle/>
          <a:p>
            <a:pPr eaLnBrk="1" hangingPunct="1">
              <a:spcAft>
                <a:spcPct val="0"/>
              </a:spcAft>
            </a:pPr>
            <a:r>
              <a:rPr dirty="0" smtClean="0">
                <a:latin typeface="+mj-lt"/>
                <a:cs typeface="Arial" charset="0"/>
              </a:rPr>
              <a:t>Office staff should confirm language preferences during scheduling</a:t>
            </a:r>
          </a:p>
          <a:p>
            <a:pPr eaLnBrk="1" hangingPunct="1">
              <a:spcAft>
                <a:spcPct val="0"/>
              </a:spcAft>
            </a:pPr>
            <a:r>
              <a:rPr dirty="0" smtClean="0">
                <a:latin typeface="+mj-lt"/>
                <a:cs typeface="Arial" charset="0"/>
              </a:rPr>
              <a:t>Consider offering an interpreter for every visit.  </a:t>
            </a:r>
          </a:p>
          <a:p>
            <a:pPr eaLnBrk="1" hangingPunct="1">
              <a:spcAft>
                <a:spcPct val="0"/>
              </a:spcAft>
            </a:pPr>
            <a:r>
              <a:rPr dirty="0" smtClean="0">
                <a:latin typeface="+mj-lt"/>
                <a:cs typeface="Arial" charset="0"/>
              </a:rPr>
              <a:t>Match the volume and speed of the patient’s speech</a:t>
            </a:r>
          </a:p>
          <a:p>
            <a:pPr eaLnBrk="1" hangingPunct="1">
              <a:spcAft>
                <a:spcPct val="0"/>
              </a:spcAft>
            </a:pPr>
            <a:r>
              <a:rPr dirty="0" smtClean="0">
                <a:latin typeface="+mj-lt"/>
                <a:cs typeface="Arial" charset="0"/>
              </a:rPr>
              <a:t>Mirror body language, position, eye contact</a:t>
            </a:r>
          </a:p>
          <a:p>
            <a:pPr eaLnBrk="1" hangingPunct="1">
              <a:spcAft>
                <a:spcPct val="0"/>
              </a:spcAft>
            </a:pPr>
            <a:r>
              <a:rPr dirty="0" smtClean="0">
                <a:latin typeface="+mj-lt"/>
                <a:cs typeface="Arial" charset="0"/>
              </a:rPr>
              <a:t>Ask the patient if they</a:t>
            </a:r>
            <a:r>
              <a:rPr dirty="0">
                <a:latin typeface="+mj-lt"/>
                <a:cs typeface="Arial" charset="0"/>
              </a:rPr>
              <a:t>'</a:t>
            </a:r>
            <a:r>
              <a:rPr dirty="0" smtClean="0">
                <a:latin typeface="+mj-lt"/>
                <a:cs typeface="Arial" charset="0"/>
              </a:rPr>
              <a:t>re unsure</a:t>
            </a:r>
          </a:p>
        </p:txBody>
      </p:sp>
      <p:sp>
        <p:nvSpPr>
          <p:cNvPr id="3" name="Slide Number Placeholder 2"/>
          <p:cNvSpPr>
            <a:spLocks noGrp="1"/>
          </p:cNvSpPr>
          <p:nvPr>
            <p:ph type="sldNum" sz="quarter" idx="12"/>
          </p:nvPr>
        </p:nvSpPr>
        <p:spPr>
          <a:xfrm>
            <a:off x="8510016" y="5659846"/>
            <a:ext cx="548640" cy="396240"/>
          </a:xfrm>
        </p:spPr>
        <p:txBody>
          <a:bodyPr/>
          <a:lstStyle/>
          <a:p>
            <a:pPr>
              <a:defRPr/>
            </a:pPr>
            <a:fld id="{B0B18C7A-C235-4ABE-AEFD-E6E7869BED81}" type="slidenum">
              <a:rPr lang="en-US" sz="800" b="1">
                <a:latin typeface="+mj-lt"/>
              </a:rPr>
              <a:pPr>
                <a:defRPr/>
              </a:pPr>
              <a:t>18</a:t>
            </a:fld>
            <a:endParaRPr lang="en-US" b="1" dirty="0">
              <a:latin typeface="+mj-lt"/>
            </a:endParaRPr>
          </a:p>
        </p:txBody>
      </p:sp>
      <p:sp>
        <p:nvSpPr>
          <p:cNvPr id="10" name="Text Placeholder 3"/>
          <p:cNvSpPr txBox="1">
            <a:spLocks/>
          </p:cNvSpPr>
          <p:nvPr/>
        </p:nvSpPr>
        <p:spPr bwMode="auto">
          <a:xfrm>
            <a:off x="423863" y="1148577"/>
            <a:ext cx="3810000" cy="91041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Patients Wish  Their Health Care Team Knew</a:t>
            </a:r>
            <a:r>
              <a:rPr lang="en-US" b="1" kern="0" dirty="0" smtClean="0">
                <a:latin typeface="+mj-lt"/>
                <a:cs typeface="Arial Black"/>
              </a:rPr>
              <a:t>…</a:t>
            </a:r>
            <a:endParaRPr lang="en-US" b="1" kern="0" dirty="0">
              <a:latin typeface="+mj-lt"/>
              <a:cs typeface="Arial Black"/>
            </a:endParaRPr>
          </a:p>
        </p:txBody>
      </p:sp>
      <p:sp>
        <p:nvSpPr>
          <p:cNvPr id="12" name="Text Placeholder 7"/>
          <p:cNvSpPr txBox="1">
            <a:spLocks/>
          </p:cNvSpPr>
          <p:nvPr/>
        </p:nvSpPr>
        <p:spPr bwMode="auto">
          <a:xfrm>
            <a:off x="4999038" y="1148577"/>
            <a:ext cx="3810000" cy="910411"/>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7432" tIns="27432" rIns="27432" bIns="27432" numCol="1" rtlCol="0" anchor="ctr" anchorCtr="0" compatLnSpc="1">
            <a:prstTxWarp prst="textNoShape">
              <a:avLst/>
            </a:prstTxWarp>
            <a:noAutofit/>
          </a:bodyPr>
          <a:lstStyle>
            <a:lvl1pPr marL="0" indent="0" algn="ctr" rtl="0" eaLnBrk="0" fontAlgn="base" hangingPunct="0">
              <a:lnSpc>
                <a:spcPct val="90000"/>
              </a:lnSpc>
              <a:spcBef>
                <a:spcPts val="0"/>
              </a:spcBef>
              <a:spcAft>
                <a:spcPct val="0"/>
              </a:spcAft>
              <a:buClr>
                <a:srgbClr val="505050"/>
              </a:buClr>
              <a:buSzPct val="115000"/>
              <a:buFont typeface="Arial" charset="0"/>
              <a:buNone/>
              <a:defRPr lang="en-US" sz="2400">
                <a:solidFill>
                  <a:schemeClr val="bg1"/>
                </a:solidFill>
                <a:latin typeface="+mn-lt"/>
                <a:ea typeface="+mn-ea"/>
                <a:cs typeface="+mn-cs"/>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lt1"/>
                </a:solidFill>
                <a:latin typeface="+mn-lt"/>
                <a:ea typeface="+mn-ea"/>
                <a:cs typeface="+mn-cs"/>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lt1"/>
                </a:solidFill>
                <a:latin typeface="+mn-lt"/>
                <a:ea typeface="+mn-ea"/>
                <a:cs typeface="+mn-cs"/>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lt1"/>
                </a:solidFill>
                <a:latin typeface="+mn-lt"/>
                <a:ea typeface="+mn-ea"/>
                <a:cs typeface="+mn-cs"/>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r>
              <a:rPr lang="en-US" sz="2000" b="1" kern="0" dirty="0" smtClean="0">
                <a:latin typeface="+mj-lt"/>
                <a:cs typeface="Arial Black"/>
              </a:rPr>
              <a:t>Here’s What Your</a:t>
            </a:r>
          </a:p>
          <a:p>
            <a:pPr eaLnBrk="1" hangingPunct="1">
              <a:buFont typeface="Arial" pitchFamily="34" charset="0"/>
              <a:buNone/>
              <a:defRPr/>
            </a:pPr>
            <a:r>
              <a:rPr lang="en-US" sz="2000" b="1" kern="0" dirty="0" smtClean="0">
                <a:latin typeface="+mj-lt"/>
                <a:cs typeface="Arial Black"/>
              </a:rPr>
              <a:t>Team Can Do…</a:t>
            </a:r>
            <a:endParaRPr lang="en-US" sz="2000" b="1" kern="0" dirty="0">
              <a:latin typeface="+mj-lt"/>
              <a:cs typeface="Arial Black"/>
            </a:endParaRPr>
          </a:p>
        </p:txBody>
      </p:sp>
      <p:sp>
        <p:nvSpPr>
          <p:cNvPr id="13" name="Title 1"/>
          <p:cNvSpPr txBox="1">
            <a:spLocks/>
          </p:cNvSpPr>
          <p:nvPr/>
        </p:nvSpPr>
        <p:spPr>
          <a:xfrm>
            <a:off x="-68586" y="-73707"/>
            <a:ext cx="927789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altLang="en-US" sz="3600" b="1" dirty="0" smtClean="0">
                <a:cs typeface="Arial Black" pitchFamily="34" charset="0"/>
              </a:rPr>
              <a:t>Clear Communication: </a:t>
            </a:r>
            <a:r>
              <a:rPr lang="en-US" altLang="en-US" sz="2400" b="1" dirty="0" smtClean="0">
                <a:cs typeface="Arial Black" pitchFamily="34" charset="0"/>
              </a:rPr>
              <a:t>Limited English Proficiency </a:t>
            </a:r>
            <a:endParaRPr lang="en-US" sz="3600" b="1" dirty="0" smtClean="0">
              <a:cs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26576" y="-73714"/>
            <a:ext cx="8545286" cy="1143000"/>
          </a:xfrm>
        </p:spPr>
        <p:txBody>
          <a:bodyPr/>
          <a:lstStyle/>
          <a:p>
            <a:r>
              <a:rPr lang="en-US" sz="3600" b="1" dirty="0" smtClean="0">
                <a:cs typeface="Arial Black" pitchFamily="34" charset="0"/>
              </a:rPr>
              <a:t>Language Assistance Services</a:t>
            </a:r>
          </a:p>
        </p:txBody>
      </p:sp>
      <p:sp>
        <p:nvSpPr>
          <p:cNvPr id="80901" name="Text Placeholder 5"/>
          <p:cNvSpPr>
            <a:spLocks noGrp="1"/>
          </p:cNvSpPr>
          <p:nvPr>
            <p:ph type="body" sz="quarter" idx="11"/>
          </p:nvPr>
        </p:nvSpPr>
        <p:spPr>
          <a:xfrm>
            <a:off x="712154" y="1156059"/>
            <a:ext cx="7158218" cy="1003485"/>
          </a:xfrm>
        </p:spPr>
        <p:txBody>
          <a:bodyPr/>
          <a:lstStyle/>
          <a:p>
            <a:pPr eaLnBrk="1" hangingPunct="1">
              <a:spcBef>
                <a:spcPct val="0"/>
              </a:spcBef>
            </a:pPr>
            <a:r>
              <a:rPr sz="2400" dirty="0" smtClean="0">
                <a:solidFill>
                  <a:schemeClr val="accent2">
                    <a:lumMod val="50000"/>
                  </a:schemeClr>
                </a:solidFill>
                <a:latin typeface="+mj-lt"/>
                <a:cs typeface="Arial" charset="0"/>
              </a:rPr>
              <a:t>Language assistance is available at </a:t>
            </a:r>
            <a:r>
              <a:rPr lang="en-US" sz="2400" dirty="0" smtClean="0">
                <a:solidFill>
                  <a:schemeClr val="accent2">
                    <a:lumMod val="50000"/>
                  </a:schemeClr>
                </a:solidFill>
                <a:latin typeface="+mj-lt"/>
                <a:cs typeface="Arial" charset="0"/>
              </a:rPr>
              <a:t>no cost </a:t>
            </a:r>
            <a:r>
              <a:rPr sz="2400" dirty="0" smtClean="0">
                <a:solidFill>
                  <a:schemeClr val="accent2">
                    <a:lumMod val="50000"/>
                  </a:schemeClr>
                </a:solidFill>
                <a:latin typeface="+mj-lt"/>
                <a:cs typeface="Arial" charset="0"/>
              </a:rPr>
              <a:t>to </a:t>
            </a:r>
          </a:p>
          <a:p>
            <a:pPr eaLnBrk="1" hangingPunct="1">
              <a:spcBef>
                <a:spcPct val="0"/>
              </a:spcBef>
            </a:pPr>
            <a:r>
              <a:rPr sz="2400" dirty="0" smtClean="0">
                <a:solidFill>
                  <a:schemeClr val="accent2">
                    <a:lumMod val="50000"/>
                  </a:schemeClr>
                </a:solidFill>
                <a:latin typeface="+mj-lt"/>
                <a:cs typeface="Arial" charset="0"/>
              </a:rPr>
              <a:t>Members &amp; Providers: </a:t>
            </a:r>
          </a:p>
        </p:txBody>
      </p:sp>
      <p:sp>
        <p:nvSpPr>
          <p:cNvPr id="80902" name="Content Placeholder 17"/>
          <p:cNvSpPr>
            <a:spLocks noGrp="1"/>
          </p:cNvSpPr>
          <p:nvPr>
            <p:ph sz="quarter" idx="14"/>
          </p:nvPr>
        </p:nvSpPr>
        <p:spPr>
          <a:xfrm>
            <a:off x="533401" y="2268405"/>
            <a:ext cx="7909288" cy="3517265"/>
          </a:xfrm>
        </p:spPr>
        <p:txBody>
          <a:bodyPr/>
          <a:lstStyle/>
          <a:p>
            <a:pPr eaLnBrk="1" hangingPunct="1"/>
            <a:r>
              <a:rPr sz="2000" dirty="0" smtClean="0">
                <a:latin typeface="+mj-lt"/>
                <a:cs typeface="Arial" charset="0"/>
              </a:rPr>
              <a:t>Interpreter support at a medical point of contact</a:t>
            </a:r>
          </a:p>
          <a:p>
            <a:pPr eaLnBrk="1" hangingPunct="1"/>
            <a:r>
              <a:rPr sz="2000" dirty="0" smtClean="0">
                <a:latin typeface="+mj-lt"/>
                <a:cs typeface="Arial" charset="0"/>
              </a:rPr>
              <a:t>Sign language interpreters</a:t>
            </a:r>
          </a:p>
          <a:p>
            <a:pPr eaLnBrk="1" hangingPunct="1"/>
            <a:r>
              <a:rPr sz="2000" dirty="0" smtClean="0">
                <a:latin typeface="+mj-lt"/>
                <a:cs typeface="Arial" charset="0"/>
              </a:rPr>
              <a:t>Speech to text interpretation for hearing loss in patients who do not sign</a:t>
            </a:r>
          </a:p>
          <a:p>
            <a:pPr eaLnBrk="1" hangingPunct="1"/>
            <a:r>
              <a:rPr lang="en-US" sz="2000" dirty="0" smtClean="0">
                <a:latin typeface="+mj-lt"/>
                <a:cs typeface="Arial" charset="0"/>
              </a:rPr>
              <a:t>Member informing materials in alternative formats (i.e., large print, audio, and Braille)</a:t>
            </a:r>
            <a:endParaRPr sz="2000" dirty="0" smtClean="0">
              <a:latin typeface="+mj-lt"/>
              <a:cs typeface="Arial" charset="0"/>
            </a:endParaRPr>
          </a:p>
        </p:txBody>
      </p:sp>
      <p:sp>
        <p:nvSpPr>
          <p:cNvPr id="3" name="Slide Number Placeholder 2"/>
          <p:cNvSpPr>
            <a:spLocks noGrp="1"/>
          </p:cNvSpPr>
          <p:nvPr>
            <p:ph type="sldNum" sz="quarter" idx="15"/>
          </p:nvPr>
        </p:nvSpPr>
        <p:spPr>
          <a:xfrm>
            <a:off x="8531788" y="5665738"/>
            <a:ext cx="548640" cy="396240"/>
          </a:xfrm>
        </p:spPr>
        <p:txBody>
          <a:bodyPr/>
          <a:lstStyle/>
          <a:p>
            <a:pPr algn="ctr">
              <a:defRPr/>
            </a:pPr>
            <a:fld id="{B0B18C7A-C235-4ABE-AEFD-E6E7869BED81}" type="slidenum">
              <a:rPr lang="en-US"/>
              <a:pPr algn="ctr">
                <a:defRPr/>
              </a:pPr>
              <a:t>19</a:t>
            </a:fld>
            <a:r>
              <a:rPr lang="en-US" dirty="0"/>
              <a:t> </a:t>
            </a:r>
            <a:fld id="{7944BB21-7045-464E-BCE3-4D1CB14BAD08}" type="slidenum">
              <a:rPr lang="en-US" smtClean="0"/>
              <a:pPr algn="ctr">
                <a:defRPr/>
              </a:pPr>
              <a:t>19</a:t>
            </a:fld>
            <a:endParaRPr lang="en-US" dirty="0"/>
          </a:p>
        </p:txBody>
      </p:sp>
      <p:sp>
        <p:nvSpPr>
          <p:cNvPr id="2" name="Rectangle 1"/>
          <p:cNvSpPr/>
          <p:nvPr/>
        </p:nvSpPr>
        <p:spPr>
          <a:xfrm>
            <a:off x="8636794" y="5752125"/>
            <a:ext cx="306494" cy="215444"/>
          </a:xfrm>
          <a:prstGeom prst="rect">
            <a:avLst/>
          </a:prstGeom>
        </p:spPr>
        <p:txBody>
          <a:bodyPr wrap="none">
            <a:spAutoFit/>
          </a:bodyPr>
          <a:lstStyle/>
          <a:p>
            <a:pPr algn="ctr"/>
            <a:fld id="{B0B18C7A-C235-4ABE-AEFD-E6E7869BED81}" type="slidenum">
              <a:rPr lang="en-US" sz="800" b="1">
                <a:solidFill>
                  <a:schemeClr val="bg1"/>
                </a:solidFill>
                <a:latin typeface="+mj-lt"/>
              </a:rPr>
              <a:pPr algn="ctr"/>
              <a:t>19</a:t>
            </a:fld>
            <a:endParaRPr lang="en-US" b="1" dirty="0">
              <a:solidFill>
                <a:schemeClr val="bg1"/>
              </a:solidFill>
              <a:latin typeface="+mj-lt"/>
            </a:endParaRPr>
          </a:p>
        </p:txBody>
      </p:sp>
      <p:sp>
        <p:nvSpPr>
          <p:cNvPr id="9" name="Text Placeholder 6"/>
          <p:cNvSpPr>
            <a:spLocks noGrp="1"/>
          </p:cNvSpPr>
          <p:nvPr>
            <p:ph type="body" sz="quarter" idx="11"/>
          </p:nvPr>
        </p:nvSpPr>
        <p:spPr>
          <a:xfrm>
            <a:off x="164148" y="5194630"/>
            <a:ext cx="8247894" cy="476839"/>
          </a:xfrm>
        </p:spPr>
        <p:style>
          <a:lnRef idx="0">
            <a:schemeClr val="accent3"/>
          </a:lnRef>
          <a:fillRef idx="3">
            <a:schemeClr val="accent3"/>
          </a:fillRef>
          <a:effectRef idx="3">
            <a:schemeClr val="accent3"/>
          </a:effectRef>
          <a:fontRef idx="minor">
            <a:schemeClr val="lt1"/>
          </a:fontRef>
        </p:style>
        <p:txBody>
          <a:bodyPr rtlCol="0"/>
          <a:lstStyle/>
          <a:p>
            <a:pPr algn="ctr">
              <a:buFont typeface="Arial" pitchFamily="34" charset="0"/>
              <a:buNone/>
              <a:defRPr/>
            </a:pPr>
            <a:r>
              <a:rPr sz="2000" dirty="0" smtClean="0">
                <a:solidFill>
                  <a:schemeClr val="tx1"/>
                </a:solidFill>
                <a:latin typeface="+mj-lt"/>
              </a:rPr>
              <a:t>Contact the health plan for assistance with language services.</a:t>
            </a:r>
            <a:endParaRPr sz="2000" dirty="0">
              <a:solidFill>
                <a:schemeClr val="tx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144966"/>
            <a:ext cx="8153400" cy="624468"/>
          </a:xfrm>
        </p:spPr>
        <p:txBody>
          <a:bodyPr>
            <a:noAutofit/>
          </a:bodyPr>
          <a:lstStyle/>
          <a:p>
            <a:r>
              <a:rPr altLang="en-US" sz="3600" b="1" dirty="0"/>
              <a:t>What </a:t>
            </a:r>
            <a:r>
              <a:rPr lang="en-US" altLang="en-US" sz="3600" b="1" dirty="0" smtClean="0"/>
              <a:t>i</a:t>
            </a:r>
            <a:r>
              <a:rPr altLang="en-US" sz="3600" b="1" dirty="0" smtClean="0"/>
              <a:t>s </a:t>
            </a:r>
            <a:r>
              <a:rPr altLang="en-US" sz="3600" b="1" dirty="0"/>
              <a:t>Culture?</a:t>
            </a:r>
          </a:p>
        </p:txBody>
      </p:sp>
      <p:sp>
        <p:nvSpPr>
          <p:cNvPr id="8" name="Content Placeholder 2"/>
          <p:cNvSpPr>
            <a:spLocks noGrp="1"/>
          </p:cNvSpPr>
          <p:nvPr>
            <p:ph idx="1"/>
          </p:nvPr>
        </p:nvSpPr>
        <p:spPr>
          <a:xfrm>
            <a:off x="293908" y="1426028"/>
            <a:ext cx="5029200" cy="3508375"/>
          </a:xfrm>
        </p:spPr>
        <p:txBody>
          <a:bodyPr>
            <a:normAutofit/>
          </a:bodyPr>
          <a:lstStyle/>
          <a:p>
            <a:pPr marL="342900" lvl="1">
              <a:spcBef>
                <a:spcPts val="0"/>
              </a:spcBef>
              <a:defRPr/>
            </a:pPr>
            <a:r>
              <a:rPr altLang="en-US" b="1" dirty="0">
                <a:latin typeface="+mj-lt"/>
              </a:rPr>
              <a:t>Culture </a:t>
            </a:r>
            <a:r>
              <a:rPr altLang="en-US" dirty="0">
                <a:latin typeface="+mj-lt"/>
              </a:rPr>
              <a:t>refers to integrated patterns of human behavior that </a:t>
            </a:r>
            <a:r>
              <a:rPr altLang="en-US" dirty="0" smtClean="0">
                <a:latin typeface="+mj-lt"/>
              </a:rPr>
              <a:t>includes </a:t>
            </a:r>
            <a:r>
              <a:rPr altLang="en-US" dirty="0">
                <a:latin typeface="+mj-lt"/>
              </a:rPr>
              <a:t>language, thoughts, actions, customs, beliefs, values, and institutions that unite a group of people.</a:t>
            </a:r>
            <a:r>
              <a:rPr altLang="en-US" baseline="30000" dirty="0">
                <a:latin typeface="+mj-lt"/>
              </a:rPr>
              <a:t>1</a:t>
            </a:r>
            <a:r>
              <a:rPr altLang="en-US" dirty="0">
                <a:latin typeface="+mj-lt"/>
              </a:rPr>
              <a:t> </a:t>
            </a:r>
          </a:p>
          <a:p>
            <a:pPr marL="109537" lvl="1" indent="0">
              <a:spcBef>
                <a:spcPts val="0"/>
              </a:spcBef>
              <a:buNone/>
              <a:defRPr/>
            </a:pPr>
            <a:endParaRPr altLang="en-US" dirty="0">
              <a:latin typeface="+mj-lt"/>
            </a:endParaRPr>
          </a:p>
          <a:p>
            <a:pPr marL="617220" lvl="2">
              <a:spcBef>
                <a:spcPts val="0"/>
              </a:spcBef>
              <a:defRPr/>
            </a:pPr>
            <a:r>
              <a:rPr altLang="en-US" dirty="0">
                <a:latin typeface="+mj-lt"/>
              </a:rPr>
              <a:t>We use it to create standards for how we act and behave socially.</a:t>
            </a:r>
          </a:p>
          <a:p>
            <a:pPr marL="0" lvl="1" indent="0" eaLnBrk="1" hangingPunct="1">
              <a:defRPr/>
            </a:pPr>
            <a:endParaRPr altLang="en-US" i="0" dirty="0" smtClean="0">
              <a:latin typeface="Arial" panose="020B0604020202020204" pitchFamily="34" charset="0"/>
              <a:cs typeface="Arial" panose="020B0604020202020204" pitchFamily="34" charset="0"/>
            </a:endParaRPr>
          </a:p>
        </p:txBody>
      </p:sp>
      <p:sp>
        <p:nvSpPr>
          <p:cNvPr id="19461" name="Content Placeholder 2"/>
          <p:cNvSpPr>
            <a:spLocks noGrp="1"/>
          </p:cNvSpPr>
          <p:nvPr>
            <p:ph idx="4294967295"/>
          </p:nvPr>
        </p:nvSpPr>
        <p:spPr>
          <a:xfrm>
            <a:off x="0" y="6172200"/>
            <a:ext cx="8229600" cy="304800"/>
          </a:xfrm>
        </p:spPr>
        <p:txBody>
          <a:bodyPr>
            <a:normAutofit/>
          </a:bodyPr>
          <a:lstStyle/>
          <a:p>
            <a:pPr marL="0" lvl="1" indent="0" eaLnBrk="1" hangingPunct="1">
              <a:buNone/>
            </a:pPr>
            <a:r>
              <a:rPr lang="en-US" altLang="en-US" sz="800" i="0" baseline="30000" dirty="0" smtClean="0">
                <a:solidFill>
                  <a:schemeClr val="tx1"/>
                </a:solidFill>
                <a:latin typeface="+mj-lt"/>
                <a:cs typeface="Arial" charset="0"/>
              </a:rPr>
              <a:t>- </a:t>
            </a:r>
            <a:r>
              <a:rPr altLang="en-US" sz="800" i="0" baseline="30000" dirty="0" smtClean="0">
                <a:solidFill>
                  <a:schemeClr val="tx1"/>
                </a:solidFill>
                <a:latin typeface="+mj-lt"/>
                <a:cs typeface="Arial" charset="0"/>
              </a:rPr>
              <a:t>1</a:t>
            </a:r>
            <a:r>
              <a:rPr lang="en-US" altLang="en-US" sz="800" dirty="0" smtClean="0">
                <a:latin typeface="+mj-lt"/>
                <a:cs typeface="Arial" charset="0"/>
              </a:rPr>
              <a:t>Source</a:t>
            </a:r>
            <a:r>
              <a:rPr altLang="en-US" sz="800" i="0" dirty="0" smtClean="0">
                <a:solidFill>
                  <a:schemeClr val="tx1"/>
                </a:solidFill>
                <a:latin typeface="+mj-lt"/>
                <a:cs typeface="Arial" charset="0"/>
              </a:rPr>
              <a:t> from </a:t>
            </a:r>
            <a:r>
              <a:rPr altLang="en-US" sz="800" i="0" dirty="0" smtClean="0">
                <a:solidFill>
                  <a:schemeClr val="tx1"/>
                </a:solidFill>
                <a:latin typeface="+mj-lt"/>
                <a:cs typeface="Arial" charset="0"/>
                <a:hlinkClick r:id="rId4"/>
              </a:rPr>
              <a:t>http://minorityhealth.hhs.gov</a:t>
            </a:r>
            <a:r>
              <a:rPr altLang="en-US" sz="800" i="0" dirty="0" smtClean="0">
                <a:solidFill>
                  <a:schemeClr val="tx1"/>
                </a:solidFill>
                <a:latin typeface="+mj-lt"/>
                <a:cs typeface="Arial" charset="0"/>
              </a:rPr>
              <a:t> and The Cross Cultural Health Care Program </a:t>
            </a:r>
          </a:p>
        </p:txBody>
      </p:sp>
      <p:sp>
        <p:nvSpPr>
          <p:cNvPr id="9" name="Text Box 9"/>
          <p:cNvSpPr txBox="1">
            <a:spLocks noChangeArrowheads="1"/>
          </p:cNvSpPr>
          <p:nvPr/>
        </p:nvSpPr>
        <p:spPr bwMode="auto">
          <a:xfrm>
            <a:off x="174164" y="5135107"/>
            <a:ext cx="8229600" cy="677863"/>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lnSpc>
                <a:spcPts val="2200"/>
              </a:lnSpc>
              <a:spcAft>
                <a:spcPts val="1100"/>
              </a:spcAft>
              <a:defRPr sz="1600">
                <a:solidFill>
                  <a:schemeClr val="tx1"/>
                </a:solidFill>
                <a:latin typeface="Frutiger 55 Roman" charset="0"/>
                <a:ea typeface="ヒラギノ角ゴ Pro W3" charset="-128"/>
              </a:defRPr>
            </a:lvl1pPr>
            <a:lvl2pPr marL="742950" indent="-285750" eaLnBrk="0" hangingPunct="0">
              <a:lnSpc>
                <a:spcPts val="2200"/>
              </a:lnSpc>
              <a:spcBef>
                <a:spcPts val="600"/>
              </a:spcBef>
              <a:defRPr sz="2000" i="1">
                <a:solidFill>
                  <a:schemeClr val="tx2"/>
                </a:solidFill>
                <a:latin typeface="Sabon" pitchFamily="18" charset="0"/>
                <a:ea typeface="ヒラギノ角ゴ Pro W3" charset="-128"/>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charset="0"/>
                <a:ea typeface="ヒラギノ角ゴ Pro W3" charset="-128"/>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charset="0"/>
                <a:ea typeface="ヒラギノ角ゴ Pro W3" charset="-128"/>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charset="0"/>
                <a:ea typeface="ヒラギノ角ゴ Pro W3" charset="-128"/>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charset="0"/>
                <a:ea typeface="ヒラギノ角ゴ Pro W3" charset="-128"/>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charset="0"/>
                <a:ea typeface="ヒラギノ角ゴ Pro W3" charset="-128"/>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charset="0"/>
                <a:ea typeface="ヒラギノ角ゴ Pro W3" charset="-128"/>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charset="0"/>
                <a:ea typeface="ヒラギノ角ゴ Pro W3" charset="-128"/>
              </a:defRPr>
            </a:lvl9pPr>
          </a:lstStyle>
          <a:p>
            <a:pPr algn="ctr">
              <a:lnSpc>
                <a:spcPct val="100000"/>
              </a:lnSpc>
              <a:spcAft>
                <a:spcPct val="0"/>
              </a:spcAft>
              <a:defRPr/>
            </a:pPr>
            <a:r>
              <a:rPr lang="en-US" altLang="en-US" sz="1800" dirty="0">
                <a:latin typeface="+mj-lt"/>
                <a:ea typeface="+mn-ea"/>
                <a:cs typeface="Arial" panose="020B0604020202020204" pitchFamily="34" charset="0"/>
              </a:rPr>
              <a:t>"</a:t>
            </a:r>
            <a:r>
              <a:rPr lang="en-US" altLang="en-US" sz="1800" b="1" i="1" dirty="0">
                <a:latin typeface="+mj-lt"/>
                <a:ea typeface="+mn-ea"/>
                <a:cs typeface="Arial" panose="020B0604020202020204" pitchFamily="34" charset="0"/>
              </a:rPr>
              <a:t>Culture</a:t>
            </a:r>
            <a:r>
              <a:rPr lang="en-US" altLang="en-US" sz="1800" dirty="0">
                <a:latin typeface="+mj-lt"/>
                <a:ea typeface="+mn-ea"/>
                <a:cs typeface="Arial" panose="020B0604020202020204" pitchFamily="34" charset="0"/>
              </a:rPr>
              <a:t> hides much more than it reveals, and strangely enough what it hides, it hides most effectively from its own participants.”</a:t>
            </a:r>
            <a:r>
              <a:rPr lang="en-US" altLang="en-US" sz="2000" dirty="0">
                <a:latin typeface="+mj-lt"/>
                <a:ea typeface="+mn-ea"/>
                <a:cs typeface="Arial" panose="020B0604020202020204" pitchFamily="34" charset="0"/>
              </a:rPr>
              <a:t> </a:t>
            </a:r>
            <a:r>
              <a:rPr lang="en-US" altLang="en-US" dirty="0">
                <a:latin typeface="+mj-lt"/>
                <a:ea typeface="+mn-ea"/>
                <a:cs typeface="Arial" panose="020B0604020202020204" pitchFamily="34" charset="0"/>
              </a:rPr>
              <a:t> </a:t>
            </a:r>
            <a:r>
              <a:rPr lang="en-US" altLang="en-US" sz="800" dirty="0">
                <a:latin typeface="+mj-lt"/>
                <a:ea typeface="+mn-ea"/>
                <a:cs typeface="+mn-cs"/>
              </a:rPr>
              <a:t>E.T. Hall</a:t>
            </a:r>
          </a:p>
        </p:txBody>
      </p:sp>
      <p:pic>
        <p:nvPicPr>
          <p:cNvPr id="19462" name="Picture 3"/>
          <p:cNvPicPr>
            <a:picLocks noChangeAspect="1" noChangeArrowheads="1"/>
          </p:cNvPicPr>
          <p:nvPr/>
        </p:nvPicPr>
        <p:blipFill>
          <a:blip r:embed="rId5"/>
          <a:srcRect/>
          <a:stretch>
            <a:fillRect/>
          </a:stretch>
        </p:blipFill>
        <p:spPr bwMode="auto">
          <a:xfrm>
            <a:off x="5072742" y="1262738"/>
            <a:ext cx="3870325" cy="3124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30323102-ADF2-4F50-8DA8-E2CD29CFC940}" type="slidenum">
              <a:rPr lang="en-US" sz="800" b="1" smtClean="0">
                <a:latin typeface="+mj-lt"/>
              </a:rPr>
              <a:t>2</a:t>
            </a:fld>
            <a:endParaRPr lang="en-US" sz="2000" b="1" dirty="0">
              <a:latin typeface="+mj-lt"/>
            </a:endParaRPr>
          </a:p>
        </p:txBody>
      </p:sp>
    </p:spTree>
    <p:custDataLst>
      <p:tags r:id="rId1"/>
    </p:custDataLst>
    <p:extLst>
      <p:ext uri="{BB962C8B-B14F-4D97-AF65-F5344CB8AC3E}">
        <p14:creationId xmlns:p14="http://schemas.microsoft.com/office/powerpoint/2010/main" val="3005593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37454" y="-41056"/>
            <a:ext cx="8074588" cy="1143000"/>
          </a:xfrm>
        </p:spPr>
        <p:txBody>
          <a:bodyPr/>
          <a:lstStyle/>
          <a:p>
            <a:r>
              <a:rPr lang="en-US" sz="3600" b="1" dirty="0" smtClean="0">
                <a:cs typeface="Arial Black" pitchFamily="34" charset="0"/>
              </a:rPr>
              <a:t>Use Professionally Trained Interpreters</a:t>
            </a:r>
          </a:p>
        </p:txBody>
      </p:sp>
      <p:sp>
        <p:nvSpPr>
          <p:cNvPr id="7" name="Text Placeholder 6"/>
          <p:cNvSpPr>
            <a:spLocks noGrp="1"/>
          </p:cNvSpPr>
          <p:nvPr>
            <p:ph type="body" sz="quarter" idx="11"/>
          </p:nvPr>
        </p:nvSpPr>
        <p:spPr>
          <a:xfrm>
            <a:off x="164148" y="5194630"/>
            <a:ext cx="8247894" cy="476839"/>
          </a:xfrm>
        </p:spPr>
        <p:style>
          <a:lnRef idx="0">
            <a:schemeClr val="accent3"/>
          </a:lnRef>
          <a:fillRef idx="3">
            <a:schemeClr val="accent3"/>
          </a:fillRef>
          <a:effectRef idx="3">
            <a:schemeClr val="accent3"/>
          </a:effectRef>
          <a:fontRef idx="minor">
            <a:schemeClr val="lt1"/>
          </a:fontRef>
        </p:style>
        <p:txBody>
          <a:bodyPr rtlCol="0"/>
          <a:lstStyle/>
          <a:p>
            <a:pPr algn="ctr">
              <a:buFont typeface="Arial" pitchFamily="34" charset="0"/>
              <a:buNone/>
              <a:defRPr/>
            </a:pPr>
            <a:r>
              <a:rPr sz="2000" dirty="0">
                <a:solidFill>
                  <a:schemeClr val="tx1"/>
                </a:solidFill>
                <a:latin typeface="+mj-lt"/>
              </a:rPr>
              <a:t>In some languages, it may take longer to explain a word or a concept.</a:t>
            </a:r>
          </a:p>
        </p:txBody>
      </p:sp>
      <p:sp>
        <p:nvSpPr>
          <p:cNvPr id="82949" name="Text Placeholder 5"/>
          <p:cNvSpPr>
            <a:spLocks noGrp="1"/>
          </p:cNvSpPr>
          <p:nvPr>
            <p:ph type="body" sz="quarter" idx="13"/>
          </p:nvPr>
        </p:nvSpPr>
        <p:spPr>
          <a:xfrm>
            <a:off x="250371" y="1080408"/>
            <a:ext cx="8281417" cy="759278"/>
          </a:xfrm>
        </p:spPr>
        <p:txBody>
          <a:bodyPr>
            <a:normAutofit fontScale="92500" lnSpcReduction="20000"/>
          </a:bodyPr>
          <a:lstStyle/>
          <a:p>
            <a:pPr eaLnBrk="1" hangingPunct="1">
              <a:spcBef>
                <a:spcPct val="0"/>
              </a:spcBef>
            </a:pPr>
            <a:r>
              <a:rPr dirty="0" smtClean="0">
                <a:solidFill>
                  <a:schemeClr val="accent2">
                    <a:lumMod val="50000"/>
                  </a:schemeClr>
                </a:solidFill>
                <a:latin typeface="+mj-lt"/>
                <a:cs typeface="Arial" charset="0"/>
              </a:rPr>
              <a:t>When patients are stressed by illness, communication in their preferred language can improve understanding. Being prepared to use an interpreter </a:t>
            </a:r>
            <a:endParaRPr lang="en-US" dirty="0" smtClean="0">
              <a:solidFill>
                <a:schemeClr val="accent2">
                  <a:lumMod val="50000"/>
                </a:schemeClr>
              </a:solidFill>
              <a:latin typeface="+mj-lt"/>
              <a:cs typeface="Arial" charset="0"/>
            </a:endParaRPr>
          </a:p>
          <a:p>
            <a:pPr eaLnBrk="1" hangingPunct="1">
              <a:spcBef>
                <a:spcPct val="0"/>
              </a:spcBef>
            </a:pPr>
            <a:r>
              <a:rPr dirty="0" smtClean="0">
                <a:solidFill>
                  <a:schemeClr val="accent2">
                    <a:lumMod val="50000"/>
                  </a:schemeClr>
                </a:solidFill>
                <a:latin typeface="+mj-lt"/>
                <a:cs typeface="Arial" charset="0"/>
              </a:rPr>
              <a:t>when needed will keep the office flow moving smoothly.</a:t>
            </a:r>
          </a:p>
        </p:txBody>
      </p:sp>
      <p:sp>
        <p:nvSpPr>
          <p:cNvPr id="82950" name="Content Placeholder 17"/>
          <p:cNvSpPr>
            <a:spLocks noGrp="1"/>
          </p:cNvSpPr>
          <p:nvPr>
            <p:ph sz="quarter" idx="14"/>
          </p:nvPr>
        </p:nvSpPr>
        <p:spPr>
          <a:xfrm>
            <a:off x="367347" y="2056359"/>
            <a:ext cx="8044695" cy="2746375"/>
          </a:xfrm>
        </p:spPr>
        <p:txBody>
          <a:bodyPr/>
          <a:lstStyle/>
          <a:p>
            <a:pPr eaLnBrk="1" hangingPunct="1"/>
            <a:r>
              <a:rPr dirty="0" smtClean="0">
                <a:latin typeface="+mj-lt"/>
                <a:cs typeface="Arial" charset="0"/>
              </a:rPr>
              <a:t>Hold a brief introductory discussion with the interpreter</a:t>
            </a:r>
          </a:p>
          <a:p>
            <a:pPr lvl="1" eaLnBrk="1" hangingPunct="1"/>
            <a:r>
              <a:rPr dirty="0" smtClean="0">
                <a:latin typeface="+mj-lt"/>
                <a:cs typeface="Arial" charset="0"/>
              </a:rPr>
              <a:t>Introduce yourself and give a brief nature of the call/visit</a:t>
            </a:r>
          </a:p>
          <a:p>
            <a:pPr lvl="1" eaLnBrk="1" hangingPunct="1"/>
            <a:r>
              <a:rPr dirty="0" smtClean="0">
                <a:latin typeface="+mj-lt"/>
                <a:cs typeface="Arial" charset="0"/>
              </a:rPr>
              <a:t>Reassure the patient about your confidentiality practices</a:t>
            </a:r>
          </a:p>
          <a:p>
            <a:pPr eaLnBrk="1" hangingPunct="1"/>
            <a:r>
              <a:rPr dirty="0" smtClean="0">
                <a:latin typeface="+mj-lt"/>
                <a:cs typeface="Arial" charset="0"/>
              </a:rPr>
              <a:t>Be prepared to pace your discussion with the patient to allow time for interpretation   </a:t>
            </a:r>
          </a:p>
          <a:p>
            <a:pPr eaLnBrk="1" hangingPunct="1"/>
            <a:r>
              <a:rPr dirty="0" smtClean="0">
                <a:latin typeface="+mj-lt"/>
                <a:cs typeface="Arial" charset="0"/>
              </a:rPr>
              <a:t>Avoid interrupting during interpretation</a:t>
            </a:r>
          </a:p>
        </p:txBody>
      </p:sp>
      <p:sp>
        <p:nvSpPr>
          <p:cNvPr id="3" name="Slide Number Placeholder 2"/>
          <p:cNvSpPr>
            <a:spLocks noGrp="1"/>
          </p:cNvSpPr>
          <p:nvPr>
            <p:ph type="sldNum" sz="quarter" idx="15"/>
          </p:nvPr>
        </p:nvSpPr>
        <p:spPr/>
        <p:txBody>
          <a:bodyPr/>
          <a:lstStyle/>
          <a:p>
            <a:pPr>
              <a:defRPr/>
            </a:pPr>
            <a:fld id="{5017EB8D-6876-4747-9D9E-69A705DF38C5}" type="slidenum">
              <a:rPr lang="en-US"/>
              <a:pPr>
                <a:defRPr/>
              </a:pPr>
              <a:t>20</a:t>
            </a:fld>
            <a:endParaRPr lang="en-US" dirty="0"/>
          </a:p>
        </p:txBody>
      </p:sp>
      <p:sp>
        <p:nvSpPr>
          <p:cNvPr id="8" name="Rectangle 7"/>
          <p:cNvSpPr/>
          <p:nvPr/>
        </p:nvSpPr>
        <p:spPr>
          <a:xfrm>
            <a:off x="8641603" y="5735347"/>
            <a:ext cx="306494" cy="215444"/>
          </a:xfrm>
          <a:prstGeom prst="rect">
            <a:avLst/>
          </a:prstGeom>
        </p:spPr>
        <p:txBody>
          <a:bodyPr wrap="none">
            <a:spAutoFit/>
          </a:bodyPr>
          <a:lstStyle/>
          <a:p>
            <a:fld id="{B0B18C7A-C235-4ABE-AEFD-E6E7869BED81}" type="slidenum">
              <a:rPr lang="en-US" sz="800" b="1">
                <a:solidFill>
                  <a:schemeClr val="bg1"/>
                </a:solidFill>
                <a:latin typeface="+mj-lt"/>
              </a:rPr>
              <a:pPr/>
              <a:t>20</a:t>
            </a:fld>
            <a:endParaRPr lang="en-US" b="1" dirty="0">
              <a:solidFill>
                <a:schemeClr val="bg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783788" y="24257"/>
            <a:ext cx="7522009" cy="1143000"/>
          </a:xfrm>
        </p:spPr>
        <p:txBody>
          <a:bodyPr/>
          <a:lstStyle/>
          <a:p>
            <a:r>
              <a:rPr lang="en-US" altLang="en-US" sz="3600" b="1" dirty="0" smtClean="0">
                <a:cs typeface="Arial Black" pitchFamily="34" charset="0"/>
              </a:rPr>
              <a:t>Alternate Formats </a:t>
            </a:r>
            <a:r>
              <a:rPr lang="en-US" altLang="en-US" sz="3600" b="1" dirty="0">
                <a:cs typeface="Arial Black" pitchFamily="34" charset="0"/>
              </a:rPr>
              <a:t>A</a:t>
            </a:r>
            <a:r>
              <a:rPr lang="en-US" altLang="en-US" sz="3600" b="1" dirty="0" smtClean="0">
                <a:cs typeface="Arial Black" pitchFamily="34" charset="0"/>
              </a:rPr>
              <a:t>re Required!</a:t>
            </a:r>
            <a:endParaRPr lang="en-US" sz="3600" b="1" dirty="0" smtClean="0">
              <a:cs typeface="Arial Black" pitchFamily="34" charset="0"/>
            </a:endParaRPr>
          </a:p>
        </p:txBody>
      </p:sp>
      <p:sp>
        <p:nvSpPr>
          <p:cNvPr id="8" name="Content Placeholder 7"/>
          <p:cNvSpPr>
            <a:spLocks noGrp="1"/>
          </p:cNvSpPr>
          <p:nvPr>
            <p:ph sz="quarter" idx="12"/>
          </p:nvPr>
        </p:nvSpPr>
        <p:spPr>
          <a:xfrm>
            <a:off x="119744" y="1262063"/>
            <a:ext cx="8305799" cy="4582449"/>
          </a:xfrm>
        </p:spPr>
        <p:txBody>
          <a:bodyPr rtlCol="0">
            <a:noAutofit/>
          </a:bodyPr>
          <a:lstStyle/>
          <a:p>
            <a:pPr eaLnBrk="1" hangingPunct="1">
              <a:buFont typeface="Arial" pitchFamily="34" charset="0"/>
              <a:buChar char="•"/>
              <a:defRPr/>
            </a:pPr>
            <a:r>
              <a:rPr dirty="0">
                <a:latin typeface="+mj-lt"/>
              </a:rPr>
              <a:t>Under Title II of the Americans with Disabilities Act and Section 504 of the Rehabilitation Act of 1973, federally conducted and assisted programs along with programs of state and local government are required to make their programs accessible to people with disabilities as well as provide effective communication. </a:t>
            </a:r>
            <a:endParaRPr sz="1600" dirty="0">
              <a:latin typeface="+mj-lt"/>
            </a:endParaRPr>
          </a:p>
          <a:p>
            <a:pPr eaLnBrk="1" hangingPunct="1">
              <a:buFont typeface="Arial" pitchFamily="34" charset="0"/>
              <a:buChar char="•"/>
              <a:defRPr/>
            </a:pPr>
            <a:endParaRPr lang="en-US" dirty="0" smtClean="0">
              <a:latin typeface="+mj-lt"/>
            </a:endParaRPr>
          </a:p>
          <a:p>
            <a:pPr eaLnBrk="1" hangingPunct="1">
              <a:buFont typeface="Arial" pitchFamily="34" charset="0"/>
              <a:buChar char="•"/>
              <a:defRPr/>
            </a:pPr>
            <a:r>
              <a:rPr dirty="0" smtClean="0">
                <a:latin typeface="+mj-lt"/>
              </a:rPr>
              <a:t>Effective </a:t>
            </a:r>
            <a:r>
              <a:rPr dirty="0">
                <a:latin typeface="+mj-lt"/>
              </a:rPr>
              <a:t>communication means to communicate with people with disabilities as effectively as communicating with others. Alternative communications that support a patient encounter include Sign Language interpreters, </a:t>
            </a:r>
            <a:r>
              <a:rPr dirty="0" smtClean="0">
                <a:latin typeface="+mj-lt"/>
              </a:rPr>
              <a:t>Tactile interpreters, captioning </a:t>
            </a:r>
            <a:r>
              <a:rPr dirty="0">
                <a:latin typeface="+mj-lt"/>
              </a:rPr>
              <a:t>and assisted listening devices.</a:t>
            </a:r>
          </a:p>
          <a:p>
            <a:pPr marL="0" indent="0" eaLnBrk="1" hangingPunct="1">
              <a:buFont typeface="Arial" pitchFamily="34" charset="0"/>
              <a:buNone/>
              <a:defRPr/>
            </a:pPr>
            <a:endParaRPr lang="en-US" sz="1400" dirty="0" smtClean="0"/>
          </a:p>
          <a:p>
            <a:pPr marL="0" indent="0" eaLnBrk="1" hangingPunct="1">
              <a:buFont typeface="Arial" pitchFamily="34" charset="0"/>
              <a:buNone/>
              <a:defRPr/>
            </a:pPr>
            <a:endParaRPr lang="en-US" sz="1400" dirty="0"/>
          </a:p>
          <a:p>
            <a:pPr marL="0" indent="0" eaLnBrk="1" hangingPunct="1">
              <a:buFont typeface="Arial" pitchFamily="34" charset="0"/>
              <a:buNone/>
              <a:defRPr/>
            </a:pPr>
            <a:endParaRPr lang="en-US" sz="1400" dirty="0" smtClean="0"/>
          </a:p>
          <a:p>
            <a:pPr marL="0" indent="0" eaLnBrk="1" hangingPunct="1">
              <a:buFont typeface="Arial" pitchFamily="34" charset="0"/>
              <a:buNone/>
              <a:defRPr/>
            </a:pPr>
            <a:endParaRPr lang="en-US" sz="1400" dirty="0"/>
          </a:p>
          <a:p>
            <a:pPr marL="0" indent="0">
              <a:buNone/>
              <a:defRPr/>
            </a:pPr>
            <a:r>
              <a:rPr lang="en-US" sz="800" dirty="0" smtClean="0">
                <a:latin typeface="+mj-lt"/>
              </a:rPr>
              <a:t>- Source </a:t>
            </a:r>
            <a:r>
              <a:rPr sz="800" dirty="0" smtClean="0">
                <a:latin typeface="+mj-lt"/>
              </a:rPr>
              <a:t>National </a:t>
            </a:r>
            <a:r>
              <a:rPr sz="800" dirty="0">
                <a:latin typeface="+mj-lt"/>
              </a:rPr>
              <a:t>Center on Accessibility | IU Research Park, 501 North Morton Street, Suite 109, Bloomington, IN 47404-3732</a:t>
            </a:r>
          </a:p>
        </p:txBody>
      </p:sp>
      <p:sp>
        <p:nvSpPr>
          <p:cNvPr id="3" name="Slide Number Placeholder 2"/>
          <p:cNvSpPr>
            <a:spLocks noGrp="1"/>
          </p:cNvSpPr>
          <p:nvPr>
            <p:ph type="sldNum" sz="quarter" idx="13"/>
          </p:nvPr>
        </p:nvSpPr>
        <p:spPr/>
        <p:txBody>
          <a:bodyPr/>
          <a:lstStyle/>
          <a:p>
            <a:pPr>
              <a:defRPr/>
            </a:pPr>
            <a:fld id="{D8D313BB-0F49-416A-B4A2-15BE73CE841E}" type="slidenum">
              <a:rPr lang="en-US"/>
              <a:pPr>
                <a:defRPr/>
              </a:pPr>
              <a:t>21</a:t>
            </a:fld>
            <a:endParaRPr lang="en-US" dirty="0"/>
          </a:p>
        </p:txBody>
      </p:sp>
      <p:sp>
        <p:nvSpPr>
          <p:cNvPr id="5" name="Rectangle 4"/>
          <p:cNvSpPr/>
          <p:nvPr/>
        </p:nvSpPr>
        <p:spPr>
          <a:xfrm>
            <a:off x="8641603" y="5743736"/>
            <a:ext cx="306494" cy="215444"/>
          </a:xfrm>
          <a:prstGeom prst="rect">
            <a:avLst/>
          </a:prstGeom>
        </p:spPr>
        <p:txBody>
          <a:bodyPr wrap="none">
            <a:spAutoFit/>
          </a:bodyPr>
          <a:lstStyle/>
          <a:p>
            <a:fld id="{B0B18C7A-C235-4ABE-AEFD-E6E7869BED81}" type="slidenum">
              <a:rPr lang="en-US" sz="800" b="1">
                <a:solidFill>
                  <a:schemeClr val="bg1"/>
                </a:solidFill>
                <a:latin typeface="+mj-lt"/>
              </a:rPr>
              <a:pPr/>
              <a:t>21</a:t>
            </a:fld>
            <a:endParaRPr lang="en-US" sz="800" b="1" dirty="0">
              <a:solidFill>
                <a:schemeClr val="bg1"/>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457200" y="-8391"/>
            <a:ext cx="7620000" cy="1143000"/>
          </a:xfrm>
        </p:spPr>
        <p:txBody>
          <a:bodyPr/>
          <a:lstStyle/>
          <a:p>
            <a:r>
              <a:rPr lang="en-US" altLang="en-US" b="1" dirty="0" smtClean="0">
                <a:cs typeface="Arial Black" pitchFamily="34" charset="0"/>
              </a:rPr>
              <a:t>References</a:t>
            </a:r>
            <a:endParaRPr lang="en-US" b="1" dirty="0" smtClean="0">
              <a:cs typeface="Arial Black" pitchFamily="34" charset="0"/>
            </a:endParaRPr>
          </a:p>
        </p:txBody>
      </p:sp>
      <p:sp>
        <p:nvSpPr>
          <p:cNvPr id="240644" name="Content Placeholder 7"/>
          <p:cNvSpPr>
            <a:spLocks noGrp="1"/>
          </p:cNvSpPr>
          <p:nvPr>
            <p:ph sz="quarter" idx="12"/>
          </p:nvPr>
        </p:nvSpPr>
        <p:spPr>
          <a:xfrm>
            <a:off x="29016" y="1185861"/>
            <a:ext cx="8423275" cy="5105283"/>
          </a:xfrm>
        </p:spPr>
        <p:txBody>
          <a:bodyPr/>
          <a:lstStyle/>
          <a:p>
            <a:pPr eaLnBrk="1" hangingPunct="1"/>
            <a:r>
              <a:rPr sz="1600" b="1" dirty="0" smtClean="0">
                <a:solidFill>
                  <a:schemeClr val="accent2">
                    <a:lumMod val="50000"/>
                  </a:schemeClr>
                </a:solidFill>
                <a:latin typeface="+mj-lt"/>
                <a:cs typeface="Arial" charset="0"/>
              </a:rPr>
              <a:t>Culture and Cultural Competency</a:t>
            </a:r>
          </a:p>
          <a:p>
            <a:pPr lvl="1" eaLnBrk="1" hangingPunct="1"/>
            <a:r>
              <a:rPr sz="1400" dirty="0" smtClean="0">
                <a:latin typeface="+mj-lt"/>
                <a:cs typeface="Arial" charset="0"/>
              </a:rPr>
              <a:t>U.S. Department of Health and Human Services (</a:t>
            </a:r>
            <a:r>
              <a:rPr sz="1400" dirty="0" err="1" smtClean="0">
                <a:latin typeface="+mj-lt"/>
                <a:cs typeface="Arial" charset="0"/>
              </a:rPr>
              <a:t>n.d.</a:t>
            </a:r>
            <a:r>
              <a:rPr sz="1400" dirty="0" smtClean="0">
                <a:latin typeface="+mj-lt"/>
                <a:cs typeface="Arial" charset="0"/>
              </a:rPr>
              <a:t>). The Office of Minority Health. Retrieved from </a:t>
            </a:r>
            <a:r>
              <a:rPr sz="1400" dirty="0" smtClean="0">
                <a:latin typeface="+mj-lt"/>
                <a:cs typeface="Arial" charset="0"/>
                <a:hlinkClick r:id="rId3"/>
              </a:rPr>
              <a:t>http://minorityhealth.hhs.gov/</a:t>
            </a:r>
            <a:r>
              <a:rPr sz="1400" dirty="0" smtClean="0">
                <a:latin typeface="+mj-lt"/>
                <a:cs typeface="Arial" charset="0"/>
              </a:rPr>
              <a:t> </a:t>
            </a:r>
          </a:p>
          <a:p>
            <a:pPr eaLnBrk="1" hangingPunct="1"/>
            <a:r>
              <a:rPr sz="1600" b="1" dirty="0" smtClean="0">
                <a:solidFill>
                  <a:schemeClr val="accent2">
                    <a:lumMod val="50000"/>
                  </a:schemeClr>
                </a:solidFill>
                <a:latin typeface="+mj-lt"/>
                <a:cs typeface="Arial" charset="0"/>
              </a:rPr>
              <a:t>Clear Communication: The  Foundation of Culturally Competent Care</a:t>
            </a:r>
          </a:p>
          <a:p>
            <a:pPr lvl="1" eaLnBrk="1" hangingPunct="1"/>
            <a:r>
              <a:rPr sz="1400" dirty="0" smtClean="0">
                <a:latin typeface="+mj-lt"/>
                <a:cs typeface="Arial" charset="0"/>
              </a:rPr>
              <a:t>Health Industry Collaboration Effort , Inc. (2010, July). Better communication, better care: Provider tools to care for diverse populations. Retrieved from </a:t>
            </a:r>
            <a:r>
              <a:rPr sz="1400" dirty="0" smtClean="0">
                <a:latin typeface="+mj-lt"/>
                <a:cs typeface="Arial" charset="0"/>
                <a:hlinkClick r:id="rId4"/>
              </a:rPr>
              <a:t>http://www.iceforhealth.org/library/documents/ICE_C&amp;L_Provider_Tool_Kit.10-06.pdf</a:t>
            </a:r>
            <a:endParaRPr sz="1400" dirty="0" smtClean="0">
              <a:latin typeface="+mj-lt"/>
              <a:cs typeface="Arial" charset="0"/>
            </a:endParaRPr>
          </a:p>
          <a:p>
            <a:pPr lvl="1"/>
            <a:r>
              <a:rPr sz="1400" dirty="0" smtClean="0">
                <a:latin typeface="+mj-lt"/>
                <a:cs typeface="Arial" charset="0"/>
              </a:rPr>
              <a:t>U.S. Department of Health and Human Services, Office of Minority Health (</a:t>
            </a:r>
            <a:r>
              <a:rPr sz="1400" dirty="0" err="1" smtClean="0">
                <a:latin typeface="+mj-lt"/>
                <a:cs typeface="Arial" charset="0"/>
              </a:rPr>
              <a:t>n.d.</a:t>
            </a:r>
            <a:r>
              <a:rPr sz="1400" dirty="0" smtClean="0">
                <a:latin typeface="+mj-lt"/>
                <a:cs typeface="Arial" charset="0"/>
              </a:rPr>
              <a:t>). Handouts: Theme 1: BATHE Model (1.3). In The facilitator's guide: Companion to: A physician's practical guide to culturally competent care (pp. 145-145). Retrieved from </a:t>
            </a:r>
            <a:r>
              <a:rPr lang="en-US" sz="1400" dirty="0">
                <a:latin typeface="+mj-lt"/>
                <a:ea typeface="ヒラギノ角ゴ Pro W3"/>
                <a:cs typeface="ヒラギノ角ゴ Pro W3"/>
                <a:hlinkClick r:id="rId5"/>
              </a:rPr>
              <a:t>https://</a:t>
            </a:r>
            <a:r>
              <a:rPr lang="en-US" sz="1400" dirty="0" smtClean="0">
                <a:latin typeface="+mj-lt"/>
                <a:ea typeface="ヒラギノ角ゴ Pro W3"/>
                <a:cs typeface="ヒラギノ角ゴ Pro W3"/>
                <a:hlinkClick r:id="rId5"/>
              </a:rPr>
              <a:t>cccm.thinkculturalhealth.hhs.gov/PDF_Docs/Physicians_QIO_Facilitator_GuideMEDQIC.pdf</a:t>
            </a:r>
            <a:r>
              <a:rPr lang="en-US" sz="1400" dirty="0" smtClean="0">
                <a:latin typeface="+mj-lt"/>
                <a:ea typeface="ヒラギノ角ゴ Pro W3"/>
                <a:cs typeface="ヒラギノ角ゴ Pro W3"/>
              </a:rPr>
              <a:t> </a:t>
            </a:r>
            <a:endParaRPr lang="en-US" sz="1400" dirty="0">
              <a:latin typeface="+mj-lt"/>
              <a:ea typeface="ヒラギノ角ゴ Pro W3"/>
              <a:cs typeface="ヒラギノ角ゴ Pro W3"/>
            </a:endParaRPr>
          </a:p>
          <a:p>
            <a:pPr lvl="1"/>
            <a:r>
              <a:rPr sz="1400" dirty="0" smtClean="0">
                <a:latin typeface="+mj-lt"/>
                <a:cs typeface="Arial" charset="0"/>
              </a:rPr>
              <a:t>Weiss, B. D. (2007). Health literacy and patient safety: Help patients understand; Manual for clinicians (2nd ed.). Chicago, IL: American Medical Association Foundation. Retrieved from </a:t>
            </a:r>
            <a:r>
              <a:rPr lang="en-US" sz="1400" dirty="0">
                <a:latin typeface="+mj-lt"/>
                <a:cs typeface="Arial" charset="0"/>
              </a:rPr>
              <a:t> </a:t>
            </a:r>
            <a:r>
              <a:rPr lang="en-US" sz="1400" dirty="0">
                <a:latin typeface="+mj-lt"/>
                <a:cs typeface="Arial" charset="0"/>
                <a:hlinkClick r:id="rId6"/>
              </a:rPr>
              <a:t>http://</a:t>
            </a:r>
            <a:r>
              <a:rPr lang="en-US" sz="1400" dirty="0" smtClean="0">
                <a:latin typeface="+mj-lt"/>
                <a:cs typeface="Arial" charset="0"/>
                <a:hlinkClick r:id="rId6"/>
              </a:rPr>
              <a:t>med.fsu.edu/userFiles/file/ahec_health_clinicians_manual.pdf</a:t>
            </a:r>
            <a:r>
              <a:rPr lang="en-US" sz="1400" dirty="0" smtClean="0">
                <a:latin typeface="+mj-lt"/>
                <a:cs typeface="Arial" charset="0"/>
              </a:rPr>
              <a:t> </a:t>
            </a:r>
          </a:p>
          <a:p>
            <a:pPr lvl="1" eaLnBrk="1" hangingPunct="1"/>
            <a:r>
              <a:rPr lang="en-US" sz="1400" dirty="0" smtClean="0">
                <a:latin typeface="+mj-lt"/>
                <a:cs typeface="Arial" charset="0"/>
              </a:rPr>
              <a:t>National Patient Safety Foundation: Ask </a:t>
            </a:r>
            <a:r>
              <a:rPr lang="en-US" sz="1400" dirty="0">
                <a:latin typeface="+mj-lt"/>
                <a:cs typeface="Arial" charset="0"/>
              </a:rPr>
              <a:t>Me </a:t>
            </a:r>
            <a:r>
              <a:rPr lang="en-US" sz="1400" dirty="0" smtClean="0">
                <a:latin typeface="+mj-lt"/>
                <a:cs typeface="Arial" charset="0"/>
              </a:rPr>
              <a:t>3 materials for providers. Retrieved from </a:t>
            </a:r>
            <a:r>
              <a:rPr lang="en-US" sz="1400" dirty="0" smtClean="0">
                <a:latin typeface="+mj-lt"/>
                <a:cs typeface="Arial" charset="0"/>
                <a:hlinkClick r:id="rId7"/>
              </a:rPr>
              <a:t>http</a:t>
            </a:r>
            <a:r>
              <a:rPr lang="en-US" sz="1400" dirty="0">
                <a:latin typeface="+mj-lt"/>
                <a:cs typeface="Arial" charset="0"/>
                <a:hlinkClick r:id="rId7"/>
              </a:rPr>
              <a:t>://www.npsf.org/?</a:t>
            </a:r>
            <a:r>
              <a:rPr lang="en-US" sz="1400" dirty="0" smtClean="0">
                <a:latin typeface="+mj-lt"/>
                <a:cs typeface="Arial" charset="0"/>
                <a:hlinkClick r:id="rId7"/>
              </a:rPr>
              <a:t>page=askme3</a:t>
            </a:r>
            <a:endParaRPr lang="en-US" sz="1400" dirty="0" smtClean="0">
              <a:latin typeface="+mj-lt"/>
              <a:cs typeface="Arial" charset="0"/>
            </a:endParaRPr>
          </a:p>
          <a:p>
            <a:pPr marL="344487" lvl="1" indent="0" eaLnBrk="1" hangingPunct="1">
              <a:buNone/>
            </a:pPr>
            <a:endParaRPr sz="1400" dirty="0" smtClean="0">
              <a:cs typeface="Arial" charset="0"/>
            </a:endParaRPr>
          </a:p>
        </p:txBody>
      </p:sp>
      <p:sp>
        <p:nvSpPr>
          <p:cNvPr id="3" name="Slide Number Placeholder 2"/>
          <p:cNvSpPr>
            <a:spLocks noGrp="1"/>
          </p:cNvSpPr>
          <p:nvPr>
            <p:ph type="sldNum" sz="quarter" idx="13"/>
          </p:nvPr>
        </p:nvSpPr>
        <p:spPr/>
        <p:txBody>
          <a:bodyPr/>
          <a:lstStyle/>
          <a:p>
            <a:pPr>
              <a:defRPr/>
            </a:pPr>
            <a:fld id="{07D36FB6-B3CC-443A-B662-CD6ABEC773AB}" type="slidenum">
              <a:rPr lang="en-US"/>
              <a:pPr>
                <a:defRPr/>
              </a:pPr>
              <a:t>22</a:t>
            </a:fld>
            <a:endParaRPr lang="en-US" dirty="0"/>
          </a:p>
        </p:txBody>
      </p:sp>
      <p:sp>
        <p:nvSpPr>
          <p:cNvPr id="5" name="Rectangle 4"/>
          <p:cNvSpPr/>
          <p:nvPr/>
        </p:nvSpPr>
        <p:spPr>
          <a:xfrm>
            <a:off x="8641603" y="5743736"/>
            <a:ext cx="296876" cy="215444"/>
          </a:xfrm>
          <a:prstGeom prst="rect">
            <a:avLst/>
          </a:prstGeom>
        </p:spPr>
        <p:txBody>
          <a:bodyPr wrap="none">
            <a:spAutoFit/>
          </a:bodyPr>
          <a:lstStyle/>
          <a:p>
            <a:fld id="{B0B18C7A-C235-4ABE-AEFD-E6E7869BED81}" type="slidenum">
              <a:rPr lang="en-US" sz="800">
                <a:solidFill>
                  <a:schemeClr val="bg1"/>
                </a:solidFill>
                <a:latin typeface="+mj-lt"/>
              </a:rPr>
              <a:pPr/>
              <a:t>22</a:t>
            </a:fld>
            <a:endParaRPr lang="en-US" sz="800" dirty="0">
              <a:solidFill>
                <a:schemeClr val="bg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3"/>
          <p:cNvSpPr>
            <a:spLocks noGrp="1"/>
          </p:cNvSpPr>
          <p:nvPr>
            <p:ph type="title"/>
          </p:nvPr>
        </p:nvSpPr>
        <p:spPr>
          <a:xfrm>
            <a:off x="334963" y="928688"/>
            <a:ext cx="8596312" cy="1169987"/>
          </a:xfrm>
        </p:spPr>
        <p:txBody>
          <a:bodyPr/>
          <a:lstStyle/>
          <a:p>
            <a:pPr algn="ctr"/>
            <a:r>
              <a:rPr lang="en-US" sz="3200" dirty="0" smtClean="0">
                <a:cs typeface="Arial Black" pitchFamily="34" charset="0"/>
              </a:rPr>
              <a:t>Developed in collaboration with Health Industry Collaboration Effort</a:t>
            </a:r>
          </a:p>
        </p:txBody>
      </p:sp>
      <p:sp>
        <p:nvSpPr>
          <p:cNvPr id="14" name="Title 3"/>
          <p:cNvSpPr txBox="1">
            <a:spLocks/>
          </p:cNvSpPr>
          <p:nvPr/>
        </p:nvSpPr>
        <p:spPr bwMode="auto">
          <a:xfrm>
            <a:off x="935038" y="4403725"/>
            <a:ext cx="7570787" cy="1089025"/>
          </a:xfrm>
          <a:prstGeom prst="rect">
            <a:avLst/>
          </a:prstGeom>
          <a:noFill/>
          <a:ln w="9525">
            <a:noFill/>
            <a:miter lim="800000"/>
            <a:headEnd/>
            <a:tailEnd/>
          </a:ln>
        </p:spPr>
        <p:txBody>
          <a:bodyPr lIns="0" tIns="0" rIns="0" bIns="0"/>
          <a:lstStyle>
            <a:lvl1pPr algn="l" rtl="0" eaLnBrk="0" fontAlgn="base" hangingPunct="0">
              <a:lnSpc>
                <a:spcPct val="90000"/>
              </a:lnSpc>
              <a:spcBef>
                <a:spcPct val="0"/>
              </a:spcBef>
              <a:spcAft>
                <a:spcPct val="0"/>
              </a:spcAft>
              <a:defRPr sz="4400" b="0" baseline="0">
                <a:solidFill>
                  <a:schemeClr val="accent1"/>
                </a:solidFill>
                <a:latin typeface="+mj-lt"/>
                <a:ea typeface="Tahoma" pitchFamily="34" charset="0"/>
                <a:cs typeface="Arial Black"/>
              </a:defRPr>
            </a:lvl1pPr>
            <a:lvl2pPr algn="l" rtl="0" eaLnBrk="0" fontAlgn="base" hangingPunct="0">
              <a:spcBef>
                <a:spcPct val="0"/>
              </a:spcBef>
              <a:spcAft>
                <a:spcPct val="0"/>
              </a:spcAft>
              <a:defRPr sz="4800">
                <a:solidFill>
                  <a:srgbClr val="007E7A"/>
                </a:solidFill>
                <a:latin typeface="Sabon" pitchFamily="18" charset="0"/>
                <a:ea typeface="ヒラギノ角ゴ Pro W3" charset="-128"/>
                <a:cs typeface="ヒラギノ角ゴ Pro W3" charset="-128"/>
              </a:defRPr>
            </a:lvl2pPr>
            <a:lvl3pPr algn="l" rtl="0" eaLnBrk="0" fontAlgn="base" hangingPunct="0">
              <a:spcBef>
                <a:spcPct val="0"/>
              </a:spcBef>
              <a:spcAft>
                <a:spcPct val="0"/>
              </a:spcAft>
              <a:defRPr sz="4800">
                <a:solidFill>
                  <a:srgbClr val="007E7A"/>
                </a:solidFill>
                <a:latin typeface="Sabon" pitchFamily="18" charset="0"/>
                <a:ea typeface="ヒラギノ角ゴ Pro W3" charset="-128"/>
                <a:cs typeface="ヒラギノ角ゴ Pro W3" charset="-128"/>
              </a:defRPr>
            </a:lvl3pPr>
            <a:lvl4pPr algn="l" rtl="0" eaLnBrk="0" fontAlgn="base" hangingPunct="0">
              <a:spcBef>
                <a:spcPct val="0"/>
              </a:spcBef>
              <a:spcAft>
                <a:spcPct val="0"/>
              </a:spcAft>
              <a:defRPr sz="4800">
                <a:solidFill>
                  <a:srgbClr val="007E7A"/>
                </a:solidFill>
                <a:latin typeface="Sabon" pitchFamily="18" charset="0"/>
                <a:ea typeface="ヒラギノ角ゴ Pro W3" charset="-128"/>
                <a:cs typeface="ヒラギノ角ゴ Pro W3" charset="-128"/>
              </a:defRPr>
            </a:lvl4pPr>
            <a:lvl5pPr algn="l" rtl="0" eaLnBrk="0" fontAlgn="base" hangingPunct="0">
              <a:spcBef>
                <a:spcPct val="0"/>
              </a:spcBef>
              <a:spcAft>
                <a:spcPct val="0"/>
              </a:spcAft>
              <a:defRPr sz="4800">
                <a:solidFill>
                  <a:srgbClr val="007E7A"/>
                </a:solidFill>
                <a:latin typeface="Sabon" pitchFamily="18"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9pPr>
          </a:lstStyle>
          <a:p>
            <a:pPr algn="ctr">
              <a:defRPr/>
            </a:pPr>
            <a:endParaRPr lang="en-US" sz="1800" b="1" kern="0" dirty="0">
              <a:latin typeface="+mn-lt"/>
            </a:endParaRPr>
          </a:p>
        </p:txBody>
      </p:sp>
      <p:pic>
        <p:nvPicPr>
          <p:cNvPr id="1026" name="Picture 2" descr="ICE For Healt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223" y="2410737"/>
            <a:ext cx="2898458" cy="1775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090420916"/>
              </p:ext>
            </p:extLst>
          </p:nvPr>
        </p:nvGraphicFramePr>
        <p:xfrm>
          <a:off x="0" y="1387475"/>
          <a:ext cx="8423275" cy="4975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rot="21425843">
            <a:off x="457212" y="1429209"/>
            <a:ext cx="7251700" cy="823913"/>
          </a:xfrm>
          <a:scene3d>
            <a:camera prst="orthographicFront">
              <a:rot lat="0" lon="0" rev="600000"/>
            </a:camera>
            <a:lightRig rig="threePt" dir="t"/>
          </a:scene3d>
        </p:spPr>
        <p:txBody>
          <a:bodyPr/>
          <a:lstStyle/>
          <a:p>
            <a:r>
              <a:rPr lang="en-US" sz="3200" dirty="0" smtClean="0">
                <a:solidFill>
                  <a:schemeClr val="tx1"/>
                </a:solidFill>
              </a:rPr>
              <a:t>“Building </a:t>
            </a:r>
            <a:r>
              <a:rPr lang="en-US" sz="3200" dirty="0">
                <a:solidFill>
                  <a:schemeClr val="tx1"/>
                </a:solidFill>
              </a:rPr>
              <a:t>C</a:t>
            </a:r>
            <a:r>
              <a:rPr lang="en-US" sz="3200" dirty="0" smtClean="0">
                <a:solidFill>
                  <a:schemeClr val="tx1"/>
                </a:solidFill>
              </a:rPr>
              <a:t>ultural </a:t>
            </a:r>
            <a:r>
              <a:rPr lang="en-US" sz="3200" dirty="0">
                <a:solidFill>
                  <a:schemeClr val="tx1"/>
                </a:solidFill>
              </a:rPr>
              <a:t>E</a:t>
            </a:r>
            <a:r>
              <a:rPr lang="en-US" sz="3200" dirty="0" smtClean="0">
                <a:solidFill>
                  <a:schemeClr val="tx1"/>
                </a:solidFill>
              </a:rPr>
              <a:t>ngagement With Patients </a:t>
            </a:r>
            <a:r>
              <a:rPr lang="en-US" sz="3200" dirty="0">
                <a:solidFill>
                  <a:schemeClr val="tx1"/>
                </a:solidFill>
              </a:rPr>
              <a:t>I</a:t>
            </a:r>
            <a:r>
              <a:rPr lang="en-US" sz="3200" dirty="0" smtClean="0">
                <a:solidFill>
                  <a:schemeClr val="tx1"/>
                </a:solidFill>
              </a:rPr>
              <a:t>s </a:t>
            </a:r>
            <a:r>
              <a:rPr lang="en-US" sz="3200" dirty="0">
                <a:solidFill>
                  <a:schemeClr val="tx1"/>
                </a:solidFill>
              </a:rPr>
              <a:t>A</a:t>
            </a:r>
            <a:r>
              <a:rPr lang="en-US" sz="3200" dirty="0" smtClean="0">
                <a:solidFill>
                  <a:schemeClr val="tx1"/>
                </a:solidFill>
              </a:rPr>
              <a:t> </a:t>
            </a:r>
            <a:r>
              <a:rPr lang="en-US" sz="3200" dirty="0">
                <a:solidFill>
                  <a:schemeClr val="tx1"/>
                </a:solidFill>
              </a:rPr>
              <a:t>P</a:t>
            </a:r>
            <a:r>
              <a:rPr lang="en-US" sz="3200" dirty="0" smtClean="0">
                <a:solidFill>
                  <a:schemeClr val="tx1"/>
                </a:solidFill>
              </a:rPr>
              <a:t>rocess!”</a:t>
            </a:r>
            <a:endParaRPr lang="en-US" sz="3200" dirty="0">
              <a:solidFill>
                <a:schemeClr val="tx1"/>
              </a:solidFill>
            </a:endParaRPr>
          </a:p>
        </p:txBody>
      </p:sp>
    </p:spTree>
    <p:extLst>
      <p:ext uri="{BB962C8B-B14F-4D97-AF65-F5344CB8AC3E}">
        <p14:creationId xmlns:p14="http://schemas.microsoft.com/office/powerpoint/2010/main" val="2802451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idx="4294967295"/>
          </p:nvPr>
        </p:nvSpPr>
        <p:spPr>
          <a:xfrm>
            <a:off x="231088" y="4405313"/>
            <a:ext cx="8640762" cy="193675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hangingPunct="1">
              <a:lnSpc>
                <a:spcPts val="4800"/>
              </a:lnSpc>
              <a:spcAft>
                <a:spcPts val="1800"/>
              </a:spcAft>
              <a:defRPr/>
            </a:pPr>
            <a:r>
              <a:rPr b="1" dirty="0" smtClean="0">
                <a:latin typeface="Arial" panose="020B0604020202020204" pitchFamily="34" charset="0"/>
                <a:cs typeface="Arial" panose="020B0604020202020204" pitchFamily="34" charset="0"/>
              </a:rPr>
              <a:t/>
            </a:r>
            <a:br>
              <a:rPr b="1" dirty="0" smtClean="0">
                <a:latin typeface="Arial" panose="020B0604020202020204" pitchFamily="34" charset="0"/>
                <a:cs typeface="Arial" panose="020B0604020202020204" pitchFamily="34" charset="0"/>
              </a:rPr>
            </a:br>
            <a:r>
              <a:rPr lang="en-US" sz="3600" b="1" dirty="0" smtClean="0">
                <a:solidFill>
                  <a:schemeClr val="tx1"/>
                </a:solidFill>
                <a:latin typeface="+mj-lt"/>
                <a:cs typeface="Arial" panose="020B0604020202020204" pitchFamily="34" charset="0"/>
              </a:rPr>
              <a:t>Culture is not only learned but it is shared, </a:t>
            </a:r>
            <a:br>
              <a:rPr lang="en-US" sz="3600" b="1" dirty="0" smtClean="0">
                <a:solidFill>
                  <a:schemeClr val="tx1"/>
                </a:solidFill>
                <a:latin typeface="+mj-lt"/>
                <a:cs typeface="Arial" panose="020B0604020202020204" pitchFamily="34" charset="0"/>
              </a:rPr>
            </a:br>
            <a:r>
              <a:rPr lang="en-US" sz="3600" b="1" dirty="0" smtClean="0">
                <a:solidFill>
                  <a:schemeClr val="tx1"/>
                </a:solidFill>
                <a:latin typeface="+mj-lt"/>
                <a:cs typeface="Arial" panose="020B0604020202020204" pitchFamily="34" charset="0"/>
              </a:rPr>
              <a:t>adaptive, </a:t>
            </a:r>
            <a:r>
              <a:rPr lang="en-US" sz="3600" b="1" dirty="0">
                <a:solidFill>
                  <a:schemeClr val="tx1"/>
                </a:solidFill>
                <a:latin typeface="+mj-lt"/>
                <a:cs typeface="Arial" panose="020B0604020202020204" pitchFamily="34" charset="0"/>
              </a:rPr>
              <a:t>and </a:t>
            </a:r>
            <a:r>
              <a:rPr lang="en-US" sz="3600" b="1" dirty="0" smtClean="0">
                <a:solidFill>
                  <a:schemeClr val="tx1"/>
                </a:solidFill>
                <a:latin typeface="+mj-lt"/>
                <a:cs typeface="Arial" panose="020B0604020202020204" pitchFamily="34" charset="0"/>
              </a:rPr>
              <a:t>is constantly </a:t>
            </a:r>
            <a:r>
              <a:rPr lang="en-US" sz="3600" b="1" dirty="0">
                <a:solidFill>
                  <a:schemeClr val="tx1"/>
                </a:solidFill>
                <a:latin typeface="+mj-lt"/>
                <a:cs typeface="Arial" panose="020B0604020202020204" pitchFamily="34" charset="0"/>
              </a:rPr>
              <a:t>changing.</a:t>
            </a:r>
            <a:r>
              <a:rPr lang="en-US" sz="2400" b="1" dirty="0">
                <a:solidFill>
                  <a:schemeClr val="tx1"/>
                </a:solidFill>
              </a:rPr>
              <a:t/>
            </a:r>
            <a:br>
              <a:rPr lang="en-US" sz="2400" b="1" dirty="0">
                <a:solidFill>
                  <a:schemeClr val="tx1"/>
                </a:solidFill>
              </a:rPr>
            </a:br>
            <a:endParaRPr sz="2700" b="1" dirty="0" smtClean="0">
              <a:solidFill>
                <a:schemeClr val="tx1"/>
              </a:solidFill>
            </a:endParaRPr>
          </a:p>
        </p:txBody>
      </p:sp>
      <p:pic>
        <p:nvPicPr>
          <p:cNvPr id="29700" name="Picture 10" descr="Blank"/>
          <p:cNvPicPr>
            <a:picLocks noChangeAspect="1" noChangeArrowheads="1"/>
          </p:cNvPicPr>
          <p:nvPr>
            <p:custDataLst>
              <p:tags r:id="rId2"/>
            </p:custDataLst>
          </p:nvPr>
        </p:nvPicPr>
        <p:blipFill>
          <a:blip r:embed="rId5"/>
          <a:srcRect/>
          <a:stretch>
            <a:fillRect/>
          </a:stretch>
        </p:blipFill>
        <p:spPr bwMode="auto">
          <a:xfrm>
            <a:off x="2286000" y="2057400"/>
            <a:ext cx="2286000" cy="1066800"/>
          </a:xfrm>
          <a:prstGeom prst="rect">
            <a:avLst/>
          </a:prstGeom>
          <a:noFill/>
          <a:ln w="9525">
            <a:noFill/>
            <a:miter lim="800000"/>
            <a:headEnd/>
            <a:tailEnd/>
          </a:ln>
        </p:spPr>
      </p:pic>
      <p:pic>
        <p:nvPicPr>
          <p:cNvPr id="29701" name="Picture 2" descr="http://images.liveinthephilippines.com/content/wp-content/uploads/2013/01/Culturally-diverse-group.png"/>
          <p:cNvPicPr>
            <a:picLocks noChangeAspect="1" noChangeArrowheads="1"/>
          </p:cNvPicPr>
          <p:nvPr/>
        </p:nvPicPr>
        <p:blipFill>
          <a:blip r:embed="rId6"/>
          <a:srcRect/>
          <a:stretch>
            <a:fillRect/>
          </a:stretch>
        </p:blipFill>
        <p:spPr bwMode="auto">
          <a:xfrm rot="-491158">
            <a:off x="1819243" y="627688"/>
            <a:ext cx="5765576" cy="29334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3384135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4409"/>
            <a:ext cx="7010400" cy="684126"/>
          </a:xfrm>
        </p:spPr>
        <p:txBody>
          <a:bodyPr>
            <a:noAutofit/>
          </a:bodyPr>
          <a:lstStyle/>
          <a:p>
            <a:pPr fontAlgn="base">
              <a:spcAft>
                <a:spcPct val="0"/>
              </a:spcAft>
              <a:defRPr/>
            </a:pPr>
            <a:r>
              <a:rPr lang="en-US" sz="3600" b="1" dirty="0"/>
              <a:t>Individual Culture</a:t>
            </a:r>
          </a:p>
        </p:txBody>
      </p:sp>
      <p:sp>
        <p:nvSpPr>
          <p:cNvPr id="3" name="Content Placeholder 2"/>
          <p:cNvSpPr>
            <a:spLocks noGrp="1"/>
          </p:cNvSpPr>
          <p:nvPr>
            <p:ph idx="1"/>
          </p:nvPr>
        </p:nvSpPr>
        <p:spPr>
          <a:xfrm>
            <a:off x="685800" y="1240303"/>
            <a:ext cx="5055220" cy="3124200"/>
          </a:xfrm>
        </p:spPr>
        <p:txBody>
          <a:bodyPr>
            <a:normAutofit/>
          </a:bodyPr>
          <a:lstStyle/>
          <a:p>
            <a:pPr marL="0" indent="0">
              <a:buNone/>
            </a:pPr>
            <a:r>
              <a:rPr lang="en-US" sz="2200" dirty="0" smtClean="0">
                <a:latin typeface="+mj-lt"/>
              </a:rPr>
              <a:t> Each individual’s culture is</a:t>
            </a:r>
          </a:p>
          <a:p>
            <a:pPr>
              <a:buFont typeface="Arial" panose="020B0604020202020204" pitchFamily="34" charset="0"/>
              <a:buChar char="•"/>
            </a:pPr>
            <a:r>
              <a:rPr lang="en-US" sz="2200" dirty="0">
                <a:latin typeface="+mj-lt"/>
              </a:rPr>
              <a:t>a unique representation of the variation that exists in larger culture </a:t>
            </a:r>
            <a:endParaRPr lang="en-US" sz="2200" dirty="0" smtClean="0">
              <a:latin typeface="+mj-lt"/>
            </a:endParaRPr>
          </a:p>
          <a:p>
            <a:pPr>
              <a:buFont typeface="Arial" panose="020B0604020202020204" pitchFamily="34" charset="0"/>
              <a:buChar char="•"/>
            </a:pPr>
            <a:r>
              <a:rPr lang="en-US" sz="2200" dirty="0" smtClean="0">
                <a:latin typeface="+mj-lt"/>
              </a:rPr>
              <a:t>learned </a:t>
            </a:r>
            <a:r>
              <a:rPr lang="en-US" sz="2200" dirty="0">
                <a:latin typeface="+mj-lt"/>
              </a:rPr>
              <a:t>as </a:t>
            </a:r>
            <a:r>
              <a:rPr lang="en-US" sz="2200" dirty="0" smtClean="0">
                <a:latin typeface="+mj-lt"/>
              </a:rPr>
              <a:t>you grow </a:t>
            </a:r>
            <a:r>
              <a:rPr lang="en-US" sz="2200" dirty="0">
                <a:latin typeface="+mj-lt"/>
              </a:rPr>
              <a:t>up</a:t>
            </a:r>
          </a:p>
          <a:p>
            <a:pPr>
              <a:buFont typeface="Arial" panose="020B0604020202020204" pitchFamily="34" charset="0"/>
              <a:buChar char="•"/>
            </a:pPr>
            <a:r>
              <a:rPr lang="en-US" sz="2200" dirty="0">
                <a:latin typeface="+mj-lt"/>
              </a:rPr>
              <a:t>s</a:t>
            </a:r>
            <a:r>
              <a:rPr lang="en-US" sz="2200" dirty="0" smtClean="0">
                <a:latin typeface="+mj-lt"/>
              </a:rPr>
              <a:t>haped </a:t>
            </a:r>
            <a:r>
              <a:rPr lang="en-US" sz="2200" dirty="0">
                <a:latin typeface="+mj-lt"/>
              </a:rPr>
              <a:t>by the power relations within </a:t>
            </a:r>
            <a:r>
              <a:rPr lang="en-US" sz="2200" dirty="0" smtClean="0">
                <a:latin typeface="+mj-lt"/>
              </a:rPr>
              <a:t>your </a:t>
            </a:r>
            <a:r>
              <a:rPr lang="en-US" sz="2200" dirty="0">
                <a:latin typeface="+mj-lt"/>
              </a:rPr>
              <a:t>social </a:t>
            </a:r>
            <a:r>
              <a:rPr lang="en-US" sz="2200" dirty="0" smtClean="0">
                <a:latin typeface="+mj-lt"/>
              </a:rPr>
              <a:t>context</a:t>
            </a:r>
          </a:p>
          <a:p>
            <a:pPr>
              <a:buFont typeface="Arial" panose="020B0604020202020204" pitchFamily="34" charset="0"/>
              <a:buChar char="•"/>
            </a:pPr>
            <a:r>
              <a:rPr lang="en-US" sz="2200" dirty="0" smtClean="0">
                <a:latin typeface="+mj-lt"/>
              </a:rPr>
              <a:t>changes </a:t>
            </a:r>
            <a:r>
              <a:rPr lang="en-US" sz="2200" dirty="0">
                <a:latin typeface="+mj-lt"/>
              </a:rPr>
              <a:t>over the lifetime of the individual </a:t>
            </a:r>
          </a:p>
          <a:p>
            <a:pPr>
              <a:buFont typeface="Wingdings" panose="05000000000000000000" pitchFamily="2" charset="2"/>
              <a:buChar char="Ø"/>
            </a:pPr>
            <a:endParaRPr lang="en-US" sz="2200" dirty="0"/>
          </a:p>
        </p:txBody>
      </p:sp>
      <p:sp>
        <p:nvSpPr>
          <p:cNvPr id="4" name="Slide Number Placeholder 3"/>
          <p:cNvSpPr>
            <a:spLocks noGrp="1"/>
          </p:cNvSpPr>
          <p:nvPr>
            <p:ph type="sldNum" sz="quarter" idx="12"/>
          </p:nvPr>
        </p:nvSpPr>
        <p:spPr/>
        <p:txBody>
          <a:bodyPr/>
          <a:lstStyle/>
          <a:p>
            <a:pPr>
              <a:defRPr/>
            </a:pPr>
            <a:fld id="{08DC7E90-F2A9-4AD1-985D-D204C9BE08FE}" type="slidenum">
              <a:rPr lang="en-US" sz="800" b="1" smtClean="0">
                <a:latin typeface="+mj-lt"/>
              </a:rPr>
              <a:pPr>
                <a:defRPr/>
              </a:pPr>
              <a:t>5</a:t>
            </a:fld>
            <a:endParaRPr lang="en-US" b="1" dirty="0">
              <a:latin typeface="+mj-lt"/>
            </a:endParaRPr>
          </a:p>
        </p:txBody>
      </p:sp>
      <p:sp>
        <p:nvSpPr>
          <p:cNvPr id="5" name="TextBox 4"/>
          <p:cNvSpPr txBox="1"/>
          <p:nvPr/>
        </p:nvSpPr>
        <p:spPr>
          <a:xfrm>
            <a:off x="290988" y="4739556"/>
            <a:ext cx="7989848"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solidFill>
                  <a:schemeClr val="tx1"/>
                </a:solidFill>
                <a:latin typeface="+mj-lt"/>
              </a:rPr>
              <a:t>Because each </a:t>
            </a:r>
            <a:r>
              <a:rPr lang="en-US" dirty="0">
                <a:solidFill>
                  <a:schemeClr val="tx1"/>
                </a:solidFill>
                <a:latin typeface="+mj-lt"/>
              </a:rPr>
              <a:t>individual is a unique cultural package, </a:t>
            </a:r>
            <a:r>
              <a:rPr lang="en-US" dirty="0" smtClean="0">
                <a:solidFill>
                  <a:schemeClr val="tx1"/>
                </a:solidFill>
                <a:latin typeface="+mj-lt"/>
              </a:rPr>
              <a:t>cross </a:t>
            </a:r>
            <a:r>
              <a:rPr lang="en-US" dirty="0">
                <a:solidFill>
                  <a:schemeClr val="tx1"/>
                </a:solidFill>
                <a:latin typeface="+mj-lt"/>
              </a:rPr>
              <a:t>cultural encounters need strategies to open the door to discover the individual’s cultural </a:t>
            </a:r>
            <a:r>
              <a:rPr lang="en-US" dirty="0" smtClean="0">
                <a:solidFill>
                  <a:schemeClr val="tx1"/>
                </a:solidFill>
                <a:latin typeface="+mj-lt"/>
              </a:rPr>
              <a:t>preferences and frame of reference.</a:t>
            </a:r>
            <a:endParaRPr lang="en-US" dirty="0">
              <a:solidFill>
                <a:schemeClr val="tx1"/>
              </a:solidFill>
              <a:latin typeface="+mj-lt"/>
            </a:endParaRPr>
          </a:p>
        </p:txBody>
      </p:sp>
      <p:pic>
        <p:nvPicPr>
          <p:cNvPr id="7" name="Picture 10" descr="Care for the Caregiver - Multicultural"/>
          <p:cNvPicPr>
            <a:picLocks noChangeAspect="1" noChangeArrowheads="1"/>
          </p:cNvPicPr>
          <p:nvPr/>
        </p:nvPicPr>
        <p:blipFill rotWithShape="1">
          <a:blip r:embed="rId3"/>
          <a:srcRect t="6957" b="7080"/>
          <a:stretch/>
        </p:blipFill>
        <p:spPr bwMode="auto">
          <a:xfrm>
            <a:off x="5730134" y="1196759"/>
            <a:ext cx="3276600" cy="2112497"/>
          </a:xfrm>
          <a:prstGeom prst="rect">
            <a:avLst/>
          </a:prstGeom>
          <a:ln>
            <a:noFill/>
          </a:ln>
          <a:effectLst>
            <a:softEdge rad="112500"/>
          </a:effectLst>
        </p:spPr>
      </p:pic>
    </p:spTree>
    <p:extLst>
      <p:ext uri="{BB962C8B-B14F-4D97-AF65-F5344CB8AC3E}">
        <p14:creationId xmlns:p14="http://schemas.microsoft.com/office/powerpoint/2010/main" val="194266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33965" y="5527410"/>
            <a:ext cx="8476071" cy="1169808"/>
          </a:xfrm>
        </p:spPr>
        <p:txBody>
          <a:bodyPr>
            <a:noAutofit/>
          </a:bodyPr>
          <a:lstStyle/>
          <a:p>
            <a:r>
              <a:rPr lang="en-US" altLang="en-US" b="1" dirty="0" smtClean="0"/>
              <a:t>An Individual’s </a:t>
            </a:r>
            <a:r>
              <a:rPr altLang="en-US" b="1" dirty="0" smtClean="0"/>
              <a:t>Culture </a:t>
            </a:r>
            <a:r>
              <a:rPr lang="en-US" altLang="en-US" b="1" dirty="0" smtClean="0"/>
              <a:t>is Present in</a:t>
            </a:r>
            <a:r>
              <a:rPr altLang="en-US" b="1" dirty="0" smtClean="0"/>
              <a:t> </a:t>
            </a:r>
            <a:r>
              <a:rPr altLang="en-US" b="1" dirty="0"/>
              <a:t>Every Health Care Encounter</a:t>
            </a:r>
          </a:p>
        </p:txBody>
      </p:sp>
      <p:sp>
        <p:nvSpPr>
          <p:cNvPr id="25602" name="Content Placeholder 2"/>
          <p:cNvSpPr>
            <a:spLocks noGrp="1"/>
          </p:cNvSpPr>
          <p:nvPr>
            <p:ph idx="4294967295"/>
          </p:nvPr>
        </p:nvSpPr>
        <p:spPr>
          <a:xfrm>
            <a:off x="3000375" y="484188"/>
            <a:ext cx="6143625" cy="4618037"/>
          </a:xfrm>
        </p:spPr>
        <p:txBody>
          <a:bodyPr>
            <a:noAutofit/>
          </a:bodyPr>
          <a:lstStyle/>
          <a:p>
            <a:pPr marL="342900" lvl="1">
              <a:lnSpc>
                <a:spcPct val="140000"/>
              </a:lnSpc>
              <a:defRPr/>
            </a:pPr>
            <a:r>
              <a:rPr altLang="en-US" dirty="0">
                <a:latin typeface="+mj-lt"/>
              </a:rPr>
              <a:t>Our view of illness and what causes it</a:t>
            </a:r>
          </a:p>
          <a:p>
            <a:pPr marL="342900" lvl="1">
              <a:lnSpc>
                <a:spcPct val="140000"/>
              </a:lnSpc>
              <a:defRPr/>
            </a:pPr>
            <a:r>
              <a:rPr altLang="en-US" dirty="0" smtClean="0">
                <a:latin typeface="+mj-lt"/>
              </a:rPr>
              <a:t>Our </a:t>
            </a:r>
            <a:r>
              <a:rPr altLang="en-US" dirty="0">
                <a:latin typeface="+mj-lt"/>
              </a:rPr>
              <a:t>attitudes toward doctors, dentists, and other health care </a:t>
            </a:r>
            <a:r>
              <a:rPr altLang="en-US" dirty="0" smtClean="0">
                <a:latin typeface="+mj-lt"/>
              </a:rPr>
              <a:t>providers</a:t>
            </a:r>
            <a:endParaRPr altLang="en-US" dirty="0">
              <a:latin typeface="+mj-lt"/>
            </a:endParaRPr>
          </a:p>
          <a:p>
            <a:pPr marL="342900" lvl="1">
              <a:lnSpc>
                <a:spcPct val="140000"/>
              </a:lnSpc>
              <a:defRPr/>
            </a:pPr>
            <a:r>
              <a:rPr altLang="en-US" dirty="0" smtClean="0">
                <a:latin typeface="+mj-lt"/>
              </a:rPr>
              <a:t>When </a:t>
            </a:r>
            <a:r>
              <a:rPr altLang="en-US" dirty="0">
                <a:latin typeface="+mj-lt"/>
              </a:rPr>
              <a:t>we decide to seek our health care provider</a:t>
            </a:r>
          </a:p>
          <a:p>
            <a:pPr marL="342900" lvl="1">
              <a:lnSpc>
                <a:spcPct val="140000"/>
              </a:lnSpc>
              <a:defRPr/>
            </a:pPr>
            <a:r>
              <a:rPr altLang="en-US" dirty="0" smtClean="0">
                <a:latin typeface="+mj-lt"/>
              </a:rPr>
              <a:t>Our </a:t>
            </a:r>
            <a:r>
              <a:rPr altLang="en-US" dirty="0">
                <a:latin typeface="+mj-lt"/>
              </a:rPr>
              <a:t>attitudes about seniors and </a:t>
            </a:r>
            <a:r>
              <a:rPr altLang="en-US" dirty="0" smtClean="0">
                <a:latin typeface="+mj-lt"/>
              </a:rPr>
              <a:t>persons </a:t>
            </a:r>
            <a:r>
              <a:rPr altLang="en-US" dirty="0">
                <a:latin typeface="+mj-lt"/>
              </a:rPr>
              <a:t>with disabilities</a:t>
            </a:r>
          </a:p>
          <a:p>
            <a:pPr marL="342900" lvl="1">
              <a:lnSpc>
                <a:spcPct val="140000"/>
              </a:lnSpc>
              <a:defRPr/>
            </a:pPr>
            <a:r>
              <a:rPr altLang="en-US" dirty="0" smtClean="0">
                <a:latin typeface="+mj-lt"/>
              </a:rPr>
              <a:t>The </a:t>
            </a:r>
            <a:r>
              <a:rPr altLang="en-US" dirty="0">
                <a:latin typeface="+mj-lt"/>
              </a:rPr>
              <a:t>role of caregivers in our society</a:t>
            </a:r>
          </a:p>
        </p:txBody>
      </p:sp>
      <p:pic>
        <p:nvPicPr>
          <p:cNvPr id="1027" name="Picture 3" descr="C:\Users\A063191.HNCORP\AppData\Local\Microsoft\Windows\Temporary Internet Files\Content.IE5\Z224CFXU\3d-Earth-Glob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86" y="1238481"/>
            <a:ext cx="2023110" cy="20231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8922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609600" y="71628"/>
            <a:ext cx="7010400" cy="765048"/>
          </a:xfrm>
        </p:spPr>
        <p:txBody>
          <a:bodyPr lIns="91440" tIns="45720" rIns="91440" bIns="45720">
            <a:normAutofit/>
          </a:bodyPr>
          <a:lstStyle/>
          <a:p>
            <a:r>
              <a:rPr sz="3600" b="1" dirty="0"/>
              <a:t>The Health Care Encounter</a:t>
            </a:r>
          </a:p>
        </p:txBody>
      </p:sp>
      <p:sp>
        <p:nvSpPr>
          <p:cNvPr id="234499" name="Rectangle 3"/>
          <p:cNvSpPr>
            <a:spLocks noGrp="1" noChangeArrowheads="1"/>
          </p:cNvSpPr>
          <p:nvPr>
            <p:ph idx="1"/>
          </p:nvPr>
        </p:nvSpPr>
        <p:spPr>
          <a:xfrm>
            <a:off x="101232" y="1025912"/>
            <a:ext cx="8634095" cy="905758"/>
          </a:xfrm>
        </p:spPr>
        <p:txBody>
          <a:bodyPr>
            <a:normAutofit/>
          </a:bodyPr>
          <a:lstStyle/>
          <a:p>
            <a:pPr fontAlgn="auto">
              <a:spcAft>
                <a:spcPts val="0"/>
              </a:spcAft>
              <a:buFont typeface="Wingdings" panose="05000000000000000000" pitchFamily="2" charset="2"/>
              <a:buNone/>
              <a:defRPr/>
            </a:pPr>
            <a:r>
              <a:rPr sz="2400" dirty="0" smtClean="0"/>
              <a:t> </a:t>
            </a:r>
            <a:r>
              <a:rPr sz="2400" dirty="0" smtClean="0">
                <a:latin typeface="+mj-lt"/>
              </a:rPr>
              <a:t>	</a:t>
            </a:r>
            <a:r>
              <a:rPr sz="2200" dirty="0" smtClean="0">
                <a:latin typeface="+mj-lt"/>
              </a:rPr>
              <a:t>Because each individual bring</a:t>
            </a:r>
            <a:r>
              <a:rPr sz="2200" dirty="0">
                <a:latin typeface="+mj-lt"/>
              </a:rPr>
              <a:t>s</a:t>
            </a:r>
            <a:r>
              <a:rPr sz="2200" dirty="0" smtClean="0">
                <a:latin typeface="+mj-lt"/>
              </a:rPr>
              <a:t> their cultural background with them. </a:t>
            </a:r>
            <a:r>
              <a:rPr sz="2200" dirty="0">
                <a:latin typeface="+mj-lt"/>
              </a:rPr>
              <a:t>T</a:t>
            </a:r>
            <a:r>
              <a:rPr sz="2200" dirty="0" smtClean="0">
                <a:latin typeface="+mj-lt"/>
              </a:rPr>
              <a:t>here are many cultures at work in each health care visit:</a:t>
            </a:r>
          </a:p>
          <a:p>
            <a:pPr fontAlgn="auto">
              <a:spcAft>
                <a:spcPts val="0"/>
              </a:spcAft>
              <a:buFont typeface="Wingdings 2"/>
              <a:buNone/>
              <a:defRPr/>
            </a:pPr>
            <a:endParaRPr sz="2400" dirty="0" smtClean="0"/>
          </a:p>
          <a:p>
            <a:pPr fontAlgn="auto">
              <a:spcAft>
                <a:spcPts val="0"/>
              </a:spcAft>
              <a:buFont typeface="Wingdings" panose="05000000000000000000" pitchFamily="2" charset="2"/>
              <a:buNone/>
              <a:defRPr/>
            </a:pPr>
            <a:endParaRPr sz="2400" dirty="0" smtClean="0"/>
          </a:p>
          <a:p>
            <a:pPr fontAlgn="auto">
              <a:spcAft>
                <a:spcPts val="0"/>
              </a:spcAft>
              <a:buFont typeface="Wingdings 2"/>
              <a:buNone/>
              <a:defRPr/>
            </a:pPr>
            <a:endParaRPr sz="3600" dirty="0"/>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defRPr/>
            </a:pPr>
            <a:fld id="{D5A9FAA2-C096-4C0D-8820-22F8F8160C5B}" type="slidenum">
              <a:rPr lang="en-US" sz="800" b="1">
                <a:latin typeface="+mj-lt"/>
              </a:rPr>
              <a:pPr eaLnBrk="1" fontAlgn="auto" hangingPunct="1">
                <a:spcBef>
                  <a:spcPts val="0"/>
                </a:spcBef>
                <a:spcAft>
                  <a:spcPts val="0"/>
                </a:spcAft>
                <a:defRPr/>
              </a:pPr>
              <a:t>7</a:t>
            </a:fld>
            <a:endParaRPr lang="en-US" b="1" dirty="0">
              <a:latin typeface="+mj-lt"/>
            </a:endParaRPr>
          </a:p>
        </p:txBody>
      </p:sp>
      <p:graphicFrame>
        <p:nvGraphicFramePr>
          <p:cNvPr id="4" name="Diagram 3"/>
          <p:cNvGraphicFramePr/>
          <p:nvPr>
            <p:extLst>
              <p:ext uri="{D42A27DB-BD31-4B8C-83A1-F6EECF244321}">
                <p14:modId xmlns:p14="http://schemas.microsoft.com/office/powerpoint/2010/main" val="3503718138"/>
              </p:ext>
            </p:extLst>
          </p:nvPr>
        </p:nvGraphicFramePr>
        <p:xfrm>
          <a:off x="1381394" y="2068830"/>
          <a:ext cx="6096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bwMode="auto">
          <a:xfrm>
            <a:off x="3616232" y="3897630"/>
            <a:ext cx="1794510" cy="104013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900" b="1" u="sng" dirty="0" smtClean="0">
                <a:latin typeface="+mj-lt"/>
                <a:ea typeface="ヒラギノ角ゴ Pro W3" charset="-128"/>
                <a:cs typeface="ヒラギノ角ゴ Pro W3" charset="-128"/>
              </a:rPr>
              <a:t>Health Care Encounter</a:t>
            </a:r>
            <a:endParaRPr kumimoji="0" lang="en-US" sz="1900" b="1" i="0" u="sng" strike="noStrike" cap="none" normalizeH="0" baseline="0" dirty="0">
              <a:ln>
                <a:noFill/>
              </a:ln>
              <a:effectLst/>
              <a:latin typeface="+mj-lt"/>
              <a:ea typeface="ヒラギノ角ゴ Pro W3" charset="-128"/>
              <a:cs typeface="ヒラギノ角ゴ Pro W3" charset="-128"/>
            </a:endParaRPr>
          </a:p>
        </p:txBody>
      </p:sp>
    </p:spTree>
    <p:extLst>
      <p:ext uri="{BB962C8B-B14F-4D97-AF65-F5344CB8AC3E}">
        <p14:creationId xmlns:p14="http://schemas.microsoft.com/office/powerpoint/2010/main" val="2213970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91185" y="-283046"/>
            <a:ext cx="8077200" cy="990599"/>
          </a:xfrm>
        </p:spPr>
        <p:txBody>
          <a:bodyPr>
            <a:noAutofit/>
          </a:bodyPr>
          <a:lstStyle/>
          <a:p>
            <a:pPr algn="ctr"/>
            <a:r>
              <a:rPr altLang="en-US" sz="3600" b="1" dirty="0"/>
              <a:t>Cultural Competency Continuum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5122458"/>
              </p:ext>
            </p:extLst>
          </p:nvPr>
        </p:nvGraphicFramePr>
        <p:xfrm>
          <a:off x="33561" y="994180"/>
          <a:ext cx="9077781" cy="5421041"/>
        </p:xfrm>
        <a:graphic>
          <a:graphicData uri="http://schemas.openxmlformats.org/drawingml/2006/table">
            <a:tbl>
              <a:tblPr firstRow="1" bandRow="1">
                <a:tableStyleId>{284E427A-3D55-4303-BF80-6455036E1DE7}</a:tableStyleId>
              </a:tblPr>
              <a:tblGrid>
                <a:gridCol w="1262186"/>
                <a:gridCol w="1351008"/>
                <a:gridCol w="1535761"/>
                <a:gridCol w="1547309"/>
                <a:gridCol w="1558856"/>
                <a:gridCol w="1822661"/>
              </a:tblGrid>
              <a:tr h="884674">
                <a:tc>
                  <a:txBody>
                    <a:bodyPr/>
                    <a:lstStyle/>
                    <a:p>
                      <a:pPr algn="l"/>
                      <a:r>
                        <a:rPr lang="en-US" sz="1400" b="1" dirty="0" smtClean="0">
                          <a:latin typeface="+mj-lt"/>
                        </a:rPr>
                        <a:t>Area</a:t>
                      </a:r>
                      <a:r>
                        <a:rPr lang="en-US" sz="1400" b="1" baseline="0" dirty="0" smtClean="0">
                          <a:latin typeface="+mj-lt"/>
                        </a:rPr>
                        <a:t> of Competency </a:t>
                      </a:r>
                      <a:endParaRPr lang="en-US" sz="1400" b="1" dirty="0">
                        <a:solidFill>
                          <a:schemeClr val="tx1"/>
                        </a:solidFill>
                        <a:latin typeface="+mj-lt"/>
                      </a:endParaRPr>
                    </a:p>
                  </a:txBody>
                  <a:tcPr>
                    <a:solidFill>
                      <a:schemeClr val="accent2">
                        <a:lumMod val="50000"/>
                      </a:schemeClr>
                    </a:solidFill>
                  </a:tcPr>
                </a:tc>
                <a:tc>
                  <a:txBody>
                    <a:bodyPr/>
                    <a:lstStyle/>
                    <a:p>
                      <a:pPr algn="l" eaLnBrk="0" hangingPunct="0"/>
                      <a:r>
                        <a:rPr lang="en-US" altLang="en-US" sz="1400" dirty="0" smtClean="0">
                          <a:latin typeface="+mj-lt"/>
                        </a:rPr>
                        <a:t>Stage 1</a:t>
                      </a:r>
                    </a:p>
                    <a:p>
                      <a:pPr algn="l" eaLnBrk="0" hangingPunct="0"/>
                      <a:r>
                        <a:rPr lang="en-US" altLang="en-US" sz="1400" dirty="0" smtClean="0">
                          <a:latin typeface="+mj-lt"/>
                        </a:rPr>
                        <a:t>Culturally </a:t>
                      </a:r>
                    </a:p>
                    <a:p>
                      <a:pPr algn="l" eaLnBrk="0" hangingPunct="0"/>
                      <a:r>
                        <a:rPr lang="en-US" altLang="en-US" sz="1400" dirty="0" smtClean="0">
                          <a:latin typeface="+mj-lt"/>
                        </a:rPr>
                        <a:t>Unaware</a:t>
                      </a:r>
                    </a:p>
                    <a:p>
                      <a:pPr algn="l"/>
                      <a:endParaRPr lang="en-US" sz="1400" dirty="0">
                        <a:solidFill>
                          <a:schemeClr val="tx1"/>
                        </a:solidFill>
                        <a:latin typeface="+mj-lt"/>
                      </a:endParaRPr>
                    </a:p>
                  </a:txBody>
                  <a:tcPr>
                    <a:solidFill>
                      <a:schemeClr val="accent2">
                        <a:lumMod val="50000"/>
                      </a:schemeClr>
                    </a:solidFill>
                  </a:tcPr>
                </a:tc>
                <a:tc>
                  <a:txBody>
                    <a:bodyPr/>
                    <a:lstStyle/>
                    <a:p>
                      <a:pPr algn="l" eaLnBrk="0" hangingPunct="0"/>
                      <a:r>
                        <a:rPr lang="en-US" altLang="en-US" sz="1400" dirty="0" smtClean="0">
                          <a:latin typeface="+mj-lt"/>
                        </a:rPr>
                        <a:t>Stage 2</a:t>
                      </a:r>
                    </a:p>
                    <a:p>
                      <a:pPr algn="l" eaLnBrk="0" hangingPunct="0"/>
                      <a:r>
                        <a:rPr lang="en-US" altLang="en-US" sz="1400" dirty="0" smtClean="0">
                          <a:latin typeface="+mj-lt"/>
                        </a:rPr>
                        <a:t>Culturally</a:t>
                      </a:r>
                    </a:p>
                    <a:p>
                      <a:pPr algn="l" eaLnBrk="0" hangingPunct="0"/>
                      <a:r>
                        <a:rPr lang="en-US" altLang="en-US" sz="1400" dirty="0" smtClean="0">
                          <a:latin typeface="+mj-lt"/>
                        </a:rPr>
                        <a:t>Resistant</a:t>
                      </a:r>
                    </a:p>
                    <a:p>
                      <a:pPr algn="l"/>
                      <a:endParaRPr lang="en-US" sz="1400" dirty="0">
                        <a:solidFill>
                          <a:schemeClr val="tx1"/>
                        </a:solidFill>
                        <a:latin typeface="+mj-lt"/>
                      </a:endParaRPr>
                    </a:p>
                  </a:txBody>
                  <a:tcPr>
                    <a:solidFill>
                      <a:schemeClr val="accent2">
                        <a:lumMod val="50000"/>
                      </a:schemeClr>
                    </a:solidFill>
                  </a:tcPr>
                </a:tc>
                <a:tc>
                  <a:txBody>
                    <a:bodyPr/>
                    <a:lstStyle/>
                    <a:p>
                      <a:pPr algn="l" eaLnBrk="0" hangingPunct="0"/>
                      <a:r>
                        <a:rPr lang="en-US" altLang="en-US" sz="1400" dirty="0" smtClean="0">
                          <a:latin typeface="+mj-lt"/>
                        </a:rPr>
                        <a:t>Stage 3</a:t>
                      </a:r>
                    </a:p>
                    <a:p>
                      <a:pPr algn="l" eaLnBrk="0" hangingPunct="0"/>
                      <a:r>
                        <a:rPr lang="en-US" altLang="en-US" sz="1400" dirty="0" smtClean="0">
                          <a:latin typeface="+mj-lt"/>
                        </a:rPr>
                        <a:t>Culturally Conscious</a:t>
                      </a:r>
                    </a:p>
                    <a:p>
                      <a:pPr algn="l"/>
                      <a:endParaRPr lang="en-US" sz="1400" dirty="0">
                        <a:solidFill>
                          <a:schemeClr val="tx1"/>
                        </a:solidFill>
                        <a:latin typeface="+mj-lt"/>
                      </a:endParaRPr>
                    </a:p>
                  </a:txBody>
                  <a:tcPr>
                    <a:solidFill>
                      <a:schemeClr val="accent2">
                        <a:lumMod val="50000"/>
                      </a:schemeClr>
                    </a:solidFill>
                  </a:tcPr>
                </a:tc>
                <a:tc>
                  <a:txBody>
                    <a:bodyPr/>
                    <a:lstStyle/>
                    <a:p>
                      <a:pPr algn="l" eaLnBrk="0" hangingPunct="0"/>
                      <a:r>
                        <a:rPr lang="en-US" altLang="en-US" sz="1400" dirty="0" smtClean="0">
                          <a:latin typeface="+mj-lt"/>
                        </a:rPr>
                        <a:t>Stage 4</a:t>
                      </a:r>
                    </a:p>
                    <a:p>
                      <a:pPr algn="l" eaLnBrk="0" hangingPunct="0"/>
                      <a:r>
                        <a:rPr lang="en-US" altLang="en-US" sz="1400" dirty="0" smtClean="0">
                          <a:latin typeface="+mj-lt"/>
                        </a:rPr>
                        <a:t>Culturally Insightful</a:t>
                      </a:r>
                    </a:p>
                    <a:p>
                      <a:pPr algn="l"/>
                      <a:endParaRPr lang="en-US" sz="1400" dirty="0">
                        <a:solidFill>
                          <a:schemeClr val="tx1"/>
                        </a:solidFill>
                        <a:latin typeface="+mj-lt"/>
                      </a:endParaRPr>
                    </a:p>
                  </a:txBody>
                  <a:tcPr>
                    <a:solidFill>
                      <a:schemeClr val="accent2">
                        <a:lumMod val="50000"/>
                      </a:schemeClr>
                    </a:solidFill>
                  </a:tcPr>
                </a:tc>
                <a:tc>
                  <a:txBody>
                    <a:bodyPr/>
                    <a:lstStyle/>
                    <a:p>
                      <a:pPr algn="l" eaLnBrk="0" hangingPunct="0"/>
                      <a:r>
                        <a:rPr lang="en-US" altLang="en-US" sz="1400" dirty="0" smtClean="0">
                          <a:latin typeface="+mj-lt"/>
                        </a:rPr>
                        <a:t>Stage 5</a:t>
                      </a:r>
                    </a:p>
                    <a:p>
                      <a:pPr algn="l" eaLnBrk="0" hangingPunct="0"/>
                      <a:r>
                        <a:rPr lang="en-US" altLang="en-US" sz="1400" dirty="0" smtClean="0">
                          <a:latin typeface="+mj-lt"/>
                        </a:rPr>
                        <a:t>Culturally </a:t>
                      </a:r>
                    </a:p>
                    <a:p>
                      <a:pPr algn="l" eaLnBrk="0" hangingPunct="0"/>
                      <a:r>
                        <a:rPr lang="en-US" altLang="en-US" sz="1400" dirty="0" smtClean="0">
                          <a:latin typeface="+mj-lt"/>
                        </a:rPr>
                        <a:t>Versatile</a:t>
                      </a:r>
                      <a:endParaRPr lang="en-US" altLang="en-US" sz="1400" b="1" dirty="0" smtClean="0">
                        <a:solidFill>
                          <a:schemeClr val="tx1"/>
                        </a:solidFill>
                        <a:latin typeface="+mj-lt"/>
                        <a:cs typeface="Arial" charset="0"/>
                      </a:endParaRPr>
                    </a:p>
                  </a:txBody>
                  <a:tcPr>
                    <a:solidFill>
                      <a:schemeClr val="accent2">
                        <a:lumMod val="50000"/>
                      </a:schemeClr>
                    </a:solidFill>
                  </a:tcPr>
                </a:tc>
              </a:tr>
              <a:tr h="1027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mj-lt"/>
                        </a:rPr>
                        <a:t>Knowledge of Patients</a:t>
                      </a:r>
                    </a:p>
                    <a:p>
                      <a:endParaRPr lang="en-US" sz="1200" b="1"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Doesn't notice cultural differences in patients' attitudes or needs.</a:t>
                      </a:r>
                    </a:p>
                    <a:p>
                      <a:endParaRPr lang="en-US" sz="1100"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Denigrates differences encountered in racial/ethnic patients.</a:t>
                      </a:r>
                    </a:p>
                    <a:p>
                      <a:endParaRPr lang="en-US" sz="1100"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Difficulty understanding the meanings of attitudes/ beliefs of patients different from self.</a:t>
                      </a:r>
                      <a:endParaRPr kumimoji="0" lang="en-US" altLang="en-US" sz="1100" b="0" i="0" u="none" strike="noStrike" kern="1200" cap="none" spc="0" normalizeH="0" baseline="0" noProof="0" dirty="0" smtClean="0">
                        <a:ln>
                          <a:noFill/>
                        </a:ln>
                        <a:solidFill>
                          <a:srgbClr val="000000"/>
                        </a:solidFill>
                        <a:effectLst/>
                        <a:uLnTx/>
                        <a:uFillTx/>
                        <a:latin typeface="+mj-lt"/>
                        <a:cs typeface="Arial"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Acknowledges strengths of other cultures and legitimacy of beliefs whether medically correct or not.</a:t>
                      </a:r>
                      <a:endParaRPr kumimoji="0" lang="en-US" altLang="en-US" sz="1100" b="0" i="0" u="none" strike="noStrike" kern="1200" cap="none" spc="0" normalizeH="0" baseline="0" noProof="0" dirty="0" smtClean="0">
                        <a:ln>
                          <a:noFill/>
                        </a:ln>
                        <a:solidFill>
                          <a:srgbClr val="000000"/>
                        </a:solidFill>
                        <a:effectLst/>
                        <a:uLnTx/>
                        <a:uFillTx/>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Pursues understanding of patient cultures.  Learns from other cultures.</a:t>
                      </a:r>
                      <a:endParaRPr kumimoji="0" lang="en-US" altLang="en-US" sz="1100" b="0" i="0" u="none" strike="noStrike" kern="1200" cap="none" spc="0" normalizeH="0" baseline="0" noProof="0" dirty="0" smtClean="0">
                        <a:ln>
                          <a:noFill/>
                        </a:ln>
                        <a:solidFill>
                          <a:srgbClr val="000000"/>
                        </a:solidFill>
                        <a:effectLst/>
                        <a:uLnTx/>
                        <a:uFillTx/>
                        <a:latin typeface="+mj-lt"/>
                        <a:ea typeface="+mn-ea"/>
                        <a:cs typeface="Arial" charset="0"/>
                      </a:endParaRPr>
                    </a:p>
                  </a:txBody>
                  <a:tcPr/>
                </a:tc>
              </a:tr>
              <a:tr h="1027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mj-lt"/>
                        </a:rPr>
                        <a:t>Attitude Towards  Diversity</a:t>
                      </a:r>
                    </a:p>
                    <a:p>
                      <a:endParaRPr lang="en-US" sz="1200" b="1"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Lacks interest in other cultures.</a:t>
                      </a:r>
                    </a:p>
                    <a:p>
                      <a:endParaRPr lang="en-US" sz="1100" dirty="0">
                        <a:latin typeface="+mj-lt"/>
                      </a:endParaRPr>
                    </a:p>
                  </a:txBody>
                  <a:tcPr/>
                </a:tc>
                <a:tc>
                  <a:txBody>
                    <a:bodyPr/>
                    <a:lstStyle/>
                    <a:p>
                      <a:r>
                        <a:rPr kumimoji="0" lang="en-US" altLang="en-US" sz="1100" u="none" strike="noStrike" kern="1200" cap="none" spc="0" normalizeH="0" baseline="0" noProof="0" dirty="0" smtClean="0">
                          <a:ln>
                            <a:noFill/>
                          </a:ln>
                          <a:effectLst/>
                          <a:uLnTx/>
                          <a:uFillTx/>
                          <a:latin typeface="+mj-lt"/>
                        </a:rPr>
                        <a:t>Holds as superior the values, beliefs and orientations of own cultural group</a:t>
                      </a:r>
                      <a:endParaRPr lang="en-US" sz="1100"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Ethnocentric in acceptance of other cultures.</a:t>
                      </a:r>
                    </a:p>
                    <a:p>
                      <a:endParaRPr lang="en-US" sz="1100"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Enjoys learning about culturally different healthcare beliefs of patients.</a:t>
                      </a:r>
                    </a:p>
                    <a:p>
                      <a:endParaRPr lang="en-US" sz="1100" dirty="0">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Holds diversity in high-esteem. Perceives as valuable contributions to healthcare, medicine, patient well-being from many cultures.</a:t>
                      </a:r>
                      <a:endParaRPr kumimoji="0" lang="en-US" altLang="en-US" sz="1100" b="0" i="0" u="none" strike="noStrike" kern="1200" cap="none" spc="0" normalizeH="0" baseline="0" noProof="0" dirty="0" smtClean="0">
                        <a:ln>
                          <a:noFill/>
                        </a:ln>
                        <a:solidFill>
                          <a:srgbClr val="000000"/>
                        </a:solidFill>
                        <a:effectLst/>
                        <a:uLnTx/>
                        <a:uFillTx/>
                        <a:latin typeface="+mj-lt"/>
                        <a:ea typeface="+mn-ea"/>
                      </a:endParaRPr>
                    </a:p>
                  </a:txBody>
                  <a:tcPr/>
                </a:tc>
              </a:tr>
              <a:tr h="1184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mj-lt"/>
                        </a:rPr>
                        <a:t>Practice</a:t>
                      </a:r>
                      <a:r>
                        <a:rPr lang="en-US" altLang="en-US" sz="1200" b="1" baseline="0" dirty="0" smtClean="0">
                          <a:latin typeface="+mj-lt"/>
                        </a:rPr>
                        <a:t> </a:t>
                      </a:r>
                      <a:r>
                        <a:rPr lang="en-US" altLang="en-US" sz="1200" b="1" dirty="0" smtClean="0">
                          <a:latin typeface="+mj-lt"/>
                        </a:rPr>
                        <a:t>Related Behaviors</a:t>
                      </a:r>
                    </a:p>
                    <a:p>
                      <a:endParaRPr lang="en-US" sz="1200" b="1"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Speaks in a paternalistic manner to patient.  Doesn't elicit patient's perspectives.</a:t>
                      </a:r>
                      <a:endParaRPr kumimoji="0" lang="en-US" altLang="en-US" sz="1100" b="0" i="0" u="none" strike="noStrike" kern="1200" cap="none" spc="0" normalizeH="0" baseline="0" noProof="0" dirty="0" smtClean="0">
                        <a:ln>
                          <a:noFill/>
                        </a:ln>
                        <a:solidFill>
                          <a:srgbClr val="000000"/>
                        </a:solidFill>
                        <a:effectLst/>
                        <a:uLnTx/>
                        <a:uFillTx/>
                        <a:latin typeface="+mj-lt"/>
                        <a:cs typeface="Arial" charset="0"/>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Doesn't recognize own inability to relate to differences.  Tends to blame patient for communication or cultural barriers.</a:t>
                      </a:r>
                      <a:endParaRPr kumimoji="0" lang="en-US" altLang="en-US" sz="1100" b="0" i="0" u="none" strike="noStrike" kern="1200" cap="none" spc="0" normalizeH="0" baseline="0" noProof="0" dirty="0" smtClean="0">
                        <a:ln>
                          <a:noFill/>
                        </a:ln>
                        <a:solidFill>
                          <a:srgbClr val="000000"/>
                        </a:solidFill>
                        <a:effectLst/>
                        <a:uLnTx/>
                        <a:uFillTx/>
                        <a:latin typeface="+mj-lt"/>
                        <a:cs typeface="Arial" charset="0"/>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May overestimate own level of competent communication across linguistic or cultural boundaries.</a:t>
                      </a:r>
                      <a:endParaRPr kumimoji="0" lang="en-US" altLang="en-US" sz="1100" b="0" i="0" u="none" strike="noStrike" kern="1200" cap="none" spc="0" normalizeH="0" baseline="0" noProof="0" dirty="0" smtClean="0">
                        <a:ln>
                          <a:noFill/>
                        </a:ln>
                        <a:solidFill>
                          <a:srgbClr val="000000"/>
                        </a:solidFill>
                        <a:effectLst/>
                        <a:uLnTx/>
                        <a:uFillTx/>
                        <a:latin typeface="+mj-lt"/>
                        <a:cs typeface="Arial" charset="0"/>
                      </a:endParaRPr>
                    </a:p>
                  </a:txBody>
                  <a:tcPr/>
                </a:tc>
                <a:tc>
                  <a:txBody>
                    <a:bodyPr/>
                    <a:lstStyle/>
                    <a:p>
                      <a:r>
                        <a:rPr kumimoji="0" lang="en-US" altLang="en-US" sz="1100" u="none" strike="noStrike" kern="1200" cap="none" spc="0" normalizeH="0" baseline="0" noProof="0" dirty="0" smtClean="0">
                          <a:ln>
                            <a:noFill/>
                          </a:ln>
                          <a:effectLst/>
                          <a:uLnTx/>
                          <a:uFillTx/>
                          <a:latin typeface="+mj-lt"/>
                        </a:rPr>
                        <a:t>Able to shift frame of reference to other culture. Can uncover culturally based resistance, obstacles to education &amp; treatment</a:t>
                      </a:r>
                      <a:endParaRPr lang="en-US" sz="1100" dirty="0">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Flexibly adapts communication, inter-actions to different cultural situations.  Can negotiate culture-based conflicts in beliefs and perspectives.</a:t>
                      </a:r>
                      <a:endParaRPr kumimoji="0" lang="en-US" altLang="en-US" sz="1100" b="0" i="0" u="none" strike="noStrike" kern="1200" cap="none" spc="0" normalizeH="0" baseline="0" noProof="0" dirty="0" smtClean="0">
                        <a:ln>
                          <a:noFill/>
                        </a:ln>
                        <a:solidFill>
                          <a:srgbClr val="000000"/>
                        </a:solidFill>
                        <a:effectLst/>
                        <a:uLnTx/>
                        <a:uFillTx/>
                        <a:latin typeface="+mj-lt"/>
                      </a:endParaRPr>
                    </a:p>
                  </a:txBody>
                  <a:tcPr/>
                </a:tc>
              </a:tr>
              <a:tr h="1027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mj-lt"/>
                        </a:rPr>
                        <a:t>Practice Perspective</a:t>
                      </a:r>
                    </a:p>
                    <a:p>
                      <a:endParaRPr lang="en-US" sz="1200" b="1"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Believes one approach 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all patients.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No "special treatment."</a:t>
                      </a:r>
                    </a:p>
                    <a:p>
                      <a:endParaRPr lang="en-US" sz="1100"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Has lower expectations for compliance of patients from other cultural groups.</a:t>
                      </a:r>
                    </a:p>
                    <a:p>
                      <a:endParaRPr lang="en-US" sz="1100" dirty="0">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Recognizes limitations in ability to serve cultures different from own.  Feels helpless to do much about it.</a:t>
                      </a:r>
                      <a:endParaRPr kumimoji="0" lang="en-US" altLang="en-US" sz="1100" b="0" i="0" u="none" strike="noStrike" kern="1200" cap="none" spc="0" normalizeH="0" baseline="0" noProof="0" dirty="0" smtClean="0">
                        <a:ln>
                          <a:noFill/>
                        </a:ln>
                        <a:solidFill>
                          <a:srgbClr val="000000"/>
                        </a:solidFill>
                        <a:effectLst/>
                        <a:uLnTx/>
                        <a:uFillTx/>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Incorporates cultural insights into practice where appropriate.</a:t>
                      </a:r>
                    </a:p>
                    <a:p>
                      <a:endParaRPr lang="en-US" sz="1100" dirty="0">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u="none" strike="noStrike" kern="1200" cap="none" spc="0" normalizeH="0" baseline="0" noProof="0" dirty="0" smtClean="0">
                          <a:ln>
                            <a:noFill/>
                          </a:ln>
                          <a:effectLst/>
                          <a:uLnTx/>
                          <a:uFillTx/>
                          <a:latin typeface="+mj-lt"/>
                        </a:rPr>
                        <a:t>Incorporates cultural insights into practice where appropriate.</a:t>
                      </a:r>
                    </a:p>
                    <a:p>
                      <a:endParaRPr lang="en-US" sz="1100" dirty="0">
                        <a:latin typeface="+mj-lt"/>
                      </a:endParaRPr>
                    </a:p>
                  </a:txBody>
                  <a:tcPr/>
                </a:tc>
              </a:tr>
            </a:tbl>
          </a:graphicData>
        </a:graphic>
      </p:graphicFrame>
      <p:sp>
        <p:nvSpPr>
          <p:cNvPr id="4" name="TextBox 3"/>
          <p:cNvSpPr txBox="1"/>
          <p:nvPr/>
        </p:nvSpPr>
        <p:spPr>
          <a:xfrm>
            <a:off x="1511739" y="508311"/>
            <a:ext cx="5882637" cy="369332"/>
          </a:xfrm>
          <a:prstGeom prst="rect">
            <a:avLst/>
          </a:prstGeom>
          <a:noFill/>
        </p:spPr>
        <p:txBody>
          <a:bodyPr wrap="none" lIns="0" tIns="0" rIns="0" bIns="0" rtlCol="0">
            <a:spAutoFit/>
          </a:bodyPr>
          <a:lstStyle/>
          <a:p>
            <a:pPr algn="ctr"/>
            <a:r>
              <a:rPr lang="en-US" b="1" dirty="0" smtClean="0">
                <a:latin typeface="+mj-lt"/>
              </a:rPr>
              <a:t>For each row, CIRCLE where you are now </a:t>
            </a:r>
          </a:p>
        </p:txBody>
      </p:sp>
      <p:sp>
        <p:nvSpPr>
          <p:cNvPr id="7" name="Content Placeholder 2"/>
          <p:cNvSpPr txBox="1">
            <a:spLocks/>
          </p:cNvSpPr>
          <p:nvPr/>
        </p:nvSpPr>
        <p:spPr bwMode="auto">
          <a:xfrm>
            <a:off x="120650" y="6513195"/>
            <a:ext cx="8280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0" fontAlgn="base" hangingPunct="0">
              <a:spcBef>
                <a:spcPts val="1200"/>
              </a:spcBef>
              <a:spcAft>
                <a:spcPct val="0"/>
              </a:spcAft>
              <a:buClr>
                <a:srgbClr val="505050"/>
              </a:buClr>
              <a:buSzPct val="115000"/>
              <a:buFont typeface="Arial" charset="0"/>
              <a:buChar char="•"/>
              <a:defRPr lang="en-US" sz="2400" dirty="0">
                <a:solidFill>
                  <a:schemeClr val="bg2"/>
                </a:solidFill>
                <a:latin typeface="+mn-lt"/>
                <a:ea typeface="+mn-ea"/>
                <a:cs typeface="Arial"/>
              </a:defRPr>
            </a:lvl1pPr>
            <a:lvl2pPr marL="577850" indent="-233363" algn="l" rtl="0" eaLnBrk="0" fontAlgn="base" hangingPunct="0">
              <a:spcBef>
                <a:spcPts val="400"/>
              </a:spcBef>
              <a:spcAft>
                <a:spcPct val="0"/>
              </a:spcAft>
              <a:buClr>
                <a:srgbClr val="505050"/>
              </a:buClr>
              <a:buSzPct val="90000"/>
              <a:buFont typeface="Arial" charset="0"/>
              <a:buChar char="–"/>
              <a:defRPr lang="en-US" sz="2200" dirty="0">
                <a:solidFill>
                  <a:schemeClr val="bg2"/>
                </a:solidFill>
                <a:latin typeface="+mn-lt"/>
                <a:ea typeface="+mn-ea"/>
                <a:cs typeface="Arial"/>
              </a:defRPr>
            </a:lvl2pPr>
            <a:lvl3pPr marL="860425" indent="-168275" algn="l" rtl="0" eaLnBrk="0" fontAlgn="base" hangingPunct="0">
              <a:spcBef>
                <a:spcPts val="400"/>
              </a:spcBef>
              <a:spcAft>
                <a:spcPct val="0"/>
              </a:spcAft>
              <a:buClr>
                <a:srgbClr val="505050"/>
              </a:buClr>
              <a:buSzPct val="85000"/>
              <a:buFont typeface="Wingdings" pitchFamily="2" charset="2"/>
              <a:buChar char="§"/>
              <a:defRPr lang="en-US" sz="2000" dirty="0">
                <a:solidFill>
                  <a:schemeClr val="bg2"/>
                </a:solidFill>
                <a:latin typeface="+mn-lt"/>
                <a:ea typeface="+mn-ea"/>
                <a:cs typeface="Arial"/>
              </a:defRPr>
            </a:lvl3pPr>
            <a:lvl4pPr marL="1284288" indent="-228600" algn="l" rtl="0" eaLnBrk="0" fontAlgn="base" hangingPunct="0">
              <a:spcBef>
                <a:spcPts val="400"/>
              </a:spcBef>
              <a:spcAft>
                <a:spcPct val="0"/>
              </a:spcAft>
              <a:buClr>
                <a:srgbClr val="505050"/>
              </a:buClr>
              <a:buSzPct val="90000"/>
              <a:buFont typeface="Arial" charset="0"/>
              <a:buChar char="•"/>
              <a:defRPr lang="en-US" dirty="0">
                <a:solidFill>
                  <a:schemeClr val="bg2"/>
                </a:solidFill>
                <a:latin typeface="+mn-lt"/>
                <a:ea typeface="+mn-ea"/>
                <a:cs typeface="Arial"/>
              </a:defRPr>
            </a:lvl4pPr>
            <a:lvl5pPr marL="1719263" indent="-228600" algn="l" rtl="0" eaLnBrk="0" fontAlgn="base" hangingPunct="0">
              <a:spcBef>
                <a:spcPts val="400"/>
              </a:spcBef>
              <a:spcAft>
                <a:spcPct val="0"/>
              </a:spcAft>
              <a:buClr>
                <a:srgbClr val="505050"/>
              </a:buClr>
              <a:buFont typeface="Calibri" pitchFamily="34" charset="0"/>
              <a:buChar char="»"/>
              <a:defRPr sz="1600">
                <a:solidFill>
                  <a:schemeClr val="bg2"/>
                </a:solidFill>
                <a:latin typeface="+mn-lt"/>
                <a:ea typeface="ＭＳ Ｐゴシック"/>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eaLnBrk="1" hangingPunct="1">
              <a:spcBef>
                <a:spcPct val="0"/>
              </a:spcBef>
            </a:pPr>
            <a:r>
              <a:rPr lang="en-US" altLang="en-US" sz="800" kern="0" dirty="0" smtClean="0">
                <a:solidFill>
                  <a:schemeClr val="tx1"/>
                </a:solidFill>
                <a:latin typeface="+mj-lt"/>
              </a:rPr>
              <a:t> Source: J. L. Mason, M. P. Benjamin, &amp; S. A. Lewis (1993).  The cultural competence model: Implications for child and family mental health services</a:t>
            </a:r>
            <a:r>
              <a:rPr lang="en-US" altLang="en-US" sz="700" kern="0" dirty="0" smtClean="0">
                <a:solidFill>
                  <a:schemeClr val="tx1"/>
                </a:solidFill>
              </a:rPr>
              <a:t>.</a:t>
            </a:r>
          </a:p>
        </p:txBody>
      </p:sp>
    </p:spTree>
    <p:extLst>
      <p:ext uri="{BB962C8B-B14F-4D97-AF65-F5344CB8AC3E}">
        <p14:creationId xmlns:p14="http://schemas.microsoft.com/office/powerpoint/2010/main" val="2368791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a:xfrm>
            <a:off x="333375" y="3691891"/>
            <a:ext cx="8477250" cy="1931669"/>
          </a:xfrm>
        </p:spPr>
        <p:txBody>
          <a:bodyPr/>
          <a:lstStyle/>
          <a:p>
            <a:r>
              <a:rPr lang="en-US" altLang="en-US" sz="3200" u="sng" dirty="0" smtClean="0">
                <a:cs typeface="Arial Black" pitchFamily="34" charset="0"/>
              </a:rPr>
              <a:t>Section 2 </a:t>
            </a:r>
            <a:r>
              <a:rPr lang="en-US" altLang="en-US" sz="3200" dirty="0" smtClean="0">
                <a:cs typeface="Arial Black" pitchFamily="34" charset="0"/>
              </a:rPr>
              <a:t/>
            </a:r>
            <a:br>
              <a:rPr lang="en-US" altLang="en-US" sz="3200" dirty="0" smtClean="0">
                <a:cs typeface="Arial Black" pitchFamily="34" charset="0"/>
              </a:rPr>
            </a:br>
            <a:r>
              <a:rPr lang="en-US" altLang="en-US" sz="3200" dirty="0" smtClean="0">
                <a:cs typeface="Arial Black" pitchFamily="34" charset="0"/>
              </a:rPr>
              <a:t>Clear Communication:</a:t>
            </a:r>
            <a:br>
              <a:rPr lang="en-US" altLang="en-US" sz="3200" dirty="0" smtClean="0">
                <a:cs typeface="Arial Black" pitchFamily="34" charset="0"/>
              </a:rPr>
            </a:br>
            <a:r>
              <a:rPr lang="en-US" altLang="en-US" sz="3200" dirty="0" smtClean="0">
                <a:cs typeface="Arial Black" pitchFamily="34" charset="0"/>
              </a:rPr>
              <a:t>The</a:t>
            </a:r>
            <a:r>
              <a:rPr lang="en-US" altLang="en-US" sz="3200" i="1" dirty="0" smtClean="0">
                <a:cs typeface="Arial Black" pitchFamily="34" charset="0"/>
              </a:rPr>
              <a:t> </a:t>
            </a:r>
            <a:r>
              <a:rPr lang="en-US" altLang="en-US" sz="3200" dirty="0" smtClean="0">
                <a:cs typeface="Arial Black" pitchFamily="34" charset="0"/>
              </a:rPr>
              <a:t>Foundation of</a:t>
            </a:r>
            <a:r>
              <a:rPr lang="en-US" altLang="en-US" sz="3200" i="1" dirty="0" smtClean="0">
                <a:cs typeface="Arial Black" pitchFamily="34" charset="0"/>
              </a:rPr>
              <a:t> </a:t>
            </a:r>
            <a:r>
              <a:rPr lang="en-US" altLang="en-US" sz="3200" dirty="0" smtClean="0">
                <a:cs typeface="Arial Black" pitchFamily="34" charset="0"/>
              </a:rPr>
              <a:t>Culturally</a:t>
            </a:r>
            <a:r>
              <a:rPr lang="en-US" altLang="en-US" sz="3200" i="1" dirty="0" smtClean="0">
                <a:cs typeface="Arial Black" pitchFamily="34" charset="0"/>
              </a:rPr>
              <a:t> </a:t>
            </a:r>
            <a:r>
              <a:rPr lang="en-US" altLang="en-US" sz="3200" dirty="0" smtClean="0">
                <a:cs typeface="Arial Black" pitchFamily="34" charset="0"/>
              </a:rPr>
              <a:t>Competent Care</a:t>
            </a:r>
            <a:endParaRPr lang="en-US" sz="3200" dirty="0" smtClean="0">
              <a:cs typeface="Arial Black" pitchFamily="34" charset="0"/>
            </a:endParaRPr>
          </a:p>
        </p:txBody>
      </p:sp>
      <p:pic>
        <p:nvPicPr>
          <p:cNvPr id="2050" name="Picture 2" descr="Image result for Patient understanding a doct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649513"/>
            <a:ext cx="4638675" cy="27098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Image result for Patient understanding a docto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2" y="649512"/>
            <a:ext cx="3443512" cy="27098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160154e7-27ac-423a-9d56-3649a020eb6b"/>
  <p:tag name="ARTICULATE_SLIDE_PAUSE" val="1"/>
  <p:tag name="ARTICULATE_NAV_LEVEL" val="1"/>
  <p:tag name="ARTICULATE_PLAYLIST_ID" val="-1"/>
  <p:tag name="ARTICULATE_LOCK_SLIDE" val="0"/>
  <p:tag name="ARTICULATE_SLIDE_NAV" val="3"/>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2788c32-eb1d-4c96-b998-5a808f51343b"/>
  <p:tag name="ARTICULATE_SLIDE_PAUSE" val="1"/>
  <p:tag name="ARTICULATE_NAV_LEVEL" val="1"/>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079157\LOCALS~1\Temp\articulate\presenter\imgtemp\YBAyu4s1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dcedb4b9-a7c3-4967-9dee-097d75edb013"/>
  <p:tag name="ARTICULATE_SLIDE_PAUSE" val="1"/>
  <p:tag name="ARTICULATE_NAV_LEVEL" val="1"/>
  <p:tag name="ARTICULATE_PLAYLIST_ID" val="-1"/>
  <p:tag name="ARTICULATE_LOCK_SLIDE" val="0"/>
  <p:tag name="ARTICULATE_SLIDE_NAV" val="7"/>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alth Net Template 2013">
  <a:themeElements>
    <a:clrScheme name="Health Net Brand">
      <a:dk1>
        <a:srgbClr val="000000"/>
      </a:dk1>
      <a:lt1>
        <a:srgbClr val="FFFFFF"/>
      </a:lt1>
      <a:dk2>
        <a:srgbClr val="000000"/>
      </a:dk2>
      <a:lt2>
        <a:srgbClr val="606060"/>
      </a:lt2>
      <a:accent1>
        <a:srgbClr val="0D6C67"/>
      </a:accent1>
      <a:accent2>
        <a:srgbClr val="E86A10"/>
      </a:accent2>
      <a:accent3>
        <a:srgbClr val="BF311A"/>
      </a:accent3>
      <a:accent4>
        <a:srgbClr val="742672"/>
      </a:accent4>
      <a:accent5>
        <a:srgbClr val="0076C0"/>
      </a:accent5>
      <a:accent6>
        <a:srgbClr val="80BFBD"/>
      </a:accent6>
      <a:hlink>
        <a:srgbClr val="E86A10"/>
      </a:hlink>
      <a:folHlink>
        <a:srgbClr val="D26E00"/>
      </a:folHlink>
    </a:clrScheme>
    <a:fontScheme name="Health Net PPT fonts">
      <a:majorFont>
        <a:latin typeface="Arial Black"/>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0" tIns="0" rIns="0" bIns="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a:ln>
              <a:noFill/>
            </a:ln>
            <a:solidFill>
              <a:schemeClr val="tx1"/>
            </a:solidFill>
            <a:effectLst/>
            <a:latin typeface="Calibri" pitchFamily="34"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txDef>
      <a:spPr>
        <a:noFill/>
      </a:spPr>
      <a:bodyPr wrap="none" lIns="0" tIns="0" rIns="0" bIns="0" rtlCol="0">
        <a:spAutoFit/>
      </a:bodyPr>
      <a:lstStyle>
        <a:defPPr>
          <a:defRPr dirty="0"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23191</TotalTime>
  <Words>3759</Words>
  <Application>Microsoft Office PowerPoint</Application>
  <PresentationFormat>On-screen Show (4:3)</PresentationFormat>
  <Paragraphs>420</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Health Net Template 2013</vt:lpstr>
      <vt:lpstr>Adjacency</vt:lpstr>
      <vt:lpstr>Cultural Competency  and  Patient Engagement</vt:lpstr>
      <vt:lpstr>What is Culture?</vt:lpstr>
      <vt:lpstr>“Building Cultural Engagement With Patients Is A Process!”</vt:lpstr>
      <vt:lpstr> Culture is not only learned but it is shared,  adaptive, and is constantly changing. </vt:lpstr>
      <vt:lpstr>Individual Culture</vt:lpstr>
      <vt:lpstr>An Individual’s Culture is Present in Every Health Care Encounter</vt:lpstr>
      <vt:lpstr>The Health Care Encounter</vt:lpstr>
      <vt:lpstr>Cultural Competency Continuum</vt:lpstr>
      <vt:lpstr>Section 2  Clear Communication: The Foundation of Culturally Competent Care</vt:lpstr>
      <vt:lpstr>Training Goals</vt:lpstr>
      <vt:lpstr>Did you know?</vt:lpstr>
      <vt:lpstr>Barriers to Communication</vt:lpstr>
      <vt:lpstr>Benefits of Clear Communication</vt:lpstr>
      <vt:lpstr>Clear Communication</vt:lpstr>
      <vt:lpstr>PowerPoint Presentation</vt:lpstr>
      <vt:lpstr>PowerPoint Presentation</vt:lpstr>
      <vt:lpstr>Clear Communication: Effective Use of An Interpreter</vt:lpstr>
      <vt:lpstr>PowerPoint Presentation</vt:lpstr>
      <vt:lpstr>Language Assistance Services</vt:lpstr>
      <vt:lpstr>Use Professionally Trained Interpreters</vt:lpstr>
      <vt:lpstr>Alternate Formats Are Required!</vt:lpstr>
      <vt:lpstr>References</vt:lpstr>
      <vt:lpstr>Developed in collaboration with Health Industry Collaboration Effort</vt:lpstr>
    </vt:vector>
  </TitlesOfParts>
  <Company>Melissa Berkey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Berkey</dc:creator>
  <cp:lastModifiedBy>Diana M Carr</cp:lastModifiedBy>
  <cp:revision>445</cp:revision>
  <cp:lastPrinted>2014-03-11T22:42:34Z</cp:lastPrinted>
  <dcterms:created xsi:type="dcterms:W3CDTF">2011-04-28T21:23:16Z</dcterms:created>
  <dcterms:modified xsi:type="dcterms:W3CDTF">2017-02-10T22:58:51Z</dcterms:modified>
</cp:coreProperties>
</file>