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76" r:id="rId2"/>
    <p:sldId id="260" r:id="rId3"/>
    <p:sldId id="263" r:id="rId4"/>
    <p:sldId id="274" r:id="rId5"/>
    <p:sldId id="262" r:id="rId6"/>
    <p:sldId id="259" r:id="rId7"/>
    <p:sldId id="261" r:id="rId8"/>
    <p:sldId id="273" r:id="rId9"/>
    <p:sldId id="265" r:id="rId10"/>
    <p:sldId id="277" r:id="rId11"/>
    <p:sldId id="278" r:id="rId12"/>
    <p:sldId id="279" r:id="rId13"/>
    <p:sldId id="272" r:id="rId14"/>
  </p:sldIdLst>
  <p:sldSz cx="18288000" cy="10287000"/>
  <p:notesSz cx="7315200" cy="9601200"/>
  <p:embeddedFontLst>
    <p:embeddedFont>
      <p:font typeface="Proxima Nova" panose="020B0604020202020204" charset="0"/>
      <p:regular r:id="rId16"/>
    </p:embeddedFont>
    <p:embeddedFont>
      <p:font typeface="Termina Test Black" panose="00000A00000000000000" charset="0"/>
      <p:bold r:id="rId17"/>
    </p:embeddedFont>
    <p:embeddedFont>
      <p:font typeface="Termina Test Heavy" panose="00000900000000000000"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942"/>
    <a:srgbClr val="482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548F5-A8F8-55C5-96C2-5AC260B2CB70}" v="2" dt="2023-09-07T21:59:47.461"/>
    <p1510:client id="{98D86A48-11DD-405A-96F3-757B292C3FBF}" v="59" dt="2023-08-18T18:26:15.954"/>
    <p1510:client id="{BEDEDD7A-F429-AA60-B3B9-DA4D0866E2B1}" v="13" dt="2023-08-22T19:50:41.584"/>
    <p1510:client id="{DD3ECDCC-1B97-EF06-838E-0E14BDF0FB48}" v="8" dt="2023-08-22T19:55:40.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A08454C-B853-4A85-96EF-2FB23B45103C}" type="datetimeFigureOut">
              <a:rPr lang="en-US" smtClean="0"/>
              <a:t>7/19/2024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CAB3BB3-905B-4584-82D8-32E7BA765889}" type="slidenum">
              <a:rPr lang="en-US" smtClean="0"/>
              <a:t>‹#›</a:t>
            </a:fld>
            <a:endParaRPr lang="en-US"/>
          </a:p>
        </p:txBody>
      </p:sp>
    </p:spTree>
    <p:extLst>
      <p:ext uri="{BB962C8B-B14F-4D97-AF65-F5344CB8AC3E}">
        <p14:creationId xmlns:p14="http://schemas.microsoft.com/office/powerpoint/2010/main" val="231327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B3BB3-905B-4584-82D8-32E7BA765889}" type="slidenum">
              <a:rPr lang="en-US" smtClean="0"/>
              <a:t>4</a:t>
            </a:fld>
            <a:endParaRPr lang="en-US"/>
          </a:p>
        </p:txBody>
      </p:sp>
    </p:spTree>
    <p:extLst>
      <p:ext uri="{BB962C8B-B14F-4D97-AF65-F5344CB8AC3E}">
        <p14:creationId xmlns:p14="http://schemas.microsoft.com/office/powerpoint/2010/main" val="237464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B3BB3-905B-4584-82D8-32E7BA765889}" type="slidenum">
              <a:rPr lang="en-US" smtClean="0"/>
              <a:t>5</a:t>
            </a:fld>
            <a:endParaRPr lang="en-US"/>
          </a:p>
        </p:txBody>
      </p:sp>
    </p:spTree>
    <p:extLst>
      <p:ext uri="{BB962C8B-B14F-4D97-AF65-F5344CB8AC3E}">
        <p14:creationId xmlns:p14="http://schemas.microsoft.com/office/powerpoint/2010/main" val="243761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B3BB3-905B-4584-82D8-32E7BA765889}" type="slidenum">
              <a:rPr lang="en-US" smtClean="0"/>
              <a:t>6</a:t>
            </a:fld>
            <a:endParaRPr lang="en-US"/>
          </a:p>
        </p:txBody>
      </p:sp>
    </p:spTree>
    <p:extLst>
      <p:ext uri="{BB962C8B-B14F-4D97-AF65-F5344CB8AC3E}">
        <p14:creationId xmlns:p14="http://schemas.microsoft.com/office/powerpoint/2010/main" val="423683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res.cloudinary.com/dpmykpsih/image/upload/kern-site-353/media/1535/lls-desktop-display-to-e-mail-2.pdf" TargetMode="External"/><Relationship Id="rId5" Type="http://schemas.openxmlformats.org/officeDocument/2006/relationships/image" Target="../media/image4.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kernfamilyhealthcare.com/" TargetMode="External"/><Relationship Id="rId5" Type="http://schemas.openxmlformats.org/officeDocument/2006/relationships/hyperlink" Target="https://www.kernfamilyhealthcare.com/providers/provider-resources/cultural-and-linguistic-services/"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provider.kernfamilyhealthcare.com/v3app/publicservice/loginv1/login.aspx?bc=1215a844-d81f-4be0-ac1c-92dd137dd90c&amp;serviceid=05411915-5bc6-4527-97a6-45b09eecbde3"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background with a purple corner&#10;&#10;Description automatically generated">
            <a:extLst>
              <a:ext uri="{FF2B5EF4-FFF2-40B4-BE49-F238E27FC236}">
                <a16:creationId xmlns:a16="http://schemas.microsoft.com/office/drawing/2014/main" id="{C3D5F136-F533-AA6E-03B8-84B2DE32F421}"/>
              </a:ext>
            </a:extLst>
          </p:cNvPr>
          <p:cNvPicPr>
            <a:picLocks noChangeAspect="1"/>
          </p:cNvPicPr>
          <p:nvPr/>
        </p:nvPicPr>
        <p:blipFill>
          <a:blip r:embed="rId2"/>
          <a:stretch>
            <a:fillRect/>
          </a:stretch>
        </p:blipFill>
        <p:spPr>
          <a:xfrm>
            <a:off x="-114776" y="-665"/>
            <a:ext cx="18405434" cy="10291396"/>
          </a:xfrm>
          <a:prstGeom prst="rect">
            <a:avLst/>
          </a:prstGeom>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99D754A0-7DAE-7FCC-63C8-20F7AA48D692}"/>
              </a:ext>
            </a:extLst>
          </p:cNvPr>
          <p:cNvSpPr txBox="1"/>
          <p:nvPr/>
        </p:nvSpPr>
        <p:spPr>
          <a:xfrm>
            <a:off x="378953" y="3185933"/>
            <a:ext cx="16513384" cy="1754326"/>
          </a:xfrm>
          <a:prstGeom prst="rect">
            <a:avLst/>
          </a:prstGeom>
          <a:noFill/>
        </p:spPr>
        <p:txBody>
          <a:bodyPr wrap="square" rtlCol="0">
            <a:spAutoFit/>
          </a:bodyPr>
          <a:lstStyle/>
          <a:p>
            <a:r>
              <a:rPr lang="en-US" sz="5400" dirty="0">
                <a:solidFill>
                  <a:srgbClr val="482A80"/>
                </a:solidFill>
                <a:latin typeface="Termina Test Black" panose="00000A00000000000000" charset="0"/>
                <a:cs typeface="Times New Roman" panose="02020603050405020304" pitchFamily="18" charset="0"/>
              </a:rPr>
              <a:t>Provider Access and Availability </a:t>
            </a:r>
          </a:p>
          <a:p>
            <a:r>
              <a:rPr lang="en-US" sz="5400" dirty="0">
                <a:solidFill>
                  <a:srgbClr val="482A80"/>
                </a:solidFill>
                <a:latin typeface="Termina Test Black" panose="00000A00000000000000" charset="0"/>
                <a:cs typeface="Times New Roman" panose="02020603050405020304" pitchFamily="18" charset="0"/>
              </a:rPr>
              <a:t>of Language Services</a:t>
            </a:r>
          </a:p>
        </p:txBody>
      </p:sp>
    </p:spTree>
    <p:extLst>
      <p:ext uri="{BB962C8B-B14F-4D97-AF65-F5344CB8AC3E}">
        <p14:creationId xmlns:p14="http://schemas.microsoft.com/office/powerpoint/2010/main" val="45148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3562209"/>
            <a:ext cx="6724791" cy="6724791"/>
          </a:xfrm>
          <a:custGeom>
            <a:avLst/>
            <a:gdLst/>
            <a:ahLst/>
            <a:cxnLst/>
            <a:rect l="l" t="t" r="r" b="b"/>
            <a:pathLst>
              <a:path w="6724791" h="6724791">
                <a:moveTo>
                  <a:pt x="0" y="0"/>
                </a:moveTo>
                <a:lnTo>
                  <a:pt x="6724791" y="0"/>
                </a:lnTo>
                <a:lnTo>
                  <a:pt x="6724791" y="6724791"/>
                </a:lnTo>
                <a:lnTo>
                  <a:pt x="0" y="67247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CF5B452F-69D9-35D1-0D03-FD5E10F79127}"/>
              </a:ext>
            </a:extLst>
          </p:cNvPr>
          <p:cNvSpPr txBox="1"/>
          <p:nvPr/>
        </p:nvSpPr>
        <p:spPr>
          <a:xfrm>
            <a:off x="212559" y="401044"/>
            <a:ext cx="16218568" cy="1077218"/>
          </a:xfrm>
          <a:prstGeom prst="rect">
            <a:avLst/>
          </a:prstGeom>
          <a:noFill/>
        </p:spPr>
        <p:txBody>
          <a:bodyPr wrap="square" rtlCol="0">
            <a:spAutoFit/>
          </a:bodyPr>
          <a:lstStyle/>
          <a:p>
            <a:r>
              <a:rPr lang="en-US" sz="3200" dirty="0">
                <a:solidFill>
                  <a:srgbClr val="482A80"/>
                </a:solidFill>
                <a:effectLst>
                  <a:outerShdw blurRad="38100" dist="38100" dir="2700000" algn="tl">
                    <a:srgbClr val="000000">
                      <a:alpha val="43137"/>
                    </a:srgbClr>
                  </a:outerShdw>
                </a:effectLst>
                <a:latin typeface="Termina Test Black" panose="00000A00000000000000" pitchFamily="50" charset="0"/>
              </a:rPr>
              <a:t>Provider Practice – Member Profile – Preferred Language</a:t>
            </a:r>
          </a:p>
          <a:p>
            <a:r>
              <a:rPr lang="en-US" sz="3200" i="1" dirty="0">
                <a:solidFill>
                  <a:srgbClr val="482A80"/>
                </a:solidFill>
                <a:effectLst>
                  <a:outerShdw blurRad="38100" dist="38100" dir="2700000" algn="tl">
                    <a:srgbClr val="000000">
                      <a:alpha val="43137"/>
                    </a:srgbClr>
                  </a:outerShdw>
                </a:effectLst>
                <a:latin typeface="Termina Test Black" panose="00000A00000000000000" pitchFamily="50" charset="0"/>
              </a:rPr>
              <a:t>Member Profile Tab</a:t>
            </a:r>
          </a:p>
        </p:txBody>
      </p:sp>
      <p:pic>
        <p:nvPicPr>
          <p:cNvPr id="6" name="Picture 5" descr="A heart with a blue border&#10;&#10;Description automatically generated">
            <a:extLst>
              <a:ext uri="{FF2B5EF4-FFF2-40B4-BE49-F238E27FC236}">
                <a16:creationId xmlns:a16="http://schemas.microsoft.com/office/drawing/2014/main" id="{A43FCD05-9C55-E176-7557-59614164F7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92" t="21852" r="26483" b="23333"/>
          <a:stretch/>
        </p:blipFill>
        <p:spPr>
          <a:xfrm>
            <a:off x="16687800" y="8920100"/>
            <a:ext cx="1119316" cy="1204823"/>
          </a:xfrm>
          <a:prstGeom prst="rect">
            <a:avLst/>
          </a:prstGeom>
        </p:spPr>
      </p:pic>
      <p:sp>
        <p:nvSpPr>
          <p:cNvPr id="7" name="TextBox 6">
            <a:extLst>
              <a:ext uri="{FF2B5EF4-FFF2-40B4-BE49-F238E27FC236}">
                <a16:creationId xmlns:a16="http://schemas.microsoft.com/office/drawing/2014/main" id="{5D82E800-3F34-67D5-31D0-797DD1A6343E}"/>
              </a:ext>
            </a:extLst>
          </p:cNvPr>
          <p:cNvSpPr txBox="1"/>
          <p:nvPr/>
        </p:nvSpPr>
        <p:spPr>
          <a:xfrm>
            <a:off x="1251284" y="1652337"/>
            <a:ext cx="16010021" cy="7267763"/>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528CBBA2-54C9-A3D0-F733-241E6F034E14}"/>
              </a:ext>
            </a:extLst>
          </p:cNvPr>
          <p:cNvPicPr>
            <a:picLocks noChangeAspect="1"/>
          </p:cNvPicPr>
          <p:nvPr/>
        </p:nvPicPr>
        <p:blipFill>
          <a:blip r:embed="rId5"/>
          <a:stretch>
            <a:fillRect/>
          </a:stretch>
        </p:blipFill>
        <p:spPr>
          <a:xfrm>
            <a:off x="4567237" y="1478262"/>
            <a:ext cx="9153525" cy="7972425"/>
          </a:xfrm>
          <a:prstGeom prst="rect">
            <a:avLst/>
          </a:prstGeom>
        </p:spPr>
      </p:pic>
    </p:spTree>
    <p:extLst>
      <p:ext uri="{BB962C8B-B14F-4D97-AF65-F5344CB8AC3E}">
        <p14:creationId xmlns:p14="http://schemas.microsoft.com/office/powerpoint/2010/main" val="197915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3562209"/>
            <a:ext cx="6724791" cy="6724791"/>
          </a:xfrm>
          <a:custGeom>
            <a:avLst/>
            <a:gdLst/>
            <a:ahLst/>
            <a:cxnLst/>
            <a:rect l="l" t="t" r="r" b="b"/>
            <a:pathLst>
              <a:path w="6724791" h="6724791">
                <a:moveTo>
                  <a:pt x="0" y="0"/>
                </a:moveTo>
                <a:lnTo>
                  <a:pt x="6724791" y="0"/>
                </a:lnTo>
                <a:lnTo>
                  <a:pt x="6724791" y="6724791"/>
                </a:lnTo>
                <a:lnTo>
                  <a:pt x="0" y="67247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CF5B452F-69D9-35D1-0D03-FD5E10F79127}"/>
              </a:ext>
            </a:extLst>
          </p:cNvPr>
          <p:cNvSpPr txBox="1"/>
          <p:nvPr/>
        </p:nvSpPr>
        <p:spPr>
          <a:xfrm>
            <a:off x="212559" y="401044"/>
            <a:ext cx="16218568" cy="1077218"/>
          </a:xfrm>
          <a:prstGeom prst="rect">
            <a:avLst/>
          </a:prstGeom>
          <a:noFill/>
        </p:spPr>
        <p:txBody>
          <a:bodyPr wrap="square" rtlCol="0">
            <a:spAutoFit/>
          </a:bodyPr>
          <a:lstStyle/>
          <a:p>
            <a:r>
              <a:rPr lang="en-US" sz="3200" dirty="0">
                <a:solidFill>
                  <a:srgbClr val="482A80"/>
                </a:solidFill>
                <a:effectLst>
                  <a:outerShdw blurRad="38100" dist="38100" dir="2700000" algn="tl">
                    <a:srgbClr val="000000">
                      <a:alpha val="43137"/>
                    </a:srgbClr>
                  </a:outerShdw>
                </a:effectLst>
                <a:latin typeface="Termina Test Black" panose="00000A00000000000000" pitchFamily="50" charset="0"/>
              </a:rPr>
              <a:t>Provider Practice – Member Profile – Preferred Language</a:t>
            </a:r>
          </a:p>
          <a:p>
            <a:r>
              <a:rPr lang="en-US" sz="3200" i="1" dirty="0">
                <a:solidFill>
                  <a:srgbClr val="482A80"/>
                </a:solidFill>
                <a:effectLst>
                  <a:outerShdw blurRad="38100" dist="38100" dir="2700000" algn="tl">
                    <a:srgbClr val="000000">
                      <a:alpha val="43137"/>
                    </a:srgbClr>
                  </a:outerShdw>
                </a:effectLst>
                <a:latin typeface="Termina Test Black" panose="00000A00000000000000" pitchFamily="50" charset="0"/>
              </a:rPr>
              <a:t>Member Profile Tab</a:t>
            </a:r>
          </a:p>
        </p:txBody>
      </p:sp>
      <p:pic>
        <p:nvPicPr>
          <p:cNvPr id="6" name="Picture 5" descr="A heart with a blue border&#10;&#10;Description automatically generated">
            <a:extLst>
              <a:ext uri="{FF2B5EF4-FFF2-40B4-BE49-F238E27FC236}">
                <a16:creationId xmlns:a16="http://schemas.microsoft.com/office/drawing/2014/main" id="{A43FCD05-9C55-E176-7557-59614164F7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92" t="21852" r="26483" b="23333"/>
          <a:stretch/>
        </p:blipFill>
        <p:spPr>
          <a:xfrm>
            <a:off x="16687800" y="8920100"/>
            <a:ext cx="1119316" cy="1204823"/>
          </a:xfrm>
          <a:prstGeom prst="rect">
            <a:avLst/>
          </a:prstGeom>
        </p:spPr>
      </p:pic>
      <p:sp>
        <p:nvSpPr>
          <p:cNvPr id="7" name="TextBox 6">
            <a:extLst>
              <a:ext uri="{FF2B5EF4-FFF2-40B4-BE49-F238E27FC236}">
                <a16:creationId xmlns:a16="http://schemas.microsoft.com/office/drawing/2014/main" id="{5D82E800-3F34-67D5-31D0-797DD1A6343E}"/>
              </a:ext>
            </a:extLst>
          </p:cNvPr>
          <p:cNvSpPr txBox="1"/>
          <p:nvPr/>
        </p:nvSpPr>
        <p:spPr>
          <a:xfrm>
            <a:off x="1251284" y="1652337"/>
            <a:ext cx="16010021" cy="7267763"/>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08B571AE-96CD-183F-F444-621BBD3B5AD6}"/>
              </a:ext>
            </a:extLst>
          </p:cNvPr>
          <p:cNvPicPr>
            <a:picLocks noChangeAspect="1"/>
          </p:cNvPicPr>
          <p:nvPr/>
        </p:nvPicPr>
        <p:blipFill>
          <a:blip r:embed="rId5"/>
          <a:stretch>
            <a:fillRect/>
          </a:stretch>
        </p:blipFill>
        <p:spPr>
          <a:xfrm>
            <a:off x="3186112" y="2043112"/>
            <a:ext cx="11915775" cy="6200775"/>
          </a:xfrm>
          <a:prstGeom prst="rect">
            <a:avLst/>
          </a:prstGeom>
        </p:spPr>
      </p:pic>
    </p:spTree>
    <p:extLst>
      <p:ext uri="{BB962C8B-B14F-4D97-AF65-F5344CB8AC3E}">
        <p14:creationId xmlns:p14="http://schemas.microsoft.com/office/powerpoint/2010/main" val="1217268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3562209"/>
            <a:ext cx="6724791" cy="6724791"/>
          </a:xfrm>
          <a:custGeom>
            <a:avLst/>
            <a:gdLst/>
            <a:ahLst/>
            <a:cxnLst/>
            <a:rect l="l" t="t" r="r" b="b"/>
            <a:pathLst>
              <a:path w="6724791" h="6724791">
                <a:moveTo>
                  <a:pt x="0" y="0"/>
                </a:moveTo>
                <a:lnTo>
                  <a:pt x="6724791" y="0"/>
                </a:lnTo>
                <a:lnTo>
                  <a:pt x="6724791" y="6724791"/>
                </a:lnTo>
                <a:lnTo>
                  <a:pt x="0" y="67247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CF5B452F-69D9-35D1-0D03-FD5E10F79127}"/>
              </a:ext>
            </a:extLst>
          </p:cNvPr>
          <p:cNvSpPr txBox="1"/>
          <p:nvPr/>
        </p:nvSpPr>
        <p:spPr>
          <a:xfrm>
            <a:off x="212559" y="401044"/>
            <a:ext cx="16218568" cy="1077218"/>
          </a:xfrm>
          <a:prstGeom prst="rect">
            <a:avLst/>
          </a:prstGeom>
          <a:noFill/>
        </p:spPr>
        <p:txBody>
          <a:bodyPr wrap="square" rtlCol="0">
            <a:spAutoFit/>
          </a:bodyPr>
          <a:lstStyle/>
          <a:p>
            <a:r>
              <a:rPr lang="en-US" sz="3200" dirty="0">
                <a:solidFill>
                  <a:srgbClr val="482A80"/>
                </a:solidFill>
                <a:effectLst>
                  <a:outerShdw blurRad="38100" dist="38100" dir="2700000" algn="tl">
                    <a:srgbClr val="000000">
                      <a:alpha val="43137"/>
                    </a:srgbClr>
                  </a:outerShdw>
                </a:effectLst>
                <a:latin typeface="Termina Test Black" panose="00000A00000000000000" pitchFamily="50" charset="0"/>
              </a:rPr>
              <a:t>Provider Practice – Member Profile – Preferred Language</a:t>
            </a:r>
          </a:p>
          <a:p>
            <a:r>
              <a:rPr lang="en-US" sz="3200" i="1" dirty="0">
                <a:solidFill>
                  <a:srgbClr val="482A80"/>
                </a:solidFill>
                <a:effectLst>
                  <a:outerShdw blurRad="38100" dist="38100" dir="2700000" algn="tl">
                    <a:srgbClr val="000000">
                      <a:alpha val="43137"/>
                    </a:srgbClr>
                  </a:outerShdw>
                </a:effectLst>
                <a:latin typeface="Termina Test Black" panose="00000A00000000000000" pitchFamily="50" charset="0"/>
              </a:rPr>
              <a:t>Member Profile Tab</a:t>
            </a:r>
          </a:p>
        </p:txBody>
      </p:sp>
      <p:pic>
        <p:nvPicPr>
          <p:cNvPr id="6" name="Picture 5" descr="A heart with a blue border&#10;&#10;Description automatically generated">
            <a:extLst>
              <a:ext uri="{FF2B5EF4-FFF2-40B4-BE49-F238E27FC236}">
                <a16:creationId xmlns:a16="http://schemas.microsoft.com/office/drawing/2014/main" id="{A43FCD05-9C55-E176-7557-59614164F7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92" t="21852" r="26483" b="23333"/>
          <a:stretch/>
        </p:blipFill>
        <p:spPr>
          <a:xfrm>
            <a:off x="16687800" y="8920100"/>
            <a:ext cx="1119316" cy="1204823"/>
          </a:xfrm>
          <a:prstGeom prst="rect">
            <a:avLst/>
          </a:prstGeom>
        </p:spPr>
      </p:pic>
      <p:sp>
        <p:nvSpPr>
          <p:cNvPr id="7" name="TextBox 6">
            <a:extLst>
              <a:ext uri="{FF2B5EF4-FFF2-40B4-BE49-F238E27FC236}">
                <a16:creationId xmlns:a16="http://schemas.microsoft.com/office/drawing/2014/main" id="{5D82E800-3F34-67D5-31D0-797DD1A6343E}"/>
              </a:ext>
            </a:extLst>
          </p:cNvPr>
          <p:cNvSpPr txBox="1"/>
          <p:nvPr/>
        </p:nvSpPr>
        <p:spPr>
          <a:xfrm>
            <a:off x="1251284" y="1652337"/>
            <a:ext cx="16010021" cy="7267763"/>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B06CAB2F-E7A7-F1D8-9A2E-AAB57FE04F05}"/>
              </a:ext>
            </a:extLst>
          </p:cNvPr>
          <p:cNvPicPr>
            <a:picLocks noChangeAspect="1"/>
          </p:cNvPicPr>
          <p:nvPr/>
        </p:nvPicPr>
        <p:blipFill>
          <a:blip r:embed="rId5"/>
          <a:stretch>
            <a:fillRect/>
          </a:stretch>
        </p:blipFill>
        <p:spPr>
          <a:xfrm>
            <a:off x="3057525" y="1652337"/>
            <a:ext cx="12172950" cy="6067425"/>
          </a:xfrm>
          <a:prstGeom prst="rect">
            <a:avLst/>
          </a:prstGeom>
        </p:spPr>
      </p:pic>
    </p:spTree>
    <p:extLst>
      <p:ext uri="{BB962C8B-B14F-4D97-AF65-F5344CB8AC3E}">
        <p14:creationId xmlns:p14="http://schemas.microsoft.com/office/powerpoint/2010/main" val="100842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9659779" y="0"/>
            <a:ext cx="8628221" cy="10287000"/>
          </a:xfrm>
          <a:custGeom>
            <a:avLst/>
            <a:gdLst/>
            <a:ahLst/>
            <a:cxnLst/>
            <a:rect l="l" t="t" r="r" b="b"/>
            <a:pathLst>
              <a:path w="8628221" h="10287000">
                <a:moveTo>
                  <a:pt x="8628221" y="0"/>
                </a:moveTo>
                <a:lnTo>
                  <a:pt x="0" y="0"/>
                </a:lnTo>
                <a:lnTo>
                  <a:pt x="0" y="10287000"/>
                </a:lnTo>
                <a:lnTo>
                  <a:pt x="8628221" y="10287000"/>
                </a:lnTo>
                <a:lnTo>
                  <a:pt x="862822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186059" y="8335800"/>
            <a:ext cx="3278155" cy="1482905"/>
          </a:xfrm>
          <a:custGeom>
            <a:avLst/>
            <a:gdLst/>
            <a:ahLst/>
            <a:cxnLst/>
            <a:rect l="l" t="t" r="r" b="b"/>
            <a:pathLst>
              <a:path w="3278155" h="1482905">
                <a:moveTo>
                  <a:pt x="0" y="0"/>
                </a:moveTo>
                <a:lnTo>
                  <a:pt x="3278154" y="0"/>
                </a:lnTo>
                <a:lnTo>
                  <a:pt x="3278154" y="1482906"/>
                </a:lnTo>
                <a:lnTo>
                  <a:pt x="0" y="1482906"/>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729645" y="5692343"/>
            <a:ext cx="13544626" cy="984885"/>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lang="en-US" sz="3200" dirty="0"/>
              <a:t>If you have any questions, please contact your Provider Relations Representative at (661)-632-1590 or (800)-391-2000 and select silent prompt 5 </a:t>
            </a:r>
            <a:endParaRPr kumimoji="0" lang="en-US" sz="3200" b="0" i="0" u="none" strike="noStrike" kern="1200" cap="none" spc="0" normalizeH="0" baseline="0" noProof="0" dirty="0">
              <a:ln>
                <a:noFill/>
              </a:ln>
              <a:solidFill>
                <a:srgbClr val="482A80"/>
              </a:solidFill>
              <a:effectLst/>
              <a:uLnTx/>
              <a:uFillTx/>
              <a:latin typeface="Termina Test Heavy"/>
              <a:ea typeface="+mn-ea"/>
              <a:cs typeface="+mn-cs"/>
            </a:endParaRPr>
          </a:p>
        </p:txBody>
      </p:sp>
      <p:sp>
        <p:nvSpPr>
          <p:cNvPr id="7" name="TextBox 3">
            <a:extLst>
              <a:ext uri="{FF2B5EF4-FFF2-40B4-BE49-F238E27FC236}">
                <a16:creationId xmlns:a16="http://schemas.microsoft.com/office/drawing/2014/main" id="{D71B6938-F0DA-0004-BFFB-406FA5E95DC1}"/>
              </a:ext>
            </a:extLst>
          </p:cNvPr>
          <p:cNvSpPr txBox="1"/>
          <p:nvPr/>
        </p:nvSpPr>
        <p:spPr>
          <a:xfrm>
            <a:off x="3972145" y="4746502"/>
            <a:ext cx="9059627" cy="681597"/>
          </a:xfrm>
          <a:prstGeom prst="rect">
            <a:avLst/>
          </a:prstGeom>
        </p:spPr>
        <p:txBody>
          <a:bodyPr lIns="0" tIns="0" rIns="0" bIns="0" rtlCol="0" anchor="t">
            <a:spAutoFit/>
          </a:bodyPr>
          <a:lstStyle/>
          <a:p>
            <a:pPr algn="ctr">
              <a:lnSpc>
                <a:spcPts val="4948"/>
              </a:lnSpc>
            </a:pPr>
            <a:r>
              <a:rPr lang="en-US" sz="7200" dirty="0">
                <a:solidFill>
                  <a:srgbClr val="B31942"/>
                </a:solidFill>
                <a:effectLst>
                  <a:glow rad="12700">
                    <a:schemeClr val="accent1">
                      <a:alpha val="40000"/>
                    </a:schemeClr>
                  </a:glow>
                  <a:outerShdw blurRad="38100" dist="38100" dir="2700000" algn="tl">
                    <a:srgbClr val="000000">
                      <a:alpha val="43137"/>
                    </a:srgbClr>
                  </a:outerShdw>
                </a:effectLst>
                <a:latin typeface="Proxima Nova"/>
              </a:rPr>
              <a:t>Questions?</a:t>
            </a:r>
          </a:p>
        </p:txBody>
      </p:sp>
      <p:sp>
        <p:nvSpPr>
          <p:cNvPr id="9" name="TextBox 8">
            <a:extLst>
              <a:ext uri="{FF2B5EF4-FFF2-40B4-BE49-F238E27FC236}">
                <a16:creationId xmlns:a16="http://schemas.microsoft.com/office/drawing/2014/main" id="{B103887C-5809-B723-C531-F4A7314AEF6C}"/>
              </a:ext>
            </a:extLst>
          </p:cNvPr>
          <p:cNvSpPr txBox="1"/>
          <p:nvPr/>
        </p:nvSpPr>
        <p:spPr>
          <a:xfrm>
            <a:off x="0" y="1589928"/>
            <a:ext cx="11470105" cy="1907445"/>
          </a:xfrm>
          <a:prstGeom prst="rect">
            <a:avLst/>
          </a:prstGeom>
          <a:noFill/>
        </p:spPr>
        <p:txBody>
          <a:bodyPr wrap="square">
            <a:spAutoFit/>
          </a:bodyPr>
          <a:lstStyle/>
          <a:p>
            <a:pPr marL="0" marR="0" lvl="0" indent="0" algn="ctr" defTabSz="914400" rtl="0" eaLnBrk="1" fontAlgn="auto" latinLnBrk="0" hangingPunct="1">
              <a:lnSpc>
                <a:spcPts val="15756"/>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482A80"/>
                </a:solidFill>
                <a:effectLst/>
                <a:uLnTx/>
                <a:uFillTx/>
                <a:latin typeface="Termina Test Heavy"/>
                <a:ea typeface="+mn-ea"/>
                <a:cs typeface="+mn-cs"/>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63209" y="0"/>
            <a:ext cx="6724791" cy="6724791"/>
          </a:xfrm>
          <a:custGeom>
            <a:avLst/>
            <a:gdLst/>
            <a:ahLst/>
            <a:cxnLst/>
            <a:rect l="l" t="t" r="r" b="b"/>
            <a:pathLst>
              <a:path w="6724791" h="6724791">
                <a:moveTo>
                  <a:pt x="0" y="0"/>
                </a:moveTo>
                <a:lnTo>
                  <a:pt x="6724791" y="0"/>
                </a:lnTo>
                <a:lnTo>
                  <a:pt x="6724791" y="6724791"/>
                </a:lnTo>
                <a:lnTo>
                  <a:pt x="0" y="67247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F3A95551-D793-F1A8-72F3-253F05CB7DCF}"/>
              </a:ext>
            </a:extLst>
          </p:cNvPr>
          <p:cNvSpPr txBox="1"/>
          <p:nvPr/>
        </p:nvSpPr>
        <p:spPr>
          <a:xfrm>
            <a:off x="517358" y="1292534"/>
            <a:ext cx="11277600" cy="1015663"/>
          </a:xfrm>
          <a:prstGeom prst="rect">
            <a:avLst/>
          </a:prstGeom>
          <a:noFill/>
        </p:spPr>
        <p:txBody>
          <a:bodyPr wrap="square" rtlCol="0">
            <a:spAutoFit/>
          </a:bodyPr>
          <a:lstStyle/>
          <a:p>
            <a:r>
              <a:rPr lang="en-US" sz="6000" dirty="0">
                <a:solidFill>
                  <a:srgbClr val="B31942"/>
                </a:solidFill>
                <a:effectLst>
                  <a:outerShdw blurRad="38100" dist="38100" dir="2700000" algn="tl">
                    <a:srgbClr val="000000">
                      <a:alpha val="43137"/>
                    </a:srgbClr>
                  </a:outerShdw>
                </a:effectLst>
                <a:latin typeface="Termina Test Black" panose="00000A00000000000000" pitchFamily="50" charset="0"/>
              </a:rPr>
              <a:t>Language Assistance</a:t>
            </a:r>
          </a:p>
        </p:txBody>
      </p:sp>
      <p:pic>
        <p:nvPicPr>
          <p:cNvPr id="6" name="Picture 5" descr="A heart with a blue border&#10;&#10;Description automatically generated">
            <a:extLst>
              <a:ext uri="{FF2B5EF4-FFF2-40B4-BE49-F238E27FC236}">
                <a16:creationId xmlns:a16="http://schemas.microsoft.com/office/drawing/2014/main" id="{F3D71CF7-95BF-7886-3343-24D80B6507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92" t="21852" r="26483" b="23333"/>
          <a:stretch/>
        </p:blipFill>
        <p:spPr>
          <a:xfrm>
            <a:off x="16687800" y="8920100"/>
            <a:ext cx="1119316" cy="1204823"/>
          </a:xfrm>
          <a:prstGeom prst="rect">
            <a:avLst/>
          </a:prstGeom>
        </p:spPr>
      </p:pic>
      <p:sp>
        <p:nvSpPr>
          <p:cNvPr id="7" name="TextBox 3">
            <a:extLst>
              <a:ext uri="{FF2B5EF4-FFF2-40B4-BE49-F238E27FC236}">
                <a16:creationId xmlns:a16="http://schemas.microsoft.com/office/drawing/2014/main" id="{072B5E58-9F03-586A-B82C-A2565F886F40}"/>
              </a:ext>
            </a:extLst>
          </p:cNvPr>
          <p:cNvSpPr txBox="1"/>
          <p:nvPr/>
        </p:nvSpPr>
        <p:spPr>
          <a:xfrm>
            <a:off x="0" y="2518347"/>
            <a:ext cx="15929811" cy="6401753"/>
          </a:xfrm>
          <a:prstGeom prst="rect">
            <a:avLst/>
          </a:prstGeom>
        </p:spPr>
        <p:txBody>
          <a:bodyPr wrap="square" lIns="0" tIns="0" rIns="0" bIns="0" rtlCol="0" anchor="t">
            <a:spAutoFit/>
          </a:bodyPr>
          <a:lstStyle/>
          <a:p>
            <a:pPr marL="887730" marR="1041400">
              <a:spcBef>
                <a:spcPts val="0"/>
              </a:spcBef>
              <a:spcAft>
                <a:spcPts val="0"/>
              </a:spcAft>
            </a:pPr>
            <a:r>
              <a:rPr lang="en-US" sz="3200" dirty="0">
                <a:effectLst/>
                <a:latin typeface="Proxima Nova" panose="020B0604020202020204" charset="0"/>
                <a:ea typeface="Calibri" panose="020F0502020204030204" pitchFamily="34" charset="0"/>
                <a:cs typeface="Proxima Nova" panose="020B0604020202020204" charset="0"/>
              </a:rPr>
              <a:t>Kern Health Systems (KHS) is committed to providing quality health care to our culturally and linguistically diverse member population. To assist providers in providing the best possible service to our members, KHS:</a:t>
            </a:r>
          </a:p>
          <a:p>
            <a:pPr marL="887730" marR="1041400">
              <a:spcBef>
                <a:spcPts val="0"/>
              </a:spcBef>
              <a:spcAft>
                <a:spcPts val="0"/>
              </a:spcAft>
            </a:pPr>
            <a:endParaRPr lang="en-US" sz="3200" dirty="0">
              <a:effectLst/>
              <a:latin typeface="Proxima Nova" panose="020B0604020202020204" charset="0"/>
              <a:ea typeface="Calibri" panose="020F0502020204030204" pitchFamily="34" charset="0"/>
              <a:cs typeface="Proxima Nova" panose="020B0604020202020204" charset="0"/>
            </a:endParaRPr>
          </a:p>
          <a:p>
            <a:pPr marL="2171700" marR="1041400" lvl="4" indent="-342900">
              <a:buFont typeface="Symbol" panose="05050102010706020507" pitchFamily="18" charset="2"/>
              <a:buChar char=""/>
            </a:pPr>
            <a:r>
              <a:rPr lang="en-US" sz="3200" spc="-20" dirty="0">
                <a:effectLst/>
                <a:latin typeface="Proxima Nova" panose="020B0604020202020204" charset="0"/>
                <a:ea typeface="Calibri" panose="020F0502020204030204" pitchFamily="34" charset="0"/>
                <a:cs typeface="Proxima Nova" panose="020B0604020202020204" charset="0"/>
              </a:rPr>
              <a:t>Shares member preferred language with each provider.</a:t>
            </a:r>
          </a:p>
          <a:p>
            <a:pPr marR="1041400" lvl="4"/>
            <a:endParaRPr lang="en-US" sz="3200" dirty="0">
              <a:effectLst/>
              <a:latin typeface="Proxima Nova" panose="020B0604020202020204" charset="0"/>
              <a:ea typeface="Calibri" panose="020F0502020204030204" pitchFamily="34" charset="0"/>
              <a:cs typeface="Proxima Nova" panose="020B0604020202020204" charset="0"/>
            </a:endParaRPr>
          </a:p>
          <a:p>
            <a:pPr marL="2171700" marR="1041400" lvl="4" indent="-342900">
              <a:buFont typeface="Symbol" panose="05050102010706020507" pitchFamily="18" charset="2"/>
              <a:buChar char=""/>
            </a:pPr>
            <a:r>
              <a:rPr lang="en-US" sz="3200" dirty="0">
                <a:effectLst/>
                <a:latin typeface="Proxima Nova" panose="020B0604020202020204" charset="0"/>
                <a:ea typeface="Calibri" panose="020F0502020204030204" pitchFamily="34" charset="0"/>
                <a:cs typeface="Proxima Nova" panose="020B0604020202020204" charset="0"/>
              </a:rPr>
              <a:t>Provides</a:t>
            </a:r>
            <a:r>
              <a:rPr lang="en-US" sz="3200" spc="-15" dirty="0">
                <a:effectLst/>
                <a:latin typeface="Proxima Nova" panose="020B0604020202020204" charset="0"/>
                <a:ea typeface="Calibri" panose="020F0502020204030204" pitchFamily="34" charset="0"/>
                <a:cs typeface="Proxima Nova" panose="020B0604020202020204" charset="0"/>
              </a:rPr>
              <a:t> </a:t>
            </a:r>
            <a:r>
              <a:rPr lang="en-US" sz="3200" dirty="0">
                <a:effectLst/>
                <a:latin typeface="Proxima Nova" panose="020B0604020202020204" charset="0"/>
                <a:ea typeface="Calibri" panose="020F0502020204030204" pitchFamily="34" charset="0"/>
                <a:cs typeface="Proxima Nova" panose="020B0604020202020204" charset="0"/>
              </a:rPr>
              <a:t>telephone,</a:t>
            </a:r>
            <a:r>
              <a:rPr lang="en-US" sz="3200" spc="-30" dirty="0">
                <a:effectLst/>
                <a:latin typeface="Proxima Nova" panose="020B0604020202020204" charset="0"/>
                <a:ea typeface="Calibri" panose="020F0502020204030204" pitchFamily="34" charset="0"/>
                <a:cs typeface="Proxima Nova" panose="020B0604020202020204" charset="0"/>
              </a:rPr>
              <a:t> </a:t>
            </a:r>
            <a:r>
              <a:rPr lang="en-US" sz="3200" dirty="0">
                <a:effectLst/>
                <a:latin typeface="Proxima Nova" panose="020B0604020202020204" charset="0"/>
                <a:ea typeface="Calibri" panose="020F0502020204030204" pitchFamily="34" charset="0"/>
                <a:cs typeface="Proxima Nova" panose="020B0604020202020204" charset="0"/>
              </a:rPr>
              <a:t>in-person</a:t>
            </a:r>
            <a:r>
              <a:rPr lang="en-US" sz="3200" spc="-35" dirty="0">
                <a:effectLst/>
                <a:latin typeface="Proxima Nova" panose="020B0604020202020204" charset="0"/>
                <a:ea typeface="Calibri" panose="020F0502020204030204" pitchFamily="34" charset="0"/>
                <a:cs typeface="Proxima Nova" panose="020B0604020202020204" charset="0"/>
              </a:rPr>
              <a:t> </a:t>
            </a:r>
            <a:r>
              <a:rPr lang="en-US" sz="3200" dirty="0">
                <a:effectLst/>
                <a:latin typeface="Proxima Nova" panose="020B0604020202020204" charset="0"/>
                <a:ea typeface="Calibri" panose="020F0502020204030204" pitchFamily="34" charset="0"/>
                <a:cs typeface="Proxima Nova" panose="020B0604020202020204" charset="0"/>
              </a:rPr>
              <a:t>and</a:t>
            </a:r>
            <a:r>
              <a:rPr lang="en-US" sz="3200" spc="-35" dirty="0">
                <a:effectLst/>
                <a:latin typeface="Proxima Nova" panose="020B0604020202020204" charset="0"/>
                <a:ea typeface="Calibri" panose="020F0502020204030204" pitchFamily="34" charset="0"/>
                <a:cs typeface="Proxima Nova" panose="020B0604020202020204" charset="0"/>
              </a:rPr>
              <a:t> </a:t>
            </a:r>
            <a:r>
              <a:rPr lang="en-US" sz="3200" dirty="0">
                <a:effectLst/>
                <a:latin typeface="Proxima Nova" panose="020B0604020202020204" charset="0"/>
                <a:ea typeface="Calibri" panose="020F0502020204030204" pitchFamily="34" charset="0"/>
                <a:cs typeface="Proxima Nova" panose="020B0604020202020204" charset="0"/>
              </a:rPr>
              <a:t>video</a:t>
            </a:r>
            <a:r>
              <a:rPr lang="en-US" sz="3200" spc="-30" dirty="0">
                <a:effectLst/>
                <a:latin typeface="Proxima Nova" panose="020B0604020202020204" charset="0"/>
                <a:ea typeface="Calibri" panose="020F0502020204030204" pitchFamily="34" charset="0"/>
                <a:cs typeface="Proxima Nova" panose="020B0604020202020204" charset="0"/>
              </a:rPr>
              <a:t> </a:t>
            </a:r>
            <a:r>
              <a:rPr lang="en-US" sz="3200" dirty="0">
                <a:effectLst/>
                <a:latin typeface="Proxima Nova" panose="020B0604020202020204" charset="0"/>
                <a:ea typeface="Calibri" panose="020F0502020204030204" pitchFamily="34" charset="0"/>
                <a:cs typeface="Proxima Nova" panose="020B0604020202020204" charset="0"/>
              </a:rPr>
              <a:t>remote interpreting</a:t>
            </a:r>
            <a:r>
              <a:rPr lang="en-US" sz="3200" spc="-10" dirty="0">
                <a:effectLst/>
                <a:latin typeface="Proxima Nova" panose="020B0604020202020204" charset="0"/>
                <a:ea typeface="Calibri" panose="020F0502020204030204" pitchFamily="34" charset="0"/>
                <a:cs typeface="Proxima Nova" panose="020B0604020202020204" charset="0"/>
              </a:rPr>
              <a:t> </a:t>
            </a:r>
            <a:r>
              <a:rPr lang="en-US" sz="3200" dirty="0">
                <a:effectLst/>
                <a:latin typeface="Proxima Nova" panose="020B0604020202020204" charset="0"/>
                <a:ea typeface="Calibri" panose="020F0502020204030204" pitchFamily="34" charset="0"/>
                <a:cs typeface="Proxima Nova" panose="020B0604020202020204" charset="0"/>
              </a:rPr>
              <a:t>services.</a:t>
            </a:r>
            <a:r>
              <a:rPr lang="en-US" sz="3200" spc="-20" dirty="0">
                <a:effectLst/>
                <a:latin typeface="Proxima Nova" panose="020B0604020202020204" charset="0"/>
                <a:ea typeface="Calibri" panose="020F0502020204030204" pitchFamily="34" charset="0"/>
                <a:cs typeface="Proxima Nova" panose="020B0604020202020204" charset="0"/>
              </a:rPr>
              <a:t> </a:t>
            </a:r>
            <a:endParaRPr lang="en-US" sz="3200" dirty="0">
              <a:effectLst/>
              <a:latin typeface="Proxima Nova" panose="020B0604020202020204" charset="0"/>
              <a:ea typeface="Calibri" panose="020F0502020204030204" pitchFamily="34" charset="0"/>
              <a:cs typeface="Proxima Nova" panose="020B0604020202020204" charset="0"/>
            </a:endParaRPr>
          </a:p>
          <a:p>
            <a:pPr marL="2171700" marR="1041400" lvl="4" indent="-342900">
              <a:buFont typeface="Symbol" panose="05050102010706020507" pitchFamily="18" charset="2"/>
              <a:buChar char=""/>
            </a:pPr>
            <a:r>
              <a:rPr lang="en-US" sz="3200" spc="-20" dirty="0">
                <a:effectLst/>
                <a:latin typeface="Proxima Nova" panose="020B0604020202020204" charset="0"/>
                <a:ea typeface="Calibri" panose="020F0502020204030204" pitchFamily="34" charset="0"/>
                <a:cs typeface="Proxima Nova" panose="020B0604020202020204" charset="0"/>
              </a:rPr>
              <a:t>Shares Kern County and our members’ language profile with all providers, annually.</a:t>
            </a:r>
          </a:p>
          <a:p>
            <a:pPr marR="1041400" lvl="4"/>
            <a:endParaRPr lang="en-US" sz="3200" dirty="0">
              <a:effectLst/>
              <a:latin typeface="Proxima Nova" panose="020B0604020202020204" charset="0"/>
              <a:ea typeface="Calibri" panose="020F0502020204030204" pitchFamily="34" charset="0"/>
              <a:cs typeface="Proxima Nova" panose="020B0604020202020204" charset="0"/>
            </a:endParaRPr>
          </a:p>
          <a:p>
            <a:pPr marL="2171700" marR="1041400" lvl="4" indent="-342900">
              <a:buFont typeface="Symbol" panose="05050102010706020507" pitchFamily="18" charset="2"/>
              <a:buChar char=""/>
            </a:pPr>
            <a:r>
              <a:rPr lang="en-US" sz="3200" spc="-20" dirty="0">
                <a:effectLst/>
                <a:latin typeface="Proxima Nova" panose="020B0604020202020204" charset="0"/>
                <a:ea typeface="Calibri" panose="020F0502020204030204" pitchFamily="34" charset="0"/>
                <a:cs typeface="Proxima Nova" panose="020B0604020202020204" charset="0"/>
              </a:rPr>
              <a:t>Provides a language assistance resource to all providers.</a:t>
            </a:r>
          </a:p>
          <a:p>
            <a:pPr marL="2171700" marR="1041400" lvl="4" indent="-342900">
              <a:buFont typeface="Symbol" panose="05050102010706020507" pitchFamily="18" charset="2"/>
              <a:buChar char=""/>
            </a:pPr>
            <a:endParaRPr lang="en-US" sz="3200" dirty="0">
              <a:effectLst/>
              <a:latin typeface="Proxima Nova" panose="020B0604020202020204" charset="0"/>
              <a:ea typeface="Calibri" panose="020F0502020204030204" pitchFamily="34" charset="0"/>
              <a:cs typeface="Proxima Nova" panose="020B0604020202020204" charset="0"/>
            </a:endParaRPr>
          </a:p>
          <a:p>
            <a:pPr marL="2171700" marR="1041400" lvl="4" indent="-342900">
              <a:buFont typeface="Symbol" panose="05050102010706020507" pitchFamily="18" charset="2"/>
              <a:buChar char=""/>
            </a:pPr>
            <a:r>
              <a:rPr lang="en-US" sz="3200" spc="-20" dirty="0">
                <a:effectLst/>
                <a:latin typeface="Proxima Nova" panose="020B0604020202020204" charset="0"/>
                <a:ea typeface="Calibri" panose="020F0502020204030204" pitchFamily="34" charset="0"/>
                <a:cs typeface="Proxima Nova" panose="020B0604020202020204" charset="0"/>
              </a:rPr>
              <a:t>Offers providers training on the provision of KHS’s language services.</a:t>
            </a:r>
            <a:endParaRPr lang="en-US" sz="3200" dirty="0">
              <a:effectLst/>
              <a:latin typeface="Proxima Nova" panose="020B0604020202020204" charset="0"/>
              <a:ea typeface="Calibri" panose="020F0502020204030204" pitchFamily="34" charset="0"/>
              <a:cs typeface="Proxima Nova"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63209" y="0"/>
            <a:ext cx="6724791" cy="6724791"/>
          </a:xfrm>
          <a:custGeom>
            <a:avLst/>
            <a:gdLst/>
            <a:ahLst/>
            <a:cxnLst/>
            <a:rect l="l" t="t" r="r" b="b"/>
            <a:pathLst>
              <a:path w="6724791" h="6724791">
                <a:moveTo>
                  <a:pt x="0" y="0"/>
                </a:moveTo>
                <a:lnTo>
                  <a:pt x="6724791" y="0"/>
                </a:lnTo>
                <a:lnTo>
                  <a:pt x="6724791" y="6724791"/>
                </a:lnTo>
                <a:lnTo>
                  <a:pt x="0" y="67247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1B0CD962-5B00-CC5A-E57E-41ABE6329196}"/>
              </a:ext>
            </a:extLst>
          </p:cNvPr>
          <p:cNvSpPr txBox="1"/>
          <p:nvPr/>
        </p:nvSpPr>
        <p:spPr>
          <a:xfrm>
            <a:off x="381000" y="957282"/>
            <a:ext cx="16611600" cy="1323439"/>
          </a:xfrm>
          <a:prstGeom prst="rect">
            <a:avLst/>
          </a:prstGeom>
          <a:noFill/>
        </p:spPr>
        <p:txBody>
          <a:bodyPr wrap="square" rtlCol="0">
            <a:spAutoFit/>
          </a:bodyPr>
          <a:lstStyle/>
          <a:p>
            <a:r>
              <a:rPr lang="en-US" sz="4000" dirty="0">
                <a:solidFill>
                  <a:srgbClr val="482A80"/>
                </a:solidFill>
                <a:effectLst>
                  <a:outerShdw blurRad="38100" dist="38100" dir="2700000" algn="tl">
                    <a:srgbClr val="000000">
                      <a:alpha val="43137"/>
                    </a:srgbClr>
                  </a:outerShdw>
                </a:effectLst>
                <a:latin typeface="Termina Test Black" panose="00000A00000000000000" pitchFamily="50" charset="0"/>
              </a:rPr>
              <a:t>Telephone interpreting, in-person and video remote interpreting services</a:t>
            </a:r>
          </a:p>
        </p:txBody>
      </p:sp>
      <p:pic>
        <p:nvPicPr>
          <p:cNvPr id="7" name="Picture 6" descr="A heart with a blue border&#10;&#10;Description automatically generated">
            <a:extLst>
              <a:ext uri="{FF2B5EF4-FFF2-40B4-BE49-F238E27FC236}">
                <a16:creationId xmlns:a16="http://schemas.microsoft.com/office/drawing/2014/main" id="{96AE5FFA-F2A1-B658-08D0-59DB7A9968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92" t="21852" r="26483" b="23333"/>
          <a:stretch/>
        </p:blipFill>
        <p:spPr>
          <a:xfrm>
            <a:off x="16687800" y="8920100"/>
            <a:ext cx="1119316" cy="1204823"/>
          </a:xfrm>
          <a:prstGeom prst="rect">
            <a:avLst/>
          </a:prstGeom>
        </p:spPr>
      </p:pic>
      <p:sp>
        <p:nvSpPr>
          <p:cNvPr id="8" name="TextBox 3">
            <a:extLst>
              <a:ext uri="{FF2B5EF4-FFF2-40B4-BE49-F238E27FC236}">
                <a16:creationId xmlns:a16="http://schemas.microsoft.com/office/drawing/2014/main" id="{359E7788-3087-D9FD-23E8-273B4FC9689C}"/>
              </a:ext>
            </a:extLst>
          </p:cNvPr>
          <p:cNvSpPr txBox="1"/>
          <p:nvPr/>
        </p:nvSpPr>
        <p:spPr>
          <a:xfrm>
            <a:off x="0" y="2745590"/>
            <a:ext cx="16298779" cy="6319679"/>
          </a:xfrm>
          <a:prstGeom prst="rect">
            <a:avLst/>
          </a:prstGeom>
        </p:spPr>
        <p:txBody>
          <a:bodyPr wrap="square" lIns="0" tIns="0" rIns="0" bIns="0" rtlCol="0" anchor="t">
            <a:spAutoFit/>
          </a:bodyPr>
          <a:lstStyle/>
          <a:p>
            <a:pPr marL="887730" marR="1041400">
              <a:spcBef>
                <a:spcPts val="0"/>
              </a:spcBef>
              <a:spcAft>
                <a:spcPts val="0"/>
              </a:spcAft>
            </a:pPr>
            <a:r>
              <a:rPr lang="en-US" sz="2800" dirty="0">
                <a:effectLst/>
                <a:latin typeface="Proxima Nova" panose="020B0604020202020204" charset="0"/>
                <a:ea typeface="Calibri" panose="020F0502020204030204" pitchFamily="34" charset="0"/>
                <a:cs typeface="Proxima Nova" panose="020B0604020202020204" charset="0"/>
              </a:rPr>
              <a:t>Telephone</a:t>
            </a:r>
            <a:r>
              <a:rPr lang="en-US" sz="2800" spc="-2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interpreting</a:t>
            </a:r>
            <a:r>
              <a:rPr lang="en-US" sz="2800" spc="-1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is</a:t>
            </a:r>
            <a:r>
              <a:rPr lang="en-US" sz="2800" spc="-2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available</a:t>
            </a:r>
            <a:r>
              <a:rPr lang="en-US" sz="2800" spc="-3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24</a:t>
            </a:r>
            <a:r>
              <a:rPr lang="en-US" sz="2800" spc="-1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hours</a:t>
            </a:r>
            <a:r>
              <a:rPr lang="en-US" sz="2800" spc="-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a</a:t>
            </a:r>
            <a:r>
              <a:rPr lang="en-US" sz="2800" spc="-2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day,</a:t>
            </a:r>
            <a:r>
              <a:rPr lang="en-US" sz="2800" spc="-2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7</a:t>
            </a:r>
            <a:r>
              <a:rPr lang="en-US" sz="2800" spc="-2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days</a:t>
            </a:r>
            <a:r>
              <a:rPr lang="en-US" sz="2800" spc="-1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a</a:t>
            </a:r>
            <a:r>
              <a:rPr lang="en-US" sz="2800" spc="-2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week.</a:t>
            </a:r>
            <a:r>
              <a:rPr lang="en-US" sz="2800" spc="-1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In-person</a:t>
            </a:r>
            <a:r>
              <a:rPr lang="en-US" sz="2800" spc="-3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and video remote interpreting services</a:t>
            </a:r>
            <a:r>
              <a:rPr lang="en-US" sz="2800" spc="-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must be</a:t>
            </a:r>
            <a:r>
              <a:rPr lang="en-US" sz="2800" spc="-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scheduled</a:t>
            </a:r>
            <a:r>
              <a:rPr lang="en-US" sz="2800" spc="-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at least</a:t>
            </a:r>
            <a:r>
              <a:rPr lang="en-US" sz="2800" spc="-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5-7 days</a:t>
            </a:r>
            <a:r>
              <a:rPr lang="en-US" sz="2800" spc="-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in</a:t>
            </a:r>
            <a:r>
              <a:rPr lang="en-US" sz="2800" spc="-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advance</a:t>
            </a:r>
            <a:r>
              <a:rPr lang="en-US" sz="2800" spc="-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of</a:t>
            </a:r>
            <a:r>
              <a:rPr lang="en-US" sz="2800" spc="-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an appointment through KHS’ Member Services Department.</a:t>
            </a:r>
          </a:p>
          <a:p>
            <a:pPr marL="887730" marR="1041400">
              <a:spcBef>
                <a:spcPts val="0"/>
              </a:spcBef>
              <a:spcAft>
                <a:spcPts val="0"/>
              </a:spcAft>
            </a:pPr>
            <a:endParaRPr lang="en-US" sz="2800" dirty="0">
              <a:effectLst/>
              <a:latin typeface="Proxima Nova" panose="020B0604020202020204" charset="0"/>
              <a:ea typeface="Calibri" panose="020F0502020204030204" pitchFamily="34" charset="0"/>
              <a:cs typeface="Proxima Nova" panose="020B0604020202020204" charset="0"/>
            </a:endParaRPr>
          </a:p>
          <a:p>
            <a:pPr marL="889000" marR="1041400" indent="-635">
              <a:spcBef>
                <a:spcPts val="800"/>
              </a:spcBef>
              <a:spcAft>
                <a:spcPts val="0"/>
              </a:spcAft>
            </a:pPr>
            <a:r>
              <a:rPr lang="en-US" sz="2800" b="1" u="heavy" dirty="0">
                <a:effectLst/>
                <a:latin typeface="Proxima Nova" panose="020B0604020202020204" charset="0"/>
                <a:ea typeface="Calibri" panose="020F0502020204030204" pitchFamily="34" charset="0"/>
                <a:cs typeface="Proxima Nova" panose="020B0604020202020204" charset="0"/>
              </a:rPr>
              <a:t>During</a:t>
            </a:r>
            <a:r>
              <a:rPr lang="en-US" sz="2800" b="1" u="heavy" spc="-35" dirty="0">
                <a:effectLst/>
                <a:latin typeface="Proxima Nova" panose="020B0604020202020204" charset="0"/>
                <a:ea typeface="Calibri" panose="020F0502020204030204" pitchFamily="34" charset="0"/>
                <a:cs typeface="Proxima Nova" panose="020B0604020202020204" charset="0"/>
              </a:rPr>
              <a:t> </a:t>
            </a:r>
            <a:r>
              <a:rPr lang="en-US" sz="2800" b="1" u="heavy" dirty="0">
                <a:effectLst/>
                <a:latin typeface="Proxima Nova" panose="020B0604020202020204" charset="0"/>
                <a:ea typeface="Calibri" panose="020F0502020204030204" pitchFamily="34" charset="0"/>
                <a:cs typeface="Proxima Nova" panose="020B0604020202020204" charset="0"/>
              </a:rPr>
              <a:t>KHS</a:t>
            </a:r>
            <a:r>
              <a:rPr lang="en-US" sz="2800" b="1" u="heavy" spc="-35" dirty="0">
                <a:effectLst/>
                <a:latin typeface="Proxima Nova" panose="020B0604020202020204" charset="0"/>
                <a:ea typeface="Calibri" panose="020F0502020204030204" pitchFamily="34" charset="0"/>
                <a:cs typeface="Proxima Nova" panose="020B0604020202020204" charset="0"/>
              </a:rPr>
              <a:t> </a:t>
            </a:r>
            <a:r>
              <a:rPr lang="en-US" sz="2800" b="1" u="heavy" dirty="0">
                <a:effectLst/>
                <a:latin typeface="Proxima Nova" panose="020B0604020202020204" charset="0"/>
                <a:ea typeface="Calibri" panose="020F0502020204030204" pitchFamily="34" charset="0"/>
                <a:cs typeface="Proxima Nova" panose="020B0604020202020204" charset="0"/>
              </a:rPr>
              <a:t>Office</a:t>
            </a:r>
            <a:r>
              <a:rPr lang="en-US" sz="2800" b="1" u="heavy" spc="-40" dirty="0">
                <a:effectLst/>
                <a:latin typeface="Proxima Nova" panose="020B0604020202020204" charset="0"/>
                <a:ea typeface="Calibri" panose="020F0502020204030204" pitchFamily="34" charset="0"/>
                <a:cs typeface="Proxima Nova" panose="020B0604020202020204" charset="0"/>
              </a:rPr>
              <a:t> </a:t>
            </a:r>
            <a:r>
              <a:rPr lang="en-US" sz="2800" b="1" u="heavy" dirty="0">
                <a:effectLst/>
                <a:latin typeface="Proxima Nova" panose="020B0604020202020204" charset="0"/>
                <a:ea typeface="Calibri" panose="020F0502020204030204" pitchFamily="34" charset="0"/>
                <a:cs typeface="Proxima Nova" panose="020B0604020202020204" charset="0"/>
              </a:rPr>
              <a:t>Hours</a:t>
            </a:r>
            <a:r>
              <a:rPr lang="en-US" sz="2800" dirty="0">
                <a:effectLst/>
                <a:latin typeface="Proxima Nova" panose="020B0604020202020204" charset="0"/>
                <a:ea typeface="Calibri" panose="020F0502020204030204" pitchFamily="34" charset="0"/>
                <a:cs typeface="Proxima Nova" panose="020B0604020202020204" charset="0"/>
              </a:rPr>
              <a:t>:</a:t>
            </a:r>
            <a:r>
              <a:rPr lang="en-US" sz="2800" spc="-3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Contact</a:t>
            </a:r>
            <a:r>
              <a:rPr lang="en-US" sz="2800" spc="-3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KHS’</a:t>
            </a:r>
            <a:r>
              <a:rPr lang="en-US" sz="2800" spc="-3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Member</a:t>
            </a:r>
            <a:r>
              <a:rPr lang="en-US" sz="2800" spc="-3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Services</a:t>
            </a:r>
            <a:r>
              <a:rPr lang="en-US" sz="2800" spc="-3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Department</a:t>
            </a:r>
            <a:r>
              <a:rPr lang="en-US" sz="2800" spc="-3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at</a:t>
            </a:r>
            <a:r>
              <a:rPr lang="en-US" sz="2800" spc="-40"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1-800-391-2000.</a:t>
            </a:r>
            <a:r>
              <a:rPr lang="en-US" sz="2800" spc="-3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A</a:t>
            </a:r>
            <a:r>
              <a:rPr lang="en-US" sz="2800" spc="-35" dirty="0">
                <a:effectLst/>
                <a:latin typeface="Proxima Nova" panose="020B0604020202020204" charset="0"/>
                <a:ea typeface="Calibri" panose="020F0502020204030204" pitchFamily="34" charset="0"/>
                <a:cs typeface="Proxima Nova" panose="020B0604020202020204" charset="0"/>
              </a:rPr>
              <a:t> </a:t>
            </a:r>
            <a:r>
              <a:rPr lang="en-US" sz="2800" dirty="0">
                <a:effectLst/>
                <a:latin typeface="Proxima Nova" panose="020B0604020202020204" charset="0"/>
                <a:ea typeface="Calibri" panose="020F0502020204030204" pitchFamily="34" charset="0"/>
                <a:cs typeface="Proxima Nova" panose="020B0604020202020204" charset="0"/>
              </a:rPr>
              <a:t>Member Services Representative will connect you with one of our interpreting services.</a:t>
            </a:r>
          </a:p>
          <a:p>
            <a:pPr marL="889000" marR="1041400" indent="-635">
              <a:spcBef>
                <a:spcPts val="800"/>
              </a:spcBef>
              <a:spcAft>
                <a:spcPts val="0"/>
              </a:spcAft>
            </a:pPr>
            <a:endParaRPr lang="en-US" sz="2800" dirty="0">
              <a:effectLst/>
              <a:latin typeface="Proxima Nova" panose="020B0604020202020204" charset="0"/>
              <a:ea typeface="Calibri" panose="020F0502020204030204" pitchFamily="34" charset="0"/>
              <a:cs typeface="Proxima Nova" panose="020B0604020202020204" charset="0"/>
            </a:endParaRPr>
          </a:p>
          <a:p>
            <a:pPr marL="889000" marR="0">
              <a:spcBef>
                <a:spcPts val="800"/>
              </a:spcBef>
              <a:spcAft>
                <a:spcPts val="0"/>
              </a:spcAft>
            </a:pPr>
            <a:r>
              <a:rPr lang="en-US" sz="2800" b="1" u="heavy" kern="0" dirty="0">
                <a:effectLst/>
                <a:uFill>
                  <a:solidFill>
                    <a:srgbClr val="000000"/>
                  </a:solidFill>
                </a:uFill>
                <a:latin typeface="Proxima Nova" panose="020B0604020202020204" charset="0"/>
                <a:ea typeface="Calibri" panose="020F0502020204030204" pitchFamily="34" charset="0"/>
                <a:cs typeface="Proxima Nova" panose="020B0604020202020204" charset="0"/>
              </a:rPr>
              <a:t>After</a:t>
            </a:r>
            <a:r>
              <a:rPr lang="en-US" sz="2800" b="1" u="heavy" kern="0" spc="-60" dirty="0">
                <a:effectLst/>
                <a:uFill>
                  <a:solidFill>
                    <a:srgbClr val="000000"/>
                  </a:solidFill>
                </a:uFill>
                <a:latin typeface="Proxima Nova" panose="020B0604020202020204" charset="0"/>
                <a:ea typeface="Calibri" panose="020F0502020204030204" pitchFamily="34" charset="0"/>
                <a:cs typeface="Proxima Nova" panose="020B0604020202020204" charset="0"/>
              </a:rPr>
              <a:t> </a:t>
            </a:r>
            <a:r>
              <a:rPr lang="en-US" sz="2800" b="1" u="heavy" kern="0" dirty="0">
                <a:effectLst/>
                <a:uFill>
                  <a:solidFill>
                    <a:srgbClr val="000000"/>
                  </a:solidFill>
                </a:uFill>
                <a:latin typeface="Proxima Nova" panose="020B0604020202020204" charset="0"/>
                <a:ea typeface="Calibri" panose="020F0502020204030204" pitchFamily="34" charset="0"/>
                <a:cs typeface="Proxima Nova" panose="020B0604020202020204" charset="0"/>
              </a:rPr>
              <a:t>KHS</a:t>
            </a:r>
            <a:r>
              <a:rPr lang="en-US" sz="2800" b="1" u="heavy" kern="0" spc="-55" dirty="0">
                <a:effectLst/>
                <a:uFill>
                  <a:solidFill>
                    <a:srgbClr val="000000"/>
                  </a:solidFill>
                </a:uFill>
                <a:latin typeface="Proxima Nova" panose="020B0604020202020204" charset="0"/>
                <a:ea typeface="Calibri" panose="020F0502020204030204" pitchFamily="34" charset="0"/>
                <a:cs typeface="Proxima Nova" panose="020B0604020202020204" charset="0"/>
              </a:rPr>
              <a:t> </a:t>
            </a:r>
            <a:r>
              <a:rPr lang="en-US" sz="2800" b="1" u="heavy" kern="0" dirty="0">
                <a:effectLst/>
                <a:uFill>
                  <a:solidFill>
                    <a:srgbClr val="000000"/>
                  </a:solidFill>
                </a:uFill>
                <a:latin typeface="Proxima Nova" panose="020B0604020202020204" charset="0"/>
                <a:ea typeface="Calibri" panose="020F0502020204030204" pitchFamily="34" charset="0"/>
                <a:cs typeface="Proxima Nova" panose="020B0604020202020204" charset="0"/>
              </a:rPr>
              <a:t>Office</a:t>
            </a:r>
            <a:r>
              <a:rPr lang="en-US" sz="2800" b="1" u="heavy" kern="0" spc="-60" dirty="0">
                <a:effectLst/>
                <a:uFill>
                  <a:solidFill>
                    <a:srgbClr val="000000"/>
                  </a:solidFill>
                </a:uFill>
                <a:latin typeface="Proxima Nova" panose="020B0604020202020204" charset="0"/>
                <a:ea typeface="Calibri" panose="020F0502020204030204" pitchFamily="34" charset="0"/>
                <a:cs typeface="Proxima Nova" panose="020B0604020202020204" charset="0"/>
              </a:rPr>
              <a:t> </a:t>
            </a:r>
            <a:r>
              <a:rPr lang="en-US" sz="2800" b="1" u="heavy" kern="0" spc="-10" dirty="0">
                <a:effectLst/>
                <a:uFill>
                  <a:solidFill>
                    <a:srgbClr val="000000"/>
                  </a:solidFill>
                </a:uFill>
                <a:latin typeface="Proxima Nova" panose="020B0604020202020204" charset="0"/>
                <a:ea typeface="Calibri" panose="020F0502020204030204" pitchFamily="34" charset="0"/>
                <a:cs typeface="Proxima Nova" panose="020B0604020202020204" charset="0"/>
              </a:rPr>
              <a:t>Hours</a:t>
            </a:r>
            <a:r>
              <a:rPr lang="en-US" sz="2800" b="1" u="none" strike="noStrike" kern="0" spc="-10" dirty="0">
                <a:effectLst/>
                <a:uFill>
                  <a:solidFill>
                    <a:srgbClr val="000000"/>
                  </a:solidFill>
                </a:uFill>
                <a:latin typeface="Proxima Nova" panose="020B0604020202020204" charset="0"/>
                <a:ea typeface="Calibri" panose="020F0502020204030204" pitchFamily="34" charset="0"/>
                <a:cs typeface="Proxima Nova" panose="020B0604020202020204" charset="0"/>
              </a:rPr>
              <a:t>:</a:t>
            </a:r>
          </a:p>
          <a:p>
            <a:pPr marL="889000" marR="0">
              <a:spcBef>
                <a:spcPts val="800"/>
              </a:spcBef>
              <a:spcAft>
                <a:spcPts val="0"/>
              </a:spcAft>
            </a:pPr>
            <a:r>
              <a:rPr lang="en-US" sz="2800" kern="0" spc="-10" dirty="0">
                <a:uFill>
                  <a:solidFill>
                    <a:srgbClr val="000000"/>
                  </a:solidFill>
                </a:uFill>
                <a:latin typeface="Proxima Nova" panose="020B0604020202020204" charset="0"/>
                <a:ea typeface="Calibri" panose="020F0502020204030204" pitchFamily="34" charset="0"/>
                <a:cs typeface="Proxima Nova" panose="020B0604020202020204" charset="0"/>
              </a:rPr>
              <a:t>		1. Call 1-800-391-2000</a:t>
            </a:r>
          </a:p>
          <a:p>
            <a:pPr marL="889000" marR="0">
              <a:spcBef>
                <a:spcPts val="800"/>
              </a:spcBef>
              <a:spcAft>
                <a:spcPts val="0"/>
              </a:spcAft>
            </a:pPr>
            <a:r>
              <a:rPr lang="en-US" sz="2800" kern="0" spc="-10" dirty="0">
                <a:uFill>
                  <a:solidFill>
                    <a:srgbClr val="000000"/>
                  </a:solidFill>
                </a:uFill>
                <a:latin typeface="Proxima Nova" panose="020B0604020202020204" charset="0"/>
                <a:ea typeface="Calibri" panose="020F0502020204030204" pitchFamily="34" charset="0"/>
                <a:cs typeface="Proxima Nova" panose="020B0604020202020204" charset="0"/>
              </a:rPr>
              <a:t>		2. </a:t>
            </a:r>
            <a:r>
              <a:rPr lang="en-US" sz="2800" spc="-10" dirty="0">
                <a:effectLst/>
                <a:latin typeface="Proxima Nova" panose="020B0604020202020204" charset="0"/>
                <a:ea typeface="Times New Roman" panose="02020603050405020304" pitchFamily="18" charset="0"/>
                <a:cs typeface="Proxima Nova" panose="020B0604020202020204" charset="0"/>
              </a:rPr>
              <a:t>Select</a:t>
            </a:r>
            <a:r>
              <a:rPr lang="en-US" sz="2800" spc="-6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option</a:t>
            </a:r>
            <a:r>
              <a:rPr lang="en-US" sz="2800" spc="-50"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2</a:t>
            </a:r>
            <a:r>
              <a:rPr lang="en-US" sz="2800" spc="-60"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for</a:t>
            </a:r>
            <a:r>
              <a:rPr lang="en-US" sz="2800" spc="-60"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the</a:t>
            </a:r>
            <a:r>
              <a:rPr lang="en-US" sz="2800" spc="-4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Advice</a:t>
            </a:r>
            <a:r>
              <a:rPr lang="en-US" sz="2800" spc="-5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Nurse</a:t>
            </a:r>
            <a:r>
              <a:rPr lang="en-US" sz="2800" spc="-60" dirty="0">
                <a:effectLst/>
                <a:latin typeface="Proxima Nova" panose="020B0604020202020204" charset="0"/>
                <a:ea typeface="Times New Roman" panose="02020603050405020304" pitchFamily="18" charset="0"/>
                <a:cs typeface="Proxima Nova" panose="020B0604020202020204" charset="0"/>
              </a:rPr>
              <a:t> </a:t>
            </a:r>
            <a:r>
              <a:rPr lang="en-US" sz="2800" spc="-20" dirty="0">
                <a:effectLst/>
                <a:latin typeface="Proxima Nova" panose="020B0604020202020204" charset="0"/>
                <a:ea typeface="Times New Roman" panose="02020603050405020304" pitchFamily="18" charset="0"/>
                <a:cs typeface="Proxima Nova" panose="020B0604020202020204" charset="0"/>
              </a:rPr>
              <a:t>Line</a:t>
            </a:r>
          </a:p>
          <a:p>
            <a:pPr marL="889000" marR="0">
              <a:spcBef>
                <a:spcPts val="800"/>
              </a:spcBef>
              <a:spcAft>
                <a:spcPts val="0"/>
              </a:spcAft>
            </a:pPr>
            <a:r>
              <a:rPr lang="en-US" sz="2800" spc="-20" dirty="0">
                <a:latin typeface="Proxima Nova" panose="020B0604020202020204" charset="0"/>
                <a:ea typeface="Times New Roman" panose="02020603050405020304" pitchFamily="18" charset="0"/>
                <a:cs typeface="Proxima Nova" panose="020B0604020202020204" charset="0"/>
              </a:rPr>
              <a:t>		3. </a:t>
            </a:r>
            <a:r>
              <a:rPr lang="en-US" sz="2800" spc="-10" dirty="0">
                <a:effectLst/>
                <a:latin typeface="Proxima Nova" panose="020B0604020202020204" charset="0"/>
                <a:ea typeface="Times New Roman" panose="02020603050405020304" pitchFamily="18" charset="0"/>
                <a:cs typeface="Proxima Nova" panose="020B0604020202020204" charset="0"/>
              </a:rPr>
              <a:t>Select</a:t>
            </a:r>
            <a:r>
              <a:rPr lang="en-US" sz="2800" spc="-6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option</a:t>
            </a:r>
            <a:r>
              <a:rPr lang="en-US" sz="2800" spc="-4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3</a:t>
            </a:r>
            <a:r>
              <a:rPr lang="en-US" sz="2800" spc="-5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to</a:t>
            </a:r>
            <a:r>
              <a:rPr lang="en-US" sz="2800" spc="-50"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access</a:t>
            </a:r>
            <a:r>
              <a:rPr lang="en-US" sz="2800" spc="-4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an</a:t>
            </a:r>
            <a:r>
              <a:rPr lang="en-US" sz="2800" spc="-60"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interpreter</a:t>
            </a:r>
          </a:p>
          <a:p>
            <a:pPr marL="889000" marR="0">
              <a:spcBef>
                <a:spcPts val="800"/>
              </a:spcBef>
              <a:spcAft>
                <a:spcPts val="0"/>
              </a:spcAft>
            </a:pPr>
            <a:r>
              <a:rPr lang="en-US" sz="2800" spc="-10" dirty="0">
                <a:latin typeface="Proxima Nova" panose="020B0604020202020204" charset="0"/>
                <a:ea typeface="Times New Roman" panose="02020603050405020304" pitchFamily="18" charset="0"/>
                <a:cs typeface="Proxima Nova" panose="020B0604020202020204" charset="0"/>
              </a:rPr>
              <a:t>		4. </a:t>
            </a:r>
            <a:r>
              <a:rPr lang="en-US" sz="2800" spc="-10" dirty="0">
                <a:effectLst/>
                <a:latin typeface="Proxima Nova" panose="020B0604020202020204" charset="0"/>
                <a:ea typeface="Times New Roman" panose="02020603050405020304" pitchFamily="18" charset="0"/>
                <a:cs typeface="Proxima Nova" panose="020B0604020202020204" charset="0"/>
              </a:rPr>
              <a:t>Inform</a:t>
            </a:r>
            <a:r>
              <a:rPr lang="en-US" sz="2800" spc="-2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the</a:t>
            </a:r>
            <a:r>
              <a:rPr lang="en-US" sz="2800" spc="-2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Advice</a:t>
            </a:r>
            <a:r>
              <a:rPr lang="en-US" sz="2800" spc="-20"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Nurse</a:t>
            </a:r>
            <a:r>
              <a:rPr lang="en-US" sz="2800" spc="-2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Line</a:t>
            </a:r>
            <a:r>
              <a:rPr lang="en-US" sz="2800" spc="-2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of</a:t>
            </a:r>
            <a:r>
              <a:rPr lang="en-US" sz="2800" spc="-2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the</a:t>
            </a:r>
            <a:r>
              <a:rPr lang="en-US" sz="2800" spc="-20"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need</a:t>
            </a:r>
            <a:r>
              <a:rPr lang="en-US" sz="2800" spc="-3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for</a:t>
            </a:r>
            <a:r>
              <a:rPr lang="en-US" sz="2800" spc="-2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an</a:t>
            </a:r>
            <a:r>
              <a:rPr lang="en-US" sz="2800" spc="-20"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interpreter</a:t>
            </a:r>
            <a:r>
              <a:rPr lang="en-US" sz="2800" spc="-2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and</a:t>
            </a:r>
            <a:r>
              <a:rPr lang="en-US" sz="2800" spc="-2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you</a:t>
            </a:r>
            <a:r>
              <a:rPr lang="en-US" sz="2800" spc="-3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will</a:t>
            </a:r>
            <a:r>
              <a:rPr lang="en-US" sz="2800" spc="-25"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be</a:t>
            </a:r>
            <a:r>
              <a:rPr lang="en-US" sz="2800" spc="-20"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connected</a:t>
            </a:r>
            <a:r>
              <a:rPr lang="en-US" sz="2800" spc="-20" dirty="0">
                <a:effectLst/>
                <a:latin typeface="Proxima Nova" panose="020B0604020202020204" charset="0"/>
                <a:ea typeface="Times New Roman" panose="02020603050405020304" pitchFamily="18" charset="0"/>
                <a:cs typeface="Proxima Nova" panose="020B0604020202020204" charset="0"/>
              </a:rPr>
              <a:t> </a:t>
            </a:r>
            <a:r>
              <a:rPr lang="en-US" sz="2800" spc="-10" dirty="0">
                <a:effectLst/>
                <a:latin typeface="Proxima Nova" panose="020B0604020202020204" charset="0"/>
                <a:ea typeface="Times New Roman" panose="02020603050405020304" pitchFamily="18" charset="0"/>
                <a:cs typeface="Proxima Nova" panose="020B0604020202020204" charset="0"/>
              </a:rPr>
              <a:t>to an interpreter</a:t>
            </a:r>
          </a:p>
        </p:txBody>
      </p:sp>
    </p:spTree>
    <p:extLst>
      <p:ext uri="{BB962C8B-B14F-4D97-AF65-F5344CB8AC3E}">
        <p14:creationId xmlns:p14="http://schemas.microsoft.com/office/powerpoint/2010/main" val="289698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eart with a blue border&#10;&#10;Description automatically generated">
            <a:extLst>
              <a:ext uri="{FF2B5EF4-FFF2-40B4-BE49-F238E27FC236}">
                <a16:creationId xmlns:a16="http://schemas.microsoft.com/office/drawing/2014/main" id="{56AADA60-F9EE-EBAA-7063-C3D3653D34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92" t="21852" r="26483" b="23333"/>
          <a:stretch/>
        </p:blipFill>
        <p:spPr>
          <a:xfrm>
            <a:off x="16687800" y="8920100"/>
            <a:ext cx="1119316" cy="1204823"/>
          </a:xfrm>
          <a:prstGeom prst="rect">
            <a:avLst/>
          </a:prstGeom>
        </p:spPr>
      </p:pic>
      <p:sp>
        <p:nvSpPr>
          <p:cNvPr id="4" name="Freeform 3">
            <a:extLst>
              <a:ext uri="{FF2B5EF4-FFF2-40B4-BE49-F238E27FC236}">
                <a16:creationId xmlns:a16="http://schemas.microsoft.com/office/drawing/2014/main" id="{8FBE68E7-1A4E-0265-9620-BB1702BA3CFE}"/>
              </a:ext>
            </a:extLst>
          </p:cNvPr>
          <p:cNvSpPr/>
          <p:nvPr/>
        </p:nvSpPr>
        <p:spPr>
          <a:xfrm flipH="1">
            <a:off x="9659779" y="0"/>
            <a:ext cx="8628221" cy="10287000"/>
          </a:xfrm>
          <a:custGeom>
            <a:avLst/>
            <a:gdLst/>
            <a:ahLst/>
            <a:cxnLst/>
            <a:rect l="l" t="t" r="r" b="b"/>
            <a:pathLst>
              <a:path w="8628221" h="10287000">
                <a:moveTo>
                  <a:pt x="8628221" y="0"/>
                </a:moveTo>
                <a:lnTo>
                  <a:pt x="0" y="0"/>
                </a:lnTo>
                <a:lnTo>
                  <a:pt x="0" y="10287000"/>
                </a:lnTo>
                <a:lnTo>
                  <a:pt x="8628221" y="10287000"/>
                </a:lnTo>
                <a:lnTo>
                  <a:pt x="862822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 name="TextBox 3">
            <a:extLst>
              <a:ext uri="{FF2B5EF4-FFF2-40B4-BE49-F238E27FC236}">
                <a16:creationId xmlns:a16="http://schemas.microsoft.com/office/drawing/2014/main" id="{BB7504A5-D2A1-7703-1CA1-FD4927166022}"/>
              </a:ext>
            </a:extLst>
          </p:cNvPr>
          <p:cNvSpPr txBox="1"/>
          <p:nvPr/>
        </p:nvSpPr>
        <p:spPr>
          <a:xfrm>
            <a:off x="990600" y="2933700"/>
            <a:ext cx="5791199" cy="6231771"/>
          </a:xfrm>
          <a:prstGeom prst="rect">
            <a:avLst/>
          </a:prstGeom>
        </p:spPr>
        <p:txBody>
          <a:bodyPr wrap="square" lIns="0" tIns="0" rIns="0" bIns="0" rtlCol="0" anchor="t">
            <a:spAutoFit/>
          </a:bodyPr>
          <a:lstStyle/>
          <a:p>
            <a:pPr marL="685800" indent="-685800">
              <a:lnSpc>
                <a:spcPts val="4948"/>
              </a:lnSpc>
              <a:buFont typeface="Wingdings" panose="05000000000000000000" pitchFamily="2" charset="2"/>
              <a:buChar char="§"/>
            </a:pPr>
            <a:r>
              <a:rPr lang="en-US" sz="3600" dirty="0">
                <a:latin typeface="Proxima Nova"/>
              </a:rPr>
              <a:t>Speak Slowly</a:t>
            </a:r>
          </a:p>
          <a:p>
            <a:pPr marL="685800" indent="-685800">
              <a:lnSpc>
                <a:spcPts val="4948"/>
              </a:lnSpc>
              <a:buFont typeface="Wingdings" panose="05000000000000000000" pitchFamily="2" charset="2"/>
              <a:buChar char="§"/>
            </a:pPr>
            <a:r>
              <a:rPr lang="en-US" sz="3600" dirty="0">
                <a:latin typeface="Proxima Nova"/>
              </a:rPr>
              <a:t>Use Simple words and avoid jargon</a:t>
            </a:r>
          </a:p>
          <a:p>
            <a:pPr marL="685800" indent="-685800">
              <a:lnSpc>
                <a:spcPts val="4948"/>
              </a:lnSpc>
              <a:buFont typeface="Wingdings" panose="05000000000000000000" pitchFamily="2" charset="2"/>
              <a:buChar char="§"/>
            </a:pPr>
            <a:r>
              <a:rPr lang="en-US" sz="3600" dirty="0">
                <a:latin typeface="Proxima Nova"/>
              </a:rPr>
              <a:t>Repeat important information</a:t>
            </a:r>
          </a:p>
          <a:p>
            <a:pPr marL="685800" indent="-685800">
              <a:lnSpc>
                <a:spcPts val="4948"/>
              </a:lnSpc>
              <a:buFont typeface="Wingdings" panose="05000000000000000000" pitchFamily="2" charset="2"/>
              <a:buChar char="§"/>
            </a:pPr>
            <a:r>
              <a:rPr lang="en-US" sz="3600" dirty="0">
                <a:latin typeface="Proxima Nova"/>
              </a:rPr>
              <a:t>Avoid technical language (if possible)</a:t>
            </a:r>
          </a:p>
          <a:p>
            <a:pPr marL="685800" indent="-685800">
              <a:lnSpc>
                <a:spcPts val="4948"/>
              </a:lnSpc>
              <a:buFont typeface="Wingdings" panose="05000000000000000000" pitchFamily="2" charset="2"/>
              <a:buChar char="§"/>
            </a:pPr>
            <a:r>
              <a:rPr lang="en-US" sz="3600" dirty="0">
                <a:latin typeface="Proxima Nova"/>
              </a:rPr>
              <a:t>Give information in small chunks</a:t>
            </a:r>
          </a:p>
          <a:p>
            <a:pPr>
              <a:lnSpc>
                <a:spcPts val="4948"/>
              </a:lnSpc>
            </a:pPr>
            <a:endParaRPr lang="en-US" sz="3600" dirty="0">
              <a:latin typeface="Proxima Nova"/>
            </a:endParaRPr>
          </a:p>
        </p:txBody>
      </p:sp>
      <p:sp>
        <p:nvSpPr>
          <p:cNvPr id="3" name="TextBox 3">
            <a:extLst>
              <a:ext uri="{FF2B5EF4-FFF2-40B4-BE49-F238E27FC236}">
                <a16:creationId xmlns:a16="http://schemas.microsoft.com/office/drawing/2014/main" id="{06BE1CA6-0CCE-C8F7-CE16-204A623D690E}"/>
              </a:ext>
            </a:extLst>
          </p:cNvPr>
          <p:cNvSpPr txBox="1"/>
          <p:nvPr/>
        </p:nvSpPr>
        <p:spPr>
          <a:xfrm>
            <a:off x="8342656" y="2933699"/>
            <a:ext cx="5791199" cy="4346639"/>
          </a:xfrm>
          <a:prstGeom prst="rect">
            <a:avLst/>
          </a:prstGeom>
        </p:spPr>
        <p:txBody>
          <a:bodyPr wrap="square" lIns="0" tIns="0" rIns="0" bIns="0" rtlCol="0" anchor="t">
            <a:spAutoFit/>
          </a:bodyPr>
          <a:lstStyle/>
          <a:p>
            <a:pPr marL="685800" indent="-685800">
              <a:lnSpc>
                <a:spcPts val="4948"/>
              </a:lnSpc>
              <a:buFont typeface="Wingdings" panose="05000000000000000000" pitchFamily="2" charset="2"/>
              <a:buChar char="§"/>
            </a:pPr>
            <a:r>
              <a:rPr lang="en-US" sz="3600" dirty="0">
                <a:latin typeface="Proxima Nova"/>
              </a:rPr>
              <a:t>Ask patients to repeat back to you important information</a:t>
            </a:r>
          </a:p>
          <a:p>
            <a:pPr marL="685800" indent="-685800">
              <a:lnSpc>
                <a:spcPts val="4948"/>
              </a:lnSpc>
              <a:buFont typeface="Wingdings" panose="05000000000000000000" pitchFamily="2" charset="2"/>
              <a:buChar char="§"/>
            </a:pPr>
            <a:r>
              <a:rPr lang="en-US" sz="3600" dirty="0">
                <a:latin typeface="Proxima Nova"/>
              </a:rPr>
              <a:t>Be aware and attentive</a:t>
            </a:r>
          </a:p>
          <a:p>
            <a:pPr marL="685800" indent="-685800">
              <a:lnSpc>
                <a:spcPts val="4948"/>
              </a:lnSpc>
              <a:buFont typeface="Wingdings" panose="05000000000000000000" pitchFamily="2" charset="2"/>
              <a:buChar char="§"/>
            </a:pPr>
            <a:r>
              <a:rPr lang="en-US" sz="3600" dirty="0">
                <a:latin typeface="Proxima Nova"/>
              </a:rPr>
              <a:t>Ask one questions at a time</a:t>
            </a:r>
          </a:p>
          <a:p>
            <a:pPr marL="685800" indent="-685800">
              <a:lnSpc>
                <a:spcPts val="4948"/>
              </a:lnSpc>
              <a:buFont typeface="Wingdings" panose="05000000000000000000" pitchFamily="2" charset="2"/>
              <a:buChar char="§"/>
            </a:pPr>
            <a:r>
              <a:rPr lang="en-US" sz="3600" dirty="0">
                <a:latin typeface="Proxima Nova"/>
              </a:rPr>
              <a:t>Don’t make assumptions</a:t>
            </a:r>
          </a:p>
        </p:txBody>
      </p:sp>
      <p:sp>
        <p:nvSpPr>
          <p:cNvPr id="10" name="TextBox 9">
            <a:extLst>
              <a:ext uri="{FF2B5EF4-FFF2-40B4-BE49-F238E27FC236}">
                <a16:creationId xmlns:a16="http://schemas.microsoft.com/office/drawing/2014/main" id="{8561E26E-7B7D-FCF8-263B-79E7CC8F9AA1}"/>
              </a:ext>
            </a:extLst>
          </p:cNvPr>
          <p:cNvSpPr txBox="1"/>
          <p:nvPr/>
        </p:nvSpPr>
        <p:spPr>
          <a:xfrm>
            <a:off x="348916" y="865089"/>
            <a:ext cx="12452684" cy="1938992"/>
          </a:xfrm>
          <a:prstGeom prst="rect">
            <a:avLst/>
          </a:prstGeom>
          <a:noFill/>
        </p:spPr>
        <p:txBody>
          <a:bodyPr wrap="square">
            <a:spAutoFit/>
          </a:bodyPr>
          <a:lstStyle/>
          <a:p>
            <a:r>
              <a:rPr lang="en-US" sz="6000" dirty="0">
                <a:solidFill>
                  <a:srgbClr val="482A80"/>
                </a:solidFill>
                <a:effectLst>
                  <a:outerShdw blurRad="38100" dist="38100" dir="2700000" algn="tl">
                    <a:srgbClr val="000000">
                      <a:alpha val="43137"/>
                    </a:srgbClr>
                  </a:outerShdw>
                </a:effectLst>
                <a:latin typeface="Termina Test Black" panose="00000A00000000000000" pitchFamily="50" charset="0"/>
              </a:rPr>
              <a:t>Tips for Effective Interpretation </a:t>
            </a:r>
            <a:endParaRPr lang="en-US" sz="6000" dirty="0"/>
          </a:p>
        </p:txBody>
      </p:sp>
    </p:spTree>
    <p:extLst>
      <p:ext uri="{BB962C8B-B14F-4D97-AF65-F5344CB8AC3E}">
        <p14:creationId xmlns:p14="http://schemas.microsoft.com/office/powerpoint/2010/main" val="379581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63209" y="0"/>
            <a:ext cx="6724791" cy="6724791"/>
          </a:xfrm>
          <a:custGeom>
            <a:avLst/>
            <a:gdLst/>
            <a:ahLst/>
            <a:cxnLst/>
            <a:rect l="l" t="t" r="r" b="b"/>
            <a:pathLst>
              <a:path w="6724791" h="6724791">
                <a:moveTo>
                  <a:pt x="0" y="0"/>
                </a:moveTo>
                <a:lnTo>
                  <a:pt x="6724791" y="0"/>
                </a:lnTo>
                <a:lnTo>
                  <a:pt x="6724791" y="6724791"/>
                </a:lnTo>
                <a:lnTo>
                  <a:pt x="0" y="67247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1561886A-2F9C-21F1-123F-603F1995B7F3}"/>
              </a:ext>
            </a:extLst>
          </p:cNvPr>
          <p:cNvSpPr txBox="1"/>
          <p:nvPr/>
        </p:nvSpPr>
        <p:spPr>
          <a:xfrm>
            <a:off x="235914" y="461308"/>
            <a:ext cx="11843791" cy="1323439"/>
          </a:xfrm>
          <a:prstGeom prst="rect">
            <a:avLst/>
          </a:prstGeom>
          <a:noFill/>
        </p:spPr>
        <p:txBody>
          <a:bodyPr wrap="square" rtlCol="0">
            <a:spAutoFit/>
          </a:bodyPr>
          <a:lstStyle/>
          <a:p>
            <a:r>
              <a:rPr lang="en-US" sz="4000" dirty="0">
                <a:solidFill>
                  <a:srgbClr val="482A80"/>
                </a:solidFill>
                <a:effectLst>
                  <a:outerShdw blurRad="38100" dist="38100" dir="2700000" algn="tl">
                    <a:srgbClr val="000000">
                      <a:alpha val="43137"/>
                    </a:srgbClr>
                  </a:outerShdw>
                </a:effectLst>
                <a:latin typeface="Termina Test Black" panose="00000A00000000000000" pitchFamily="50" charset="0"/>
              </a:rPr>
              <a:t>Kern County and KHS Member Language Profile</a:t>
            </a:r>
          </a:p>
        </p:txBody>
      </p:sp>
      <p:pic>
        <p:nvPicPr>
          <p:cNvPr id="4" name="Picture 3" descr="A heart with a blue border&#10;&#10;Description automatically generated">
            <a:extLst>
              <a:ext uri="{FF2B5EF4-FFF2-40B4-BE49-F238E27FC236}">
                <a16:creationId xmlns:a16="http://schemas.microsoft.com/office/drawing/2014/main" id="{21AEE620-3083-EDFA-0394-FE44030C84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92" t="21852" r="26483" b="23333"/>
          <a:stretch/>
        </p:blipFill>
        <p:spPr>
          <a:xfrm>
            <a:off x="16687800" y="8920100"/>
            <a:ext cx="1119316" cy="1204823"/>
          </a:xfrm>
          <a:prstGeom prst="rect">
            <a:avLst/>
          </a:prstGeom>
        </p:spPr>
      </p:pic>
      <p:sp>
        <p:nvSpPr>
          <p:cNvPr id="7" name="TextBox 3">
            <a:extLst>
              <a:ext uri="{FF2B5EF4-FFF2-40B4-BE49-F238E27FC236}">
                <a16:creationId xmlns:a16="http://schemas.microsoft.com/office/drawing/2014/main" id="{31B12DA8-4FAB-BE80-A848-0AAFB6BC190D}"/>
              </a:ext>
            </a:extLst>
          </p:cNvPr>
          <p:cNvSpPr txBox="1"/>
          <p:nvPr/>
        </p:nvSpPr>
        <p:spPr>
          <a:xfrm>
            <a:off x="235914" y="1987965"/>
            <a:ext cx="16042105" cy="529697"/>
          </a:xfrm>
          <a:prstGeom prst="rect">
            <a:avLst/>
          </a:prstGeom>
        </p:spPr>
        <p:txBody>
          <a:bodyPr wrap="square" lIns="0" tIns="0" rIns="0" bIns="0" rtlCol="0" anchor="t">
            <a:spAutoFit/>
          </a:bodyPr>
          <a:lstStyle/>
          <a:p>
            <a:pPr>
              <a:lnSpc>
                <a:spcPts val="4948"/>
              </a:lnSpc>
            </a:pPr>
            <a:r>
              <a:rPr lang="en-US" sz="2000" dirty="0">
                <a:latin typeface="Proxima Nova"/>
              </a:rPr>
              <a:t>The table below shows Kern County and KFHC member language profile as of February 2024. </a:t>
            </a:r>
          </a:p>
        </p:txBody>
      </p:sp>
      <p:pic>
        <p:nvPicPr>
          <p:cNvPr id="8" name="Picture 7">
            <a:extLst>
              <a:ext uri="{FF2B5EF4-FFF2-40B4-BE49-F238E27FC236}">
                <a16:creationId xmlns:a16="http://schemas.microsoft.com/office/drawing/2014/main" id="{42798685-6B80-3DED-1A3B-97CAFC9613E1}"/>
              </a:ext>
            </a:extLst>
          </p:cNvPr>
          <p:cNvPicPr>
            <a:picLocks noChangeAspect="1"/>
          </p:cNvPicPr>
          <p:nvPr/>
        </p:nvPicPr>
        <p:blipFill>
          <a:blip r:embed="rId6"/>
          <a:stretch>
            <a:fillRect/>
          </a:stretch>
        </p:blipFill>
        <p:spPr>
          <a:xfrm>
            <a:off x="1104398" y="2977217"/>
            <a:ext cx="4414086" cy="6848475"/>
          </a:xfrm>
          <a:prstGeom prst="rect">
            <a:avLst/>
          </a:prstGeom>
        </p:spPr>
      </p:pic>
      <p:pic>
        <p:nvPicPr>
          <p:cNvPr id="10" name="Picture 9">
            <a:extLst>
              <a:ext uri="{FF2B5EF4-FFF2-40B4-BE49-F238E27FC236}">
                <a16:creationId xmlns:a16="http://schemas.microsoft.com/office/drawing/2014/main" id="{5ECC4F3F-254E-3568-EE28-D07FBCA8B5C0}"/>
              </a:ext>
            </a:extLst>
          </p:cNvPr>
          <p:cNvPicPr>
            <a:picLocks noChangeAspect="1"/>
          </p:cNvPicPr>
          <p:nvPr/>
        </p:nvPicPr>
        <p:blipFill>
          <a:blip r:embed="rId7"/>
          <a:stretch>
            <a:fillRect/>
          </a:stretch>
        </p:blipFill>
        <p:spPr>
          <a:xfrm>
            <a:off x="7174561" y="3917822"/>
            <a:ext cx="4905144" cy="5817156"/>
          </a:xfrm>
          <a:prstGeom prst="rect">
            <a:avLst/>
          </a:prstGeom>
        </p:spPr>
      </p:pic>
    </p:spTree>
    <p:extLst>
      <p:ext uri="{BB962C8B-B14F-4D97-AF65-F5344CB8AC3E}">
        <p14:creationId xmlns:p14="http://schemas.microsoft.com/office/powerpoint/2010/main" val="209739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4991099"/>
            <a:ext cx="4343400" cy="5295900"/>
          </a:xfrm>
          <a:custGeom>
            <a:avLst/>
            <a:gdLst/>
            <a:ahLst/>
            <a:cxnLst/>
            <a:rect l="l" t="t" r="r" b="b"/>
            <a:pathLst>
              <a:path w="6724791" h="6724791">
                <a:moveTo>
                  <a:pt x="0" y="0"/>
                </a:moveTo>
                <a:lnTo>
                  <a:pt x="6724791" y="0"/>
                </a:lnTo>
                <a:lnTo>
                  <a:pt x="6724791" y="6724791"/>
                </a:lnTo>
                <a:lnTo>
                  <a:pt x="0" y="67247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6" name="Picture 5" descr="A heart with a blue border&#10;&#10;Description automatically generated">
            <a:extLst>
              <a:ext uri="{FF2B5EF4-FFF2-40B4-BE49-F238E27FC236}">
                <a16:creationId xmlns:a16="http://schemas.microsoft.com/office/drawing/2014/main" id="{9313D13A-2997-E13D-FFF1-06A1F1D444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92" t="21852" r="26483" b="23333"/>
          <a:stretch/>
        </p:blipFill>
        <p:spPr>
          <a:xfrm>
            <a:off x="16687800" y="8920100"/>
            <a:ext cx="1119316" cy="1204823"/>
          </a:xfrm>
          <a:prstGeom prst="rect">
            <a:avLst/>
          </a:prstGeom>
        </p:spPr>
      </p:pic>
      <p:sp>
        <p:nvSpPr>
          <p:cNvPr id="10" name="TextBox 3">
            <a:extLst>
              <a:ext uri="{FF2B5EF4-FFF2-40B4-BE49-F238E27FC236}">
                <a16:creationId xmlns:a16="http://schemas.microsoft.com/office/drawing/2014/main" id="{7F51F1B6-7B60-A577-6790-DDC74AE75A1B}"/>
              </a:ext>
            </a:extLst>
          </p:cNvPr>
          <p:cNvSpPr txBox="1"/>
          <p:nvPr/>
        </p:nvSpPr>
        <p:spPr>
          <a:xfrm>
            <a:off x="381000" y="3051451"/>
            <a:ext cx="7924800" cy="5371214"/>
          </a:xfrm>
          <a:prstGeom prst="rect">
            <a:avLst/>
          </a:prstGeom>
        </p:spPr>
        <p:txBody>
          <a:bodyPr wrap="square" lIns="0" tIns="0" rIns="0" bIns="0" rtlCol="0" anchor="t">
            <a:spAutoFit/>
          </a:bodyPr>
          <a:lstStyle/>
          <a:p>
            <a:pPr marL="888365" marR="1041400">
              <a:lnSpc>
                <a:spcPct val="107000"/>
              </a:lnSpc>
              <a:spcBef>
                <a:spcPts val="1340"/>
              </a:spcBef>
              <a:spcAft>
                <a:spcPts val="0"/>
              </a:spcAft>
            </a:pPr>
            <a:r>
              <a:rPr lang="en-US" sz="2800" dirty="0">
                <a:effectLst/>
                <a:latin typeface="Proxima Nova" panose="020B0604020202020204" charset="0"/>
                <a:ea typeface="Calibri" panose="020F0502020204030204" pitchFamily="34" charset="0"/>
                <a:cs typeface="Proxima Nova" panose="020B0604020202020204" charset="0"/>
              </a:rPr>
              <a:t>KHS provides Point to language ID card to all providers. This card is accessible at the link below.</a:t>
            </a:r>
          </a:p>
          <a:p>
            <a:pPr marL="888365" marR="1041400">
              <a:lnSpc>
                <a:spcPct val="107000"/>
              </a:lnSpc>
              <a:spcBef>
                <a:spcPts val="1340"/>
              </a:spcBef>
              <a:spcAft>
                <a:spcPts val="0"/>
              </a:spcAft>
            </a:pPr>
            <a:r>
              <a:rPr lang="en-US" sz="2800" dirty="0">
                <a:effectLst/>
                <a:latin typeface="Proxima Nova" panose="020B0604020202020204" charset="0"/>
                <a:ea typeface="Calibri" panose="020F0502020204030204" pitchFamily="34" charset="0"/>
                <a:cs typeface="Proxima Nova" panose="020B0604020202020204" charset="0"/>
              </a:rPr>
              <a:t>[</a:t>
            </a:r>
            <a:r>
              <a:rPr lang="en-US" sz="2800" u="sng" dirty="0">
                <a:solidFill>
                  <a:srgbClr val="0000FF"/>
                </a:solidFill>
                <a:effectLst/>
                <a:latin typeface="Proxima Nova" panose="020B0604020202020204" charset="0"/>
                <a:ea typeface="Calibri" panose="020F0502020204030204" pitchFamily="34" charset="0"/>
                <a:cs typeface="Proxima Nova" panose="020B0604020202020204" charset="0"/>
                <a:hlinkClick r:id="rId6"/>
              </a:rPr>
              <a:t>lls-desktop-display-to-e-mail-2.pdf (cloudinary.com)</a:t>
            </a:r>
            <a:r>
              <a:rPr lang="en-US" sz="2800" dirty="0">
                <a:effectLst/>
                <a:latin typeface="Proxima Nova" panose="020B0604020202020204" charset="0"/>
                <a:ea typeface="Calibri" panose="020F0502020204030204" pitchFamily="34" charset="0"/>
                <a:cs typeface="Proxima Nova" panose="020B0604020202020204" charset="0"/>
              </a:rPr>
              <a:t> Point to Language ID Card]</a:t>
            </a:r>
          </a:p>
          <a:p>
            <a:pPr marL="888365" marR="1041400">
              <a:lnSpc>
                <a:spcPct val="107000"/>
              </a:lnSpc>
              <a:spcBef>
                <a:spcPts val="1340"/>
              </a:spcBef>
              <a:spcAft>
                <a:spcPts val="0"/>
              </a:spcAft>
            </a:pPr>
            <a:r>
              <a:rPr lang="en-US" sz="2800" dirty="0">
                <a:effectLst/>
                <a:latin typeface="Proxima Nova" panose="020B0604020202020204" charset="0"/>
                <a:ea typeface="Calibri" panose="020F0502020204030204" pitchFamily="34" charset="0"/>
                <a:cs typeface="Proxima Nova" panose="020B0604020202020204" charset="0"/>
              </a:rPr>
              <a:t>If you need a printed copy of the Point to Language ID Card, please contact your Provider Relations Representative at 1-800-391-2000, silent prompt 5.</a:t>
            </a:r>
          </a:p>
        </p:txBody>
      </p:sp>
      <p:sp>
        <p:nvSpPr>
          <p:cNvPr id="4" name="TextBox 3">
            <a:extLst>
              <a:ext uri="{FF2B5EF4-FFF2-40B4-BE49-F238E27FC236}">
                <a16:creationId xmlns:a16="http://schemas.microsoft.com/office/drawing/2014/main" id="{1D829738-B1D3-159C-54D7-8D26B0D7F575}"/>
              </a:ext>
            </a:extLst>
          </p:cNvPr>
          <p:cNvSpPr txBox="1"/>
          <p:nvPr/>
        </p:nvSpPr>
        <p:spPr>
          <a:xfrm>
            <a:off x="513347" y="673768"/>
            <a:ext cx="13363074" cy="1754326"/>
          </a:xfrm>
          <a:prstGeom prst="rect">
            <a:avLst/>
          </a:prstGeom>
          <a:noFill/>
        </p:spPr>
        <p:txBody>
          <a:bodyPr wrap="square" rtlCol="0">
            <a:spAutoFit/>
          </a:bodyPr>
          <a:lstStyle/>
          <a:p>
            <a:r>
              <a:rPr lang="en-US" sz="5400" dirty="0">
                <a:solidFill>
                  <a:srgbClr val="482A80"/>
                </a:solidFill>
                <a:effectLst>
                  <a:outerShdw blurRad="38100" dist="38100" dir="2700000" algn="tl">
                    <a:srgbClr val="000000">
                      <a:alpha val="43137"/>
                    </a:srgbClr>
                  </a:outerShdw>
                </a:effectLst>
                <a:latin typeface="Termina Test Black" panose="00000A00000000000000" pitchFamily="50" charset="0"/>
              </a:rPr>
              <a:t>Language Assistance Resource</a:t>
            </a:r>
            <a:endParaRPr lang="en-US" sz="5400" dirty="0"/>
          </a:p>
        </p:txBody>
      </p:sp>
      <p:pic>
        <p:nvPicPr>
          <p:cNvPr id="8" name="Picture 7">
            <a:extLst>
              <a:ext uri="{FF2B5EF4-FFF2-40B4-BE49-F238E27FC236}">
                <a16:creationId xmlns:a16="http://schemas.microsoft.com/office/drawing/2014/main" id="{8253A97C-6097-8994-EBE5-36B8D2207942}"/>
              </a:ext>
            </a:extLst>
          </p:cNvPr>
          <p:cNvPicPr>
            <a:picLocks noChangeAspect="1"/>
          </p:cNvPicPr>
          <p:nvPr/>
        </p:nvPicPr>
        <p:blipFill>
          <a:blip r:embed="rId7"/>
          <a:stretch>
            <a:fillRect/>
          </a:stretch>
        </p:blipFill>
        <p:spPr>
          <a:xfrm>
            <a:off x="8355430" y="1698458"/>
            <a:ext cx="6229350" cy="807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3562209"/>
            <a:ext cx="6724791" cy="6724791"/>
          </a:xfrm>
          <a:custGeom>
            <a:avLst/>
            <a:gdLst/>
            <a:ahLst/>
            <a:cxnLst/>
            <a:rect l="l" t="t" r="r" b="b"/>
            <a:pathLst>
              <a:path w="6724791" h="6724791">
                <a:moveTo>
                  <a:pt x="0" y="0"/>
                </a:moveTo>
                <a:lnTo>
                  <a:pt x="6724791" y="0"/>
                </a:lnTo>
                <a:lnTo>
                  <a:pt x="6724791" y="6724791"/>
                </a:lnTo>
                <a:lnTo>
                  <a:pt x="0" y="67247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579BF1F1-16AF-7525-8CE4-A00B3CDFE7BF}"/>
              </a:ext>
            </a:extLst>
          </p:cNvPr>
          <p:cNvSpPr txBox="1"/>
          <p:nvPr/>
        </p:nvSpPr>
        <p:spPr>
          <a:xfrm>
            <a:off x="176463" y="733695"/>
            <a:ext cx="12705348" cy="1323439"/>
          </a:xfrm>
          <a:prstGeom prst="rect">
            <a:avLst/>
          </a:prstGeom>
          <a:noFill/>
        </p:spPr>
        <p:txBody>
          <a:bodyPr wrap="square" rtlCol="0">
            <a:spAutoFit/>
          </a:bodyPr>
          <a:lstStyle/>
          <a:p>
            <a:pPr algn="r"/>
            <a:r>
              <a:rPr lang="en-US" sz="4000" dirty="0">
                <a:solidFill>
                  <a:srgbClr val="B31942"/>
                </a:solidFill>
                <a:effectLst>
                  <a:outerShdw blurRad="38100" dist="38100" dir="2700000" algn="tl">
                    <a:srgbClr val="000000">
                      <a:alpha val="43137"/>
                    </a:srgbClr>
                  </a:outerShdw>
                </a:effectLst>
                <a:latin typeface="Termina Test Black" panose="00000A00000000000000" pitchFamily="50" charset="0"/>
              </a:rPr>
              <a:t>Provider Training on the Provisions of </a:t>
            </a:r>
          </a:p>
          <a:p>
            <a:pPr algn="r"/>
            <a:r>
              <a:rPr lang="en-US" sz="4000" dirty="0">
                <a:solidFill>
                  <a:srgbClr val="B31942"/>
                </a:solidFill>
                <a:effectLst>
                  <a:outerShdw blurRad="38100" dist="38100" dir="2700000" algn="tl">
                    <a:srgbClr val="000000">
                      <a:alpha val="43137"/>
                    </a:srgbClr>
                  </a:outerShdw>
                </a:effectLst>
                <a:latin typeface="Termina Test Black" panose="00000A00000000000000" pitchFamily="50" charset="0"/>
              </a:rPr>
              <a:t>KHS’s Language Services</a:t>
            </a:r>
          </a:p>
        </p:txBody>
      </p:sp>
      <p:pic>
        <p:nvPicPr>
          <p:cNvPr id="6" name="Picture 5" descr="A heart with a blue border&#10;&#10;Description automatically generated">
            <a:extLst>
              <a:ext uri="{FF2B5EF4-FFF2-40B4-BE49-F238E27FC236}">
                <a16:creationId xmlns:a16="http://schemas.microsoft.com/office/drawing/2014/main" id="{3865EFE8-D244-E68D-4F86-F329CFF53C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92" t="21852" r="26483" b="23333"/>
          <a:stretch/>
        </p:blipFill>
        <p:spPr>
          <a:xfrm>
            <a:off x="16687800" y="8920100"/>
            <a:ext cx="1119316" cy="1204823"/>
          </a:xfrm>
          <a:prstGeom prst="rect">
            <a:avLst/>
          </a:prstGeom>
        </p:spPr>
      </p:pic>
      <p:sp>
        <p:nvSpPr>
          <p:cNvPr id="8" name="TextBox 7">
            <a:extLst>
              <a:ext uri="{FF2B5EF4-FFF2-40B4-BE49-F238E27FC236}">
                <a16:creationId xmlns:a16="http://schemas.microsoft.com/office/drawing/2014/main" id="{F35A6D06-4B35-DA32-C134-D2A3A62FF408}"/>
              </a:ext>
            </a:extLst>
          </p:cNvPr>
          <p:cNvSpPr txBox="1"/>
          <p:nvPr/>
        </p:nvSpPr>
        <p:spPr>
          <a:xfrm>
            <a:off x="1299410" y="2600257"/>
            <a:ext cx="15689179" cy="4634795"/>
          </a:xfrm>
          <a:prstGeom prst="rect">
            <a:avLst/>
          </a:prstGeom>
          <a:noFill/>
        </p:spPr>
        <p:txBody>
          <a:bodyPr wrap="square">
            <a:spAutoFit/>
          </a:bodyPr>
          <a:lstStyle/>
          <a:p>
            <a:pPr marL="888365" marR="1041400">
              <a:lnSpc>
                <a:spcPct val="107000"/>
              </a:lnSpc>
              <a:spcBef>
                <a:spcPts val="1340"/>
              </a:spcBef>
              <a:spcAft>
                <a:spcPts val="0"/>
              </a:spcAft>
            </a:pPr>
            <a:r>
              <a:rPr lang="en-US" sz="3600" dirty="0">
                <a:effectLst/>
                <a:latin typeface="Proxima Nova" panose="020B0604020202020204" charset="0"/>
                <a:ea typeface="Calibri" panose="020F0502020204030204" pitchFamily="34" charset="0"/>
                <a:cs typeface="Proxima Nova" panose="020B0604020202020204" charset="0"/>
              </a:rPr>
              <a:t>Additional training and resources are available under the KHS Provider Resources webpage:</a:t>
            </a:r>
          </a:p>
          <a:p>
            <a:pPr marL="2602865" marR="1041400" lvl="3" indent="-342900">
              <a:lnSpc>
                <a:spcPct val="107000"/>
              </a:lnSpc>
              <a:spcBef>
                <a:spcPts val="1340"/>
              </a:spcBef>
              <a:buFont typeface="Wingdings" panose="05000000000000000000" pitchFamily="2" charset="2"/>
              <a:buChar char="Ø"/>
            </a:pPr>
            <a:r>
              <a:rPr lang="en-US" sz="3600" dirty="0">
                <a:effectLst/>
                <a:latin typeface="Proxima Nova" panose="020B0604020202020204" charset="0"/>
                <a:ea typeface="Calibri" panose="020F0502020204030204" pitchFamily="34" charset="0"/>
                <a:cs typeface="Proxima Nova" panose="020B0604020202020204" charset="0"/>
              </a:rPr>
              <a:t> </a:t>
            </a:r>
            <a:r>
              <a:rPr lang="en-US" sz="3600" spc="-10" dirty="0">
                <a:solidFill>
                  <a:srgbClr val="0000FF"/>
                </a:solidFill>
                <a:effectLst/>
                <a:latin typeface="Proxima Nova" panose="020B0604020202020204" charset="0"/>
                <a:ea typeface="Calibri" panose="020F0502020204030204" pitchFamily="34" charset="0"/>
                <a:cs typeface="Proxima Nova" panose="020B0604020202020204" charset="0"/>
                <a:hlinkClick r:id="rId5"/>
              </a:rPr>
              <a:t>https://www.kernfamilyhealthcare.com/providers/provider-resources/cultural-and-linguistic-services/</a:t>
            </a:r>
            <a:endParaRPr lang="en-US" sz="3600" spc="-10" dirty="0">
              <a:solidFill>
                <a:srgbClr val="0000FF"/>
              </a:solidFill>
              <a:latin typeface="Proxima Nova" panose="020B0604020202020204" charset="0"/>
              <a:ea typeface="Calibri" panose="020F0502020204030204" pitchFamily="34" charset="0"/>
              <a:cs typeface="Proxima Nova" panose="020B0604020202020204" charset="0"/>
            </a:endParaRPr>
          </a:p>
          <a:p>
            <a:pPr marL="2259965" marR="1041400" lvl="3">
              <a:lnSpc>
                <a:spcPct val="107000"/>
              </a:lnSpc>
              <a:spcBef>
                <a:spcPts val="1340"/>
              </a:spcBef>
            </a:pPr>
            <a:endParaRPr lang="en-US" sz="3600" dirty="0">
              <a:effectLst/>
              <a:latin typeface="Proxima Nova" panose="020B0604020202020204" charset="0"/>
              <a:ea typeface="Calibri" panose="020F0502020204030204" pitchFamily="34" charset="0"/>
              <a:cs typeface="Proxima Nova" panose="020B0604020202020204" charset="0"/>
            </a:endParaRPr>
          </a:p>
          <a:p>
            <a:pPr marL="889000" marR="1041400">
              <a:lnSpc>
                <a:spcPct val="107000"/>
              </a:lnSpc>
              <a:spcBef>
                <a:spcPts val="795"/>
              </a:spcBef>
              <a:spcAft>
                <a:spcPts val="0"/>
              </a:spcAft>
            </a:pPr>
            <a:r>
              <a:rPr lang="en-US" sz="3600" b="1" dirty="0">
                <a:effectLst/>
                <a:latin typeface="Proxima Nova" panose="020B0604020202020204" charset="0"/>
                <a:ea typeface="Calibri" panose="020F0502020204030204" pitchFamily="34" charset="0"/>
                <a:cs typeface="Proxima Nova" panose="020B0604020202020204" charset="0"/>
              </a:rPr>
              <a:t>KHS</a:t>
            </a:r>
            <a:r>
              <a:rPr lang="en-US" sz="3600" b="1" spc="-45" dirty="0">
                <a:effectLst/>
                <a:latin typeface="Proxima Nova" panose="020B0604020202020204" charset="0"/>
                <a:ea typeface="Calibri" panose="020F0502020204030204" pitchFamily="34" charset="0"/>
                <a:cs typeface="Proxima Nova" panose="020B0604020202020204" charset="0"/>
              </a:rPr>
              <a:t> </a:t>
            </a:r>
            <a:r>
              <a:rPr lang="en-US" sz="3600" b="1" dirty="0">
                <a:effectLst/>
                <a:latin typeface="Proxima Nova" panose="020B0604020202020204" charset="0"/>
                <a:ea typeface="Calibri" panose="020F0502020204030204" pitchFamily="34" charset="0"/>
                <a:cs typeface="Proxima Nova" panose="020B0604020202020204" charset="0"/>
              </a:rPr>
              <a:t>posts</a:t>
            </a:r>
            <a:r>
              <a:rPr lang="en-US" sz="3600" b="1" spc="-40" dirty="0">
                <a:effectLst/>
                <a:latin typeface="Proxima Nova" panose="020B0604020202020204" charset="0"/>
                <a:ea typeface="Calibri" panose="020F0502020204030204" pitchFamily="34" charset="0"/>
                <a:cs typeface="Proxima Nova" panose="020B0604020202020204" charset="0"/>
              </a:rPr>
              <a:t> </a:t>
            </a:r>
            <a:r>
              <a:rPr lang="en-US" sz="3600" b="1" dirty="0">
                <a:effectLst/>
                <a:latin typeface="Proxima Nova" panose="020B0604020202020204" charset="0"/>
                <a:ea typeface="Calibri" panose="020F0502020204030204" pitchFamily="34" charset="0"/>
                <a:cs typeface="Proxima Nova" panose="020B0604020202020204" charset="0"/>
              </a:rPr>
              <a:t>all</a:t>
            </a:r>
            <a:r>
              <a:rPr lang="en-US" sz="3600" b="1" spc="-30" dirty="0">
                <a:effectLst/>
                <a:latin typeface="Proxima Nova" panose="020B0604020202020204" charset="0"/>
                <a:ea typeface="Calibri" panose="020F0502020204030204" pitchFamily="34" charset="0"/>
                <a:cs typeface="Proxima Nova" panose="020B0604020202020204" charset="0"/>
              </a:rPr>
              <a:t> </a:t>
            </a:r>
            <a:r>
              <a:rPr lang="en-US" sz="3600" b="1" dirty="0">
                <a:effectLst/>
                <a:latin typeface="Proxima Nova" panose="020B0604020202020204" charset="0"/>
                <a:ea typeface="Calibri" panose="020F0502020204030204" pitchFamily="34" charset="0"/>
                <a:cs typeface="Proxima Nova" panose="020B0604020202020204" charset="0"/>
              </a:rPr>
              <a:t>bulletins</a:t>
            </a:r>
            <a:r>
              <a:rPr lang="en-US" sz="3600" b="1" spc="-40" dirty="0">
                <a:effectLst/>
                <a:latin typeface="Proxima Nova" panose="020B0604020202020204" charset="0"/>
                <a:ea typeface="Calibri" panose="020F0502020204030204" pitchFamily="34" charset="0"/>
                <a:cs typeface="Proxima Nova" panose="020B0604020202020204" charset="0"/>
              </a:rPr>
              <a:t> </a:t>
            </a:r>
            <a:r>
              <a:rPr lang="en-US" sz="3600" b="1" dirty="0">
                <a:effectLst/>
                <a:latin typeface="Proxima Nova" panose="020B0604020202020204" charset="0"/>
                <a:ea typeface="Calibri" panose="020F0502020204030204" pitchFamily="34" charset="0"/>
                <a:cs typeface="Proxima Nova" panose="020B0604020202020204" charset="0"/>
              </a:rPr>
              <a:t>on</a:t>
            </a:r>
            <a:r>
              <a:rPr lang="en-US" sz="3600" b="1" spc="-45" dirty="0">
                <a:effectLst/>
                <a:latin typeface="Proxima Nova" panose="020B0604020202020204" charset="0"/>
                <a:ea typeface="Calibri" panose="020F0502020204030204" pitchFamily="34" charset="0"/>
                <a:cs typeface="Proxima Nova" panose="020B0604020202020204" charset="0"/>
              </a:rPr>
              <a:t> </a:t>
            </a:r>
            <a:r>
              <a:rPr lang="en-US" sz="3600" b="1" dirty="0">
                <a:effectLst/>
                <a:latin typeface="Proxima Nova" panose="020B0604020202020204" charset="0"/>
                <a:ea typeface="Calibri" panose="020F0502020204030204" pitchFamily="34" charset="0"/>
                <a:cs typeface="Proxima Nova" panose="020B0604020202020204" charset="0"/>
              </a:rPr>
              <a:t>the</a:t>
            </a:r>
            <a:r>
              <a:rPr lang="en-US" sz="3600" b="1" spc="-45" dirty="0">
                <a:effectLst/>
                <a:latin typeface="Proxima Nova" panose="020B0604020202020204" charset="0"/>
                <a:ea typeface="Calibri" panose="020F0502020204030204" pitchFamily="34" charset="0"/>
                <a:cs typeface="Proxima Nova" panose="020B0604020202020204" charset="0"/>
              </a:rPr>
              <a:t> </a:t>
            </a:r>
            <a:r>
              <a:rPr lang="en-US" sz="3600" b="1" dirty="0">
                <a:effectLst/>
                <a:latin typeface="Proxima Nova" panose="020B0604020202020204" charset="0"/>
                <a:ea typeface="Calibri" panose="020F0502020204030204" pitchFamily="34" charset="0"/>
                <a:cs typeface="Proxima Nova" panose="020B0604020202020204" charset="0"/>
              </a:rPr>
              <a:t>KHS</a:t>
            </a:r>
            <a:r>
              <a:rPr lang="en-US" sz="3600" b="1" spc="-40" dirty="0">
                <a:effectLst/>
                <a:latin typeface="Proxima Nova" panose="020B0604020202020204" charset="0"/>
                <a:ea typeface="Calibri" panose="020F0502020204030204" pitchFamily="34" charset="0"/>
                <a:cs typeface="Proxima Nova" panose="020B0604020202020204" charset="0"/>
              </a:rPr>
              <a:t> </a:t>
            </a:r>
            <a:r>
              <a:rPr lang="en-US" sz="3600" b="1" dirty="0">
                <a:effectLst/>
                <a:latin typeface="Proxima Nova" panose="020B0604020202020204" charset="0"/>
                <a:ea typeface="Calibri" panose="020F0502020204030204" pitchFamily="34" charset="0"/>
                <a:cs typeface="Proxima Nova" panose="020B0604020202020204" charset="0"/>
              </a:rPr>
              <a:t>website,</a:t>
            </a:r>
            <a:r>
              <a:rPr lang="en-US" sz="3600" b="1" spc="-40" dirty="0">
                <a:effectLst/>
                <a:latin typeface="Proxima Nova" panose="020B0604020202020204" charset="0"/>
                <a:ea typeface="Calibri" panose="020F0502020204030204" pitchFamily="34" charset="0"/>
                <a:cs typeface="Proxima Nova" panose="020B0604020202020204" charset="0"/>
              </a:rPr>
              <a:t> </a:t>
            </a:r>
            <a:r>
              <a:rPr lang="en-US" sz="3600" dirty="0">
                <a:solidFill>
                  <a:srgbClr val="0000FF"/>
                </a:solidFill>
                <a:effectLst/>
                <a:latin typeface="Proxima Nova" panose="020B0604020202020204" charset="0"/>
                <a:ea typeface="Calibri" panose="020F0502020204030204" pitchFamily="34" charset="0"/>
                <a:cs typeface="Proxima Nova" panose="020B0604020202020204" charset="0"/>
                <a:hlinkClick r:id="rId6"/>
              </a:rPr>
              <a:t>www.kernfamilyhealthcare.com</a:t>
            </a:r>
            <a:r>
              <a:rPr lang="en-US" sz="3600" u="none" strike="noStrike" dirty="0">
                <a:effectLst/>
                <a:latin typeface="Proxima Nova" panose="020B0604020202020204" charset="0"/>
                <a:ea typeface="Calibri" panose="020F0502020204030204" pitchFamily="34" charset="0"/>
                <a:cs typeface="Proxima Nova" panose="020B0604020202020204" charset="0"/>
                <a:hlinkClick r:id="rId6"/>
              </a:rPr>
              <a:t>,</a:t>
            </a:r>
            <a:r>
              <a:rPr lang="en-US" sz="3600" spc="-40" dirty="0">
                <a:effectLst/>
                <a:latin typeface="Proxima Nova" panose="020B0604020202020204" charset="0"/>
                <a:ea typeface="Calibri" panose="020F0502020204030204" pitchFamily="34" charset="0"/>
                <a:cs typeface="Proxima Nova" panose="020B0604020202020204" charset="0"/>
              </a:rPr>
              <a:t> </a:t>
            </a:r>
            <a:r>
              <a:rPr lang="en-US" sz="3600" dirty="0">
                <a:effectLst/>
                <a:latin typeface="Proxima Nova" panose="020B0604020202020204" charset="0"/>
                <a:ea typeface="Calibri" panose="020F0502020204030204" pitchFamily="34" charset="0"/>
                <a:cs typeface="Proxima Nova" panose="020B0604020202020204" charset="0"/>
              </a:rPr>
              <a:t>choose</a:t>
            </a:r>
            <a:r>
              <a:rPr lang="en-US" sz="3600" spc="-40" dirty="0">
                <a:effectLst/>
                <a:latin typeface="Proxima Nova" panose="020B0604020202020204" charset="0"/>
                <a:ea typeface="Calibri" panose="020F0502020204030204" pitchFamily="34" charset="0"/>
                <a:cs typeface="Proxima Nova" panose="020B0604020202020204" charset="0"/>
              </a:rPr>
              <a:t> </a:t>
            </a:r>
            <a:r>
              <a:rPr lang="en-US" sz="3600" dirty="0">
                <a:effectLst/>
                <a:latin typeface="Proxima Nova" panose="020B0604020202020204" charset="0"/>
                <a:ea typeface="Calibri" panose="020F0502020204030204" pitchFamily="34" charset="0"/>
                <a:cs typeface="Proxima Nova" panose="020B0604020202020204" charset="0"/>
              </a:rPr>
              <a:t>Provider,</a:t>
            </a:r>
            <a:r>
              <a:rPr lang="en-US" sz="3600" spc="-45" dirty="0">
                <a:effectLst/>
                <a:latin typeface="Proxima Nova" panose="020B0604020202020204" charset="0"/>
                <a:ea typeface="Calibri" panose="020F0502020204030204" pitchFamily="34" charset="0"/>
                <a:cs typeface="Proxima Nova" panose="020B0604020202020204" charset="0"/>
              </a:rPr>
              <a:t> </a:t>
            </a:r>
            <a:r>
              <a:rPr lang="en-US" sz="3600" dirty="0">
                <a:effectLst/>
                <a:latin typeface="Proxima Nova" panose="020B0604020202020204" charset="0"/>
                <a:ea typeface="Calibri" panose="020F0502020204030204" pitchFamily="34" charset="0"/>
                <a:cs typeface="Proxima Nova" panose="020B0604020202020204" charset="0"/>
              </a:rPr>
              <a:t>then </a:t>
            </a:r>
            <a:r>
              <a:rPr lang="en-US" sz="3600" spc="-10" dirty="0">
                <a:effectLst/>
                <a:latin typeface="Proxima Nova" panose="020B0604020202020204" charset="0"/>
                <a:ea typeface="Calibri" panose="020F0502020204030204" pitchFamily="34" charset="0"/>
                <a:cs typeface="Proxima Nova" panose="020B0604020202020204" charset="0"/>
              </a:rPr>
              <a:t>Bulletins.</a:t>
            </a:r>
            <a:endParaRPr lang="en-US" sz="3600" dirty="0">
              <a:effectLst/>
              <a:latin typeface="Proxima Nova" panose="020B0604020202020204" charset="0"/>
              <a:ea typeface="Calibri" panose="020F0502020204030204" pitchFamily="34" charset="0"/>
              <a:cs typeface="Proxima Nova" panose="020B06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63209" y="0"/>
            <a:ext cx="6724791" cy="6724791"/>
          </a:xfrm>
          <a:custGeom>
            <a:avLst/>
            <a:gdLst/>
            <a:ahLst/>
            <a:cxnLst/>
            <a:rect l="l" t="t" r="r" b="b"/>
            <a:pathLst>
              <a:path w="6724791" h="6724791">
                <a:moveTo>
                  <a:pt x="0" y="0"/>
                </a:moveTo>
                <a:lnTo>
                  <a:pt x="6724791" y="0"/>
                </a:lnTo>
                <a:lnTo>
                  <a:pt x="6724791" y="6724791"/>
                </a:lnTo>
                <a:lnTo>
                  <a:pt x="0" y="6724791"/>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2700000" algn="tl" rotWithShape="0">
              <a:prstClr val="black">
                <a:alpha val="40000"/>
              </a:prstClr>
            </a:outerShdw>
          </a:effectLst>
        </p:spPr>
        <p:txBody>
          <a:bodyPr/>
          <a:lstStyle/>
          <a:p>
            <a:endParaRPr lang="en-US"/>
          </a:p>
        </p:txBody>
      </p:sp>
      <p:sp>
        <p:nvSpPr>
          <p:cNvPr id="5" name="TextBox 4">
            <a:extLst>
              <a:ext uri="{FF2B5EF4-FFF2-40B4-BE49-F238E27FC236}">
                <a16:creationId xmlns:a16="http://schemas.microsoft.com/office/drawing/2014/main" id="{1561886A-2F9C-21F1-123F-603F1995B7F3}"/>
              </a:ext>
            </a:extLst>
          </p:cNvPr>
          <p:cNvSpPr txBox="1"/>
          <p:nvPr/>
        </p:nvSpPr>
        <p:spPr>
          <a:xfrm>
            <a:off x="486418" y="1238251"/>
            <a:ext cx="14785666" cy="1938992"/>
          </a:xfrm>
          <a:prstGeom prst="rect">
            <a:avLst/>
          </a:prstGeom>
          <a:noFill/>
        </p:spPr>
        <p:txBody>
          <a:bodyPr wrap="square" rtlCol="0">
            <a:spAutoFit/>
          </a:bodyPr>
          <a:lstStyle/>
          <a:p>
            <a:r>
              <a:rPr lang="en-US" sz="6000" dirty="0">
                <a:solidFill>
                  <a:srgbClr val="482A80"/>
                </a:solidFill>
                <a:effectLst>
                  <a:outerShdw blurRad="38100" dist="38100" dir="2700000" algn="tl">
                    <a:srgbClr val="000000">
                      <a:alpha val="43137"/>
                    </a:srgbClr>
                  </a:outerShdw>
                </a:effectLst>
                <a:latin typeface="Termina Test Black" panose="00000A00000000000000" pitchFamily="50" charset="0"/>
              </a:rPr>
              <a:t>Members Preferred Language</a:t>
            </a:r>
          </a:p>
        </p:txBody>
      </p:sp>
      <p:pic>
        <p:nvPicPr>
          <p:cNvPr id="7" name="Picture 6" descr="A heart with a blue border&#10;&#10;Description automatically generated">
            <a:extLst>
              <a:ext uri="{FF2B5EF4-FFF2-40B4-BE49-F238E27FC236}">
                <a16:creationId xmlns:a16="http://schemas.microsoft.com/office/drawing/2014/main" id="{CF3359B2-2F75-E877-5C76-7AD4A3794E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92" t="21852" r="26483" b="23333"/>
          <a:stretch/>
        </p:blipFill>
        <p:spPr>
          <a:xfrm>
            <a:off x="16687800" y="8920100"/>
            <a:ext cx="1119316" cy="1204823"/>
          </a:xfrm>
          <a:prstGeom prst="rect">
            <a:avLst/>
          </a:prstGeom>
        </p:spPr>
      </p:pic>
      <p:sp>
        <p:nvSpPr>
          <p:cNvPr id="8" name="TextBox 3">
            <a:extLst>
              <a:ext uri="{FF2B5EF4-FFF2-40B4-BE49-F238E27FC236}">
                <a16:creationId xmlns:a16="http://schemas.microsoft.com/office/drawing/2014/main" id="{FCE861DB-2540-1797-64AA-9064672E97CD}"/>
              </a:ext>
            </a:extLst>
          </p:cNvPr>
          <p:cNvSpPr txBox="1"/>
          <p:nvPr/>
        </p:nvSpPr>
        <p:spPr>
          <a:xfrm>
            <a:off x="697832" y="3922082"/>
            <a:ext cx="15989968" cy="3323987"/>
          </a:xfrm>
          <a:prstGeom prst="rect">
            <a:avLst/>
          </a:prstGeom>
        </p:spPr>
        <p:txBody>
          <a:bodyPr wrap="square" lIns="0" tIns="0" rIns="0" bIns="0" rtlCol="0" anchor="t">
            <a:spAutoFit/>
          </a:bodyPr>
          <a:lstStyle/>
          <a:p>
            <a:pPr marL="887095" marR="1042670">
              <a:spcBef>
                <a:spcPts val="0"/>
              </a:spcBef>
              <a:spcAft>
                <a:spcPts val="0"/>
              </a:spcAft>
            </a:pPr>
            <a:r>
              <a:rPr lang="en-US" sz="3600" dirty="0">
                <a:latin typeface="Proxima Nova"/>
              </a:rPr>
              <a:t>Providers can access</a:t>
            </a:r>
            <a:r>
              <a:rPr lang="en-US" sz="1800" spc="-20" dirty="0">
                <a:effectLst/>
                <a:latin typeface="Calibri" panose="020F0502020204030204" pitchFamily="34" charset="0"/>
                <a:ea typeface="Calibri" panose="020F0502020204030204" pitchFamily="34" charset="0"/>
              </a:rPr>
              <a:t> </a:t>
            </a:r>
            <a:r>
              <a:rPr lang="en-US" sz="3600" spc="-20" dirty="0">
                <a:effectLst/>
                <a:latin typeface="Proxima Nova" panose="020B0604020202020204" charset="0"/>
                <a:ea typeface="Calibri" panose="020F0502020204030204" pitchFamily="34" charset="0"/>
                <a:cs typeface="Proxima Nova" panose="020B0604020202020204" charset="0"/>
              </a:rPr>
              <a:t>an individual member’s profile, including their preferred language, </a:t>
            </a:r>
            <a:r>
              <a:rPr lang="en-US" sz="3600" spc="-20" dirty="0">
                <a:latin typeface="Proxima Nova" panose="020B0604020202020204" charset="0"/>
                <a:ea typeface="Calibri" panose="020F0502020204030204" pitchFamily="34" charset="0"/>
                <a:cs typeface="Proxima Nova" panose="020B0604020202020204" charset="0"/>
              </a:rPr>
              <a:t>via</a:t>
            </a:r>
            <a:r>
              <a:rPr lang="en-US" sz="3600" spc="-20" dirty="0">
                <a:effectLst/>
                <a:latin typeface="Proxima Nova" panose="020B0604020202020204" charset="0"/>
                <a:ea typeface="Calibri" panose="020F0502020204030204" pitchFamily="34" charset="0"/>
                <a:cs typeface="Proxima Nova" panose="020B0604020202020204" charset="0"/>
              </a:rPr>
              <a:t> the KHS </a:t>
            </a:r>
            <a:r>
              <a:rPr lang="en-US" sz="3600" spc="-20" dirty="0">
                <a:latin typeface="Proxima Nova" panose="020B0604020202020204" charset="0"/>
                <a:ea typeface="Calibri" panose="020F0502020204030204" pitchFamily="34" charset="0"/>
                <a:cs typeface="Proxima Nova" panose="020B0604020202020204" charset="0"/>
              </a:rPr>
              <a:t>P</a:t>
            </a:r>
            <a:r>
              <a:rPr lang="en-US" sz="3600" spc="-20" dirty="0">
                <a:effectLst/>
                <a:latin typeface="Proxima Nova" panose="020B0604020202020204" charset="0"/>
                <a:ea typeface="Calibri" panose="020F0502020204030204" pitchFamily="34" charset="0"/>
                <a:cs typeface="Proxima Nova" panose="020B0604020202020204" charset="0"/>
              </a:rPr>
              <a:t>rovider </a:t>
            </a:r>
            <a:r>
              <a:rPr lang="en-US" sz="3600" spc="-20" dirty="0">
                <a:latin typeface="Proxima Nova" panose="020B0604020202020204" charset="0"/>
                <a:ea typeface="Calibri" panose="020F0502020204030204" pitchFamily="34" charset="0"/>
                <a:cs typeface="Proxima Nova" panose="020B0604020202020204" charset="0"/>
              </a:rPr>
              <a:t>P</a:t>
            </a:r>
            <a:r>
              <a:rPr lang="en-US" sz="3600" spc="-20" dirty="0">
                <a:effectLst/>
                <a:latin typeface="Proxima Nova" panose="020B0604020202020204" charset="0"/>
                <a:ea typeface="Calibri" panose="020F0502020204030204" pitchFamily="34" charset="0"/>
                <a:cs typeface="Proxima Nova" panose="020B0604020202020204" charset="0"/>
              </a:rPr>
              <a:t>ortal at the link below. Please follow the outlined steps to access this information for each member.</a:t>
            </a:r>
            <a:endParaRPr lang="en-US" sz="3600" dirty="0">
              <a:effectLst/>
              <a:latin typeface="Proxima Nova" panose="020B0604020202020204" charset="0"/>
              <a:ea typeface="Calibri" panose="020F0502020204030204" pitchFamily="34" charset="0"/>
              <a:cs typeface="Proxima Nova" panose="020B0604020202020204" charset="0"/>
            </a:endParaRPr>
          </a:p>
          <a:p>
            <a:pPr marL="887095" marR="1042670">
              <a:spcBef>
                <a:spcPts val="0"/>
              </a:spcBef>
              <a:spcAft>
                <a:spcPts val="0"/>
              </a:spcAft>
            </a:pPr>
            <a:r>
              <a:rPr lang="en-US" sz="3600" spc="-20" dirty="0">
                <a:effectLst/>
                <a:latin typeface="Proxima Nova" panose="020B0604020202020204" charset="0"/>
                <a:ea typeface="Calibri" panose="020F0502020204030204" pitchFamily="34" charset="0"/>
                <a:cs typeface="Proxima Nova" panose="020B0604020202020204" charset="0"/>
              </a:rPr>
              <a:t> </a:t>
            </a:r>
            <a:endParaRPr lang="en-US" sz="3600" dirty="0">
              <a:effectLst/>
              <a:latin typeface="Proxima Nova" panose="020B0604020202020204" charset="0"/>
              <a:ea typeface="Calibri" panose="020F0502020204030204" pitchFamily="34" charset="0"/>
              <a:cs typeface="Proxima Nova" panose="020B0604020202020204" charset="0"/>
            </a:endParaRPr>
          </a:p>
          <a:p>
            <a:pPr marL="887095" marR="1042670">
              <a:spcBef>
                <a:spcPts val="0"/>
              </a:spcBef>
              <a:spcAft>
                <a:spcPts val="0"/>
              </a:spcAft>
            </a:pPr>
            <a:r>
              <a:rPr lang="en-US" sz="3600" u="sng" dirty="0">
                <a:solidFill>
                  <a:srgbClr val="0000FF"/>
                </a:solidFill>
                <a:effectLst/>
                <a:latin typeface="Proxima Nova" panose="020B0604020202020204" charset="0"/>
                <a:ea typeface="Calibri" panose="020F0502020204030204" pitchFamily="34" charset="0"/>
                <a:cs typeface="Proxima Nova" panose="020B0604020202020204" charset="0"/>
                <a:hlinkClick r:id="rId5"/>
              </a:rPr>
              <a:t>Kern Provider Portal (kernfamilyhealthcare.com)</a:t>
            </a:r>
            <a:endParaRPr lang="en-US" sz="3600" dirty="0">
              <a:latin typeface="Proxima Nova"/>
            </a:endParaRPr>
          </a:p>
        </p:txBody>
      </p:sp>
    </p:spTree>
    <p:extLst>
      <p:ext uri="{BB962C8B-B14F-4D97-AF65-F5344CB8AC3E}">
        <p14:creationId xmlns:p14="http://schemas.microsoft.com/office/powerpoint/2010/main" val="130314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3562209"/>
            <a:ext cx="6724791" cy="6724791"/>
          </a:xfrm>
          <a:custGeom>
            <a:avLst/>
            <a:gdLst/>
            <a:ahLst/>
            <a:cxnLst/>
            <a:rect l="l" t="t" r="r" b="b"/>
            <a:pathLst>
              <a:path w="6724791" h="6724791">
                <a:moveTo>
                  <a:pt x="0" y="0"/>
                </a:moveTo>
                <a:lnTo>
                  <a:pt x="6724791" y="0"/>
                </a:lnTo>
                <a:lnTo>
                  <a:pt x="6724791" y="6724791"/>
                </a:lnTo>
                <a:lnTo>
                  <a:pt x="0" y="67247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CF5B452F-69D9-35D1-0D03-FD5E10F79127}"/>
              </a:ext>
            </a:extLst>
          </p:cNvPr>
          <p:cNvSpPr txBox="1"/>
          <p:nvPr/>
        </p:nvSpPr>
        <p:spPr>
          <a:xfrm>
            <a:off x="212559" y="401044"/>
            <a:ext cx="16218568" cy="1077218"/>
          </a:xfrm>
          <a:prstGeom prst="rect">
            <a:avLst/>
          </a:prstGeom>
          <a:noFill/>
        </p:spPr>
        <p:txBody>
          <a:bodyPr wrap="square" rtlCol="0">
            <a:spAutoFit/>
          </a:bodyPr>
          <a:lstStyle/>
          <a:p>
            <a:r>
              <a:rPr lang="en-US" sz="3200" dirty="0">
                <a:solidFill>
                  <a:srgbClr val="482A80"/>
                </a:solidFill>
                <a:effectLst>
                  <a:outerShdw blurRad="38100" dist="38100" dir="2700000" algn="tl">
                    <a:srgbClr val="000000">
                      <a:alpha val="43137"/>
                    </a:srgbClr>
                  </a:outerShdw>
                </a:effectLst>
                <a:latin typeface="Termina Test Black" panose="00000A00000000000000" pitchFamily="50" charset="0"/>
              </a:rPr>
              <a:t>Provider Practice – Member Profile – Preferred Language</a:t>
            </a:r>
          </a:p>
          <a:p>
            <a:r>
              <a:rPr lang="en-US" sz="3200" i="1" dirty="0">
                <a:solidFill>
                  <a:srgbClr val="482A80"/>
                </a:solidFill>
                <a:effectLst>
                  <a:outerShdw blurRad="38100" dist="38100" dir="2700000" algn="tl">
                    <a:srgbClr val="000000">
                      <a:alpha val="43137"/>
                    </a:srgbClr>
                  </a:outerShdw>
                </a:effectLst>
                <a:latin typeface="Termina Test Black" panose="00000A00000000000000" pitchFamily="50" charset="0"/>
              </a:rPr>
              <a:t>Member Profile Tab</a:t>
            </a:r>
          </a:p>
        </p:txBody>
      </p:sp>
      <p:pic>
        <p:nvPicPr>
          <p:cNvPr id="6" name="Picture 5" descr="A heart with a blue border&#10;&#10;Description automatically generated">
            <a:extLst>
              <a:ext uri="{FF2B5EF4-FFF2-40B4-BE49-F238E27FC236}">
                <a16:creationId xmlns:a16="http://schemas.microsoft.com/office/drawing/2014/main" id="{A43FCD05-9C55-E176-7557-59614164F7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92" t="21852" r="26483" b="23333"/>
          <a:stretch/>
        </p:blipFill>
        <p:spPr>
          <a:xfrm>
            <a:off x="16687800" y="8920100"/>
            <a:ext cx="1119316" cy="1204823"/>
          </a:xfrm>
          <a:prstGeom prst="rect">
            <a:avLst/>
          </a:prstGeom>
        </p:spPr>
      </p:pic>
      <p:sp>
        <p:nvSpPr>
          <p:cNvPr id="7" name="TextBox 6">
            <a:extLst>
              <a:ext uri="{FF2B5EF4-FFF2-40B4-BE49-F238E27FC236}">
                <a16:creationId xmlns:a16="http://schemas.microsoft.com/office/drawing/2014/main" id="{5D82E800-3F34-67D5-31D0-797DD1A6343E}"/>
              </a:ext>
            </a:extLst>
          </p:cNvPr>
          <p:cNvSpPr txBox="1"/>
          <p:nvPr/>
        </p:nvSpPr>
        <p:spPr>
          <a:xfrm>
            <a:off x="1251284" y="1652337"/>
            <a:ext cx="16010021" cy="7267763"/>
          </a:xfrm>
          <a:prstGeom prst="rect">
            <a:avLst/>
          </a:prstGeom>
          <a:no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77E23F23-8487-83A9-9DD0-8D8AA879F594}"/>
              </a:ext>
            </a:extLst>
          </p:cNvPr>
          <p:cNvPicPr>
            <a:picLocks noChangeAspect="1"/>
          </p:cNvPicPr>
          <p:nvPr/>
        </p:nvPicPr>
        <p:blipFill>
          <a:blip r:embed="rId5"/>
          <a:stretch>
            <a:fillRect/>
          </a:stretch>
        </p:blipFill>
        <p:spPr>
          <a:xfrm>
            <a:off x="4201778" y="1478262"/>
            <a:ext cx="8601075" cy="7772400"/>
          </a:xfrm>
          <a:prstGeom prst="rect">
            <a:avLst/>
          </a:prstGeom>
        </p:spPr>
      </p:pic>
    </p:spTree>
    <p:extLst>
      <p:ext uri="{BB962C8B-B14F-4D97-AF65-F5344CB8AC3E}">
        <p14:creationId xmlns:p14="http://schemas.microsoft.com/office/powerpoint/2010/main" val="2675744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558</Words>
  <Application>Microsoft Office PowerPoint</Application>
  <PresentationFormat>Custom</PresentationFormat>
  <Paragraphs>63</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Proxima Nova</vt:lpstr>
      <vt:lpstr>Wingdings</vt:lpstr>
      <vt:lpstr>Symbol</vt:lpstr>
      <vt:lpstr>Termina Test Black</vt:lpstr>
      <vt:lpstr>Calibri</vt:lpstr>
      <vt:lpstr>Arial</vt:lpstr>
      <vt:lpstr>Termina Test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Slides</dc:title>
  <dc:creator>Vanessa Nevarez</dc:creator>
  <cp:lastModifiedBy>James Winfrey</cp:lastModifiedBy>
  <cp:revision>14</cp:revision>
  <dcterms:created xsi:type="dcterms:W3CDTF">2006-08-16T00:00:00Z</dcterms:created>
  <dcterms:modified xsi:type="dcterms:W3CDTF">2024-07-19T22:08:56Z</dcterms:modified>
  <dc:identifier>DAFr1xJEavY</dc:identifier>
</cp:coreProperties>
</file>