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 id="2147483708" r:id="rId8"/>
  </p:sldMasterIdLst>
  <p:notesMasterIdLst>
    <p:notesMasterId r:id="rId22"/>
  </p:notesMasterIdLst>
  <p:sldIdLst>
    <p:sldId id="374" r:id="rId9"/>
    <p:sldId id="272" r:id="rId10"/>
    <p:sldId id="351" r:id="rId11"/>
    <p:sldId id="268" r:id="rId12"/>
    <p:sldId id="269" r:id="rId13"/>
    <p:sldId id="270" r:id="rId14"/>
    <p:sldId id="273" r:id="rId15"/>
    <p:sldId id="378" r:id="rId16"/>
    <p:sldId id="274" r:id="rId17"/>
    <p:sldId id="275" r:id="rId18"/>
    <p:sldId id="276" r:id="rId19"/>
    <p:sldId id="277" r:id="rId20"/>
    <p:sldId id="3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104" autoAdjust="0"/>
  </p:normalViewPr>
  <p:slideViewPr>
    <p:cSldViewPr snapToGrid="0">
      <p:cViewPr varScale="1">
        <p:scale>
          <a:sx n="93" d="100"/>
          <a:sy n="93" d="100"/>
        </p:scale>
        <p:origin x="127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719F0-0123-4A6E-B4F6-05CE5E741784}" type="datetimeFigureOut">
              <a:rPr lang="en-US" smtClean="0"/>
              <a:t>1/16/2020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D6CE1-3CB9-46BA-944F-4795BA648FE6}" type="slidenum">
              <a:rPr lang="en-US" smtClean="0"/>
              <a:t>‹#›</a:t>
            </a:fld>
            <a:endParaRPr lang="en-US" dirty="0"/>
          </a:p>
        </p:txBody>
      </p:sp>
    </p:spTree>
    <p:extLst>
      <p:ext uri="{BB962C8B-B14F-4D97-AF65-F5344CB8AC3E}">
        <p14:creationId xmlns:p14="http://schemas.microsoft.com/office/powerpoint/2010/main" val="1922864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avidweedmark.com/facts-about-happiness.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yesmagazine.org/issues/sustainable-happiness/10-things-science-says-will-make-yo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4CF926-05CD-4768-BCA5-0D60C1835F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08F5E9EF-5F8C-4756-BDDA-48D20FF6ED84}"/>
              </a:ext>
            </a:extLst>
          </p:cNvPr>
          <p:cNvSpPr>
            <a:spLocks noGrp="1"/>
          </p:cNvSpPr>
          <p:nvPr>
            <p:ph type="body" sz="quarter" idx="3"/>
          </p:nvPr>
        </p:nvSpPr>
        <p:spPr/>
        <p:txBody>
          <a:bodyPr/>
          <a:lstStyle/>
          <a:p>
            <a:r>
              <a:rPr lang="en-US" dirty="0"/>
              <a:t>As you recall, our workplace is participating in The People Project with the goal of creating a flourishing workplace, a flourishing community.  Last month you practiced Gratitude thank you! This month we are practicing Kindness.</a:t>
            </a:r>
          </a:p>
        </p:txBody>
      </p:sp>
    </p:spTree>
    <p:extLst>
      <p:ext uri="{BB962C8B-B14F-4D97-AF65-F5344CB8AC3E}">
        <p14:creationId xmlns:p14="http://schemas.microsoft.com/office/powerpoint/2010/main" val="261277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Simple. Give Freely. The smallest gestures can mean the most. Here are ideas to inspire you.</a:t>
            </a:r>
          </a:p>
          <a:p>
            <a:endParaRPr lang="en-US" dirty="0"/>
          </a:p>
        </p:txBody>
      </p:sp>
      <p:sp>
        <p:nvSpPr>
          <p:cNvPr id="4" name="Slide Number Placeholder 3"/>
          <p:cNvSpPr>
            <a:spLocks noGrp="1"/>
          </p:cNvSpPr>
          <p:nvPr>
            <p:ph type="sldNum" sz="quarter" idx="5"/>
          </p:nvPr>
        </p:nvSpPr>
        <p:spPr/>
        <p:txBody>
          <a:bodyPr/>
          <a:lstStyle/>
          <a:p>
            <a:fld id="{EC6D6CE1-3CB9-46BA-944F-4795BA648FE6}" type="slidenum">
              <a:rPr lang="en-US" smtClean="0"/>
              <a:t>10</a:t>
            </a:fld>
            <a:endParaRPr lang="en-US" dirty="0"/>
          </a:p>
        </p:txBody>
      </p:sp>
    </p:spTree>
    <p:extLst>
      <p:ext uri="{BB962C8B-B14F-4D97-AF65-F5344CB8AC3E}">
        <p14:creationId xmlns:p14="http://schemas.microsoft.com/office/powerpoint/2010/main" val="3163039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Simple. Give Freely. The smallest gestures can mean the most. Here are ideas to inspire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https://www.psychologytoday.com/us/blog/changepower/201711/16-easy-random-acts-kindness-practice-today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28C05-212A-4D0D-8E14-E6C5D5A0BB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14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Simple. Give Freely. The smallest gestures can mean the most. Here are ideas to inspire you.</a:t>
            </a:r>
          </a:p>
          <a:p>
            <a:endParaRPr lang="en-US" dirty="0"/>
          </a:p>
        </p:txBody>
      </p:sp>
      <p:sp>
        <p:nvSpPr>
          <p:cNvPr id="4" name="Slide Number Placeholder 3"/>
          <p:cNvSpPr>
            <a:spLocks noGrp="1"/>
          </p:cNvSpPr>
          <p:nvPr>
            <p:ph type="sldNum" sz="quarter" idx="5"/>
          </p:nvPr>
        </p:nvSpPr>
        <p:spPr/>
        <p:txBody>
          <a:bodyPr/>
          <a:lstStyle/>
          <a:p>
            <a:fld id="{EC6D6CE1-3CB9-46BA-944F-4795BA648FE6}" type="slidenum">
              <a:rPr lang="en-US" smtClean="0"/>
              <a:t>12</a:t>
            </a:fld>
            <a:endParaRPr lang="en-US" dirty="0"/>
          </a:p>
        </p:txBody>
      </p:sp>
    </p:spTree>
    <p:extLst>
      <p:ext uri="{BB962C8B-B14F-4D97-AF65-F5344CB8AC3E}">
        <p14:creationId xmlns:p14="http://schemas.microsoft.com/office/powerpoint/2010/main" val="1995827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one simple example of spreading kindness within an organization. (200 flowers dispersed in an hour to employees) (administration encouraged employees to pick up a flower and pass it to somebody ) </a:t>
            </a:r>
          </a:p>
          <a:p>
            <a:endParaRPr lang="en-US" dirty="0"/>
          </a:p>
          <a:p>
            <a:r>
              <a:rPr lang="en-US" dirty="0"/>
              <a:t>Lake Region Healthcare sponsored a May Day event where they gave away single tulips in a vase as an act of kindness to share with co-workers. The project cost $100 for 100 tulips, simple yet effective.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6E393E-27DE-4C54-8A50-2F75E244F8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76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old adage is true:  it is better to give</a:t>
            </a:r>
            <a:r>
              <a:rPr lang="en-US" baseline="0" dirty="0"/>
              <a:t> than it is to receive.  We all love being on the receiving end of kindness, but it turns out that offering kindness to others actually benefits us more in the long run.  Let’s keep kindness flowing by both giving and receiving acts of kindness.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27C9F5-2EC4-4645-94A7-425B585E7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10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Dr. Seligman’s work he has found that doing an act of kindness produces the single most reliable momentary increase in well-being of any strategy that has been tested.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6E393E-27DE-4C54-8A50-2F75E244F8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14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Helping a neighbor, volunteering, or donating goods and services results in a ‘helper’s high,’ and you get more health benefits than you would from exercise or quitting smoking.</a:t>
            </a:r>
          </a:p>
          <a:p>
            <a:pPr marL="0" indent="0" rtl="0">
              <a:spcBef>
                <a:spcPts val="0"/>
              </a:spcBef>
              <a:spcAft>
                <a:spcPts val="0"/>
              </a:spcAft>
              <a:buFont typeface="Arial" panose="020B0604020202020204" pitchFamily="34" charset="0"/>
              <a:buNone/>
            </a:pPr>
            <a:endParaRPr lang="en-US" sz="1400" b="0" i="0" u="none" strike="noStrike" dirty="0">
              <a:solidFill>
                <a:srgbClr val="000000"/>
              </a:solidFill>
              <a:effectLst/>
              <a:latin typeface="Calibri" panose="020F0502020204030204" pitchFamily="34" charset="0"/>
            </a:endParaRPr>
          </a:p>
          <a:p>
            <a:pPr marL="0" indent="0" rtl="0">
              <a:spcBef>
                <a:spcPts val="0"/>
              </a:spcBef>
              <a:spcAft>
                <a:spcPts val="0"/>
              </a:spcAft>
              <a:buFont typeface="Arial" panose="020B0604020202020204" pitchFamily="34" charset="0"/>
              <a:buNone/>
            </a:pPr>
            <a:r>
              <a:rPr lang="en-US" sz="1400" b="0" i="0" u="none" strike="noStrike" dirty="0">
                <a:solidFill>
                  <a:srgbClr val="000000"/>
                </a:solidFill>
                <a:effectLst/>
                <a:latin typeface="Calibri" panose="020F0502020204030204" pitchFamily="34" charset="0"/>
              </a:rPr>
              <a:t>When people benefit from kindness they “pay it forward” by helping others who were not originally involved, and this creates a cascade of cooperation that influences dozens more in a social network.</a:t>
            </a:r>
            <a:br>
              <a:rPr lang="en-US" sz="1400" b="0" dirty="0">
                <a:effectLst/>
              </a:rPr>
            </a:br>
            <a:r>
              <a:rPr lang="en-US" sz="1400" b="0" i="0" u="none" strike="noStrike" dirty="0">
                <a:solidFill>
                  <a:srgbClr val="000000"/>
                </a:solidFill>
                <a:effectLst/>
                <a:latin typeface="Calibri" panose="020F0502020204030204" pitchFamily="34" charset="0"/>
              </a:rPr>
              <a:t>Those who spend money on others report much greater happiness than those who spend it on themselves.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most powerful way to increase your short-term feelings of happiness is to perform random acts of kindness to others.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Five acts of kindness in a week will increase your happiness for up to three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Sources: 20 Surprising Facts About Happiness</a:t>
            </a:r>
            <a:r>
              <a:rPr kumimoji="0" lang="en-US" sz="1400" b="0" i="0" u="none" strike="noStrike" kern="1200" cap="none" spc="0" normalizeH="0" baseline="0" noProof="0" dirty="0">
                <a:ln>
                  <a:noFill/>
                </a:ln>
                <a:solidFill>
                  <a:prstClr val="black"/>
                </a:solidFill>
                <a:effectLst/>
                <a:uLnTx/>
                <a:uFillTx/>
                <a:latin typeface="+mn-lt"/>
                <a:ea typeface="+mn-ea"/>
                <a:cs typeface="+mn-cs"/>
              </a:rPr>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By David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Weedmark</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hlinkClick r:id="rId4">
                  <a:extLst>
                    <a:ext uri="{A12FA001-AC4F-418D-AE19-62706E023703}">
                      <ahyp:hlinkClr xmlns:ahyp="http://schemas.microsoft.com/office/drawing/2018/hyperlinkcolor" val="tx"/>
                    </a:ext>
                  </a:extLst>
                </a:hlinkClick>
              </a:rPr>
              <a:t>10 Things Science Says Will Make You Happy</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By Jen Angel –  October 31, 2008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27C9F5-2EC4-4645-94A7-425B585E7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61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Oxytocin: which aids in lowering blood pressure and improving our overall heart-health. Oxytocin also increases our self-esteem and optimism, which is extra helpful when we’re in anxious or shy in a social situation.</a:t>
            </a:r>
          </a:p>
          <a:p>
            <a:endParaRPr lang="en-US" dirty="0"/>
          </a:p>
          <a:p>
            <a:r>
              <a:rPr lang="en-US" dirty="0"/>
              <a:t>Energy: About half of participants in one study reported that they feel stronger and more energetic after helping others; many also reported feeling calmer and less depressed, with increased feelings of self-worth” Christine Carter, UC Berkeley, Greater Good Science Center</a:t>
            </a:r>
          </a:p>
          <a:p>
            <a:endParaRPr lang="en-US" dirty="0"/>
          </a:p>
          <a:p>
            <a:r>
              <a:rPr lang="en-US" dirty="0"/>
              <a:t>Happiness: 2010 Harvard Business School survey of happiness in 136 countries found that people who are altruistic—in this case, people who were generous financially, such as with charitable donations—were happiest overall.</a:t>
            </a:r>
          </a:p>
          <a:p>
            <a:endParaRPr lang="en-US" dirty="0"/>
          </a:p>
          <a:p>
            <a:r>
              <a:rPr lang="en-US" dirty="0"/>
              <a:t>Lifespan: People who volunteer tend to experience fewer aches and pains. Giving help to others protects overall health twice as much as aspirin protects against heart disease. People 55 and older who volunteer for two or more organizations have an impressive 44% lower likelihood of dying early, and that’s after sifting out every other contributing factor, including physical health, exercise, gender, habits like smoking, marital status and many more. This is a stronger effect than exercising four times a week or going to church.” Christine Carter, Author, “Raising Happiness; In Pursuit of Joyful Kids and Happier Parents”</a:t>
            </a:r>
          </a:p>
          <a:p>
            <a:endParaRPr lang="en-US" dirty="0"/>
          </a:p>
          <a:p>
            <a:r>
              <a:rPr lang="en-US" dirty="0"/>
              <a:t>Pleasure: According to research from Emory University, when you are kind to another person, your brain’s pleasure and reward centers light up, as if you were the recipient of the good deed—not the giver. This phenomenon is called the “helper’s high.”</a:t>
            </a:r>
          </a:p>
          <a:p>
            <a:endParaRPr lang="en-US" dirty="0"/>
          </a:p>
          <a:p>
            <a:r>
              <a:rPr lang="en-US" dirty="0"/>
              <a:t>Serotonin: Like most medical antidepressants, kindness stimulates the production of serotonin. This feel-good chemical heals your wounds, calms you down, and makes you happy!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28C05-212A-4D0D-8E14-E6C5D5A0BB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10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PAIN</a:t>
            </a:r>
          </a:p>
          <a:p>
            <a:r>
              <a:rPr lang="en-US" dirty="0"/>
              <a:t>Engaging in acts of kindness produces endorphins—the brain’s natural painkiller!</a:t>
            </a:r>
          </a:p>
          <a:p>
            <a:r>
              <a:rPr lang="en-US" b="1" dirty="0"/>
              <a:t>STRESS</a:t>
            </a:r>
          </a:p>
          <a:p>
            <a:r>
              <a:rPr lang="en-US" dirty="0"/>
              <a:t>Perpetually kind people have 23% less cortisol (the stress hormone) and age slower than the average population!</a:t>
            </a:r>
          </a:p>
          <a:p>
            <a:r>
              <a:rPr lang="en-US" b="1" dirty="0"/>
              <a:t>ANXIETY</a:t>
            </a:r>
          </a:p>
          <a:p>
            <a:r>
              <a:rPr lang="en-US" dirty="0"/>
              <a:t>A group of highly anxious individuals performed at least six acts of kindness a week. After one month, there was a significant increase in positive moods, relationship satisfaction and a decrease in social avoidance in socially anxious individuals. University of British Columbia Study</a:t>
            </a:r>
          </a:p>
          <a:p>
            <a:r>
              <a:rPr lang="en-US" b="1" dirty="0"/>
              <a:t>DEPRESSION</a:t>
            </a:r>
          </a:p>
          <a:p>
            <a:r>
              <a:rPr lang="en-US" dirty="0"/>
              <a:t>Stephen Post of Case Western Reserve University School of Medicine found that when we give of ourselves, everything from life satisfaction to self- realization and physical health is significantly improved. Mortality is delayed, depression is reduced and well-being and good fortune are increased.</a:t>
            </a:r>
          </a:p>
          <a:p>
            <a:r>
              <a:rPr lang="en-US" b="1" dirty="0"/>
              <a:t>BLOOD PRESSURE</a:t>
            </a:r>
          </a:p>
          <a:p>
            <a:r>
              <a:rPr lang="en-US" dirty="0"/>
              <a:t>Committing acts of kindness lowers blood pressure. According to Dr. David R. Hamilton, acts of kindness create emotional warmth, which releases a hormone known as oxytocin. Oxytocin causes the release of a chemical called nitric oxide, which dilates the blood vessels. This reduces blood pressure and, therefore, oxytocin is known as a “cardioprotective” hormone. It protects the heart by lowering blood pressure.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27C9F5-2EC4-4645-94A7-425B585E7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248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positive effects of kindness are experienced in the brain of everyone who witnessed the act, improving their mood and making them significantly more likely to “pay it forward.” This means one good deed in a crowded area can create a domino effect and improve the day of dozens of people! It’s kind of like weight training, we found that people can actually build up their compassion ‘muscle’ and respond to others’ suffering with care and a desire to help.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27C9F5-2EC4-4645-94A7-425B585E7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41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Dr. Seligman’s work he has found that doing an act of kindness produces the single most reliable momentary increase in well-being of any strategy that has been tested.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6E393E-27DE-4C54-8A50-2F75E244F8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72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Simple. Give Freely. The smallest gestures can mean the most. Here are ideas to inspire you.</a:t>
            </a:r>
          </a:p>
          <a:p>
            <a:endParaRPr lang="en-US" dirty="0"/>
          </a:p>
          <a:p>
            <a:r>
              <a:rPr lang="en-US" dirty="0"/>
              <a:t>https://www.psychologytoday.com/us/blog/changepower/201711/16-easy-random-acts-kindness-practice-today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28C05-212A-4D0D-8E14-E6C5D5A0BB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7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56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979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28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1/16/2020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7055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8784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1/16/2020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5928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6508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501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396329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8627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1/16/2020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297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8983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0500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7408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1/16/2020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1586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C8CB5BB-EF9F-4390-8459-CE017993897F}"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9AFDA-2BE3-485C-922A-4769AB95EB16}"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858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CB5BB-EF9F-4390-8459-CE017993897F}"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9AFDA-2BE3-485C-922A-4769AB95EB16}" type="slidenum">
              <a:rPr lang="en-US" smtClean="0"/>
              <a:t>‹#›</a:t>
            </a:fld>
            <a:endParaRPr lang="en-US" dirty="0"/>
          </a:p>
        </p:txBody>
      </p:sp>
    </p:spTree>
    <p:extLst>
      <p:ext uri="{BB962C8B-B14F-4D97-AF65-F5344CB8AC3E}">
        <p14:creationId xmlns:p14="http://schemas.microsoft.com/office/powerpoint/2010/main" val="324912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CB5BB-EF9F-4390-8459-CE017993897F}"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9AFDA-2BE3-485C-922A-4769AB95EB16}"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417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8CB5BB-EF9F-4390-8459-CE017993897F}"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9AFDA-2BE3-485C-922A-4769AB95EB16}" type="slidenum">
              <a:rPr lang="en-US" smtClean="0"/>
              <a:t>‹#›</a:t>
            </a:fld>
            <a:endParaRPr lang="en-US" dirty="0"/>
          </a:p>
        </p:txBody>
      </p:sp>
    </p:spTree>
    <p:extLst>
      <p:ext uri="{BB962C8B-B14F-4D97-AF65-F5344CB8AC3E}">
        <p14:creationId xmlns:p14="http://schemas.microsoft.com/office/powerpoint/2010/main" val="1550898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8CB5BB-EF9F-4390-8459-CE017993897F}" type="datetimeFigureOut">
              <a:rPr lang="en-US" smtClean="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39AFDA-2BE3-485C-922A-4769AB95EB16}" type="slidenum">
              <a:rPr lang="en-US" smtClean="0"/>
              <a:t>‹#›</a:t>
            </a:fld>
            <a:endParaRPr lang="en-US" dirty="0"/>
          </a:p>
        </p:txBody>
      </p:sp>
    </p:spTree>
    <p:extLst>
      <p:ext uri="{BB962C8B-B14F-4D97-AF65-F5344CB8AC3E}">
        <p14:creationId xmlns:p14="http://schemas.microsoft.com/office/powerpoint/2010/main" val="906674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8CB5BB-EF9F-4390-8459-CE017993897F}" type="datetimeFigureOut">
              <a:rPr lang="en-US" smtClean="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39AFDA-2BE3-485C-922A-4769AB95EB16}" type="slidenum">
              <a:rPr lang="en-US" smtClean="0"/>
              <a:t>‹#›</a:t>
            </a:fld>
            <a:endParaRPr lang="en-US" dirty="0"/>
          </a:p>
        </p:txBody>
      </p:sp>
    </p:spTree>
    <p:extLst>
      <p:ext uri="{BB962C8B-B14F-4D97-AF65-F5344CB8AC3E}">
        <p14:creationId xmlns:p14="http://schemas.microsoft.com/office/powerpoint/2010/main" val="2062448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CB5BB-EF9F-4390-8459-CE017993897F}" type="datetimeFigureOut">
              <a:rPr lang="en-US" smtClean="0"/>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39AFDA-2BE3-485C-922A-4769AB95EB16}" type="slidenum">
              <a:rPr lang="en-US" smtClean="0"/>
              <a:t>‹#›</a:t>
            </a:fld>
            <a:endParaRPr lang="en-US" dirty="0"/>
          </a:p>
        </p:txBody>
      </p:sp>
    </p:spTree>
    <p:extLst>
      <p:ext uri="{BB962C8B-B14F-4D97-AF65-F5344CB8AC3E}">
        <p14:creationId xmlns:p14="http://schemas.microsoft.com/office/powerpoint/2010/main" val="369682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500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8CB5BB-EF9F-4390-8459-CE017993897F}"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9AFDA-2BE3-485C-922A-4769AB95EB16}" type="slidenum">
              <a:rPr lang="en-US" smtClean="0"/>
              <a:t>‹#›</a:t>
            </a:fld>
            <a:endParaRPr lang="en-US" dirty="0"/>
          </a:p>
        </p:txBody>
      </p:sp>
    </p:spTree>
    <p:extLst>
      <p:ext uri="{BB962C8B-B14F-4D97-AF65-F5344CB8AC3E}">
        <p14:creationId xmlns:p14="http://schemas.microsoft.com/office/powerpoint/2010/main" val="2754880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CB5BB-EF9F-4390-8459-CE017993897F}"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9AFDA-2BE3-485C-922A-4769AB95EB16}"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767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CB5BB-EF9F-4390-8459-CE017993897F}"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9AFDA-2BE3-485C-922A-4769AB95EB16}" type="slidenum">
              <a:rPr lang="en-US" smtClean="0"/>
              <a:t>‹#›</a:t>
            </a:fld>
            <a:endParaRPr lang="en-US" dirty="0"/>
          </a:p>
        </p:txBody>
      </p:sp>
    </p:spTree>
    <p:extLst>
      <p:ext uri="{BB962C8B-B14F-4D97-AF65-F5344CB8AC3E}">
        <p14:creationId xmlns:p14="http://schemas.microsoft.com/office/powerpoint/2010/main" val="2377476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CB5BB-EF9F-4390-8459-CE017993897F}"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9AFDA-2BE3-485C-922A-4769AB95EB16}"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293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C8CB5BB-EF9F-4390-8459-CE017993897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9AFDA-2BE3-485C-922A-4769AB95EB1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444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CB5BB-EF9F-4390-8459-CE017993897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9AFDA-2BE3-485C-922A-4769AB95EB16}" type="slidenum">
              <a:rPr lang="en-US" smtClean="0"/>
              <a:t>‹#›</a:t>
            </a:fld>
            <a:endParaRPr lang="en-US"/>
          </a:p>
        </p:txBody>
      </p:sp>
    </p:spTree>
    <p:extLst>
      <p:ext uri="{BB962C8B-B14F-4D97-AF65-F5344CB8AC3E}">
        <p14:creationId xmlns:p14="http://schemas.microsoft.com/office/powerpoint/2010/main" val="3305916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CB5BB-EF9F-4390-8459-CE017993897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9AFDA-2BE3-485C-922A-4769AB95EB1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784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8CB5BB-EF9F-4390-8459-CE017993897F}"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9AFDA-2BE3-485C-922A-4769AB95EB16}" type="slidenum">
              <a:rPr lang="en-US" smtClean="0"/>
              <a:t>‹#›</a:t>
            </a:fld>
            <a:endParaRPr lang="en-US"/>
          </a:p>
        </p:txBody>
      </p:sp>
    </p:spTree>
    <p:extLst>
      <p:ext uri="{BB962C8B-B14F-4D97-AF65-F5344CB8AC3E}">
        <p14:creationId xmlns:p14="http://schemas.microsoft.com/office/powerpoint/2010/main" val="1699141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8CB5BB-EF9F-4390-8459-CE017993897F}"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9AFDA-2BE3-485C-922A-4769AB95EB16}" type="slidenum">
              <a:rPr lang="en-US" smtClean="0"/>
              <a:t>‹#›</a:t>
            </a:fld>
            <a:endParaRPr lang="en-US"/>
          </a:p>
        </p:txBody>
      </p:sp>
    </p:spTree>
    <p:extLst>
      <p:ext uri="{BB962C8B-B14F-4D97-AF65-F5344CB8AC3E}">
        <p14:creationId xmlns:p14="http://schemas.microsoft.com/office/powerpoint/2010/main" val="2824436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8CB5BB-EF9F-4390-8459-CE017993897F}"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9AFDA-2BE3-485C-922A-4769AB95EB16}" type="slidenum">
              <a:rPr lang="en-US" smtClean="0"/>
              <a:t>‹#›</a:t>
            </a:fld>
            <a:endParaRPr lang="en-US"/>
          </a:p>
        </p:txBody>
      </p:sp>
    </p:spTree>
    <p:extLst>
      <p:ext uri="{BB962C8B-B14F-4D97-AF65-F5344CB8AC3E}">
        <p14:creationId xmlns:p14="http://schemas.microsoft.com/office/powerpoint/2010/main" val="236550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31487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CB5BB-EF9F-4390-8459-CE017993897F}"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9AFDA-2BE3-485C-922A-4769AB95EB16}" type="slidenum">
              <a:rPr lang="en-US" smtClean="0"/>
              <a:t>‹#›</a:t>
            </a:fld>
            <a:endParaRPr lang="en-US"/>
          </a:p>
        </p:txBody>
      </p:sp>
    </p:spTree>
    <p:extLst>
      <p:ext uri="{BB962C8B-B14F-4D97-AF65-F5344CB8AC3E}">
        <p14:creationId xmlns:p14="http://schemas.microsoft.com/office/powerpoint/2010/main" val="3421556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8CB5BB-EF9F-4390-8459-CE017993897F}"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9AFDA-2BE3-485C-922A-4769AB95EB16}" type="slidenum">
              <a:rPr lang="en-US" smtClean="0"/>
              <a:t>‹#›</a:t>
            </a:fld>
            <a:endParaRPr lang="en-US"/>
          </a:p>
        </p:txBody>
      </p:sp>
    </p:spTree>
    <p:extLst>
      <p:ext uri="{BB962C8B-B14F-4D97-AF65-F5344CB8AC3E}">
        <p14:creationId xmlns:p14="http://schemas.microsoft.com/office/powerpoint/2010/main" val="3192735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CB5BB-EF9F-4390-8459-CE017993897F}"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9AFDA-2BE3-485C-922A-4769AB95EB16}"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684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CB5BB-EF9F-4390-8459-CE017993897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9AFDA-2BE3-485C-922A-4769AB95EB16}" type="slidenum">
              <a:rPr lang="en-US" smtClean="0"/>
              <a:t>‹#›</a:t>
            </a:fld>
            <a:endParaRPr lang="en-US"/>
          </a:p>
        </p:txBody>
      </p:sp>
    </p:spTree>
    <p:extLst>
      <p:ext uri="{BB962C8B-B14F-4D97-AF65-F5344CB8AC3E}">
        <p14:creationId xmlns:p14="http://schemas.microsoft.com/office/powerpoint/2010/main" val="22513281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CB5BB-EF9F-4390-8459-CE017993897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9AFDA-2BE3-485C-922A-4769AB95EB1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8104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C8CB5BB-EF9F-4390-8459-CE017993897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9AFDA-2BE3-485C-922A-4769AB95EB1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520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CB5BB-EF9F-4390-8459-CE017993897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9AFDA-2BE3-485C-922A-4769AB95EB16}" type="slidenum">
              <a:rPr lang="en-US" smtClean="0"/>
              <a:t>‹#›</a:t>
            </a:fld>
            <a:endParaRPr lang="en-US"/>
          </a:p>
        </p:txBody>
      </p:sp>
    </p:spTree>
    <p:extLst>
      <p:ext uri="{BB962C8B-B14F-4D97-AF65-F5344CB8AC3E}">
        <p14:creationId xmlns:p14="http://schemas.microsoft.com/office/powerpoint/2010/main" val="1579489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CB5BB-EF9F-4390-8459-CE017993897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9AFDA-2BE3-485C-922A-4769AB95EB1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606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8CB5BB-EF9F-4390-8459-CE017993897F}"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9AFDA-2BE3-485C-922A-4769AB95EB16}" type="slidenum">
              <a:rPr lang="en-US" smtClean="0"/>
              <a:t>‹#›</a:t>
            </a:fld>
            <a:endParaRPr lang="en-US"/>
          </a:p>
        </p:txBody>
      </p:sp>
    </p:spTree>
    <p:extLst>
      <p:ext uri="{BB962C8B-B14F-4D97-AF65-F5344CB8AC3E}">
        <p14:creationId xmlns:p14="http://schemas.microsoft.com/office/powerpoint/2010/main" val="39776388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8CB5BB-EF9F-4390-8459-CE017993897F}"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9AFDA-2BE3-485C-922A-4769AB95EB16}" type="slidenum">
              <a:rPr lang="en-US" smtClean="0"/>
              <a:t>‹#›</a:t>
            </a:fld>
            <a:endParaRPr lang="en-US"/>
          </a:p>
        </p:txBody>
      </p:sp>
    </p:spTree>
    <p:extLst>
      <p:ext uri="{BB962C8B-B14F-4D97-AF65-F5344CB8AC3E}">
        <p14:creationId xmlns:p14="http://schemas.microsoft.com/office/powerpoint/2010/main" val="52068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28620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8CB5BB-EF9F-4390-8459-CE017993897F}"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9AFDA-2BE3-485C-922A-4769AB95EB16}" type="slidenum">
              <a:rPr lang="en-US" smtClean="0"/>
              <a:t>‹#›</a:t>
            </a:fld>
            <a:endParaRPr lang="en-US"/>
          </a:p>
        </p:txBody>
      </p:sp>
    </p:spTree>
    <p:extLst>
      <p:ext uri="{BB962C8B-B14F-4D97-AF65-F5344CB8AC3E}">
        <p14:creationId xmlns:p14="http://schemas.microsoft.com/office/powerpoint/2010/main" val="1828882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CB5BB-EF9F-4390-8459-CE017993897F}"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9AFDA-2BE3-485C-922A-4769AB95EB16}" type="slidenum">
              <a:rPr lang="en-US" smtClean="0"/>
              <a:t>‹#›</a:t>
            </a:fld>
            <a:endParaRPr lang="en-US"/>
          </a:p>
        </p:txBody>
      </p:sp>
    </p:spTree>
    <p:extLst>
      <p:ext uri="{BB962C8B-B14F-4D97-AF65-F5344CB8AC3E}">
        <p14:creationId xmlns:p14="http://schemas.microsoft.com/office/powerpoint/2010/main" val="13691413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8CB5BB-EF9F-4390-8459-CE017993897F}"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9AFDA-2BE3-485C-922A-4769AB95EB16}" type="slidenum">
              <a:rPr lang="en-US" smtClean="0"/>
              <a:t>‹#›</a:t>
            </a:fld>
            <a:endParaRPr lang="en-US"/>
          </a:p>
        </p:txBody>
      </p:sp>
    </p:spTree>
    <p:extLst>
      <p:ext uri="{BB962C8B-B14F-4D97-AF65-F5344CB8AC3E}">
        <p14:creationId xmlns:p14="http://schemas.microsoft.com/office/powerpoint/2010/main" val="35031089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CB5BB-EF9F-4390-8459-CE017993897F}"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9AFDA-2BE3-485C-922A-4769AB95EB16}"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1443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CB5BB-EF9F-4390-8459-CE017993897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9AFDA-2BE3-485C-922A-4769AB95EB16}" type="slidenum">
              <a:rPr lang="en-US" smtClean="0"/>
              <a:t>‹#›</a:t>
            </a:fld>
            <a:endParaRPr lang="en-US"/>
          </a:p>
        </p:txBody>
      </p:sp>
    </p:spTree>
    <p:extLst>
      <p:ext uri="{BB962C8B-B14F-4D97-AF65-F5344CB8AC3E}">
        <p14:creationId xmlns:p14="http://schemas.microsoft.com/office/powerpoint/2010/main" val="3500000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CB5BB-EF9F-4390-8459-CE017993897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9AFDA-2BE3-485C-922A-4769AB95EB1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73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922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522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5038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64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298CD5-6C1E-4009-B41F-6DF62E31D3BE}" type="datetimeFigureOut">
              <a:rPr lang="en-US" smtClean="0"/>
              <a:pPr/>
              <a:t>1/16/2020</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230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1/16/2020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976171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C8CB5BB-EF9F-4390-8459-CE017993897F}" type="datetimeFigureOut">
              <a:rPr lang="en-US" smtClean="0"/>
              <a:t>1/16/2020</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39AFDA-2BE3-485C-922A-4769AB95EB16}"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1281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C8CB5BB-EF9F-4390-8459-CE017993897F}" type="datetimeFigureOut">
              <a:rPr lang="en-US" smtClean="0"/>
              <a:t>1/16/2020</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39AFDA-2BE3-485C-922A-4769AB95EB1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8839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C8CB5BB-EF9F-4390-8459-CE017993897F}" type="datetimeFigureOut">
              <a:rPr lang="en-US" smtClean="0"/>
              <a:t>1/16/2020</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39AFDA-2BE3-485C-922A-4769AB95EB1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0126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ideo" Target="https://www.youtube.com/embed/O9UByLyOjBM" TargetMode="External"/><Relationship Id="rId6" Type="http://schemas.openxmlformats.org/officeDocument/2006/relationships/image" Target="../media/image8.png"/><Relationship Id="rId5" Type="http://schemas.openxmlformats.org/officeDocument/2006/relationships/hyperlink" Target="https://youtu.be/O9UByLyOjBM"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5F40173-F096-49CC-A730-A2DF1F04E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6CEF0B-5733-482C-9868-4C57AF79D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4276" y="640080"/>
            <a:ext cx="4208656" cy="3034857"/>
          </a:xfrm>
        </p:spPr>
        <p:txBody>
          <a:bodyPr anchor="b">
            <a:normAutofit/>
          </a:bodyPr>
          <a:lstStyle/>
          <a:p>
            <a:r>
              <a:rPr lang="en-US" sz="4400" b="1">
                <a:solidFill>
                  <a:srgbClr val="FFFFFF"/>
                </a:solidFill>
              </a:rPr>
              <a:t>Random Acts of Kindness</a:t>
            </a:r>
            <a:r>
              <a:rPr lang="en-US" sz="4400">
                <a:solidFill>
                  <a:srgbClr val="FFFFFF"/>
                </a:solidFill>
              </a:rPr>
              <a:t>	 </a:t>
            </a:r>
          </a:p>
        </p:txBody>
      </p:sp>
      <p:sp>
        <p:nvSpPr>
          <p:cNvPr id="3" name="Subtitle 2"/>
          <p:cNvSpPr>
            <a:spLocks noGrp="1"/>
          </p:cNvSpPr>
          <p:nvPr>
            <p:ph type="subTitle" idx="1"/>
          </p:nvPr>
        </p:nvSpPr>
        <p:spPr>
          <a:xfrm>
            <a:off x="638921" y="3849539"/>
            <a:ext cx="4204012" cy="2359417"/>
          </a:xfrm>
        </p:spPr>
        <p:txBody>
          <a:bodyPr anchor="t">
            <a:normAutofit/>
          </a:bodyPr>
          <a:lstStyle/>
          <a:p>
            <a:pPr algn="r"/>
            <a:r>
              <a:rPr lang="en-US" sz="1600">
                <a:solidFill>
                  <a:srgbClr val="FFFFFF"/>
                </a:solidFill>
              </a:rPr>
              <a:t>Practice #2</a:t>
            </a:r>
          </a:p>
        </p:txBody>
      </p:sp>
      <p:cxnSp>
        <p:nvCxnSpPr>
          <p:cNvPr id="20" name="Straight Connector 19">
            <a:extLst>
              <a:ext uri="{FF2B5EF4-FFF2-40B4-BE49-F238E27FC236}">
                <a16:creationId xmlns:a16="http://schemas.microsoft.com/office/drawing/2014/main" id="{FC5D3B4D-9BAC-482B-A34B-01BB35CB53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srcRect l="9091" t="3538" b="14316"/>
          <a:stretch/>
        </p:blipFill>
        <p:spPr>
          <a:xfrm>
            <a:off x="6096000" y="1894025"/>
            <a:ext cx="5459470" cy="3070926"/>
          </a:xfrm>
          <a:prstGeom prst="rect">
            <a:avLst/>
          </a:prstGeom>
        </p:spPr>
      </p:pic>
    </p:spTree>
    <p:extLst>
      <p:ext uri="{BB962C8B-B14F-4D97-AF65-F5344CB8AC3E}">
        <p14:creationId xmlns:p14="http://schemas.microsoft.com/office/powerpoint/2010/main" val="1390571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6"/>
            <a:ext cx="5916998" cy="1499616"/>
          </a:xfrm>
        </p:spPr>
        <p:txBody>
          <a:bodyPr>
            <a:normAutofit/>
          </a:bodyPr>
          <a:lstStyle/>
          <a:p>
            <a:r>
              <a:rPr lang="en-US" sz="4400" dirty="0"/>
              <a:t>Simple Acts of Kindness </a:t>
            </a:r>
          </a:p>
        </p:txBody>
      </p:sp>
      <p:sp>
        <p:nvSpPr>
          <p:cNvPr id="3" name="Content Placeholder 2"/>
          <p:cNvSpPr>
            <a:spLocks noGrp="1"/>
          </p:cNvSpPr>
          <p:nvPr>
            <p:ph idx="1"/>
          </p:nvPr>
        </p:nvSpPr>
        <p:spPr>
          <a:xfrm>
            <a:off x="1024128" y="2286000"/>
            <a:ext cx="4429615" cy="3931920"/>
          </a:xfrm>
        </p:spPr>
        <p:txBody>
          <a:bodyPr>
            <a:normAutofit/>
          </a:bodyPr>
          <a:lstStyle/>
          <a:p>
            <a:pPr marL="502920" indent="-457200">
              <a:buFont typeface="+mj-lt"/>
              <a:buAutoNum type="arabicPeriod" startAt="5"/>
            </a:pPr>
            <a:r>
              <a:rPr lang="en-US" dirty="0"/>
              <a:t>Call a relative or friend to see how they're doing.</a:t>
            </a:r>
          </a:p>
          <a:p>
            <a:pPr marL="502920" indent="-457200">
              <a:buFont typeface="+mj-lt"/>
              <a:buAutoNum type="arabicPeriod" startAt="5"/>
            </a:pPr>
            <a:r>
              <a:rPr lang="en-US" dirty="0"/>
              <a:t>Offer to pick up groceries or medications for someone who is ill.</a:t>
            </a:r>
          </a:p>
          <a:p>
            <a:pPr marL="502920" indent="-457200">
              <a:buFont typeface="+mj-lt"/>
              <a:buAutoNum type="arabicPeriod" startAt="5"/>
            </a:pPr>
            <a:r>
              <a:rPr lang="en-US" dirty="0"/>
              <a:t>Buy a cup of coffee for a stranger.</a:t>
            </a:r>
          </a:p>
          <a:p>
            <a:pPr marL="502920" indent="-457200">
              <a:buFont typeface="+mj-lt"/>
              <a:buAutoNum type="arabicPeriod" startAt="5"/>
            </a:pPr>
            <a:r>
              <a:rPr lang="en-US" dirty="0"/>
              <a:t>Write a check to a worthwhile charity.</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04" r="1585" b="3"/>
          <a:stretch/>
        </p:blipFill>
        <p:spPr>
          <a:xfrm>
            <a:off x="6750056" y="1330036"/>
            <a:ext cx="4469356" cy="4569229"/>
          </a:xfrm>
          <a:prstGeom prst="rect">
            <a:avLst/>
          </a:prstGeom>
        </p:spPr>
      </p:pic>
      <p:pic>
        <p:nvPicPr>
          <p:cNvPr id="7" name="Picture 6">
            <a:extLst>
              <a:ext uri="{FF2B5EF4-FFF2-40B4-BE49-F238E27FC236}">
                <a16:creationId xmlns:a16="http://schemas.microsoft.com/office/drawing/2014/main" id="{5E1B0A43-31BB-47F0-A2A5-321906BE7DF2}"/>
              </a:ext>
            </a:extLst>
          </p:cNvPr>
          <p:cNvPicPr>
            <a:picLocks noChangeAspect="1"/>
          </p:cNvPicPr>
          <p:nvPr/>
        </p:nvPicPr>
        <p:blipFill>
          <a:blip r:embed="rId4"/>
          <a:stretch>
            <a:fillRect/>
          </a:stretch>
        </p:blipFill>
        <p:spPr>
          <a:xfrm>
            <a:off x="4401620" y="5453075"/>
            <a:ext cx="2431297" cy="1294715"/>
          </a:xfrm>
          <a:prstGeom prst="rect">
            <a:avLst/>
          </a:prstGeom>
        </p:spPr>
      </p:pic>
    </p:spTree>
    <p:extLst>
      <p:ext uri="{BB962C8B-B14F-4D97-AF65-F5344CB8AC3E}">
        <p14:creationId xmlns:p14="http://schemas.microsoft.com/office/powerpoint/2010/main" val="3262574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r>
              <a:rPr lang="en-US" dirty="0"/>
              <a:t>Simple Acts of Kindness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04" y="2386051"/>
            <a:ext cx="3448851" cy="3448851"/>
          </a:xfrm>
          <a:prstGeom prst="rect">
            <a:avLst/>
          </a:prstGeom>
        </p:spPr>
      </p:pic>
      <p:sp>
        <p:nvSpPr>
          <p:cNvPr id="3" name="Content Placeholder 2"/>
          <p:cNvSpPr>
            <a:spLocks noGrp="1"/>
          </p:cNvSpPr>
          <p:nvPr>
            <p:ph idx="1"/>
          </p:nvPr>
        </p:nvSpPr>
        <p:spPr>
          <a:xfrm>
            <a:off x="5063613" y="2286000"/>
            <a:ext cx="5680587" cy="4023360"/>
          </a:xfrm>
        </p:spPr>
        <p:txBody>
          <a:bodyPr>
            <a:normAutofit/>
          </a:bodyPr>
          <a:lstStyle/>
          <a:p>
            <a:pPr marL="502920" indent="-457200">
              <a:buFont typeface="+mj-lt"/>
              <a:buAutoNum type="arabicPeriod" startAt="9"/>
            </a:pPr>
            <a:r>
              <a:rPr lang="en-US" dirty="0"/>
              <a:t>For five minutes, listen to someone without interrupting.</a:t>
            </a:r>
          </a:p>
          <a:p>
            <a:pPr marL="502920" indent="-457200">
              <a:buFont typeface="+mj-lt"/>
              <a:buAutoNum type="arabicPeriod" startAt="9"/>
            </a:pPr>
            <a:r>
              <a:rPr lang="en-US" dirty="0"/>
              <a:t>Slow down. Research tells us you are more likely to be kind to others when you are not in a hurry. </a:t>
            </a:r>
          </a:p>
          <a:p>
            <a:pPr marL="502920" indent="-457200">
              <a:buFont typeface="+mj-lt"/>
              <a:buAutoNum type="arabicPeriod" startAt="9"/>
            </a:pPr>
            <a:r>
              <a:rPr lang="en-US" dirty="0"/>
              <a:t>Give someone you love a hug. Say, "I love you."</a:t>
            </a:r>
          </a:p>
          <a:p>
            <a:pPr marL="502920" indent="-457200">
              <a:buFont typeface="+mj-lt"/>
              <a:buAutoNum type="arabicPeriod" startAt="9"/>
            </a:pPr>
            <a:r>
              <a:rPr lang="en-US" dirty="0"/>
              <a:t>If you can afford it, contribute a few dollars when someone comes up short in the check-out line. </a:t>
            </a:r>
          </a:p>
          <a:p>
            <a:endParaRPr lang="en-US" dirty="0"/>
          </a:p>
        </p:txBody>
      </p:sp>
      <p:pic>
        <p:nvPicPr>
          <p:cNvPr id="6" name="Picture 5">
            <a:extLst>
              <a:ext uri="{FF2B5EF4-FFF2-40B4-BE49-F238E27FC236}">
                <a16:creationId xmlns:a16="http://schemas.microsoft.com/office/drawing/2014/main" id="{DF9231C7-E29D-4510-A94A-8995B4AA8F2C}"/>
              </a:ext>
            </a:extLst>
          </p:cNvPr>
          <p:cNvPicPr>
            <a:picLocks noChangeAspect="1"/>
          </p:cNvPicPr>
          <p:nvPr/>
        </p:nvPicPr>
        <p:blipFill>
          <a:blip r:embed="rId4"/>
          <a:stretch>
            <a:fillRect/>
          </a:stretch>
        </p:blipFill>
        <p:spPr>
          <a:xfrm>
            <a:off x="10260172" y="6029011"/>
            <a:ext cx="1556728" cy="828989"/>
          </a:xfrm>
          <a:prstGeom prst="rect">
            <a:avLst/>
          </a:prstGeom>
        </p:spPr>
      </p:pic>
    </p:spTree>
    <p:extLst>
      <p:ext uri="{BB962C8B-B14F-4D97-AF65-F5344CB8AC3E}">
        <p14:creationId xmlns:p14="http://schemas.microsoft.com/office/powerpoint/2010/main" val="329729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dirty="0"/>
              <a:t>Simple Acts of Kindness </a:t>
            </a:r>
          </a:p>
        </p:txBody>
      </p:sp>
      <p:sp>
        <p:nvSpPr>
          <p:cNvPr id="5" name="Content Placeholder 4"/>
          <p:cNvSpPr>
            <a:spLocks noGrp="1"/>
          </p:cNvSpPr>
          <p:nvPr>
            <p:ph idx="1"/>
          </p:nvPr>
        </p:nvSpPr>
        <p:spPr>
          <a:xfrm>
            <a:off x="1024129" y="2286000"/>
            <a:ext cx="5655640" cy="3913322"/>
          </a:xfrm>
        </p:spPr>
        <p:txBody>
          <a:bodyPr/>
          <a:lstStyle/>
          <a:p>
            <a:pPr marL="502920" indent="-457200">
              <a:buFont typeface="+mj-lt"/>
              <a:buAutoNum type="arabicPeriod" startAt="13"/>
            </a:pPr>
            <a:r>
              <a:rPr lang="en-US" dirty="0"/>
              <a:t>Donate blood.</a:t>
            </a:r>
          </a:p>
          <a:p>
            <a:pPr marL="502920" indent="-457200">
              <a:buFont typeface="+mj-lt"/>
              <a:buAutoNum type="arabicPeriod" startAt="13"/>
            </a:pPr>
            <a:r>
              <a:rPr lang="en-US" dirty="0"/>
              <a:t>Give a ride to someone who doesn’t have a car.</a:t>
            </a:r>
          </a:p>
          <a:p>
            <a:pPr marL="502920" indent="-457200">
              <a:buFont typeface="+mj-lt"/>
              <a:buAutoNum type="arabicPeriod" startAt="13"/>
            </a:pPr>
            <a:r>
              <a:rPr lang="en-US" dirty="0"/>
              <a:t>Babysit for a friend or relative who needs some “me time.”</a:t>
            </a:r>
          </a:p>
          <a:p>
            <a:pPr marL="502920" indent="-457200">
              <a:buFont typeface="+mj-lt"/>
              <a:buAutoNum type="arabicPeriod" startAt="13"/>
            </a:pPr>
            <a:r>
              <a:rPr lang="en-US" dirty="0"/>
              <a:t>Make soup and share it with neighbors.  </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909108"/>
            <a:ext cx="3302549" cy="3302549"/>
          </a:xfrm>
          <a:prstGeom prst="rect">
            <a:avLst/>
          </a:prstGeom>
          <a:solidFill>
            <a:schemeClr val="bg2"/>
          </a:solidFill>
        </p:spPr>
      </p:pic>
      <p:pic>
        <p:nvPicPr>
          <p:cNvPr id="7" name="Picture 6">
            <a:extLst>
              <a:ext uri="{FF2B5EF4-FFF2-40B4-BE49-F238E27FC236}">
                <a16:creationId xmlns:a16="http://schemas.microsoft.com/office/drawing/2014/main" id="{01577C8A-B66E-4ABF-8D86-6D4333F311CB}"/>
              </a:ext>
            </a:extLst>
          </p:cNvPr>
          <p:cNvPicPr>
            <a:picLocks noChangeAspect="1"/>
          </p:cNvPicPr>
          <p:nvPr/>
        </p:nvPicPr>
        <p:blipFill>
          <a:blip r:embed="rId4"/>
          <a:stretch>
            <a:fillRect/>
          </a:stretch>
        </p:blipFill>
        <p:spPr>
          <a:xfrm>
            <a:off x="4572001" y="5211657"/>
            <a:ext cx="2431297" cy="1294715"/>
          </a:xfrm>
          <a:prstGeom prst="rect">
            <a:avLst/>
          </a:prstGeom>
        </p:spPr>
      </p:pic>
    </p:spTree>
    <p:extLst>
      <p:ext uri="{BB962C8B-B14F-4D97-AF65-F5344CB8AC3E}">
        <p14:creationId xmlns:p14="http://schemas.microsoft.com/office/powerpoint/2010/main" val="21371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74">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3" name="Straight Connector 76">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34" name="Rectangle 78">
            <a:extLst>
              <a:ext uri="{FF2B5EF4-FFF2-40B4-BE49-F238E27FC236}">
                <a16:creationId xmlns:a16="http://schemas.microsoft.com/office/drawing/2014/main" id="{E001EBEE-7F7A-4EEE-8CD5-9B3740ECB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35" name="Rectangle 80">
            <a:extLst>
              <a:ext uri="{FF2B5EF4-FFF2-40B4-BE49-F238E27FC236}">
                <a16:creationId xmlns:a16="http://schemas.microsoft.com/office/drawing/2014/main" id="{B5281BC8-9061-4C9E-88FC-2B98B09A3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itle 4">
            <a:extLst>
              <a:ext uri="{FF2B5EF4-FFF2-40B4-BE49-F238E27FC236}">
                <a16:creationId xmlns:a16="http://schemas.microsoft.com/office/drawing/2014/main" id="{E4740D33-EFA0-426D-AF68-2064D8D23A63}"/>
              </a:ext>
            </a:extLst>
          </p:cNvPr>
          <p:cNvSpPr>
            <a:spLocks noGrp="1"/>
          </p:cNvSpPr>
          <p:nvPr>
            <p:ph type="title"/>
          </p:nvPr>
        </p:nvSpPr>
        <p:spPr>
          <a:xfrm>
            <a:off x="634276" y="640080"/>
            <a:ext cx="4208656" cy="2788917"/>
          </a:xfrm>
        </p:spPr>
        <p:txBody>
          <a:bodyPr vert="horz" lIns="91440" tIns="45720" rIns="91440" bIns="45720" rtlCol="0" anchor="b">
            <a:normAutofit fontScale="90000"/>
          </a:bodyPr>
          <a:lstStyle/>
          <a:p>
            <a:br>
              <a:rPr lang="en-US" sz="6000" b="1">
                <a:solidFill>
                  <a:srgbClr val="FFFFFF"/>
                </a:solidFill>
              </a:rPr>
            </a:br>
            <a:br>
              <a:rPr lang="en-US" sz="6000" b="1">
                <a:solidFill>
                  <a:srgbClr val="FFFFFF"/>
                </a:solidFill>
              </a:rPr>
            </a:br>
            <a:br>
              <a:rPr lang="en-US" sz="6000" b="1">
                <a:solidFill>
                  <a:srgbClr val="FFFFFF"/>
                </a:solidFill>
              </a:rPr>
            </a:br>
            <a:br>
              <a:rPr lang="en-US" sz="6000" b="1">
                <a:solidFill>
                  <a:srgbClr val="FFFFFF"/>
                </a:solidFill>
              </a:rPr>
            </a:br>
            <a:br>
              <a:rPr lang="en-US" sz="6000" b="1">
                <a:solidFill>
                  <a:srgbClr val="FFFFFF"/>
                </a:solidFill>
              </a:rPr>
            </a:br>
            <a:r>
              <a:rPr lang="en-US" sz="6000" b="1">
                <a:solidFill>
                  <a:srgbClr val="FFFFFF"/>
                </a:solidFill>
              </a:rPr>
              <a:t>Lake Region Healthcare</a:t>
            </a:r>
            <a:endParaRPr lang="en-US" sz="6000" b="1" dirty="0">
              <a:solidFill>
                <a:srgbClr val="FFFFFF"/>
              </a:solidFill>
            </a:endParaRPr>
          </a:p>
        </p:txBody>
      </p:sp>
      <p:sp>
        <p:nvSpPr>
          <p:cNvPr id="6" name="Text Placeholder 5">
            <a:extLst>
              <a:ext uri="{FF2B5EF4-FFF2-40B4-BE49-F238E27FC236}">
                <a16:creationId xmlns:a16="http://schemas.microsoft.com/office/drawing/2014/main" id="{9FD255BD-6A6C-4B12-B612-C28BCA590CDA}"/>
              </a:ext>
            </a:extLst>
          </p:cNvPr>
          <p:cNvSpPr>
            <a:spLocks noGrp="1"/>
          </p:cNvSpPr>
          <p:nvPr>
            <p:ph type="body" idx="1"/>
          </p:nvPr>
        </p:nvSpPr>
        <p:spPr>
          <a:xfrm>
            <a:off x="638921" y="3849539"/>
            <a:ext cx="4204012" cy="2359417"/>
          </a:xfrm>
        </p:spPr>
        <p:txBody>
          <a:bodyPr vert="horz" lIns="91440" tIns="45720" rIns="91440" bIns="45720" rtlCol="0" anchor="t">
            <a:normAutofit/>
          </a:bodyPr>
          <a:lstStyle/>
          <a:p>
            <a:pPr algn="r"/>
            <a:r>
              <a:rPr lang="en-US" sz="3200">
                <a:solidFill>
                  <a:srgbClr val="FFFFFF"/>
                </a:solidFill>
              </a:rPr>
              <a:t>Used May Day to hand out flowers to employees</a:t>
            </a:r>
          </a:p>
          <a:p>
            <a:pPr algn="r"/>
            <a:endParaRPr lang="en-US" sz="3200" dirty="0">
              <a:solidFill>
                <a:srgbClr val="FFFFFF"/>
              </a:solidFill>
            </a:endParaRPr>
          </a:p>
        </p:txBody>
      </p:sp>
      <p:cxnSp>
        <p:nvCxnSpPr>
          <p:cNvPr id="83" name="Straight Connector 82">
            <a:extLst>
              <a:ext uri="{FF2B5EF4-FFF2-40B4-BE49-F238E27FC236}">
                <a16:creationId xmlns:a16="http://schemas.microsoft.com/office/drawing/2014/main" id="{E54F8B4D-C74B-4907-B2CC-F7C50DC571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Image result for images of one tulip in a vase">
            <a:extLst>
              <a:ext uri="{FF2B5EF4-FFF2-40B4-BE49-F238E27FC236}">
                <a16:creationId xmlns:a16="http://schemas.microsoft.com/office/drawing/2014/main" id="{EE1387DA-09DD-4423-ADEB-0945563329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 r="1795"/>
          <a:stretch/>
        </p:blipFill>
        <p:spPr bwMode="auto">
          <a:xfrm>
            <a:off x="6096000" y="640080"/>
            <a:ext cx="5459470" cy="55788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E1E3F44-75D1-4674-984C-C7F39354D36F}"/>
              </a:ext>
            </a:extLst>
          </p:cNvPr>
          <p:cNvPicPr>
            <a:picLocks noChangeAspect="1"/>
          </p:cNvPicPr>
          <p:nvPr/>
        </p:nvPicPr>
        <p:blipFill>
          <a:blip r:embed="rId4"/>
          <a:stretch>
            <a:fillRect/>
          </a:stretch>
        </p:blipFill>
        <p:spPr>
          <a:xfrm>
            <a:off x="1195798" y="5855846"/>
            <a:ext cx="1731575" cy="924375"/>
          </a:xfrm>
          <a:prstGeom prst="rect">
            <a:avLst/>
          </a:prstGeom>
        </p:spPr>
      </p:pic>
    </p:spTree>
    <p:extLst>
      <p:ext uri="{BB962C8B-B14F-4D97-AF65-F5344CB8AC3E}">
        <p14:creationId xmlns:p14="http://schemas.microsoft.com/office/powerpoint/2010/main" val="1284419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B0AD926A-6A49-4FAF-A392-4534F4E939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51136FD-BBB2-4EB4-A240-3E21EECF7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1024129" y="585216"/>
            <a:ext cx="3779085" cy="1499616"/>
          </a:xfrm>
        </p:spPr>
        <p:txBody>
          <a:bodyPr vert="horz" lIns="91440" tIns="45720" rIns="91440" bIns="45720" rtlCol="0" anchor="ctr">
            <a:normAutofit/>
          </a:bodyPr>
          <a:lstStyle/>
          <a:p>
            <a:r>
              <a:rPr lang="en-US" dirty="0">
                <a:solidFill>
                  <a:srgbClr val="FFFFFF"/>
                </a:solidFill>
              </a:rPr>
              <a:t>Kindness </a:t>
            </a:r>
          </a:p>
        </p:txBody>
      </p:sp>
      <p:cxnSp>
        <p:nvCxnSpPr>
          <p:cNvPr id="18" name="Straight Connector 17">
            <a:extLst>
              <a:ext uri="{FF2B5EF4-FFF2-40B4-BE49-F238E27FC236}">
                <a16:creationId xmlns:a16="http://schemas.microsoft.com/office/drawing/2014/main" id="{C6826B28-36B0-4CC1-8EC8-EF9B88B3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half" idx="2"/>
          </p:nvPr>
        </p:nvSpPr>
        <p:spPr>
          <a:xfrm>
            <a:off x="1024129" y="2286000"/>
            <a:ext cx="3791711" cy="3931920"/>
          </a:xfrm>
        </p:spPr>
        <p:txBody>
          <a:bodyPr vert="horz" lIns="45720" tIns="45720" rIns="45720" bIns="45720" rtlCol="0">
            <a:normAutofit/>
          </a:bodyPr>
          <a:lstStyle/>
          <a:p>
            <a:r>
              <a:rPr lang="en-US" dirty="0">
                <a:solidFill>
                  <a:srgbClr val="FFFFFF"/>
                </a:solidFill>
              </a:rPr>
              <a:t>kindness (/ˈkīn(d)nəs/) </a:t>
            </a:r>
            <a:r>
              <a:rPr lang="en-US" i="1" dirty="0">
                <a:solidFill>
                  <a:srgbClr val="FFFFFF"/>
                </a:solidFill>
              </a:rPr>
              <a:t>noun: </a:t>
            </a:r>
            <a:endParaRPr lang="en-US" dirty="0">
              <a:solidFill>
                <a:srgbClr val="FFFFFF"/>
              </a:solidFill>
            </a:endParaRPr>
          </a:p>
          <a:p>
            <a:pPr lvl="1"/>
            <a:r>
              <a:rPr lang="en-US" dirty="0">
                <a:solidFill>
                  <a:srgbClr val="FFFFFF"/>
                </a:solidFill>
              </a:rPr>
              <a:t>The quality of being friendly, generous, and considerate.	</a:t>
            </a:r>
          </a:p>
          <a:p>
            <a:r>
              <a:rPr lang="en-US" dirty="0">
                <a:solidFill>
                  <a:srgbClr val="FFFFFF"/>
                </a:solidFill>
              </a:rPr>
              <a:t>Synonyms: </a:t>
            </a:r>
          </a:p>
          <a:p>
            <a:pPr lvl="1"/>
            <a:r>
              <a:rPr lang="en-US" dirty="0">
                <a:solidFill>
                  <a:srgbClr val="FFFFFF"/>
                </a:solidFill>
              </a:rPr>
              <a:t>affection, warmth, gentleness, concern, care; consideration, helpfulness, thoughtfulness, unselfishness, selflessness, altruism, and compassion. </a:t>
            </a:r>
          </a:p>
          <a:p>
            <a:pPr lvl="1"/>
            <a:endParaRPr lang="en-US" dirty="0">
              <a:solidFill>
                <a:srgbClr val="FFFFFF"/>
              </a:solidFill>
            </a:endParaRPr>
          </a:p>
        </p:txBody>
      </p:sp>
      <p:pic>
        <p:nvPicPr>
          <p:cNvPr id="4100" name="Picture 4" descr="https://www.beliefnet.com/columnists/haveamagnificentday/files/2011/10/kindness-he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848" y="1335024"/>
            <a:ext cx="4088154" cy="40063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5D1BE54-0C0B-4E94-BA55-3C93750C59D6}"/>
              </a:ext>
            </a:extLst>
          </p:cNvPr>
          <p:cNvPicPr>
            <a:picLocks noChangeAspect="1"/>
          </p:cNvPicPr>
          <p:nvPr/>
        </p:nvPicPr>
        <p:blipFill>
          <a:blip r:embed="rId4"/>
          <a:stretch>
            <a:fillRect/>
          </a:stretch>
        </p:blipFill>
        <p:spPr>
          <a:xfrm>
            <a:off x="1367532" y="5465826"/>
            <a:ext cx="1906215" cy="1072134"/>
          </a:xfrm>
          <a:prstGeom prst="rect">
            <a:avLst/>
          </a:prstGeom>
        </p:spPr>
      </p:pic>
    </p:spTree>
    <p:extLst>
      <p:ext uri="{BB962C8B-B14F-4D97-AF65-F5344CB8AC3E}">
        <p14:creationId xmlns:p14="http://schemas.microsoft.com/office/powerpoint/2010/main" val="5394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EEA8E94-1CE3-4EFD-8FD5-4C6F207568AD}"/>
              </a:ext>
            </a:extLst>
          </p:cNvPr>
          <p:cNvSpPr>
            <a:spLocks noGrp="1"/>
          </p:cNvSpPr>
          <p:nvPr>
            <p:ph type="title"/>
          </p:nvPr>
        </p:nvSpPr>
        <p:spPr>
          <a:xfrm>
            <a:off x="601255" y="702156"/>
            <a:ext cx="3409783" cy="1013800"/>
          </a:xfrm>
        </p:spPr>
        <p:txBody>
          <a:bodyPr>
            <a:normAutofit/>
          </a:bodyPr>
          <a:lstStyle/>
          <a:p>
            <a:r>
              <a:rPr lang="en-US" b="1"/>
              <a:t>Random Acts of kindness</a:t>
            </a:r>
          </a:p>
        </p:txBody>
      </p:sp>
      <p:sp>
        <p:nvSpPr>
          <p:cNvPr id="3" name="Content Placeholder 2">
            <a:extLst>
              <a:ext uri="{FF2B5EF4-FFF2-40B4-BE49-F238E27FC236}">
                <a16:creationId xmlns:a16="http://schemas.microsoft.com/office/drawing/2014/main" id="{0B965439-DE22-41ED-9738-497AC99E114E}"/>
              </a:ext>
            </a:extLst>
          </p:cNvPr>
          <p:cNvSpPr>
            <a:spLocks noGrp="1"/>
          </p:cNvSpPr>
          <p:nvPr>
            <p:ph idx="1"/>
          </p:nvPr>
        </p:nvSpPr>
        <p:spPr>
          <a:xfrm>
            <a:off x="601255" y="1964168"/>
            <a:ext cx="3409782" cy="4036582"/>
          </a:xfrm>
        </p:spPr>
        <p:txBody>
          <a:bodyPr>
            <a:normAutofit/>
          </a:bodyPr>
          <a:lstStyle/>
          <a:p>
            <a:pPr marL="0" lvl="0" indent="0" defTabSz="914400">
              <a:spcBef>
                <a:spcPts val="1000"/>
              </a:spcBef>
              <a:spcAft>
                <a:spcPts val="0"/>
              </a:spcAft>
              <a:buClrTx/>
              <a:buSzTx/>
              <a:buNone/>
            </a:pPr>
            <a:r>
              <a:rPr lang="en-US" b="1">
                <a:solidFill>
                  <a:schemeClr val="bg1"/>
                </a:solidFill>
                <a:latin typeface="Calibri" panose="020F0502020204030204"/>
              </a:rPr>
              <a:t>Doing an act of kindness produces the single most reliable momentary increase in well-being of any exercise that has been tested.</a:t>
            </a:r>
          </a:p>
          <a:p>
            <a:pPr marL="0" lvl="0" indent="0" defTabSz="914400">
              <a:spcBef>
                <a:spcPts val="1000"/>
              </a:spcBef>
              <a:spcAft>
                <a:spcPts val="0"/>
              </a:spcAft>
              <a:buClrTx/>
              <a:buSzTx/>
              <a:buNone/>
            </a:pPr>
            <a:r>
              <a:rPr lang="en-US" i="1">
                <a:solidFill>
                  <a:schemeClr val="bg1"/>
                </a:solidFill>
                <a:latin typeface="Calibri" panose="020F0502020204030204"/>
              </a:rPr>
              <a:t>Dr. Martin Seligman</a:t>
            </a:r>
          </a:p>
          <a:p>
            <a:pPr marL="0" lvl="0" indent="0" defTabSz="914400">
              <a:spcBef>
                <a:spcPts val="1000"/>
              </a:spcBef>
              <a:spcAft>
                <a:spcPts val="0"/>
              </a:spcAft>
              <a:buClrTx/>
              <a:buSzTx/>
              <a:buNone/>
            </a:pPr>
            <a:r>
              <a:rPr lang="en-US" i="1">
                <a:solidFill>
                  <a:schemeClr val="bg1"/>
                </a:solidFill>
                <a:latin typeface="Calibri" panose="020F0502020204030204"/>
              </a:rPr>
              <a:t>University of Pennsylvania</a:t>
            </a:r>
          </a:p>
          <a:p>
            <a:endParaRPr lang="en-US">
              <a:solidFill>
                <a:schemeClr val="bg1"/>
              </a:solidFill>
            </a:endParaRPr>
          </a:p>
        </p:txBody>
      </p:sp>
      <p:pic>
        <p:nvPicPr>
          <p:cNvPr id="5" name="Picture 4">
            <a:extLst>
              <a:ext uri="{FF2B5EF4-FFF2-40B4-BE49-F238E27FC236}">
                <a16:creationId xmlns:a16="http://schemas.microsoft.com/office/drawing/2014/main" id="{1D9BE193-0017-4239-90EA-0DF80E59CFE8}"/>
              </a:ext>
            </a:extLst>
          </p:cNvPr>
          <p:cNvPicPr>
            <a:picLocks noChangeAspect="1"/>
          </p:cNvPicPr>
          <p:nvPr/>
        </p:nvPicPr>
        <p:blipFill>
          <a:blip r:embed="rId3"/>
          <a:stretch>
            <a:fillRect/>
          </a:stretch>
        </p:blipFill>
        <p:spPr>
          <a:xfrm>
            <a:off x="4791522" y="1614053"/>
            <a:ext cx="6489819" cy="3650524"/>
          </a:xfrm>
          <a:prstGeom prst="rect">
            <a:avLst/>
          </a:prstGeom>
        </p:spPr>
      </p:pic>
    </p:spTree>
    <p:extLst>
      <p:ext uri="{BB962C8B-B14F-4D97-AF65-F5344CB8AC3E}">
        <p14:creationId xmlns:p14="http://schemas.microsoft.com/office/powerpoint/2010/main" val="418142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880BE9B-2849-495A-AB0E-E80D71B32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itle 4"/>
          <p:cNvSpPr>
            <a:spLocks noGrp="1"/>
          </p:cNvSpPr>
          <p:nvPr>
            <p:ph type="title"/>
          </p:nvPr>
        </p:nvSpPr>
        <p:spPr>
          <a:xfrm>
            <a:off x="310039" y="640080"/>
            <a:ext cx="3429855" cy="5613236"/>
          </a:xfrm>
        </p:spPr>
        <p:txBody>
          <a:bodyPr anchor="ctr">
            <a:normAutofit/>
          </a:bodyPr>
          <a:lstStyle/>
          <a:p>
            <a:r>
              <a:rPr lang="en-US" dirty="0">
                <a:solidFill>
                  <a:srgbClr val="FFFFFF"/>
                </a:solidFill>
              </a:rPr>
              <a:t>Kindness Benefits everyone</a:t>
            </a:r>
          </a:p>
        </p:txBody>
      </p:sp>
      <p:sp>
        <p:nvSpPr>
          <p:cNvPr id="6" name="Content Placeholder 5"/>
          <p:cNvSpPr>
            <a:spLocks noGrp="1"/>
          </p:cNvSpPr>
          <p:nvPr>
            <p:ph idx="1"/>
          </p:nvPr>
        </p:nvSpPr>
        <p:spPr>
          <a:xfrm>
            <a:off x="4488873" y="640080"/>
            <a:ext cx="7383083" cy="5262077"/>
          </a:xfrm>
        </p:spPr>
        <p:txBody>
          <a:bodyPr>
            <a:normAutofit/>
          </a:bodyPr>
          <a:lstStyle/>
          <a:p>
            <a:pPr marL="0" indent="0">
              <a:buNone/>
            </a:pPr>
            <a:r>
              <a:rPr lang="en-US" sz="2400" dirty="0"/>
              <a:t>Acts of kindness can result in a “helpers high” that lead to more health benefits than from exercise or quitting smoking</a:t>
            </a:r>
          </a:p>
          <a:p>
            <a:pPr marL="0" indent="0">
              <a:buNone/>
            </a:pPr>
            <a:r>
              <a:rPr lang="en-US" sz="2400" dirty="0"/>
              <a:t>People who receive acts of kindness frequently “pay it forward” that causes a ripple effect of kind acts </a:t>
            </a:r>
          </a:p>
          <a:p>
            <a:pPr marL="0" indent="0">
              <a:buNone/>
            </a:pPr>
            <a:r>
              <a:rPr lang="en-US" sz="2400" dirty="0"/>
              <a:t>Those who spend money on others report much greater happiness than those who spend it on themselves. </a:t>
            </a:r>
          </a:p>
          <a:p>
            <a:pPr marL="0" indent="0">
              <a:buNone/>
            </a:pPr>
            <a:r>
              <a:rPr lang="en-US" sz="2400" dirty="0"/>
              <a:t>Do you need a quick mood boost?  Perform random acts of kindness to others for a boost in your short term happiness.</a:t>
            </a:r>
          </a:p>
          <a:p>
            <a:pPr marL="0" indent="0">
              <a:buNone/>
            </a:pPr>
            <a:r>
              <a:rPr lang="en-US" sz="2400" dirty="0"/>
              <a:t>Do you want a longer happiness fix?  Five acts of kindness in a week will increase your happiness for up to three months.</a:t>
            </a:r>
          </a:p>
        </p:txBody>
      </p:sp>
      <p:pic>
        <p:nvPicPr>
          <p:cNvPr id="7" name="Picture 6" descr="Tom Secker on The Ripple Effect | Spy Cul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2228" y="5099104"/>
            <a:ext cx="2612572" cy="1371600"/>
          </a:xfrm>
          <a:prstGeom prst="rect">
            <a:avLst/>
          </a:prstGeom>
        </p:spPr>
      </p:pic>
      <p:sp>
        <p:nvSpPr>
          <p:cNvPr id="10" name="Footer Placeholder 9"/>
          <p:cNvSpPr>
            <a:spLocks noGrp="1"/>
          </p:cNvSpPr>
          <p:nvPr>
            <p:ph type="ftr" sz="quarter" idx="11"/>
          </p:nvPr>
        </p:nvSpPr>
        <p:spPr>
          <a:xfrm>
            <a:off x="4842932" y="6470704"/>
            <a:ext cx="6891868" cy="276460"/>
          </a:xfrm>
        </p:spPr>
        <p:txBody>
          <a:bodyPr>
            <a:no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lumMod val="90000"/>
                    <a:lumOff val="10000"/>
                  </a:prstClr>
                </a:solidFill>
                <a:effectLst/>
                <a:uLnTx/>
                <a:uFillTx/>
                <a:latin typeface="Tw Cen MT Condensed" panose="020B0606020104020203"/>
                <a:ea typeface="+mn-ea"/>
                <a:cs typeface="+mn-cs"/>
              </a:rPr>
              <a:t>http://www.honeyfoundation.org/learn/research-info/</a:t>
            </a:r>
          </a:p>
        </p:txBody>
      </p:sp>
      <p:pic>
        <p:nvPicPr>
          <p:cNvPr id="2" name="Picture 1">
            <a:extLst>
              <a:ext uri="{FF2B5EF4-FFF2-40B4-BE49-F238E27FC236}">
                <a16:creationId xmlns:a16="http://schemas.microsoft.com/office/drawing/2014/main" id="{B5A0D1C4-8C00-4C63-81F0-0A5938B696B9}"/>
              </a:ext>
            </a:extLst>
          </p:cNvPr>
          <p:cNvPicPr>
            <a:picLocks noChangeAspect="1"/>
          </p:cNvPicPr>
          <p:nvPr/>
        </p:nvPicPr>
        <p:blipFill>
          <a:blip r:embed="rId4"/>
          <a:stretch>
            <a:fillRect/>
          </a:stretch>
        </p:blipFill>
        <p:spPr>
          <a:xfrm>
            <a:off x="997976" y="5721638"/>
            <a:ext cx="1705308" cy="959136"/>
          </a:xfrm>
          <a:prstGeom prst="rect">
            <a:avLst/>
          </a:prstGeom>
        </p:spPr>
      </p:pic>
    </p:spTree>
    <p:extLst>
      <p:ext uri="{BB962C8B-B14F-4D97-AF65-F5344CB8AC3E}">
        <p14:creationId xmlns:p14="http://schemas.microsoft.com/office/powerpoint/2010/main" val="55340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8"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318654" y="804333"/>
            <a:ext cx="4031673" cy="5249334"/>
          </a:xfrm>
        </p:spPr>
        <p:txBody>
          <a:bodyPr>
            <a:normAutofit/>
          </a:bodyPr>
          <a:lstStyle/>
          <a:p>
            <a:r>
              <a:rPr lang="en-US" sz="6000" b="1" dirty="0">
                <a:solidFill>
                  <a:srgbClr val="FFFFFF"/>
                </a:solidFill>
              </a:rPr>
              <a:t>Kindness Increases </a:t>
            </a:r>
          </a:p>
        </p:txBody>
      </p:sp>
      <p:sp>
        <p:nvSpPr>
          <p:cNvPr id="3" name="Content Placeholder 2"/>
          <p:cNvSpPr>
            <a:spLocks noGrp="1"/>
          </p:cNvSpPr>
          <p:nvPr>
            <p:ph idx="1"/>
          </p:nvPr>
        </p:nvSpPr>
        <p:spPr>
          <a:xfrm>
            <a:off x="5109882" y="804333"/>
            <a:ext cx="6147169" cy="5249334"/>
          </a:xfrm>
        </p:spPr>
        <p:txBody>
          <a:bodyPr anchor="ctr">
            <a:normAutofit/>
          </a:bodyPr>
          <a:lstStyle/>
          <a:p>
            <a:r>
              <a:rPr lang="en-US" b="1" u="sng" dirty="0"/>
              <a:t>Oxytocin </a:t>
            </a:r>
            <a:r>
              <a:rPr lang="en-US" dirty="0"/>
              <a:t>– the love hormone</a:t>
            </a:r>
          </a:p>
          <a:p>
            <a:r>
              <a:rPr lang="en-US" b="1" u="sng" dirty="0"/>
              <a:t>Energy</a:t>
            </a:r>
            <a:r>
              <a:rPr lang="en-US" dirty="0"/>
              <a:t> – half of people reported feeling stronger and more energetic after helping others</a:t>
            </a:r>
          </a:p>
          <a:p>
            <a:r>
              <a:rPr lang="en-US" b="1" u="sng" dirty="0"/>
              <a:t>Happiness</a:t>
            </a:r>
            <a:r>
              <a:rPr lang="en-US" dirty="0"/>
              <a:t> – altruistic people are happiest of all </a:t>
            </a:r>
          </a:p>
          <a:p>
            <a:r>
              <a:rPr lang="en-US" b="1" u="sng" dirty="0"/>
              <a:t>Lifespan</a:t>
            </a:r>
            <a:r>
              <a:rPr lang="en-US" dirty="0"/>
              <a:t> – People 55 and older who volunteer at two or more organizations have a 44% lower likelihood of dying early;</a:t>
            </a:r>
          </a:p>
          <a:p>
            <a:r>
              <a:rPr lang="en-US" b="1" u="sng" dirty="0"/>
              <a:t>Pleasure</a:t>
            </a:r>
            <a:r>
              <a:rPr lang="en-US" dirty="0"/>
              <a:t> – when you are kind to others, your brain reacts as though you were the one receiving the kindness</a:t>
            </a:r>
          </a:p>
          <a:p>
            <a:r>
              <a:rPr lang="en-US" b="1" u="sng" dirty="0"/>
              <a:t>Serotonin</a:t>
            </a:r>
            <a:r>
              <a:rPr lang="en-US" dirty="0"/>
              <a:t> – kindness increases serotonin, the same chemical in many antidepressant medications. </a:t>
            </a:r>
          </a:p>
        </p:txBody>
      </p:sp>
      <p:sp>
        <p:nvSpPr>
          <p:cNvPr id="4" name="Footer Placeholder 3"/>
          <p:cNvSpPr>
            <a:spLocks noGrp="1"/>
          </p:cNvSpPr>
          <p:nvPr>
            <p:ph type="ftr" sz="quarter" idx="11"/>
          </p:nvPr>
        </p:nvSpPr>
        <p:spPr>
          <a:xfrm>
            <a:off x="4842932" y="6234545"/>
            <a:ext cx="7002704" cy="51047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lumMod val="90000"/>
                    <a:lumOff val="10000"/>
                  </a:prstClr>
                </a:solidFill>
                <a:effectLst/>
                <a:uLnTx/>
                <a:uFillTx/>
                <a:latin typeface="Tw Cen MT Condensed" panose="020B0606020104020203"/>
                <a:ea typeface="+mn-ea"/>
                <a:cs typeface="+mn-cs"/>
              </a:rPr>
              <a:t>https://www.randomactsofkindness.org/the-science-of-kindness</a:t>
            </a:r>
          </a:p>
        </p:txBody>
      </p:sp>
      <p:sp>
        <p:nvSpPr>
          <p:cNvPr id="5" name="Up Arrow 4"/>
          <p:cNvSpPr/>
          <p:nvPr/>
        </p:nvSpPr>
        <p:spPr>
          <a:xfrm>
            <a:off x="3377014" y="1903000"/>
            <a:ext cx="914400" cy="3657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6" name="Picture 5">
            <a:extLst>
              <a:ext uri="{FF2B5EF4-FFF2-40B4-BE49-F238E27FC236}">
                <a16:creationId xmlns:a16="http://schemas.microsoft.com/office/drawing/2014/main" id="{EBB07F93-6377-4E49-8919-FC3403C4E2EC}"/>
              </a:ext>
            </a:extLst>
          </p:cNvPr>
          <p:cNvPicPr>
            <a:picLocks noChangeAspect="1"/>
          </p:cNvPicPr>
          <p:nvPr/>
        </p:nvPicPr>
        <p:blipFill>
          <a:blip r:embed="rId3"/>
          <a:stretch>
            <a:fillRect/>
          </a:stretch>
        </p:blipFill>
        <p:spPr>
          <a:xfrm>
            <a:off x="934949" y="5654344"/>
            <a:ext cx="1499746" cy="798645"/>
          </a:xfrm>
          <a:prstGeom prst="rect">
            <a:avLst/>
          </a:prstGeom>
          <a:solidFill>
            <a:schemeClr val="bg1"/>
          </a:solidFill>
        </p:spPr>
      </p:pic>
    </p:spTree>
    <p:extLst>
      <p:ext uri="{BB962C8B-B14F-4D97-AF65-F5344CB8AC3E}">
        <p14:creationId xmlns:p14="http://schemas.microsoft.com/office/powerpoint/2010/main" val="3978828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346364" y="804333"/>
            <a:ext cx="3920836" cy="5249334"/>
          </a:xfrm>
        </p:spPr>
        <p:txBody>
          <a:bodyPr>
            <a:normAutofit/>
          </a:bodyPr>
          <a:lstStyle/>
          <a:p>
            <a:r>
              <a:rPr lang="en-US" sz="5400" b="1" dirty="0">
                <a:solidFill>
                  <a:srgbClr val="FFFFFF"/>
                </a:solidFill>
              </a:rPr>
              <a:t>Kindness Decreases </a:t>
            </a:r>
          </a:p>
        </p:txBody>
      </p:sp>
      <p:sp>
        <p:nvSpPr>
          <p:cNvPr id="3" name="Content Placeholder 2"/>
          <p:cNvSpPr>
            <a:spLocks noGrp="1"/>
          </p:cNvSpPr>
          <p:nvPr>
            <p:ph idx="1"/>
          </p:nvPr>
        </p:nvSpPr>
        <p:spPr>
          <a:xfrm>
            <a:off x="5109882" y="484909"/>
            <a:ext cx="6444809" cy="5568758"/>
          </a:xfrm>
        </p:spPr>
        <p:txBody>
          <a:bodyPr anchor="ctr">
            <a:normAutofit/>
          </a:bodyPr>
          <a:lstStyle/>
          <a:p>
            <a:r>
              <a:rPr lang="en-US" b="1" u="sng" dirty="0"/>
              <a:t>Pain</a:t>
            </a:r>
            <a:r>
              <a:rPr lang="en-US" dirty="0"/>
              <a:t> – endorphins are nature’s painkiller</a:t>
            </a:r>
          </a:p>
          <a:p>
            <a:r>
              <a:rPr lang="en-US" b="1" u="sng" dirty="0"/>
              <a:t>Stress</a:t>
            </a:r>
            <a:r>
              <a:rPr lang="en-US" dirty="0"/>
              <a:t> – Kind People have 23% less cortisol (stress hormone) than the average population</a:t>
            </a:r>
          </a:p>
          <a:p>
            <a:r>
              <a:rPr lang="en-US" b="1" u="sng" dirty="0"/>
              <a:t>Anxiety</a:t>
            </a:r>
            <a:r>
              <a:rPr lang="en-US" dirty="0"/>
              <a:t> – doing at least 6 kind acts a week benefited people with social anxiety</a:t>
            </a:r>
          </a:p>
          <a:p>
            <a:r>
              <a:rPr lang="en-US" b="1" u="sng" dirty="0"/>
              <a:t>Depression</a:t>
            </a:r>
            <a:r>
              <a:rPr lang="en-US" dirty="0"/>
              <a:t> – life satisfaction and physical health increase, mortality and depression are reduced</a:t>
            </a:r>
          </a:p>
          <a:p>
            <a:r>
              <a:rPr lang="en-US" b="1" u="sng" dirty="0"/>
              <a:t>Blood Pressure </a:t>
            </a:r>
            <a:r>
              <a:rPr lang="en-US" dirty="0"/>
              <a:t>– engaging in kindness releases oxytocin and produces nitric oxide, which dilates the blood vessels and lowers blood pressure. </a:t>
            </a:r>
          </a:p>
        </p:txBody>
      </p:sp>
      <p:sp>
        <p:nvSpPr>
          <p:cNvPr id="4" name="Footer Placeholder 3"/>
          <p:cNvSpPr>
            <a:spLocks noGrp="1"/>
          </p:cNvSpPr>
          <p:nvPr>
            <p:ph type="ftr" sz="quarter" idx="11"/>
          </p:nvPr>
        </p:nvSpPr>
        <p:spPr>
          <a:xfrm>
            <a:off x="4842931" y="6234545"/>
            <a:ext cx="6864159" cy="51047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lumMod val="90000"/>
                    <a:lumOff val="10000"/>
                  </a:prstClr>
                </a:solidFill>
                <a:effectLst/>
                <a:uLnTx/>
                <a:uFillTx/>
                <a:latin typeface="Tw Cen MT Condensed" panose="020B0606020104020203"/>
                <a:ea typeface="+mn-ea"/>
                <a:cs typeface="+mn-cs"/>
              </a:rPr>
              <a:t>https://www.randomactsofkindness.org/the-science-of-kindness</a:t>
            </a:r>
          </a:p>
        </p:txBody>
      </p:sp>
      <p:sp>
        <p:nvSpPr>
          <p:cNvPr id="5" name="Down Arrow 4"/>
          <p:cNvSpPr/>
          <p:nvPr/>
        </p:nvSpPr>
        <p:spPr>
          <a:xfrm>
            <a:off x="3191008" y="1517992"/>
            <a:ext cx="914400" cy="3657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6" name="Picture 5">
            <a:extLst>
              <a:ext uri="{FF2B5EF4-FFF2-40B4-BE49-F238E27FC236}">
                <a16:creationId xmlns:a16="http://schemas.microsoft.com/office/drawing/2014/main" id="{C1F572D6-2DDC-44D6-A253-43EFBB081CFA}"/>
              </a:ext>
            </a:extLst>
          </p:cNvPr>
          <p:cNvPicPr>
            <a:picLocks noChangeAspect="1"/>
          </p:cNvPicPr>
          <p:nvPr/>
        </p:nvPicPr>
        <p:blipFill>
          <a:blip r:embed="rId3"/>
          <a:stretch>
            <a:fillRect/>
          </a:stretch>
        </p:blipFill>
        <p:spPr>
          <a:xfrm>
            <a:off x="827402" y="5551814"/>
            <a:ext cx="1499746" cy="798645"/>
          </a:xfrm>
          <a:prstGeom prst="rect">
            <a:avLst/>
          </a:prstGeom>
          <a:ln>
            <a:noFill/>
          </a:ln>
        </p:spPr>
      </p:pic>
    </p:spTree>
    <p:extLst>
      <p:ext uri="{BB962C8B-B14F-4D97-AF65-F5344CB8AC3E}">
        <p14:creationId xmlns:p14="http://schemas.microsoft.com/office/powerpoint/2010/main" val="157856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Science of Kindness </a:t>
            </a:r>
          </a:p>
        </p:txBody>
      </p:sp>
      <p:pic>
        <p:nvPicPr>
          <p:cNvPr id="4" name="O9UByLyOjBM"/>
          <p:cNvPicPr>
            <a:picLocks noGrp="1" noRot="1" noChangeAspect="1"/>
          </p:cNvPicPr>
          <p:nvPr>
            <p:ph sz="half" idx="1"/>
            <a:videoFile r:link="rId1"/>
          </p:nvPr>
        </p:nvPicPr>
        <p:blipFill>
          <a:blip r:embed="rId4"/>
          <a:stretch>
            <a:fillRect/>
          </a:stretch>
        </p:blipFill>
        <p:spPr>
          <a:xfrm>
            <a:off x="1325563" y="2332038"/>
            <a:ext cx="4572000" cy="2571750"/>
          </a:xfrm>
          <a:prstGeom prst="rect">
            <a:avLst/>
          </a:prstGeom>
        </p:spPr>
      </p:pic>
      <p:sp>
        <p:nvSpPr>
          <p:cNvPr id="3" name="Content Placeholder 2"/>
          <p:cNvSpPr>
            <a:spLocks noGrp="1"/>
          </p:cNvSpPr>
          <p:nvPr>
            <p:ph sz="half" idx="2"/>
          </p:nvPr>
        </p:nvSpPr>
        <p:spPr>
          <a:xfrm>
            <a:off x="6515793" y="3387364"/>
            <a:ext cx="4754880" cy="462253"/>
          </a:xfrm>
        </p:spPr>
        <p:txBody>
          <a:bodyPr/>
          <a:lstStyle/>
          <a:p>
            <a:r>
              <a:rPr lang="en-US" dirty="0">
                <a:hlinkClick r:id="rId5"/>
              </a:rPr>
              <a:t>https://youtu.be/O9UByLyOjBM</a:t>
            </a:r>
            <a:r>
              <a:rPr lang="en-US" dirty="0"/>
              <a:t> </a:t>
            </a:r>
          </a:p>
          <a:p>
            <a:endParaRPr lang="en-US" dirty="0"/>
          </a:p>
        </p:txBody>
      </p:sp>
      <p:sp>
        <p:nvSpPr>
          <p:cNvPr id="5" name="Footer Placeholder 4"/>
          <p:cNvSpPr>
            <a:spLocks noGrp="1"/>
          </p:cNvSpPr>
          <p:nvPr>
            <p:ph type="ftr" sz="quarter" idx="11"/>
          </p:nvPr>
        </p:nvSpPr>
        <p:spPr>
          <a:xfrm>
            <a:off x="4842931" y="6206898"/>
            <a:ext cx="6905723" cy="53812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0000"/>
                    <a:lumOff val="10000"/>
                  </a:prstClr>
                </a:solidFill>
                <a:effectLst/>
                <a:uLnTx/>
                <a:uFillTx/>
                <a:latin typeface="Tw Cen MT Condensed" panose="020B0606020104020203"/>
                <a:ea typeface="+mn-ea"/>
                <a:cs typeface="+mn-cs"/>
              </a:rPr>
              <a:t>https://www.randomactsofkindness.org/the-science-of-kindness</a:t>
            </a:r>
          </a:p>
        </p:txBody>
      </p:sp>
      <p:pic>
        <p:nvPicPr>
          <p:cNvPr id="7" name="Picture 6">
            <a:extLst>
              <a:ext uri="{FF2B5EF4-FFF2-40B4-BE49-F238E27FC236}">
                <a16:creationId xmlns:a16="http://schemas.microsoft.com/office/drawing/2014/main" id="{9D57B845-620A-4378-A95D-782E8F776A16}"/>
              </a:ext>
            </a:extLst>
          </p:cNvPr>
          <p:cNvPicPr>
            <a:picLocks noChangeAspect="1"/>
          </p:cNvPicPr>
          <p:nvPr/>
        </p:nvPicPr>
        <p:blipFill>
          <a:blip r:embed="rId6"/>
          <a:stretch>
            <a:fillRect/>
          </a:stretch>
        </p:blipFill>
        <p:spPr>
          <a:xfrm>
            <a:off x="8893234" y="2020371"/>
            <a:ext cx="1758020" cy="936181"/>
          </a:xfrm>
          <a:prstGeom prst="rect">
            <a:avLst/>
          </a:prstGeom>
        </p:spPr>
      </p:pic>
    </p:spTree>
    <p:extLst>
      <p:ext uri="{BB962C8B-B14F-4D97-AF65-F5344CB8AC3E}">
        <p14:creationId xmlns:p14="http://schemas.microsoft.com/office/powerpoint/2010/main" val="3508072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8E94-1CE3-4EFD-8FD5-4C6F207568AD}"/>
              </a:ext>
            </a:extLst>
          </p:cNvPr>
          <p:cNvSpPr>
            <a:spLocks noGrp="1"/>
          </p:cNvSpPr>
          <p:nvPr>
            <p:ph type="title"/>
          </p:nvPr>
        </p:nvSpPr>
        <p:spPr/>
        <p:txBody>
          <a:bodyPr>
            <a:normAutofit/>
          </a:bodyPr>
          <a:lstStyle/>
          <a:p>
            <a:r>
              <a:rPr lang="en-US" sz="4000" b="1"/>
              <a:t>Practical application</a:t>
            </a:r>
            <a:endParaRPr lang="en-US" sz="4000" b="1" dirty="0"/>
          </a:p>
        </p:txBody>
      </p:sp>
      <p:sp>
        <p:nvSpPr>
          <p:cNvPr id="3" name="Content Placeholder 2">
            <a:extLst>
              <a:ext uri="{FF2B5EF4-FFF2-40B4-BE49-F238E27FC236}">
                <a16:creationId xmlns:a16="http://schemas.microsoft.com/office/drawing/2014/main" id="{0B965439-DE22-41ED-9738-497AC99E114E}"/>
              </a:ext>
            </a:extLst>
          </p:cNvPr>
          <p:cNvSpPr>
            <a:spLocks noGrp="1"/>
          </p:cNvSpPr>
          <p:nvPr>
            <p:ph idx="1"/>
          </p:nvPr>
        </p:nvSpPr>
        <p:spPr>
          <a:xfrm>
            <a:off x="581192" y="2180496"/>
            <a:ext cx="11029615" cy="4419087"/>
          </a:xfrm>
        </p:spPr>
        <p:txBody>
          <a:bodyPr>
            <a:normAutofit fontScale="92500"/>
          </a:bodyPr>
          <a:lstStyle/>
          <a:p>
            <a:pPr marL="0" lvl="0" indent="0">
              <a:buClr>
                <a:srgbClr val="4590B8"/>
              </a:buClr>
              <a:buNone/>
            </a:pPr>
            <a:r>
              <a:rPr lang="en-US" sz="2200" b="1" u="sng" dirty="0">
                <a:solidFill>
                  <a:srgbClr val="3D3D3D"/>
                </a:solidFill>
              </a:rPr>
              <a:t>Individual</a:t>
            </a:r>
          </a:p>
          <a:p>
            <a:pPr lvl="0">
              <a:buClr>
                <a:srgbClr val="4590B8"/>
              </a:buClr>
            </a:pPr>
            <a:r>
              <a:rPr lang="en-US" sz="2200" dirty="0">
                <a:solidFill>
                  <a:srgbClr val="3D3D3D"/>
                </a:solidFill>
              </a:rPr>
              <a:t>What is one way you can express kindness to a friend or significant other this week?</a:t>
            </a:r>
          </a:p>
          <a:p>
            <a:pPr marL="0" lvl="0" indent="0">
              <a:buClr>
                <a:srgbClr val="4590B8"/>
              </a:buClr>
              <a:buNone/>
            </a:pPr>
            <a:r>
              <a:rPr lang="en-US" sz="2200" b="1" u="sng" dirty="0">
                <a:solidFill>
                  <a:srgbClr val="3D3D3D"/>
                </a:solidFill>
              </a:rPr>
              <a:t>Family</a:t>
            </a:r>
          </a:p>
          <a:p>
            <a:pPr lvl="0">
              <a:buClr>
                <a:srgbClr val="4590B8"/>
              </a:buClr>
            </a:pPr>
            <a:r>
              <a:rPr lang="en-US" sz="2200" dirty="0">
                <a:solidFill>
                  <a:srgbClr val="3D3D3D"/>
                </a:solidFill>
              </a:rPr>
              <a:t>What is one way you can express kindness as a family to each other and others in the community?</a:t>
            </a:r>
          </a:p>
          <a:p>
            <a:pPr marL="0" lvl="0" indent="0">
              <a:buClr>
                <a:srgbClr val="4590B8"/>
              </a:buClr>
              <a:buNone/>
            </a:pPr>
            <a:r>
              <a:rPr lang="en-US" sz="2200" b="1" u="sng" dirty="0">
                <a:solidFill>
                  <a:srgbClr val="3D3D3D"/>
                </a:solidFill>
              </a:rPr>
              <a:t>School</a:t>
            </a:r>
          </a:p>
          <a:p>
            <a:pPr>
              <a:buClr>
                <a:srgbClr val="4590B8"/>
              </a:buClr>
            </a:pPr>
            <a:r>
              <a:rPr lang="en-US" sz="2200" dirty="0">
                <a:solidFill>
                  <a:srgbClr val="3D3D3D"/>
                </a:solidFill>
              </a:rPr>
              <a:t>As students what are some ways you can demonstrate kindness in the classroom or around school?</a:t>
            </a:r>
          </a:p>
          <a:p>
            <a:pPr marL="0" lvl="0" indent="0">
              <a:buClr>
                <a:srgbClr val="4590B8"/>
              </a:buClr>
              <a:buNone/>
            </a:pPr>
            <a:r>
              <a:rPr lang="en-US" sz="2200" b="1" u="sng" dirty="0">
                <a:solidFill>
                  <a:srgbClr val="3D3D3D"/>
                </a:solidFill>
              </a:rPr>
              <a:t>Organization</a:t>
            </a:r>
          </a:p>
          <a:p>
            <a:pPr lvl="0">
              <a:buClr>
                <a:srgbClr val="4590B8"/>
              </a:buClr>
            </a:pPr>
            <a:r>
              <a:rPr lang="en-US" sz="2200" dirty="0">
                <a:solidFill>
                  <a:srgbClr val="3D3D3D"/>
                </a:solidFill>
              </a:rPr>
              <a:t>What’s one way you can express kindness with co-workers at the office?</a:t>
            </a:r>
          </a:p>
          <a:p>
            <a:pPr lvl="0">
              <a:buClr>
                <a:srgbClr val="4590B8"/>
              </a:buClr>
            </a:pPr>
            <a:r>
              <a:rPr lang="en-US" sz="2200" dirty="0">
                <a:solidFill>
                  <a:srgbClr val="3D3D3D"/>
                </a:solidFill>
              </a:rPr>
              <a:t>What’s one way as an organization you can express gratitude in the community or with other business partners?</a:t>
            </a:r>
          </a:p>
          <a:p>
            <a:pPr marL="0" indent="0">
              <a:buNone/>
            </a:pPr>
            <a:endParaRPr lang="en-US" sz="3200" dirty="0"/>
          </a:p>
        </p:txBody>
      </p:sp>
      <p:pic>
        <p:nvPicPr>
          <p:cNvPr id="4" name="Picture 3">
            <a:extLst>
              <a:ext uri="{FF2B5EF4-FFF2-40B4-BE49-F238E27FC236}">
                <a16:creationId xmlns:a16="http://schemas.microsoft.com/office/drawing/2014/main" id="{DD67BD0D-46FF-4EA4-991C-C62719C0030B}"/>
              </a:ext>
            </a:extLst>
          </p:cNvPr>
          <p:cNvPicPr>
            <a:picLocks noChangeAspect="1"/>
          </p:cNvPicPr>
          <p:nvPr/>
        </p:nvPicPr>
        <p:blipFill>
          <a:blip r:embed="rId3"/>
          <a:stretch>
            <a:fillRect/>
          </a:stretch>
        </p:blipFill>
        <p:spPr>
          <a:xfrm>
            <a:off x="10128738" y="1849548"/>
            <a:ext cx="1798693" cy="957841"/>
          </a:xfrm>
          <a:prstGeom prst="rect">
            <a:avLst/>
          </a:prstGeom>
        </p:spPr>
      </p:pic>
    </p:spTree>
    <p:extLst>
      <p:ext uri="{BB962C8B-B14F-4D97-AF65-F5344CB8AC3E}">
        <p14:creationId xmlns:p14="http://schemas.microsoft.com/office/powerpoint/2010/main" val="212662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6"/>
            <a:ext cx="4947180" cy="1499616"/>
          </a:xfrm>
        </p:spPr>
        <p:txBody>
          <a:bodyPr>
            <a:normAutofit/>
          </a:bodyPr>
          <a:lstStyle/>
          <a:p>
            <a:r>
              <a:rPr lang="en-US" sz="4400" dirty="0"/>
              <a:t>Simple Acts of Kindness </a:t>
            </a:r>
          </a:p>
        </p:txBody>
      </p:sp>
      <p:sp>
        <p:nvSpPr>
          <p:cNvPr id="3" name="Content Placeholder 2"/>
          <p:cNvSpPr>
            <a:spLocks noGrp="1"/>
          </p:cNvSpPr>
          <p:nvPr>
            <p:ph idx="1"/>
          </p:nvPr>
        </p:nvSpPr>
        <p:spPr>
          <a:xfrm>
            <a:off x="1024128" y="2084832"/>
            <a:ext cx="4429615" cy="4133088"/>
          </a:xfrm>
        </p:spPr>
        <p:txBody>
          <a:bodyPr>
            <a:normAutofit/>
          </a:bodyPr>
          <a:lstStyle/>
          <a:p>
            <a:pPr marL="502920" indent="-457200">
              <a:buFont typeface="+mj-lt"/>
              <a:buAutoNum type="arabicPeriod"/>
            </a:pPr>
            <a:r>
              <a:rPr lang="en-US" sz="1900" dirty="0"/>
              <a:t>Practice courtesy: Holding the door and saying “please” and “thank you” are easy ways to practice kindness.</a:t>
            </a:r>
          </a:p>
          <a:p>
            <a:pPr marL="502920" indent="-457200">
              <a:buFont typeface="+mj-lt"/>
              <a:buAutoNum type="arabicPeriod"/>
            </a:pPr>
            <a:r>
              <a:rPr lang="en-US" sz="1900" dirty="0"/>
              <a:t>Offer to return a supermarket cart to its rack for a busy parent or a senior. </a:t>
            </a:r>
          </a:p>
          <a:p>
            <a:pPr marL="502920" indent="-457200">
              <a:buFont typeface="+mj-lt"/>
              <a:buAutoNum type="arabicPeriod"/>
            </a:pPr>
            <a:r>
              <a:rPr lang="en-US" sz="1900" dirty="0"/>
              <a:t>Put a coin in an expired or expiring meter for a stranger. </a:t>
            </a:r>
          </a:p>
          <a:p>
            <a:pPr marL="502920" indent="-457200">
              <a:buFont typeface="+mj-lt"/>
              <a:buAutoNum type="arabicPeriod"/>
            </a:pPr>
            <a:r>
              <a:rPr lang="en-US" sz="1900" dirty="0"/>
              <a:t>Write a gratitude letter to someone who has been a positive force in your life. Or just tell someone how much you appreciated something he or she did.</a:t>
            </a:r>
          </a:p>
          <a:p>
            <a:endParaRPr lang="en-US" sz="19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701039"/>
            <a:ext cx="5455921" cy="5455921"/>
          </a:xfrm>
          <a:prstGeom prst="rect">
            <a:avLst/>
          </a:prstGeom>
        </p:spPr>
      </p:pic>
      <p:pic>
        <p:nvPicPr>
          <p:cNvPr id="4" name="Picture 3">
            <a:extLst>
              <a:ext uri="{FF2B5EF4-FFF2-40B4-BE49-F238E27FC236}">
                <a16:creationId xmlns:a16="http://schemas.microsoft.com/office/drawing/2014/main" id="{BB6FF611-EDEF-4B4D-BD63-DA543BF431A2}"/>
              </a:ext>
            </a:extLst>
          </p:cNvPr>
          <p:cNvPicPr>
            <a:picLocks noChangeAspect="1"/>
          </p:cNvPicPr>
          <p:nvPr/>
        </p:nvPicPr>
        <p:blipFill>
          <a:blip r:embed="rId4"/>
          <a:stretch>
            <a:fillRect/>
          </a:stretch>
        </p:blipFill>
        <p:spPr>
          <a:xfrm>
            <a:off x="2297530" y="5858189"/>
            <a:ext cx="1896413" cy="1012371"/>
          </a:xfrm>
          <a:prstGeom prst="rect">
            <a:avLst/>
          </a:prstGeom>
        </p:spPr>
      </p:pic>
    </p:spTree>
    <p:extLst>
      <p:ext uri="{BB962C8B-B14F-4D97-AF65-F5344CB8AC3E}">
        <p14:creationId xmlns:p14="http://schemas.microsoft.com/office/powerpoint/2010/main" val="14583590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Integra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Dividend">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Integra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4.xml><?xml version="1.0" encoding="utf-8"?>
<a:theme xmlns:a="http://schemas.openxmlformats.org/drawingml/2006/main" name="2_Integra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5.xml><?xml version="1.0" encoding="utf-8"?>
<a:theme xmlns:a="http://schemas.openxmlformats.org/drawingml/2006/main" name="3_Integra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C04405B42D6F46BFA83D4A3068EF17" ma:contentTypeVersion="13" ma:contentTypeDescription="Create a new document." ma:contentTypeScope="" ma:versionID="079f0e3eba93458ae722321cd4248114">
  <xsd:schema xmlns:xsd="http://www.w3.org/2001/XMLSchema" xmlns:xs="http://www.w3.org/2001/XMLSchema" xmlns:p="http://schemas.microsoft.com/office/2006/metadata/properties" xmlns:ns1="http://schemas.microsoft.com/sharepoint/v3" xmlns:ns3="3485c075-ebef-4b26-b0fb-6e5bcfb1fb82" xmlns:ns4="077c7b7e-3e4c-4d8a-8f75-b7f6a6e6bca2" targetNamespace="http://schemas.microsoft.com/office/2006/metadata/properties" ma:root="true" ma:fieldsID="b40c1293d32bd9f10803a647bd65e04e" ns1:_="" ns3:_="" ns4:_="">
    <xsd:import namespace="http://schemas.microsoft.com/sharepoint/v3"/>
    <xsd:import namespace="3485c075-ebef-4b26-b0fb-6e5bcfb1fb82"/>
    <xsd:import namespace="077c7b7e-3e4c-4d8a-8f75-b7f6a6e6bca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85c075-ebef-4b26-b0fb-6e5bcfb1fb8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7c7b7e-3e4c-4d8a-8f75-b7f6a6e6bca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6E1443-1D63-47C8-AA07-877DEC4AB09D}">
  <ds:schemaRefs>
    <ds:schemaRef ds:uri="http://schemas.microsoft.com/sharepoint/v3/contenttype/forms"/>
  </ds:schemaRefs>
</ds:datastoreItem>
</file>

<file path=customXml/itemProps2.xml><?xml version="1.0" encoding="utf-8"?>
<ds:datastoreItem xmlns:ds="http://schemas.openxmlformats.org/officeDocument/2006/customXml" ds:itemID="{65639E8F-E509-410A-A920-06D62C998471}">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133DD8EF-A40F-4937-BCBA-92CD0DE461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85c075-ebef-4b26-b0fb-6e5bcfb1fb82"/>
    <ds:schemaRef ds:uri="077c7b7e-3e4c-4d8a-8f75-b7f6a6e6bc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TotalTime>
  <Words>1902</Words>
  <Application>Microsoft Office PowerPoint</Application>
  <PresentationFormat>Widescreen</PresentationFormat>
  <Paragraphs>130</Paragraphs>
  <Slides>13</Slides>
  <Notes>13</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Arial</vt:lpstr>
      <vt:lpstr>Calibri</vt:lpstr>
      <vt:lpstr>Gill Sans MT</vt:lpstr>
      <vt:lpstr>Tw Cen MT</vt:lpstr>
      <vt:lpstr>Tw Cen MT Condensed</vt:lpstr>
      <vt:lpstr>Wingdings 2</vt:lpstr>
      <vt:lpstr>Wingdings 3</vt:lpstr>
      <vt:lpstr>1_Integral</vt:lpstr>
      <vt:lpstr>Dividend</vt:lpstr>
      <vt:lpstr>Integral</vt:lpstr>
      <vt:lpstr>2_Integral</vt:lpstr>
      <vt:lpstr>3_Integral</vt:lpstr>
      <vt:lpstr>Random Acts of Kindness  </vt:lpstr>
      <vt:lpstr>Kindness </vt:lpstr>
      <vt:lpstr>Random Acts of kindness</vt:lpstr>
      <vt:lpstr>Kindness Benefits everyone</vt:lpstr>
      <vt:lpstr>Kindness Increases </vt:lpstr>
      <vt:lpstr>Kindness Decreases </vt:lpstr>
      <vt:lpstr>The Science of Kindness </vt:lpstr>
      <vt:lpstr>Practical application</vt:lpstr>
      <vt:lpstr>Simple Acts of Kindness </vt:lpstr>
      <vt:lpstr>Simple Acts of Kindness </vt:lpstr>
      <vt:lpstr>Simple Acts of Kindness </vt:lpstr>
      <vt:lpstr>Simple Acts of Kindness </vt:lpstr>
      <vt:lpstr>     Lake Region Healthcare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 Acts of Kindness  </dc:title>
  <dc:creator>Mahmoud Toumeh</dc:creator>
  <cp:lastModifiedBy>Mahmoud Toumeh</cp:lastModifiedBy>
  <cp:revision>12</cp:revision>
  <dcterms:created xsi:type="dcterms:W3CDTF">2020-01-03T03:51:27Z</dcterms:created>
  <dcterms:modified xsi:type="dcterms:W3CDTF">2020-01-16T16:48:18Z</dcterms:modified>
</cp:coreProperties>
</file>