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48" r:id="rId4"/>
  </p:sldMasterIdLst>
  <p:notesMasterIdLst>
    <p:notesMasterId r:id="rId19"/>
  </p:notesMasterIdLst>
  <p:handoutMasterIdLst>
    <p:handoutMasterId r:id="rId20"/>
  </p:handoutMasterIdLst>
  <p:sldIdLst>
    <p:sldId id="336" r:id="rId5"/>
    <p:sldId id="337" r:id="rId6"/>
    <p:sldId id="342" r:id="rId7"/>
    <p:sldId id="343" r:id="rId8"/>
    <p:sldId id="344" r:id="rId9"/>
    <p:sldId id="345" r:id="rId10"/>
    <p:sldId id="346" r:id="rId11"/>
    <p:sldId id="338" r:id="rId12"/>
    <p:sldId id="339" r:id="rId13"/>
    <p:sldId id="340" r:id="rId14"/>
    <p:sldId id="341" r:id="rId15"/>
    <p:sldId id="354" r:id="rId16"/>
    <p:sldId id="352" r:id="rId17"/>
    <p:sldId id="353" r:id="rId1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notesViewPr>
    <p:cSldViewPr snapToGrid="0">
      <p:cViewPr varScale="1">
        <p:scale>
          <a:sx n="60" d="100"/>
          <a:sy n="60" d="100"/>
        </p:scale>
        <p:origin x="893" y="3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54ACDB4-642F-4F82-9C8D-2DC384BF8F23}"/>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a:extLst>
              <a:ext uri="{FF2B5EF4-FFF2-40B4-BE49-F238E27FC236}">
                <a16:creationId xmlns:a16="http://schemas.microsoft.com/office/drawing/2014/main" id="{9ABB06E6-7341-4F07-8285-8B35565B99C1}"/>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41CC4456-0E88-4EB2-8FDA-8240F984B54A}" type="datetimeFigureOut">
              <a:rPr lang="en-US" smtClean="0"/>
              <a:t>1/31/2023</a:t>
            </a:fld>
            <a:endParaRPr lang="en-US"/>
          </a:p>
        </p:txBody>
      </p:sp>
      <p:sp>
        <p:nvSpPr>
          <p:cNvPr id="4" name="Footer Placeholder 3">
            <a:extLst>
              <a:ext uri="{FF2B5EF4-FFF2-40B4-BE49-F238E27FC236}">
                <a16:creationId xmlns:a16="http://schemas.microsoft.com/office/drawing/2014/main" id="{F2C88C94-6E7C-4506-82BE-23DAD04DCE10}"/>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5A5C082-911A-46EA-8DF6-A63F9F9E0A6E}"/>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DC3086C9-2826-46AE-BD8E-F12CB3F9C8B4}" type="slidenum">
              <a:rPr lang="en-US" smtClean="0"/>
              <a:t>‹#›</a:t>
            </a:fld>
            <a:endParaRPr lang="en-US"/>
          </a:p>
        </p:txBody>
      </p:sp>
    </p:spTree>
    <p:extLst>
      <p:ext uri="{BB962C8B-B14F-4D97-AF65-F5344CB8AC3E}">
        <p14:creationId xmlns:p14="http://schemas.microsoft.com/office/powerpoint/2010/main" val="18759103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AE5E9994-CBF9-4364-B2D1-761774B9F53C}" type="datetimeFigureOut">
              <a:rPr lang="en-US" smtClean="0"/>
              <a:t>1/31/2023</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0FAD0BC5-116C-42CF-8B28-245F66D50665}" type="slidenum">
              <a:rPr lang="en-US" smtClean="0"/>
              <a:t>‹#›</a:t>
            </a:fld>
            <a:endParaRPr lang="en-US" dirty="0"/>
          </a:p>
        </p:txBody>
      </p:sp>
    </p:spTree>
    <p:extLst>
      <p:ext uri="{BB962C8B-B14F-4D97-AF65-F5344CB8AC3E}">
        <p14:creationId xmlns:p14="http://schemas.microsoft.com/office/powerpoint/2010/main" val="2499818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EE62B5-0727-4FE1-B35D-4CC400F0421B}" type="datetime1">
              <a:rPr lang="en-US" smtClean="0"/>
              <a:t>1/31/2023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EE30329-BDC0-4E94-85A6-029919402EA5}" type="datetime1">
              <a:rPr lang="en-US" smtClean="0"/>
              <a:t>1/31/2023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2B72B49-901F-4A06-A293-97E642D291F1}" type="datetime1">
              <a:rPr lang="en-US" smtClean="0"/>
              <a:t>1/31/2023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88B8AC0-DF40-478D-AC66-7E53B92DC39D}" type="datetime1">
              <a:rPr lang="en-US" smtClean="0"/>
              <a:t>1/31/2023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350704E-628F-4B07-B462-FEAA60A43C6F}" type="datetime1">
              <a:rPr lang="en-US" smtClean="0"/>
              <a:t>1/31/2023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8FDF3892-6A72-4732-B216-4C6AC1274CD7}" type="datetime1">
              <a:rPr lang="en-US" smtClean="0"/>
              <a:t>1/31/2023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CAFB02B0-6B64-4F60-8B09-8996E3F912FC}" type="datetime1">
              <a:rPr lang="en-US" smtClean="0"/>
              <a:t>1/31/2023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DF3EBD-7946-447F-81B7-F8E13B1E0F65}" type="datetime1">
              <a:rPr lang="en-US" smtClean="0"/>
              <a:t>1/31/2023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07126" y="5936187"/>
            <a:ext cx="2743200" cy="365125"/>
          </a:xfrm>
        </p:spPr>
        <p:txBody>
          <a:bodyPr/>
          <a:lstStyle/>
          <a:p>
            <a:fld id="{10E91673-9338-481D-B5F9-C19B4D8B220D}" type="datetime1">
              <a:rPr lang="en-US" smtClean="0"/>
              <a:t>1/31/2023</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D29E9A-D780-446F-844A-BE267EEAD3AE}" type="datetime1">
              <a:rPr lang="en-US" smtClean="0"/>
              <a:t>1/31/2023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EB7C910-909F-4D24-AD23-A62C7BD67FC7}" type="datetime1">
              <a:rPr lang="en-US" smtClean="0"/>
              <a:t>1/31/2023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0320" y="2336873"/>
            <a:ext cx="46983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594123" y="2336873"/>
            <a:ext cx="47000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A83216-DF3C-46DB-A40A-96FF3C606000}" type="datetime1">
              <a:rPr lang="en-US" smtClean="0"/>
              <a:t>1/31/2023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3720A9-03EA-4B84-88A6-300F0BD51786}" type="datetime1">
              <a:rPr lang="en-US" smtClean="0"/>
              <a:t>1/31/2023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DF7BD0E-0FCD-4324-A628-FDB0CB3327DA}" type="datetime1">
              <a:rPr lang="en-US" smtClean="0"/>
              <a:t>1/31/2023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E392EC9E-8B9A-41EE-9BA7-24325F3A2FA7}" type="datetime1">
              <a:rPr lang="en-US" smtClean="0"/>
              <a:t>1/31/2023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a:p>
        </p:txBody>
      </p:sp>
      <p:sp>
        <p:nvSpPr>
          <p:cNvPr id="3" name="Content Placeholder 2"/>
          <p:cNvSpPr>
            <a:spLocks noGrp="1"/>
          </p:cNvSpPr>
          <p:nvPr>
            <p:ph idx="1"/>
          </p:nvPr>
        </p:nvSpPr>
        <p:spPr>
          <a:xfrm>
            <a:off x="4685846" y="2336873"/>
            <a:ext cx="5608336"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604F5E6-D73A-4AD2-857F-AF5620C48E9C}" type="datetime1">
              <a:rPr lang="en-US" smtClean="0"/>
              <a:t>1/31/2023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8F6E721-8DEF-49EB-A280-ECA7ED0AF9E9}" type="datetime1">
              <a:rPr lang="en-US" smtClean="0"/>
              <a:t>1/31/2023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6947E68-D1AB-47D2-8C40-7F44C00C5B87}" type="datetime1">
              <a:rPr lang="en-US" smtClean="0"/>
              <a:t>1/31/2023</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ER Provider Stroke Education</a:t>
            </a:r>
            <a:endParaRPr lang="en-US" dirty="0"/>
          </a:p>
        </p:txBody>
      </p:sp>
    </p:spTree>
    <p:extLst>
      <p:ext uri="{BB962C8B-B14F-4D97-AF65-F5344CB8AC3E}">
        <p14:creationId xmlns:p14="http://schemas.microsoft.com/office/powerpoint/2010/main" val="1235220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Was patient screened for dysphagia prior to any oral intake including water or medications? </a:t>
            </a:r>
            <a:endParaRPr lang="en-US" dirty="0"/>
          </a:p>
        </p:txBody>
      </p:sp>
      <p:sp>
        <p:nvSpPr>
          <p:cNvPr id="3" name="Content Placeholder 2"/>
          <p:cNvSpPr>
            <a:spLocks noGrp="1"/>
          </p:cNvSpPr>
          <p:nvPr>
            <p:ph idx="1"/>
          </p:nvPr>
        </p:nvSpPr>
        <p:spPr>
          <a:xfrm>
            <a:off x="680321" y="2336872"/>
            <a:ext cx="9613861" cy="4088865"/>
          </a:xfrm>
        </p:spPr>
        <p:txBody>
          <a:bodyPr>
            <a:normAutofit fontScale="77500" lnSpcReduction="20000"/>
          </a:bodyPr>
          <a:lstStyle/>
          <a:p>
            <a:r>
              <a:rPr lang="en-US" b="1" dirty="0"/>
              <a:t>Stroke patients should be screened for dysphagia before being given any oral intake including food, fluids, or medications</a:t>
            </a:r>
            <a:r>
              <a:rPr lang="en-US" b="1" dirty="0" smtClean="0"/>
              <a:t>.</a:t>
            </a:r>
          </a:p>
          <a:p>
            <a:r>
              <a:rPr lang="en-US" b="1" dirty="0"/>
              <a:t>For inpatient stroke, assess dysphagia screen prior to oral intake from the date/time of discovery of stroke symptoms. </a:t>
            </a:r>
            <a:endParaRPr lang="en-US" b="1" dirty="0" smtClean="0"/>
          </a:p>
          <a:p>
            <a:r>
              <a:rPr lang="en-US" b="1" dirty="0" smtClean="0"/>
              <a:t>If </a:t>
            </a:r>
            <a:r>
              <a:rPr lang="en-US" b="1" dirty="0"/>
              <a:t>the patient arrives to the hospital with transient symptoms that resolve and was screened for dysphagia (prior to oral intake) but later in the hospital stay has new onset stroke symptoms and meets criteria to be entered as an inpatient stroke, a new dysphagia screen should be performed and dysphagia screen prior to oral intake should be assessed from the date/time stroke symptom discovery. </a:t>
            </a:r>
            <a:endParaRPr lang="en-US" dirty="0"/>
          </a:p>
          <a:p>
            <a:r>
              <a:rPr lang="en-US" b="1" dirty="0" smtClean="0"/>
              <a:t>Documentation </a:t>
            </a:r>
            <a:r>
              <a:rPr lang="en-US" b="1" dirty="0"/>
              <a:t>in the record should indicate that an assessment of the patient's ability to swallow was completed by a health care professional prior to oral intake of food, fluid, or medications. A screening test need not be a formal evaluation of swallowing by a speech and language pathologist, but </a:t>
            </a:r>
            <a:r>
              <a:rPr lang="en-US" b="1" dirty="0" smtClean="0"/>
              <a:t>can be a bedside swallow evaluation performed by nursing staff. </a:t>
            </a:r>
          </a:p>
          <a:p>
            <a:r>
              <a:rPr lang="en-US" b="1" dirty="0"/>
              <a:t>Reasons for not performing a dysphagia screen must be explicitly documented by a physician, advance practice nurse, or physician assistant. </a:t>
            </a:r>
            <a:endParaRPr lang="en-US" b="1" dirty="0" smtClean="0"/>
          </a:p>
        </p:txBody>
      </p:sp>
    </p:spTree>
    <p:extLst>
      <p:ext uri="{BB962C8B-B14F-4D97-AF65-F5344CB8AC3E}">
        <p14:creationId xmlns:p14="http://schemas.microsoft.com/office/powerpoint/2010/main" val="29037384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Required documentation for patients who transfer and/or failed the dysphagia screening.</a:t>
            </a:r>
            <a:endParaRPr lang="en-US" dirty="0"/>
          </a:p>
        </p:txBody>
      </p:sp>
      <p:sp>
        <p:nvSpPr>
          <p:cNvPr id="5" name="Content Placeholder 4"/>
          <p:cNvSpPr>
            <a:spLocks noGrp="1"/>
          </p:cNvSpPr>
          <p:nvPr>
            <p:ph idx="1"/>
          </p:nvPr>
        </p:nvSpPr>
        <p:spPr/>
        <p:txBody>
          <a:bodyPr/>
          <a:lstStyle/>
          <a:p>
            <a:r>
              <a:rPr lang="en-US" b="1" dirty="0" smtClean="0"/>
              <a:t>If a patient arrives to the floor, and has failed a dysphagia screening, then indicate </a:t>
            </a:r>
            <a:r>
              <a:rPr lang="en-US" b="1" dirty="0"/>
              <a:t>if the patient was NPO (nothing by mouth), including food, water, or medications, for the entire hospital stay. This includes any medications delivered in the Emergency Room phase of care</a:t>
            </a:r>
            <a:r>
              <a:rPr lang="en-US" b="1" dirty="0" smtClean="0"/>
              <a:t>.</a:t>
            </a:r>
          </a:p>
          <a:p>
            <a:r>
              <a:rPr lang="en-US" b="1" dirty="0" smtClean="0"/>
              <a:t>If a patient exhibits stroke like symptoms while inpatient and requires a transfer to another facility, then </a:t>
            </a:r>
            <a:r>
              <a:rPr lang="en-US" b="1" dirty="0"/>
              <a:t>indicate if the patient was NPO (nothing by mouth), including food, water, or medications, for the entire hospital stay. </a:t>
            </a:r>
            <a:endParaRPr lang="en-US" dirty="0"/>
          </a:p>
        </p:txBody>
      </p:sp>
    </p:spTree>
    <p:extLst>
      <p:ext uri="{BB962C8B-B14F-4D97-AF65-F5344CB8AC3E}">
        <p14:creationId xmlns:p14="http://schemas.microsoft.com/office/powerpoint/2010/main" val="40643653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 transferred:</a:t>
            </a:r>
            <a:endParaRPr lang="en-US" dirty="0"/>
          </a:p>
        </p:txBody>
      </p:sp>
      <p:sp>
        <p:nvSpPr>
          <p:cNvPr id="3" name="Content Placeholder 2"/>
          <p:cNvSpPr>
            <a:spLocks noGrp="1"/>
          </p:cNvSpPr>
          <p:nvPr>
            <p:ph idx="1"/>
          </p:nvPr>
        </p:nvSpPr>
        <p:spPr/>
        <p:txBody>
          <a:bodyPr/>
          <a:lstStyle/>
          <a:p>
            <a:r>
              <a:rPr lang="en-US" dirty="0" smtClean="0"/>
              <a:t>Transfer time goal is &lt;120 minutes from door to transfer.</a:t>
            </a:r>
          </a:p>
          <a:p>
            <a:r>
              <a:rPr lang="en-US" dirty="0" smtClean="0"/>
              <a:t>Please document reason for delay if &gt;120 minutes (ex. Weather, bed availability, medical complications, etc.)</a:t>
            </a:r>
            <a:endParaRPr lang="en-US" dirty="0"/>
          </a:p>
        </p:txBody>
      </p:sp>
    </p:spTree>
    <p:extLst>
      <p:ext uri="{BB962C8B-B14F-4D97-AF65-F5344CB8AC3E}">
        <p14:creationId xmlns:p14="http://schemas.microsoft.com/office/powerpoint/2010/main" val="2316992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Does the patient have a new diagnosis of diabetes?</a:t>
            </a:r>
            <a:endParaRPr lang="en-US" dirty="0"/>
          </a:p>
        </p:txBody>
      </p:sp>
      <p:sp>
        <p:nvSpPr>
          <p:cNvPr id="3" name="Content Placeholder 2"/>
          <p:cNvSpPr>
            <a:spLocks noGrp="1"/>
          </p:cNvSpPr>
          <p:nvPr>
            <p:ph idx="1"/>
          </p:nvPr>
        </p:nvSpPr>
        <p:spPr/>
        <p:txBody>
          <a:bodyPr/>
          <a:lstStyle/>
          <a:p>
            <a:r>
              <a:rPr lang="en-US" dirty="0" smtClean="0"/>
              <a:t>If yes, then was an anti-hyperglycemic medication prescribed at discharge?  If no, then a documented reason should be listed.</a:t>
            </a:r>
          </a:p>
          <a:p>
            <a:r>
              <a:rPr lang="en-US" dirty="0" smtClean="0"/>
              <a:t>If yes, then documentation of a follow up appointment for diabetes management.</a:t>
            </a:r>
            <a:endParaRPr lang="en-US" dirty="0"/>
          </a:p>
        </p:txBody>
      </p:sp>
    </p:spTree>
    <p:extLst>
      <p:ext uri="{BB962C8B-B14F-4D97-AF65-F5344CB8AC3E}">
        <p14:creationId xmlns:p14="http://schemas.microsoft.com/office/powerpoint/2010/main" val="23314528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1779887" y="0"/>
            <a:ext cx="7620000" cy="5724525"/>
          </a:xfrm>
          <a:prstGeom prst="rect">
            <a:avLst/>
          </a:prstGeom>
        </p:spPr>
      </p:pic>
    </p:spTree>
    <p:extLst>
      <p:ext uri="{BB962C8B-B14F-4D97-AF65-F5344CB8AC3E}">
        <p14:creationId xmlns:p14="http://schemas.microsoft.com/office/powerpoint/2010/main" val="17339854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Acute Stroke Ready Hospital (ASRH)</a:t>
            </a:r>
            <a:endParaRPr lang="en-US" dirty="0"/>
          </a:p>
        </p:txBody>
      </p:sp>
      <p:sp>
        <p:nvSpPr>
          <p:cNvPr id="3" name="Content Placeholder 2"/>
          <p:cNvSpPr>
            <a:spLocks noGrp="1"/>
          </p:cNvSpPr>
          <p:nvPr>
            <p:ph idx="1"/>
          </p:nvPr>
        </p:nvSpPr>
        <p:spPr/>
        <p:txBody>
          <a:bodyPr/>
          <a:lstStyle/>
          <a:p>
            <a:r>
              <a:rPr lang="en-US" dirty="0" smtClean="0"/>
              <a:t>In 2019, TJ Samson Hospital in Glasgow became an Acute Stroke Ready Hospital (ASRH).</a:t>
            </a:r>
          </a:p>
          <a:p>
            <a:r>
              <a:rPr lang="en-US" dirty="0"/>
              <a:t>Joint Commission-certified ASRHs and organizations </a:t>
            </a:r>
            <a:r>
              <a:rPr lang="en-US" dirty="0" smtClean="0"/>
              <a:t>are </a:t>
            </a:r>
            <a:r>
              <a:rPr lang="en-US" dirty="0"/>
              <a:t>required to adopt a set of standardized performance measures. Organizations collect monthly data for each measure in the set. The data is then submitted quarterly to The Joint Commission.</a:t>
            </a:r>
          </a:p>
        </p:txBody>
      </p:sp>
      <p:pic>
        <p:nvPicPr>
          <p:cNvPr id="5" name="Picture 4"/>
          <p:cNvPicPr>
            <a:picLocks noChangeAspect="1"/>
          </p:cNvPicPr>
          <p:nvPr/>
        </p:nvPicPr>
        <p:blipFill>
          <a:blip r:embed="rId2"/>
          <a:stretch>
            <a:fillRect/>
          </a:stretch>
        </p:blipFill>
        <p:spPr>
          <a:xfrm>
            <a:off x="1047404" y="2610196"/>
            <a:ext cx="2857500" cy="2857500"/>
          </a:xfrm>
          <a:prstGeom prst="rect">
            <a:avLst/>
          </a:prstGeom>
        </p:spPr>
      </p:pic>
    </p:spTree>
    <p:extLst>
      <p:ext uri="{BB962C8B-B14F-4D97-AF65-F5344CB8AC3E}">
        <p14:creationId xmlns:p14="http://schemas.microsoft.com/office/powerpoint/2010/main" val="41527171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 Stroke/Stroke Alert</a:t>
            </a:r>
            <a:endParaRPr lang="en-US" dirty="0"/>
          </a:p>
        </p:txBody>
      </p:sp>
      <p:sp>
        <p:nvSpPr>
          <p:cNvPr id="3" name="Content Placeholder 2"/>
          <p:cNvSpPr>
            <a:spLocks noGrp="1"/>
          </p:cNvSpPr>
          <p:nvPr>
            <p:ph idx="1"/>
          </p:nvPr>
        </p:nvSpPr>
        <p:spPr/>
        <p:txBody>
          <a:bodyPr>
            <a:normAutofit/>
          </a:bodyPr>
          <a:lstStyle/>
          <a:p>
            <a:r>
              <a:rPr lang="en-US" b="1" dirty="0"/>
              <a:t>“Code Stroke” </a:t>
            </a:r>
            <a:r>
              <a:rPr lang="en-US" dirty="0"/>
              <a:t>indicates a patient has signs and symptoms of an ischemic or hemorrhagic </a:t>
            </a:r>
            <a:r>
              <a:rPr lang="en-US" dirty="0" smtClean="0"/>
              <a:t>stroke developing </a:t>
            </a:r>
            <a:r>
              <a:rPr lang="en-US" dirty="0"/>
              <a:t>within 4.5 hours of last </a:t>
            </a:r>
            <a:r>
              <a:rPr lang="en-US" dirty="0" smtClean="0"/>
              <a:t>known </a:t>
            </a:r>
            <a:r>
              <a:rPr lang="en-US" dirty="0"/>
              <a:t>well</a:t>
            </a:r>
            <a:r>
              <a:rPr lang="en-US" dirty="0" smtClean="0"/>
              <a:t>.</a:t>
            </a:r>
          </a:p>
          <a:p>
            <a:r>
              <a:rPr lang="en-US" b="1" dirty="0"/>
              <a:t>“Stroke Alert” </a:t>
            </a:r>
            <a:r>
              <a:rPr lang="en-US" dirty="0"/>
              <a:t>indicates a patient has signs and symptoms of an ischemic or hemorrhagic </a:t>
            </a:r>
            <a:r>
              <a:rPr lang="en-US" dirty="0" smtClean="0"/>
              <a:t>stroke developing </a:t>
            </a:r>
            <a:r>
              <a:rPr lang="en-US" dirty="0"/>
              <a:t>within 4.5-24 hours of last known well</a:t>
            </a:r>
            <a:r>
              <a:rPr lang="en-US" dirty="0" smtClean="0"/>
              <a:t>.</a:t>
            </a:r>
          </a:p>
          <a:p>
            <a:r>
              <a:rPr lang="en-US" b="1" dirty="0"/>
              <a:t>“Last known well” </a:t>
            </a:r>
            <a:r>
              <a:rPr lang="en-US" dirty="0"/>
              <a:t>indicates the time at which the patient was last known to be without the </a:t>
            </a:r>
            <a:r>
              <a:rPr lang="en-US" dirty="0" smtClean="0"/>
              <a:t>signs and </a:t>
            </a:r>
            <a:r>
              <a:rPr lang="en-US" dirty="0"/>
              <a:t>symptoms of the current stroke or at his or her prior baseline.”</a:t>
            </a:r>
          </a:p>
        </p:txBody>
      </p:sp>
    </p:spTree>
    <p:extLst>
      <p:ext uri="{BB962C8B-B14F-4D97-AF65-F5344CB8AC3E}">
        <p14:creationId xmlns:p14="http://schemas.microsoft.com/office/powerpoint/2010/main" val="4083155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 Stroke</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Initiating </a:t>
            </a:r>
            <a:r>
              <a:rPr lang="en-US" b="1" dirty="0"/>
              <a:t>Code </a:t>
            </a:r>
            <a:r>
              <a:rPr lang="en-US" b="1" dirty="0" smtClean="0"/>
              <a:t>Stroke</a:t>
            </a:r>
            <a:r>
              <a:rPr lang="en-US" dirty="0" smtClean="0"/>
              <a:t>: Code Stroke is called by a Licensed Provider </a:t>
            </a:r>
            <a:r>
              <a:rPr lang="en-US" dirty="0"/>
              <a:t>or Nurse when </a:t>
            </a:r>
            <a:r>
              <a:rPr lang="en-US" dirty="0" smtClean="0"/>
              <a:t>a patient </a:t>
            </a:r>
            <a:r>
              <a:rPr lang="en-US" dirty="0"/>
              <a:t>presents with clinical signs and/or symptoms of an acute stroke in the </a:t>
            </a:r>
            <a:r>
              <a:rPr lang="en-US" dirty="0" smtClean="0"/>
              <a:t>Emergency Department </a:t>
            </a:r>
            <a:r>
              <a:rPr lang="en-US" dirty="0"/>
              <a:t>or by the Licensed Provider or Primary Nurse if such signs develop in </a:t>
            </a:r>
            <a:r>
              <a:rPr lang="en-US" dirty="0" smtClean="0"/>
              <a:t>an inpatient </a:t>
            </a:r>
            <a:r>
              <a:rPr lang="en-US" dirty="0"/>
              <a:t>within 4.5 hours of last known well</a:t>
            </a:r>
            <a:r>
              <a:rPr lang="en-US" dirty="0" smtClean="0"/>
              <a:t>.</a:t>
            </a:r>
          </a:p>
          <a:p>
            <a:r>
              <a:rPr lang="en-US" b="1" dirty="0"/>
              <a:t>Clinical Criteria for Code Stroke</a:t>
            </a:r>
            <a:r>
              <a:rPr lang="en-US" dirty="0"/>
              <a:t>: The criteria include but is not limited to the </a:t>
            </a:r>
            <a:r>
              <a:rPr lang="en-US" dirty="0" smtClean="0"/>
              <a:t>sudden onset </a:t>
            </a:r>
            <a:r>
              <a:rPr lang="en-US" dirty="0"/>
              <a:t>of one or more of the following signs and/or symptoms:</a:t>
            </a:r>
          </a:p>
          <a:p>
            <a:pPr lvl="1"/>
            <a:r>
              <a:rPr lang="en-US" b="1" dirty="0"/>
              <a:t>a) </a:t>
            </a:r>
            <a:r>
              <a:rPr lang="en-US" dirty="0"/>
              <a:t>Facial droop</a:t>
            </a:r>
          </a:p>
          <a:p>
            <a:pPr lvl="1"/>
            <a:r>
              <a:rPr lang="en-US" b="1" dirty="0"/>
              <a:t>b) </a:t>
            </a:r>
            <a:r>
              <a:rPr lang="en-US" dirty="0"/>
              <a:t>Numbness or weakness to the face, arm or leg (unilaterally or bilaterally</a:t>
            </a:r>
            <a:r>
              <a:rPr lang="en-US" dirty="0" smtClean="0"/>
              <a:t>)</a:t>
            </a:r>
          </a:p>
          <a:p>
            <a:pPr lvl="1"/>
            <a:r>
              <a:rPr lang="en-US" b="1" dirty="0"/>
              <a:t>c) </a:t>
            </a:r>
            <a:r>
              <a:rPr lang="en-US" dirty="0"/>
              <a:t>Speech difficulty</a:t>
            </a:r>
          </a:p>
          <a:p>
            <a:pPr lvl="1"/>
            <a:r>
              <a:rPr lang="en-US" b="1" dirty="0"/>
              <a:t>d) </a:t>
            </a:r>
            <a:r>
              <a:rPr lang="en-US" dirty="0"/>
              <a:t>Vision changes such as blurred, loss, or double vision</a:t>
            </a:r>
          </a:p>
          <a:p>
            <a:pPr lvl="1"/>
            <a:r>
              <a:rPr lang="en-US" b="1" dirty="0"/>
              <a:t>e) </a:t>
            </a:r>
            <a:r>
              <a:rPr lang="en-US" dirty="0"/>
              <a:t>Difficulty walking or loss of balance</a:t>
            </a:r>
          </a:p>
          <a:p>
            <a:pPr lvl="1"/>
            <a:r>
              <a:rPr lang="en-US" b="1" dirty="0"/>
              <a:t>f) </a:t>
            </a:r>
            <a:r>
              <a:rPr lang="en-US" dirty="0"/>
              <a:t>Severe headache with no known cause</a:t>
            </a:r>
          </a:p>
          <a:p>
            <a:pPr lvl="1"/>
            <a:r>
              <a:rPr lang="en-US" b="1" dirty="0"/>
              <a:t>g) </a:t>
            </a:r>
            <a:r>
              <a:rPr lang="en-US" dirty="0"/>
              <a:t>Difficulty or loss of swallow function</a:t>
            </a:r>
          </a:p>
          <a:p>
            <a:pPr lvl="1"/>
            <a:r>
              <a:rPr lang="en-US" b="1" dirty="0"/>
              <a:t>h) </a:t>
            </a:r>
            <a:r>
              <a:rPr lang="en-US" dirty="0"/>
              <a:t>Hearing loss</a:t>
            </a:r>
          </a:p>
          <a:p>
            <a:pPr lvl="1"/>
            <a:r>
              <a:rPr lang="en-US" b="1" dirty="0" err="1"/>
              <a:t>i</a:t>
            </a:r>
            <a:r>
              <a:rPr lang="en-US" b="1" dirty="0"/>
              <a:t>) </a:t>
            </a:r>
            <a:r>
              <a:rPr lang="en-US" dirty="0"/>
              <a:t>Sudden Confusion</a:t>
            </a:r>
          </a:p>
        </p:txBody>
      </p:sp>
    </p:spTree>
    <p:extLst>
      <p:ext uri="{BB962C8B-B14F-4D97-AF65-F5344CB8AC3E}">
        <p14:creationId xmlns:p14="http://schemas.microsoft.com/office/powerpoint/2010/main" val="2993503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 Stroke continued</a:t>
            </a:r>
            <a:endParaRPr lang="en-US" dirty="0"/>
          </a:p>
        </p:txBody>
      </p:sp>
      <p:sp>
        <p:nvSpPr>
          <p:cNvPr id="3" name="Content Placeholder 2"/>
          <p:cNvSpPr>
            <a:spLocks noGrp="1"/>
          </p:cNvSpPr>
          <p:nvPr>
            <p:ph idx="1"/>
          </p:nvPr>
        </p:nvSpPr>
        <p:spPr/>
        <p:txBody>
          <a:bodyPr>
            <a:normAutofit fontScale="85000" lnSpcReduction="20000"/>
          </a:bodyPr>
          <a:lstStyle/>
          <a:p>
            <a:r>
              <a:rPr lang="en-US" dirty="0"/>
              <a:t>Code Stroke Activation: The Code Stroke will be activated by the switchboard as</a:t>
            </a:r>
          </a:p>
          <a:p>
            <a:r>
              <a:rPr lang="en-US" dirty="0"/>
              <a:t>follows:</a:t>
            </a:r>
          </a:p>
          <a:p>
            <a:pPr lvl="1"/>
            <a:r>
              <a:rPr lang="en-US" b="1" dirty="0"/>
              <a:t>a) </a:t>
            </a:r>
            <a:r>
              <a:rPr lang="en-US" dirty="0"/>
              <a:t>Switchboard to page “Code Stroke” and location overhead three times.</a:t>
            </a:r>
          </a:p>
          <a:p>
            <a:pPr lvl="1"/>
            <a:r>
              <a:rPr lang="en-US" b="1" dirty="0"/>
              <a:t>b) </a:t>
            </a:r>
            <a:r>
              <a:rPr lang="en-US" dirty="0"/>
              <a:t>Switchboard to contact ICU and give notification of the Code Stroke.</a:t>
            </a:r>
          </a:p>
          <a:p>
            <a:pPr lvl="1"/>
            <a:r>
              <a:rPr lang="en-US" b="1" dirty="0"/>
              <a:t>c) </a:t>
            </a:r>
            <a:r>
              <a:rPr lang="en-US" dirty="0"/>
              <a:t>Switchboard to contact Air Methods for standby. Air Methods will </a:t>
            </a:r>
            <a:r>
              <a:rPr lang="en-US" dirty="0" smtClean="0"/>
              <a:t>launch and </a:t>
            </a:r>
            <a:r>
              <a:rPr lang="en-US" dirty="0"/>
              <a:t>standby on hospital helipad per their request. (1-888-729-9111)</a:t>
            </a:r>
          </a:p>
          <a:p>
            <a:pPr lvl="1"/>
            <a:r>
              <a:rPr lang="en-US" b="1" dirty="0"/>
              <a:t>d) </a:t>
            </a:r>
            <a:r>
              <a:rPr lang="en-US" dirty="0"/>
              <a:t>If Air Methods is unavailable contact Air </a:t>
            </a:r>
            <a:r>
              <a:rPr lang="en-US" dirty="0" err="1"/>
              <a:t>Evac</a:t>
            </a:r>
            <a:r>
              <a:rPr lang="en-US" dirty="0"/>
              <a:t> for standby. (1-800-247-3822)</a:t>
            </a:r>
          </a:p>
          <a:p>
            <a:pPr lvl="1"/>
            <a:r>
              <a:rPr lang="en-US" b="1" dirty="0"/>
              <a:t>e) </a:t>
            </a:r>
            <a:r>
              <a:rPr lang="en-US" dirty="0"/>
              <a:t>Switchboard to contact EMS for standby. (270-651-5121)</a:t>
            </a:r>
          </a:p>
          <a:p>
            <a:pPr lvl="1"/>
            <a:r>
              <a:rPr lang="en-US" b="1" dirty="0"/>
              <a:t>f) </a:t>
            </a:r>
            <a:r>
              <a:rPr lang="en-US" dirty="0"/>
              <a:t>Switchboard to contact Transfer Center and find out patient’s name and </a:t>
            </a:r>
            <a:r>
              <a:rPr lang="en-US" dirty="0" smtClean="0"/>
              <a:t>age and </a:t>
            </a:r>
            <a:r>
              <a:rPr lang="en-US" dirty="0"/>
              <a:t>update concerning transportation method.</a:t>
            </a:r>
          </a:p>
          <a:p>
            <a:pPr lvl="1"/>
            <a:r>
              <a:rPr lang="en-US" b="1" dirty="0"/>
              <a:t>g) </a:t>
            </a:r>
            <a:r>
              <a:rPr lang="en-US" dirty="0"/>
              <a:t>Switchboard to take all unnecessary methods of transport off standby as </a:t>
            </a:r>
            <a:r>
              <a:rPr lang="en-US" dirty="0" smtClean="0"/>
              <a:t>soon as </a:t>
            </a:r>
            <a:r>
              <a:rPr lang="en-US" dirty="0"/>
              <a:t>possible. Switchboard to contact the involved department(s) at 1 </a:t>
            </a:r>
            <a:r>
              <a:rPr lang="en-US" dirty="0" smtClean="0"/>
              <a:t>hour intervals </a:t>
            </a:r>
            <a:r>
              <a:rPr lang="en-US" dirty="0"/>
              <a:t>to check status of standby.</a:t>
            </a:r>
          </a:p>
          <a:p>
            <a:pPr lvl="1"/>
            <a:r>
              <a:rPr lang="en-US" b="1" dirty="0"/>
              <a:t>h) </a:t>
            </a:r>
            <a:r>
              <a:rPr lang="en-US" dirty="0"/>
              <a:t>Switchboard to log all information in the “Code Stroke” call log.</a:t>
            </a:r>
          </a:p>
          <a:p>
            <a:pPr lvl="1"/>
            <a:r>
              <a:rPr lang="en-US" b="1" dirty="0" err="1"/>
              <a:t>i</a:t>
            </a:r>
            <a:r>
              <a:rPr lang="en-US" b="1" dirty="0"/>
              <a:t>) </a:t>
            </a:r>
            <a:r>
              <a:rPr lang="en-US" dirty="0"/>
              <a:t>Switchboard to notify the Stroke Coordinator.</a:t>
            </a:r>
          </a:p>
        </p:txBody>
      </p:sp>
    </p:spTree>
    <p:extLst>
      <p:ext uri="{BB962C8B-B14F-4D97-AF65-F5344CB8AC3E}">
        <p14:creationId xmlns:p14="http://schemas.microsoft.com/office/powerpoint/2010/main" val="787730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 Stroke Responders</a:t>
            </a:r>
            <a:endParaRPr lang="en-US" dirty="0"/>
          </a:p>
        </p:txBody>
      </p:sp>
      <p:sp>
        <p:nvSpPr>
          <p:cNvPr id="3" name="Content Placeholder 2"/>
          <p:cNvSpPr>
            <a:spLocks noGrp="1"/>
          </p:cNvSpPr>
          <p:nvPr>
            <p:ph idx="1"/>
          </p:nvPr>
        </p:nvSpPr>
        <p:spPr/>
        <p:txBody>
          <a:bodyPr/>
          <a:lstStyle/>
          <a:p>
            <a:r>
              <a:rPr lang="en-US" dirty="0"/>
              <a:t>Code Stroke Responders: The following personnel should respond to location of </a:t>
            </a:r>
            <a:r>
              <a:rPr lang="en-US" dirty="0" smtClean="0"/>
              <a:t>Code Stroke</a:t>
            </a:r>
            <a:r>
              <a:rPr lang="en-US" dirty="0"/>
              <a:t>:</a:t>
            </a:r>
          </a:p>
          <a:p>
            <a:pPr lvl="1"/>
            <a:r>
              <a:rPr lang="en-US" b="1" dirty="0"/>
              <a:t>a) </a:t>
            </a:r>
            <a:r>
              <a:rPr lang="en-US" dirty="0"/>
              <a:t>Licensed Provider</a:t>
            </a:r>
          </a:p>
          <a:p>
            <a:pPr lvl="1"/>
            <a:r>
              <a:rPr lang="en-US" b="1" dirty="0"/>
              <a:t>b) </a:t>
            </a:r>
            <a:r>
              <a:rPr lang="en-US" dirty="0"/>
              <a:t>Emergency Department RN</a:t>
            </a:r>
          </a:p>
          <a:p>
            <a:pPr lvl="1"/>
            <a:r>
              <a:rPr lang="en-US" b="1" dirty="0"/>
              <a:t>c) </a:t>
            </a:r>
            <a:r>
              <a:rPr lang="en-US" dirty="0"/>
              <a:t>Primary Care RN</a:t>
            </a:r>
          </a:p>
          <a:p>
            <a:pPr lvl="1"/>
            <a:r>
              <a:rPr lang="en-US" b="1" dirty="0"/>
              <a:t>d) </a:t>
            </a:r>
            <a:r>
              <a:rPr lang="en-US" dirty="0"/>
              <a:t>House Supervisor</a:t>
            </a:r>
          </a:p>
          <a:p>
            <a:pPr lvl="1"/>
            <a:r>
              <a:rPr lang="en-US" b="1" dirty="0"/>
              <a:t>e) </a:t>
            </a:r>
            <a:r>
              <a:rPr lang="en-US" dirty="0"/>
              <a:t>Phlebotomist</a:t>
            </a:r>
          </a:p>
        </p:txBody>
      </p:sp>
    </p:spTree>
    <p:extLst>
      <p:ext uri="{BB962C8B-B14F-4D97-AF65-F5344CB8AC3E}">
        <p14:creationId xmlns:p14="http://schemas.microsoft.com/office/powerpoint/2010/main" val="531859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Stroke Alert</a:t>
            </a:r>
            <a:endParaRPr lang="en-US" dirty="0"/>
          </a:p>
        </p:txBody>
      </p:sp>
      <p:sp>
        <p:nvSpPr>
          <p:cNvPr id="3" name="Content Placeholder 2"/>
          <p:cNvSpPr>
            <a:spLocks noGrp="1"/>
          </p:cNvSpPr>
          <p:nvPr>
            <p:ph idx="1"/>
          </p:nvPr>
        </p:nvSpPr>
        <p:spPr/>
        <p:txBody>
          <a:bodyPr>
            <a:normAutofit/>
          </a:bodyPr>
          <a:lstStyle/>
          <a:p>
            <a:r>
              <a:rPr lang="en-US" b="1" dirty="0"/>
              <a:t>Stroke Alert Initiation: </a:t>
            </a:r>
            <a:r>
              <a:rPr lang="en-US" dirty="0"/>
              <a:t>Stroke Alert is called by a Licensed Provider or Nurse when </a:t>
            </a:r>
            <a:r>
              <a:rPr lang="en-US" dirty="0" smtClean="0"/>
              <a:t>a patient </a:t>
            </a:r>
            <a:r>
              <a:rPr lang="en-US" dirty="0"/>
              <a:t>presents with clinical signs and/or symptoms of an acute stroke within 4.5-24 </a:t>
            </a:r>
            <a:r>
              <a:rPr lang="en-US" dirty="0" smtClean="0"/>
              <a:t>hours of </a:t>
            </a:r>
            <a:r>
              <a:rPr lang="en-US" dirty="0"/>
              <a:t>last known well. Treatment is determined by the provider. No other activation is required.</a:t>
            </a:r>
          </a:p>
          <a:p>
            <a:r>
              <a:rPr lang="en-US" dirty="0"/>
              <a:t>The patient will not be a candidate </a:t>
            </a:r>
            <a:r>
              <a:rPr lang="en-US"/>
              <a:t>for </a:t>
            </a:r>
            <a:r>
              <a:rPr lang="en-US" smtClean="0"/>
              <a:t>Thrombolytic </a:t>
            </a:r>
            <a:r>
              <a:rPr lang="en-US" dirty="0"/>
              <a:t>Infusion, but continues to have </a:t>
            </a:r>
            <a:r>
              <a:rPr lang="en-US" dirty="0" smtClean="0"/>
              <a:t>the possibility </a:t>
            </a:r>
            <a:r>
              <a:rPr lang="en-US" dirty="0"/>
              <a:t>of treatment intervention up to 24 hours after onset of signs/symptoms.</a:t>
            </a:r>
          </a:p>
        </p:txBody>
      </p:sp>
    </p:spTree>
    <p:extLst>
      <p:ext uri="{BB962C8B-B14F-4D97-AF65-F5344CB8AC3E}">
        <p14:creationId xmlns:p14="http://schemas.microsoft.com/office/powerpoint/2010/main" val="797162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16378" y="60573"/>
            <a:ext cx="10405283" cy="6698106"/>
          </a:xfrm>
          <a:prstGeom prst="rect">
            <a:avLst/>
          </a:prstGeom>
        </p:spPr>
      </p:pic>
    </p:spTree>
    <p:extLst>
      <p:ext uri="{BB962C8B-B14F-4D97-AF65-F5344CB8AC3E}">
        <p14:creationId xmlns:p14="http://schemas.microsoft.com/office/powerpoint/2010/main" val="33195621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Required Documentation</a:t>
            </a:r>
            <a:endParaRPr lang="en-US" dirty="0"/>
          </a:p>
        </p:txBody>
      </p:sp>
      <p:sp>
        <p:nvSpPr>
          <p:cNvPr id="3" name="Content Placeholder 2"/>
          <p:cNvSpPr>
            <a:spLocks noGrp="1"/>
          </p:cNvSpPr>
          <p:nvPr>
            <p:ph idx="1"/>
          </p:nvPr>
        </p:nvSpPr>
        <p:spPr/>
        <p:txBody>
          <a:bodyPr>
            <a:normAutofit lnSpcReduction="10000"/>
          </a:bodyPr>
          <a:lstStyle/>
          <a:p>
            <a:r>
              <a:rPr lang="en-US" dirty="0" smtClean="0"/>
              <a:t>Last Known Well</a:t>
            </a:r>
          </a:p>
          <a:p>
            <a:r>
              <a:rPr lang="en-US" dirty="0" smtClean="0"/>
              <a:t>Time that Signs/Symptoms started</a:t>
            </a:r>
          </a:p>
          <a:p>
            <a:r>
              <a:rPr lang="en-US" dirty="0" smtClean="0"/>
              <a:t>NIHSS (should be completed by each provider at the initial evaluation and PRN)</a:t>
            </a:r>
          </a:p>
          <a:p>
            <a:r>
              <a:rPr lang="en-US" dirty="0" smtClean="0"/>
              <a:t>Was a CT completed at this facility?  Results?  CTA?</a:t>
            </a:r>
          </a:p>
          <a:p>
            <a:r>
              <a:rPr lang="en-US" dirty="0" smtClean="0"/>
              <a:t>Was tPA considered?  If not, then why?</a:t>
            </a:r>
          </a:p>
          <a:p>
            <a:r>
              <a:rPr lang="en-US" dirty="0" smtClean="0"/>
              <a:t>If </a:t>
            </a:r>
            <a:r>
              <a:rPr lang="en-US" dirty="0"/>
              <a:t>tPA was administered and it was &gt;60 minutes, then why</a:t>
            </a:r>
            <a:r>
              <a:rPr lang="en-US" dirty="0" smtClean="0"/>
              <a:t>?</a:t>
            </a:r>
          </a:p>
          <a:p>
            <a:r>
              <a:rPr lang="en-US" dirty="0" smtClean="0"/>
              <a:t>Communication information (if completed) with </a:t>
            </a:r>
            <a:r>
              <a:rPr lang="en-US" dirty="0" err="1" smtClean="0"/>
              <a:t>teleneuro</a:t>
            </a:r>
            <a:r>
              <a:rPr lang="en-US" dirty="0" smtClean="0"/>
              <a:t> regarding recommendations.  </a:t>
            </a:r>
            <a:endParaRPr lang="en-US" dirty="0"/>
          </a:p>
          <a:p>
            <a:endParaRPr lang="en-US" dirty="0"/>
          </a:p>
          <a:p>
            <a:endParaRPr lang="en-US" dirty="0"/>
          </a:p>
        </p:txBody>
      </p:sp>
    </p:spTree>
    <p:extLst>
      <p:ext uri="{BB962C8B-B14F-4D97-AF65-F5344CB8AC3E}">
        <p14:creationId xmlns:p14="http://schemas.microsoft.com/office/powerpoint/2010/main" val="2713973717"/>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E0B8658-DE86-42E1-9D01-970FE6B6ABA5}">
  <ds:schemaRefs>
    <ds:schemaRef ds:uri="http://schemas.microsoft.com/office/infopath/2007/PartnerControls"/>
    <ds:schemaRef ds:uri="http://purl.org/dc/dcmitype/"/>
    <ds:schemaRef ds:uri="http://schemas.microsoft.com/office/2006/documentManagement/types"/>
    <ds:schemaRef ds:uri="71af3243-3dd4-4a8d-8c0d-dd76da1f02a5"/>
    <ds:schemaRef ds:uri="http://purl.org/dc/elements/1.1/"/>
    <ds:schemaRef ds:uri="http://schemas.microsoft.com/office/2006/metadata/properties"/>
    <ds:schemaRef ds:uri="http://schemas.openxmlformats.org/package/2006/metadata/core-properties"/>
    <ds:schemaRef ds:uri="http://purl.org/dc/terms/"/>
    <ds:schemaRef ds:uri="16c05727-aa75-4e4a-9b5f-8a80a1165891"/>
    <ds:schemaRef ds:uri="http://www.w3.org/XML/1998/namespace"/>
  </ds:schemaRefs>
</ds:datastoreItem>
</file>

<file path=customXml/itemProps2.xml><?xml version="1.0" encoding="utf-8"?>
<ds:datastoreItem xmlns:ds="http://schemas.openxmlformats.org/officeDocument/2006/customXml" ds:itemID="{3E14B9E1-7F97-4662-8FB1-AC5A81D5A1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913FBCD-4DF7-4ECF-9257-7B99D54993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Berlin design</Template>
  <TotalTime>0</TotalTime>
  <Words>1084</Words>
  <Application>Microsoft Office PowerPoint</Application>
  <PresentationFormat>Widescreen</PresentationFormat>
  <Paragraphs>65</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Trebuchet MS</vt:lpstr>
      <vt:lpstr>Berlin</vt:lpstr>
      <vt:lpstr>ER Provider Stroke Education</vt:lpstr>
      <vt:lpstr>Acute Stroke Ready Hospital (ASRH)</vt:lpstr>
      <vt:lpstr>Code Stroke/Stroke Alert</vt:lpstr>
      <vt:lpstr>Code Stroke</vt:lpstr>
      <vt:lpstr>Code Stroke continued</vt:lpstr>
      <vt:lpstr>Code Stroke Responders</vt:lpstr>
      <vt:lpstr>Stroke Alert</vt:lpstr>
      <vt:lpstr>PowerPoint Presentation</vt:lpstr>
      <vt:lpstr>Required Documentation</vt:lpstr>
      <vt:lpstr>Was patient screened for dysphagia prior to any oral intake including water or medications? </vt:lpstr>
      <vt:lpstr>Required documentation for patients who transfer and/or failed the dysphagia screening.</vt:lpstr>
      <vt:lpstr>If transferred:</vt:lpstr>
      <vt:lpstr>Does the patient have a new diagnosis of diabetes?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2021-11-08T13:20:03Z</dcterms:created>
  <dcterms:modified xsi:type="dcterms:W3CDTF">2023-01-31T17:03:56Z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