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60" r:id="rId5"/>
    <p:sldId id="261" r:id="rId6"/>
    <p:sldId id="301" r:id="rId7"/>
    <p:sldId id="340" r:id="rId8"/>
    <p:sldId id="345" r:id="rId9"/>
    <p:sldId id="348" r:id="rId10"/>
    <p:sldId id="264" r:id="rId11"/>
    <p:sldId id="267" r:id="rId12"/>
    <p:sldId id="268" r:id="rId13"/>
    <p:sldId id="339" r:id="rId14"/>
    <p:sldId id="269" r:id="rId15"/>
    <p:sldId id="270" r:id="rId16"/>
    <p:sldId id="300" r:id="rId17"/>
    <p:sldId id="271" r:id="rId18"/>
    <p:sldId id="273" r:id="rId19"/>
    <p:sldId id="276" r:id="rId20"/>
    <p:sldId id="337" r:id="rId21"/>
    <p:sldId id="338" r:id="rId22"/>
    <p:sldId id="313" r:id="rId23"/>
    <p:sldId id="329" r:id="rId24"/>
    <p:sldId id="330" r:id="rId25"/>
    <p:sldId id="331" r:id="rId26"/>
    <p:sldId id="332" r:id="rId27"/>
    <p:sldId id="333" r:id="rId28"/>
    <p:sldId id="334" r:id="rId29"/>
    <p:sldId id="280" r:id="rId30"/>
    <p:sldId id="282" r:id="rId31"/>
    <p:sldId id="283" r:id="rId32"/>
    <p:sldId id="335" r:id="rId33"/>
    <p:sldId id="305" r:id="rId34"/>
    <p:sldId id="306" r:id="rId35"/>
    <p:sldId id="286" r:id="rId36"/>
    <p:sldId id="287" r:id="rId37"/>
    <p:sldId id="288" r:id="rId38"/>
    <p:sldId id="289" r:id="rId39"/>
    <p:sldId id="290" r:id="rId40"/>
    <p:sldId id="291" r:id="rId41"/>
    <p:sldId id="293" r:id="rId42"/>
    <p:sldId id="298" r:id="rId43"/>
    <p:sldId id="299" r:id="rId44"/>
    <p:sldId id="307" r:id="rId45"/>
    <p:sldId id="314" r:id="rId46"/>
    <p:sldId id="343"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E0EA0D-6524-4E4E-87F9-347ABE3D4DD4}" type="doc">
      <dgm:prSet loTypeId="urn:microsoft.com/office/officeart/2005/8/layout/process1" loCatId="process" qsTypeId="urn:microsoft.com/office/officeart/2005/8/quickstyle/3d1" qsCatId="3D" csTypeId="urn:microsoft.com/office/officeart/2005/8/colors/colorful1#2" csCatId="colorful" phldr="1"/>
      <dgm:spPr/>
    </dgm:pt>
    <dgm:pt modelId="{3C45915C-AB8E-4762-8AB3-F5C444E19387}">
      <dgm:prSet phldrT="[Text]" custT="1"/>
      <dgm:spPr>
        <a:solidFill>
          <a:srgbClr val="5E0216"/>
        </a:solidFill>
      </dgm:spPr>
      <dgm:t>
        <a:bodyPr/>
        <a:lstStyle/>
        <a:p>
          <a:r>
            <a:rPr lang="en-US" sz="4400" b="1" dirty="0">
              <a:solidFill>
                <a:srgbClr val="FFFF00"/>
              </a:solidFill>
            </a:rPr>
            <a:t>S</a:t>
          </a:r>
          <a:r>
            <a:rPr lang="en-US" sz="2800" b="1" dirty="0"/>
            <a:t>pecific Documentation</a:t>
          </a:r>
        </a:p>
      </dgm:t>
    </dgm:pt>
    <dgm:pt modelId="{EB7863CF-4F08-468F-9B54-E4D2BF882FBA}" type="parTrans" cxnId="{511E47DA-F805-47AE-AB59-CC2E5128F34B}">
      <dgm:prSet/>
      <dgm:spPr/>
      <dgm:t>
        <a:bodyPr/>
        <a:lstStyle/>
        <a:p>
          <a:endParaRPr lang="en-US"/>
        </a:p>
      </dgm:t>
    </dgm:pt>
    <dgm:pt modelId="{DF23B974-891E-4CC0-B134-003D7066E52F}" type="sibTrans" cxnId="{511E47DA-F805-47AE-AB59-CC2E5128F34B}">
      <dgm:prSet/>
      <dgm:spPr>
        <a:solidFill>
          <a:srgbClr val="FFFF3F"/>
        </a:solidFill>
      </dgm:spPr>
      <dgm:t>
        <a:bodyPr/>
        <a:lstStyle/>
        <a:p>
          <a:endParaRPr lang="en-US"/>
        </a:p>
      </dgm:t>
    </dgm:pt>
    <dgm:pt modelId="{C8C08B6B-6E3B-42FE-8DED-1F7469AE6CE1}">
      <dgm:prSet phldrT="[Text]" custT="1"/>
      <dgm:spPr>
        <a:solidFill>
          <a:srgbClr val="00261C"/>
        </a:solidFill>
      </dgm:spPr>
      <dgm:t>
        <a:bodyPr/>
        <a:lstStyle/>
        <a:p>
          <a:r>
            <a:rPr lang="en-US" sz="4400" b="1" dirty="0">
              <a:solidFill>
                <a:srgbClr val="FFFF00"/>
              </a:solidFill>
            </a:rPr>
            <a:t>A</a:t>
          </a:r>
          <a:r>
            <a:rPr lang="en-US" sz="2800" b="1" dirty="0"/>
            <a:t>ccurate Documentation</a:t>
          </a:r>
        </a:p>
      </dgm:t>
    </dgm:pt>
    <dgm:pt modelId="{328CB17A-6FF7-42A7-9FBB-CB460FFB925D}" type="parTrans" cxnId="{9C0EFBC5-CEFD-485C-9E41-002F429A77C7}">
      <dgm:prSet/>
      <dgm:spPr/>
      <dgm:t>
        <a:bodyPr/>
        <a:lstStyle/>
        <a:p>
          <a:endParaRPr lang="en-US"/>
        </a:p>
      </dgm:t>
    </dgm:pt>
    <dgm:pt modelId="{CEDA6DA4-00C7-4577-8B80-B88E568CBF4A}" type="sibTrans" cxnId="{9C0EFBC5-CEFD-485C-9E41-002F429A77C7}">
      <dgm:prSet/>
      <dgm:spPr>
        <a:solidFill>
          <a:srgbClr val="FFFF3F"/>
        </a:solidFill>
      </dgm:spPr>
      <dgm:t>
        <a:bodyPr/>
        <a:lstStyle/>
        <a:p>
          <a:endParaRPr lang="en-US"/>
        </a:p>
      </dgm:t>
    </dgm:pt>
    <dgm:pt modelId="{13CA754B-43B1-451D-974F-B3D169C8B2AE}">
      <dgm:prSet phldrT="[Text]" custT="1"/>
      <dgm:spPr>
        <a:solidFill>
          <a:srgbClr val="002060"/>
        </a:solidFill>
      </dgm:spPr>
      <dgm:t>
        <a:bodyPr/>
        <a:lstStyle/>
        <a:p>
          <a:r>
            <a:rPr lang="en-US" sz="4400" b="1" dirty="0">
              <a:solidFill>
                <a:srgbClr val="FFFF00"/>
              </a:solidFill>
            </a:rPr>
            <a:t>D</a:t>
          </a:r>
          <a:r>
            <a:rPr lang="en-US" sz="2800" b="1" dirty="0"/>
            <a:t>etailed Documentation</a:t>
          </a:r>
        </a:p>
      </dgm:t>
    </dgm:pt>
    <dgm:pt modelId="{41532BAB-AC83-4BFD-86A2-F9FEFE6D6C7F}" type="parTrans" cxnId="{D3CEA637-A9A0-4376-9244-D949AAA66AE2}">
      <dgm:prSet/>
      <dgm:spPr/>
      <dgm:t>
        <a:bodyPr/>
        <a:lstStyle/>
        <a:p>
          <a:endParaRPr lang="en-US"/>
        </a:p>
      </dgm:t>
    </dgm:pt>
    <dgm:pt modelId="{B83939E2-C22C-4EEF-B614-E26B48DD8B84}" type="sibTrans" cxnId="{D3CEA637-A9A0-4376-9244-D949AAA66AE2}">
      <dgm:prSet/>
      <dgm:spPr/>
      <dgm:t>
        <a:bodyPr/>
        <a:lstStyle/>
        <a:p>
          <a:endParaRPr lang="en-US"/>
        </a:p>
      </dgm:t>
    </dgm:pt>
    <dgm:pt modelId="{5F7E56C7-4313-4DB1-8463-7E3E3FF8BAE0}" type="pres">
      <dgm:prSet presAssocID="{F7E0EA0D-6524-4E4E-87F9-347ABE3D4DD4}" presName="Name0" presStyleCnt="0">
        <dgm:presLayoutVars>
          <dgm:dir/>
          <dgm:resizeHandles val="exact"/>
        </dgm:presLayoutVars>
      </dgm:prSet>
      <dgm:spPr/>
    </dgm:pt>
    <dgm:pt modelId="{F9D78697-D9F1-4B42-80FF-6136CF1133A2}" type="pres">
      <dgm:prSet presAssocID="{3C45915C-AB8E-4762-8AB3-F5C444E19387}" presName="node" presStyleLbl="node1" presStyleIdx="0" presStyleCnt="3" custScaleX="103934">
        <dgm:presLayoutVars>
          <dgm:bulletEnabled val="1"/>
        </dgm:presLayoutVars>
      </dgm:prSet>
      <dgm:spPr/>
      <dgm:t>
        <a:bodyPr/>
        <a:lstStyle/>
        <a:p>
          <a:endParaRPr lang="en-US"/>
        </a:p>
      </dgm:t>
    </dgm:pt>
    <dgm:pt modelId="{F402AC8D-4340-45AE-BDFE-0CC9793D1677}" type="pres">
      <dgm:prSet presAssocID="{DF23B974-891E-4CC0-B134-003D7066E52F}" presName="sibTrans" presStyleLbl="sibTrans2D1" presStyleIdx="0" presStyleCnt="2"/>
      <dgm:spPr/>
      <dgm:t>
        <a:bodyPr/>
        <a:lstStyle/>
        <a:p>
          <a:endParaRPr lang="en-US"/>
        </a:p>
      </dgm:t>
    </dgm:pt>
    <dgm:pt modelId="{05FE2B89-B3BF-4B17-B7E8-78401558B5A4}" type="pres">
      <dgm:prSet presAssocID="{DF23B974-891E-4CC0-B134-003D7066E52F}" presName="connectorText" presStyleLbl="sibTrans2D1" presStyleIdx="0" presStyleCnt="2"/>
      <dgm:spPr/>
      <dgm:t>
        <a:bodyPr/>
        <a:lstStyle/>
        <a:p>
          <a:endParaRPr lang="en-US"/>
        </a:p>
      </dgm:t>
    </dgm:pt>
    <dgm:pt modelId="{1250A561-562D-4899-826B-6D8387BCBACE}" type="pres">
      <dgm:prSet presAssocID="{C8C08B6B-6E3B-42FE-8DED-1F7469AE6CE1}" presName="node" presStyleLbl="node1" presStyleIdx="1" presStyleCnt="3">
        <dgm:presLayoutVars>
          <dgm:bulletEnabled val="1"/>
        </dgm:presLayoutVars>
      </dgm:prSet>
      <dgm:spPr/>
      <dgm:t>
        <a:bodyPr/>
        <a:lstStyle/>
        <a:p>
          <a:endParaRPr lang="en-US"/>
        </a:p>
      </dgm:t>
    </dgm:pt>
    <dgm:pt modelId="{69FB7E3F-3EA7-4936-A673-CB983D6599BD}" type="pres">
      <dgm:prSet presAssocID="{CEDA6DA4-00C7-4577-8B80-B88E568CBF4A}" presName="sibTrans" presStyleLbl="sibTrans2D1" presStyleIdx="1" presStyleCnt="2"/>
      <dgm:spPr/>
      <dgm:t>
        <a:bodyPr/>
        <a:lstStyle/>
        <a:p>
          <a:endParaRPr lang="en-US"/>
        </a:p>
      </dgm:t>
    </dgm:pt>
    <dgm:pt modelId="{79309262-70EA-44AA-9730-DB28D068FDA7}" type="pres">
      <dgm:prSet presAssocID="{CEDA6DA4-00C7-4577-8B80-B88E568CBF4A}" presName="connectorText" presStyleLbl="sibTrans2D1" presStyleIdx="1" presStyleCnt="2"/>
      <dgm:spPr/>
      <dgm:t>
        <a:bodyPr/>
        <a:lstStyle/>
        <a:p>
          <a:endParaRPr lang="en-US"/>
        </a:p>
      </dgm:t>
    </dgm:pt>
    <dgm:pt modelId="{A66887E8-2024-4EBD-A350-A4F56CE784A4}" type="pres">
      <dgm:prSet presAssocID="{13CA754B-43B1-451D-974F-B3D169C8B2AE}" presName="node" presStyleLbl="node1" presStyleIdx="2" presStyleCnt="3">
        <dgm:presLayoutVars>
          <dgm:bulletEnabled val="1"/>
        </dgm:presLayoutVars>
      </dgm:prSet>
      <dgm:spPr/>
      <dgm:t>
        <a:bodyPr/>
        <a:lstStyle/>
        <a:p>
          <a:endParaRPr lang="en-US"/>
        </a:p>
      </dgm:t>
    </dgm:pt>
  </dgm:ptLst>
  <dgm:cxnLst>
    <dgm:cxn modelId="{3621CF20-FF42-440E-8508-571C2C2B3F89}" type="presOf" srcId="{3C45915C-AB8E-4762-8AB3-F5C444E19387}" destId="{F9D78697-D9F1-4B42-80FF-6136CF1133A2}" srcOrd="0" destOrd="0" presId="urn:microsoft.com/office/officeart/2005/8/layout/process1"/>
    <dgm:cxn modelId="{CEA87B44-8366-437D-BA65-1B517069D054}" type="presOf" srcId="{C8C08B6B-6E3B-42FE-8DED-1F7469AE6CE1}" destId="{1250A561-562D-4899-826B-6D8387BCBACE}" srcOrd="0" destOrd="0" presId="urn:microsoft.com/office/officeart/2005/8/layout/process1"/>
    <dgm:cxn modelId="{9C0EFBC5-CEFD-485C-9E41-002F429A77C7}" srcId="{F7E0EA0D-6524-4E4E-87F9-347ABE3D4DD4}" destId="{C8C08B6B-6E3B-42FE-8DED-1F7469AE6CE1}" srcOrd="1" destOrd="0" parTransId="{328CB17A-6FF7-42A7-9FBB-CB460FFB925D}" sibTransId="{CEDA6DA4-00C7-4577-8B80-B88E568CBF4A}"/>
    <dgm:cxn modelId="{124C6ABD-2509-4D38-9396-FC8985DAF8B8}" type="presOf" srcId="{F7E0EA0D-6524-4E4E-87F9-347ABE3D4DD4}" destId="{5F7E56C7-4313-4DB1-8463-7E3E3FF8BAE0}" srcOrd="0" destOrd="0" presId="urn:microsoft.com/office/officeart/2005/8/layout/process1"/>
    <dgm:cxn modelId="{3D488964-5603-4854-BE29-3AA568D66873}" type="presOf" srcId="{DF23B974-891E-4CC0-B134-003D7066E52F}" destId="{F402AC8D-4340-45AE-BDFE-0CC9793D1677}" srcOrd="0" destOrd="0" presId="urn:microsoft.com/office/officeart/2005/8/layout/process1"/>
    <dgm:cxn modelId="{D3CEA637-A9A0-4376-9244-D949AAA66AE2}" srcId="{F7E0EA0D-6524-4E4E-87F9-347ABE3D4DD4}" destId="{13CA754B-43B1-451D-974F-B3D169C8B2AE}" srcOrd="2" destOrd="0" parTransId="{41532BAB-AC83-4BFD-86A2-F9FEFE6D6C7F}" sibTransId="{B83939E2-C22C-4EEF-B614-E26B48DD8B84}"/>
    <dgm:cxn modelId="{511E47DA-F805-47AE-AB59-CC2E5128F34B}" srcId="{F7E0EA0D-6524-4E4E-87F9-347ABE3D4DD4}" destId="{3C45915C-AB8E-4762-8AB3-F5C444E19387}" srcOrd="0" destOrd="0" parTransId="{EB7863CF-4F08-468F-9B54-E4D2BF882FBA}" sibTransId="{DF23B974-891E-4CC0-B134-003D7066E52F}"/>
    <dgm:cxn modelId="{38E4E53C-6D6B-469E-8E4A-00192790D6A3}" type="presOf" srcId="{CEDA6DA4-00C7-4577-8B80-B88E568CBF4A}" destId="{79309262-70EA-44AA-9730-DB28D068FDA7}" srcOrd="1" destOrd="0" presId="urn:microsoft.com/office/officeart/2005/8/layout/process1"/>
    <dgm:cxn modelId="{469A4C50-B55F-407B-B4A3-7A399B61FCD3}" type="presOf" srcId="{CEDA6DA4-00C7-4577-8B80-B88E568CBF4A}" destId="{69FB7E3F-3EA7-4936-A673-CB983D6599BD}" srcOrd="0" destOrd="0" presId="urn:microsoft.com/office/officeart/2005/8/layout/process1"/>
    <dgm:cxn modelId="{FD56A7EF-FD5C-41C0-A8E2-84C03D46DBCF}" type="presOf" srcId="{13CA754B-43B1-451D-974F-B3D169C8B2AE}" destId="{A66887E8-2024-4EBD-A350-A4F56CE784A4}" srcOrd="0" destOrd="0" presId="urn:microsoft.com/office/officeart/2005/8/layout/process1"/>
    <dgm:cxn modelId="{E22A4EF5-4EB0-4886-BC89-1A890B047B6A}" type="presOf" srcId="{DF23B974-891E-4CC0-B134-003D7066E52F}" destId="{05FE2B89-B3BF-4B17-B7E8-78401558B5A4}" srcOrd="1" destOrd="0" presId="urn:microsoft.com/office/officeart/2005/8/layout/process1"/>
    <dgm:cxn modelId="{37159917-AED2-4BD9-BD73-BC0BE386FEC2}" type="presParOf" srcId="{5F7E56C7-4313-4DB1-8463-7E3E3FF8BAE0}" destId="{F9D78697-D9F1-4B42-80FF-6136CF1133A2}" srcOrd="0" destOrd="0" presId="urn:microsoft.com/office/officeart/2005/8/layout/process1"/>
    <dgm:cxn modelId="{E16E8D03-D93C-4E8A-9C53-90BF6D57DB8C}" type="presParOf" srcId="{5F7E56C7-4313-4DB1-8463-7E3E3FF8BAE0}" destId="{F402AC8D-4340-45AE-BDFE-0CC9793D1677}" srcOrd="1" destOrd="0" presId="urn:microsoft.com/office/officeart/2005/8/layout/process1"/>
    <dgm:cxn modelId="{B1684DEF-F349-4BF4-80AC-81C506248AED}" type="presParOf" srcId="{F402AC8D-4340-45AE-BDFE-0CC9793D1677}" destId="{05FE2B89-B3BF-4B17-B7E8-78401558B5A4}" srcOrd="0" destOrd="0" presId="urn:microsoft.com/office/officeart/2005/8/layout/process1"/>
    <dgm:cxn modelId="{6A6CE2EA-386E-4CAA-BE80-C64A7DF283FC}" type="presParOf" srcId="{5F7E56C7-4313-4DB1-8463-7E3E3FF8BAE0}" destId="{1250A561-562D-4899-826B-6D8387BCBACE}" srcOrd="2" destOrd="0" presId="urn:microsoft.com/office/officeart/2005/8/layout/process1"/>
    <dgm:cxn modelId="{A3D3B938-7207-4155-B089-3FA5F4C8F394}" type="presParOf" srcId="{5F7E56C7-4313-4DB1-8463-7E3E3FF8BAE0}" destId="{69FB7E3F-3EA7-4936-A673-CB983D6599BD}" srcOrd="3" destOrd="0" presId="urn:microsoft.com/office/officeart/2005/8/layout/process1"/>
    <dgm:cxn modelId="{2A3DE22E-0DFA-4FAB-AC38-3FDB857DC9BF}" type="presParOf" srcId="{69FB7E3F-3EA7-4936-A673-CB983D6599BD}" destId="{79309262-70EA-44AA-9730-DB28D068FDA7}" srcOrd="0" destOrd="0" presId="urn:microsoft.com/office/officeart/2005/8/layout/process1"/>
    <dgm:cxn modelId="{0B6A0720-C47D-49E9-87A0-DDF9AD47A83C}" type="presParOf" srcId="{5F7E56C7-4313-4DB1-8463-7E3E3FF8BAE0}" destId="{A66887E8-2024-4EBD-A350-A4F56CE784A4}"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43AB25-5912-447E-A9C9-9A751A01900C}" type="doc">
      <dgm:prSet loTypeId="urn:microsoft.com/office/officeart/2005/8/layout/vProcess5" loCatId="process" qsTypeId="urn:microsoft.com/office/officeart/2005/8/quickstyle/3d2#2" qsCatId="3D" csTypeId="urn:microsoft.com/office/officeart/2005/8/colors/colorful1#3" csCatId="colorful" phldr="1"/>
      <dgm:spPr/>
    </dgm:pt>
    <dgm:pt modelId="{13FAD2AD-6AF6-484F-99A9-01D25D64FD68}">
      <dgm:prSet phldrT="[Text]" custT="1"/>
      <dgm:spPr>
        <a:xfrm>
          <a:off x="-92971" y="-40006"/>
          <a:ext cx="8924544" cy="1047751"/>
        </a:xfrm>
        <a:solidFill>
          <a:srgbClr val="7E002A"/>
        </a:solidFill>
        <a:ln>
          <a:noFill/>
        </a:ln>
        <a:effectLst/>
        <a:scene3d>
          <a:camera prst="orthographicFront"/>
          <a:lightRig rig="threePt" dir="t">
            <a:rot lat="0" lon="0" rev="7500000"/>
          </a:lightRig>
        </a:scene3d>
        <a:sp3d prstMaterial="plastic">
          <a:bevelT w="127000" h="25400" prst="relaxedInset"/>
        </a:sp3d>
      </dgm:spPr>
      <dgm:t>
        <a:bodyPr/>
        <a:lstStyle/>
        <a:p>
          <a:r>
            <a:rPr lang="en-US" sz="2800" b="1" dirty="0">
              <a:solidFill>
                <a:sysClr val="window" lastClr="FFFFFF"/>
              </a:solidFill>
              <a:latin typeface="Calibri" panose="020F0502020204030204"/>
              <a:ea typeface="+mn-ea"/>
              <a:cs typeface="+mn-cs"/>
            </a:rPr>
            <a:t>Better Documentation</a:t>
          </a:r>
        </a:p>
      </dgm:t>
    </dgm:pt>
    <dgm:pt modelId="{FA07FC32-6362-48DB-BF55-2417E19DD7E4}" type="parTrans" cxnId="{5F86881D-D744-421B-8FB2-1FC28D04D60F}">
      <dgm:prSet/>
      <dgm:spPr/>
      <dgm:t>
        <a:bodyPr/>
        <a:lstStyle/>
        <a:p>
          <a:endParaRPr lang="en-US"/>
        </a:p>
      </dgm:t>
    </dgm:pt>
    <dgm:pt modelId="{6BB5FAA9-3E19-444C-BD48-6F6900B8D609}" type="sibTrans" cxnId="{5F86881D-D744-421B-8FB2-1FC28D04D60F}">
      <dgm:prSet/>
      <dgm:spPr>
        <a:xfrm>
          <a:off x="8123293" y="773619"/>
          <a:ext cx="708279" cy="708279"/>
        </a:xfrm>
        <a:solidFill>
          <a:srgbClr val="FFFF00">
            <a:alpha val="90000"/>
          </a:srgbClr>
        </a:solidFill>
        <a:ln w="6350" cap="flat" cmpd="sng" algn="ctr">
          <a:solidFill>
            <a:srgbClr val="ED7D31">
              <a:tint val="40000"/>
              <a:alpha val="90000"/>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5400" h="36350" prst="relaxedInset"/>
          <a:contourClr>
            <a:sysClr val="window" lastClr="FFFFFF"/>
          </a:contourClr>
        </a:sp3d>
      </dgm:spPr>
      <dgm:t>
        <a:bodyPr/>
        <a:lstStyle/>
        <a:p>
          <a:endParaRPr lang="en-US" dirty="0">
            <a:solidFill>
              <a:sysClr val="windowText" lastClr="000000">
                <a:hueOff val="0"/>
                <a:satOff val="0"/>
                <a:lumOff val="0"/>
                <a:alphaOff val="0"/>
              </a:sysClr>
            </a:solidFill>
            <a:latin typeface="Calibri" panose="020F0502020204030204"/>
            <a:ea typeface="+mn-ea"/>
            <a:cs typeface="+mn-cs"/>
          </a:endParaRPr>
        </a:p>
      </dgm:t>
    </dgm:pt>
    <dgm:pt modelId="{5B9F5F6B-F4FF-44CE-909B-A8746CF49852}">
      <dgm:prSet phldrT="[Text]" custT="1"/>
      <dgm:spPr>
        <a:xfrm>
          <a:off x="526615" y="1247773"/>
          <a:ext cx="9180232" cy="1047751"/>
        </a:xfrm>
        <a:solidFill>
          <a:srgbClr val="006C50"/>
        </a:solidFill>
        <a:ln>
          <a:noFill/>
        </a:ln>
        <a:effectLst/>
        <a:scene3d>
          <a:camera prst="orthographicFront"/>
          <a:lightRig rig="threePt" dir="t">
            <a:rot lat="0" lon="0" rev="7500000"/>
          </a:lightRig>
        </a:scene3d>
        <a:sp3d prstMaterial="plastic">
          <a:bevelT w="127000" h="25400" prst="relaxedInset"/>
        </a:sp3d>
      </dgm:spPr>
      <dgm:t>
        <a:bodyPr/>
        <a:lstStyle/>
        <a:p>
          <a:pPr algn="l"/>
          <a:r>
            <a:rPr lang="en-US" sz="2800" b="1" dirty="0">
              <a:solidFill>
                <a:sysClr val="window" lastClr="FFFFFF"/>
              </a:solidFill>
              <a:latin typeface="Calibri" panose="020F0502020204030204"/>
              <a:ea typeface="+mn-ea"/>
              <a:cs typeface="+mn-cs"/>
            </a:rPr>
            <a:t>Clearer Picture of Patient’s Severity of Illness</a:t>
          </a:r>
        </a:p>
      </dgm:t>
    </dgm:pt>
    <dgm:pt modelId="{4BE3F22E-D8ED-4334-9C18-85D0084B62B0}" type="parTrans" cxnId="{FF5E349D-124B-4FA7-BB6D-35BB1FEA76E5}">
      <dgm:prSet/>
      <dgm:spPr/>
      <dgm:t>
        <a:bodyPr/>
        <a:lstStyle/>
        <a:p>
          <a:endParaRPr lang="en-US"/>
        </a:p>
      </dgm:t>
    </dgm:pt>
    <dgm:pt modelId="{DED4613F-CFEE-442B-94D3-54DE12BC1A94}" type="sibTrans" cxnId="{FF5E349D-124B-4FA7-BB6D-35BB1FEA76E5}">
      <dgm:prSet/>
      <dgm:spPr>
        <a:xfrm>
          <a:off x="8870724" y="2061399"/>
          <a:ext cx="708279" cy="708279"/>
        </a:xfrm>
        <a:solidFill>
          <a:srgbClr val="FFFF00">
            <a:alpha val="90000"/>
          </a:srgbClr>
        </a:solidFill>
        <a:ln w="6350" cap="flat" cmpd="sng" algn="ctr">
          <a:solidFill>
            <a:srgbClr val="A5A5A5">
              <a:tint val="40000"/>
              <a:alpha val="90000"/>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5400" h="36350" prst="relaxedInset"/>
          <a:contourClr>
            <a:sysClr val="window" lastClr="FFFFFF"/>
          </a:contourClr>
        </a:sp3d>
      </dgm:spPr>
      <dgm:t>
        <a:bodyPr/>
        <a:lstStyle/>
        <a:p>
          <a:endParaRPr lang="en-US" dirty="0">
            <a:solidFill>
              <a:sysClr val="windowText" lastClr="000000">
                <a:hueOff val="0"/>
                <a:satOff val="0"/>
                <a:lumOff val="0"/>
                <a:alphaOff val="0"/>
              </a:sysClr>
            </a:solidFill>
            <a:latin typeface="Calibri" panose="020F0502020204030204"/>
            <a:ea typeface="+mn-ea"/>
            <a:cs typeface="+mn-cs"/>
          </a:endParaRPr>
        </a:p>
      </dgm:t>
    </dgm:pt>
    <dgm:pt modelId="{CD525098-76B4-46E0-98C8-27D43C96142C}">
      <dgm:prSet phldrT="[Text]" custT="1"/>
      <dgm:spPr>
        <a:xfrm>
          <a:off x="1262889" y="2535553"/>
          <a:ext cx="9180232" cy="1047751"/>
        </a:xfrm>
        <a:solidFill>
          <a:srgbClr val="FC8004"/>
        </a:solidFill>
        <a:ln>
          <a:noFill/>
        </a:ln>
        <a:effectLst/>
        <a:scene3d>
          <a:camera prst="orthographicFront"/>
          <a:lightRig rig="threePt" dir="t">
            <a:rot lat="0" lon="0" rev="7500000"/>
          </a:lightRig>
        </a:scene3d>
        <a:sp3d prstMaterial="plastic">
          <a:bevelT w="127000" h="25400" prst="relaxedInset"/>
        </a:sp3d>
      </dgm:spPr>
      <dgm:t>
        <a:bodyPr/>
        <a:lstStyle/>
        <a:p>
          <a:pPr algn="l"/>
          <a:r>
            <a:rPr lang="en-US" sz="2800" b="1" dirty="0">
              <a:solidFill>
                <a:sysClr val="window" lastClr="FFFFFF"/>
              </a:solidFill>
              <a:latin typeface="Calibri" panose="020F0502020204030204"/>
              <a:ea typeface="+mn-ea"/>
              <a:cs typeface="+mn-cs"/>
            </a:rPr>
            <a:t>Better More Precise/Specific Coding for Facilities &amp; Physicians</a:t>
          </a:r>
        </a:p>
      </dgm:t>
    </dgm:pt>
    <dgm:pt modelId="{EBDA09CD-EB12-470E-9231-C224F253EAEF}" type="parTrans" cxnId="{64BD06F5-BE5A-492D-9F0D-D913F0FC57EA}">
      <dgm:prSet/>
      <dgm:spPr/>
      <dgm:t>
        <a:bodyPr/>
        <a:lstStyle/>
        <a:p>
          <a:endParaRPr lang="en-US"/>
        </a:p>
      </dgm:t>
    </dgm:pt>
    <dgm:pt modelId="{0F1C0096-5A6C-4AF6-AA45-B97E4AE50378}" type="sibTrans" cxnId="{64BD06F5-BE5A-492D-9F0D-D913F0FC57EA}">
      <dgm:prSet/>
      <dgm:spPr>
        <a:xfrm>
          <a:off x="9606999" y="3349179"/>
          <a:ext cx="708279" cy="708279"/>
        </a:xfrm>
        <a:solidFill>
          <a:srgbClr val="FFFF00">
            <a:alpha val="90000"/>
          </a:srgbClr>
        </a:solidFill>
        <a:ln w="6350" cap="flat" cmpd="sng" algn="ctr">
          <a:solidFill>
            <a:srgbClr val="FFC000">
              <a:tint val="40000"/>
              <a:alpha val="90000"/>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5400" h="36350" prst="relaxedInset"/>
          <a:contourClr>
            <a:sysClr val="window" lastClr="FFFFFF"/>
          </a:contourClr>
        </a:sp3d>
      </dgm:spPr>
      <dgm:t>
        <a:bodyPr/>
        <a:lstStyle/>
        <a:p>
          <a:endParaRPr lang="en-US" dirty="0">
            <a:solidFill>
              <a:sysClr val="windowText" lastClr="000000">
                <a:hueOff val="0"/>
                <a:satOff val="0"/>
                <a:lumOff val="0"/>
                <a:alphaOff val="0"/>
              </a:sysClr>
            </a:solidFill>
            <a:latin typeface="Calibri" panose="020F0502020204030204"/>
            <a:ea typeface="+mn-ea"/>
            <a:cs typeface="+mn-cs"/>
          </a:endParaRPr>
        </a:p>
      </dgm:t>
    </dgm:pt>
    <dgm:pt modelId="{6FB11CB6-9DB8-4794-96D4-BEDD462AB02F}">
      <dgm:prSet phldrT="[Text]" custT="1"/>
      <dgm:spPr>
        <a:xfrm>
          <a:off x="1952221" y="3680456"/>
          <a:ext cx="9296429" cy="1333504"/>
        </a:xfrm>
        <a:solidFill>
          <a:srgbClr val="002060"/>
        </a:solidFill>
        <a:ln>
          <a:noFill/>
        </a:ln>
        <a:effectLst/>
        <a:scene3d>
          <a:camera prst="orthographicFront"/>
          <a:lightRig rig="threePt" dir="t">
            <a:rot lat="0" lon="0" rev="7500000"/>
          </a:lightRig>
        </a:scene3d>
        <a:sp3d prstMaterial="plastic">
          <a:bevelT w="127000" h="25400" prst="relaxedInset"/>
        </a:sp3d>
      </dgm:spPr>
      <dgm:t>
        <a:bodyPr/>
        <a:lstStyle/>
        <a:p>
          <a:pPr algn="l"/>
          <a:r>
            <a:rPr lang="en-US" sz="2800" b="1" dirty="0">
              <a:solidFill>
                <a:sysClr val="window" lastClr="FFFFFF"/>
              </a:solidFill>
              <a:latin typeface="Calibri" panose="020F0502020204030204"/>
              <a:ea typeface="+mn-ea"/>
              <a:cs typeface="+mn-cs"/>
            </a:rPr>
            <a:t>Improved, but Appropriate, </a:t>
          </a:r>
          <a:r>
            <a:rPr lang="en-US" sz="2800" b="1" u="sng" dirty="0">
              <a:solidFill>
                <a:srgbClr val="FFFF00"/>
              </a:solidFill>
              <a:latin typeface="Calibri" panose="020F0502020204030204"/>
              <a:ea typeface="+mn-ea"/>
              <a:cs typeface="+mn-cs"/>
            </a:rPr>
            <a:t>Reimbursement</a:t>
          </a:r>
          <a:r>
            <a:rPr lang="en-US" sz="2800" b="1" dirty="0">
              <a:solidFill>
                <a:srgbClr val="FFFF00"/>
              </a:solidFill>
              <a:latin typeface="Calibri" panose="020F0502020204030204"/>
              <a:ea typeface="+mn-ea"/>
              <a:cs typeface="+mn-cs"/>
            </a:rPr>
            <a:t> </a:t>
          </a:r>
          <a:r>
            <a:rPr lang="en-US" sz="2800" b="1" dirty="0">
              <a:solidFill>
                <a:sysClr val="window" lastClr="FFFFFF"/>
              </a:solidFill>
              <a:latin typeface="Calibri" panose="020F0502020204030204"/>
              <a:ea typeface="+mn-ea"/>
              <a:cs typeface="+mn-cs"/>
            </a:rPr>
            <a:t>representing </a:t>
          </a:r>
          <a:r>
            <a:rPr lang="en-US" sz="2800" b="1" u="sng" dirty="0">
              <a:solidFill>
                <a:srgbClr val="FFFF00"/>
              </a:solidFill>
              <a:latin typeface="Calibri" panose="020F0502020204030204"/>
              <a:ea typeface="+mn-ea"/>
              <a:cs typeface="+mn-cs"/>
            </a:rPr>
            <a:t>TRUE</a:t>
          </a:r>
          <a:r>
            <a:rPr lang="en-US" sz="2800" b="1" dirty="0">
              <a:solidFill>
                <a:sysClr val="window" lastClr="FFFFFF"/>
              </a:solidFill>
              <a:latin typeface="Calibri" panose="020F0502020204030204"/>
              <a:ea typeface="+mn-ea"/>
              <a:cs typeface="+mn-cs"/>
            </a:rPr>
            <a:t> acuity &amp; resources utilized per case</a:t>
          </a:r>
        </a:p>
      </dgm:t>
    </dgm:pt>
    <dgm:pt modelId="{73DD64FA-462D-4741-8984-E96D28D89F15}" type="parTrans" cxnId="{8F04D578-4E69-4EAC-A6EB-C0F3B680DE36}">
      <dgm:prSet/>
      <dgm:spPr/>
      <dgm:t>
        <a:bodyPr/>
        <a:lstStyle/>
        <a:p>
          <a:endParaRPr lang="en-US"/>
        </a:p>
      </dgm:t>
    </dgm:pt>
    <dgm:pt modelId="{CE3E3018-995C-47D1-9715-0DCECE1AC776}" type="sibTrans" cxnId="{8F04D578-4E69-4EAC-A6EB-C0F3B680DE36}">
      <dgm:prSet/>
      <dgm:spPr/>
      <dgm:t>
        <a:bodyPr/>
        <a:lstStyle/>
        <a:p>
          <a:endParaRPr lang="en-US"/>
        </a:p>
      </dgm:t>
    </dgm:pt>
    <dgm:pt modelId="{7088D3CD-6D4A-4A4E-9D84-357AFB9D554D}" type="pres">
      <dgm:prSet presAssocID="{7743AB25-5912-447E-A9C9-9A751A01900C}" presName="outerComposite" presStyleCnt="0">
        <dgm:presLayoutVars>
          <dgm:chMax val="5"/>
          <dgm:dir/>
          <dgm:resizeHandles val="exact"/>
        </dgm:presLayoutVars>
      </dgm:prSet>
      <dgm:spPr/>
    </dgm:pt>
    <dgm:pt modelId="{6F4C56DC-AC4E-4A80-A535-673BCE3FD965}" type="pres">
      <dgm:prSet presAssocID="{7743AB25-5912-447E-A9C9-9A751A01900C}" presName="dummyMaxCanvas" presStyleCnt="0">
        <dgm:presLayoutVars/>
      </dgm:prSet>
      <dgm:spPr/>
    </dgm:pt>
    <dgm:pt modelId="{F9C25502-D82E-497F-9BFF-0A3289D6BD6B}" type="pres">
      <dgm:prSet presAssocID="{7743AB25-5912-447E-A9C9-9A751A01900C}" presName="FourNodes_1" presStyleLbl="node1" presStyleIdx="0" presStyleCnt="4" custScaleY="96154">
        <dgm:presLayoutVars>
          <dgm:bulletEnabled val="1"/>
        </dgm:presLayoutVars>
      </dgm:prSet>
      <dgm:spPr>
        <a:prstGeom prst="roundRect">
          <a:avLst>
            <a:gd name="adj" fmla="val 10000"/>
          </a:avLst>
        </a:prstGeom>
      </dgm:spPr>
      <dgm:t>
        <a:bodyPr/>
        <a:lstStyle/>
        <a:p>
          <a:endParaRPr lang="en-US"/>
        </a:p>
      </dgm:t>
    </dgm:pt>
    <dgm:pt modelId="{933E20C6-EE84-4CDD-8DAE-FEA6833B322D}" type="pres">
      <dgm:prSet presAssocID="{7743AB25-5912-447E-A9C9-9A751A01900C}" presName="FourNodes_2" presStyleLbl="node1" presStyleIdx="1" presStyleCnt="4" custScaleX="108577" custScaleY="96154">
        <dgm:presLayoutVars>
          <dgm:bulletEnabled val="1"/>
        </dgm:presLayoutVars>
      </dgm:prSet>
      <dgm:spPr>
        <a:prstGeom prst="roundRect">
          <a:avLst>
            <a:gd name="adj" fmla="val 10000"/>
          </a:avLst>
        </a:prstGeom>
      </dgm:spPr>
      <dgm:t>
        <a:bodyPr/>
        <a:lstStyle/>
        <a:p>
          <a:endParaRPr lang="en-US"/>
        </a:p>
      </dgm:t>
    </dgm:pt>
    <dgm:pt modelId="{65AEE21B-0242-437D-A62A-0B1C37875490}" type="pres">
      <dgm:prSet presAssocID="{7743AB25-5912-447E-A9C9-9A751A01900C}" presName="FourNodes_3" presStyleLbl="node1" presStyleIdx="2" presStyleCnt="4" custScaleX="104508" custScaleY="96154" custLinFactNeighborY="6156">
        <dgm:presLayoutVars>
          <dgm:bulletEnabled val="1"/>
        </dgm:presLayoutVars>
      </dgm:prSet>
      <dgm:spPr>
        <a:prstGeom prst="roundRect">
          <a:avLst>
            <a:gd name="adj" fmla="val 10000"/>
          </a:avLst>
        </a:prstGeom>
      </dgm:spPr>
      <dgm:t>
        <a:bodyPr/>
        <a:lstStyle/>
        <a:p>
          <a:endParaRPr lang="en-US"/>
        </a:p>
      </dgm:t>
    </dgm:pt>
    <dgm:pt modelId="{F7BC8B3F-A4CA-4E2E-833F-40C09655A9F4}" type="pres">
      <dgm:prSet presAssocID="{7743AB25-5912-447E-A9C9-9A751A01900C}" presName="FourNodes_4" presStyleLbl="node1" presStyleIdx="3" presStyleCnt="4" custScaleX="99453" custScaleY="100154" custLinFactNeighborX="81" custLinFactNeighborY="19234">
        <dgm:presLayoutVars>
          <dgm:bulletEnabled val="1"/>
        </dgm:presLayoutVars>
      </dgm:prSet>
      <dgm:spPr>
        <a:prstGeom prst="roundRect">
          <a:avLst>
            <a:gd name="adj" fmla="val 10000"/>
          </a:avLst>
        </a:prstGeom>
      </dgm:spPr>
      <dgm:t>
        <a:bodyPr/>
        <a:lstStyle/>
        <a:p>
          <a:endParaRPr lang="en-US"/>
        </a:p>
      </dgm:t>
    </dgm:pt>
    <dgm:pt modelId="{0334477B-F7E6-4120-A005-AED00A96F0AC}" type="pres">
      <dgm:prSet presAssocID="{7743AB25-5912-447E-A9C9-9A751A01900C}" presName="FourConn_1-2" presStyleLbl="fgAccFollowNode1" presStyleIdx="0" presStyleCnt="3">
        <dgm:presLayoutVars>
          <dgm:bulletEnabled val="1"/>
        </dgm:presLayoutVars>
      </dgm:prSet>
      <dgm:spPr>
        <a:prstGeom prst="downArrow">
          <a:avLst>
            <a:gd name="adj1" fmla="val 55000"/>
            <a:gd name="adj2" fmla="val 45000"/>
          </a:avLst>
        </a:prstGeom>
      </dgm:spPr>
      <dgm:t>
        <a:bodyPr/>
        <a:lstStyle/>
        <a:p>
          <a:endParaRPr lang="en-US"/>
        </a:p>
      </dgm:t>
    </dgm:pt>
    <dgm:pt modelId="{6FFE8EEA-F8F1-439F-ADE7-3D2F97D15D88}" type="pres">
      <dgm:prSet presAssocID="{7743AB25-5912-447E-A9C9-9A751A01900C}" presName="FourConn_2-3" presStyleLbl="fgAccFollowNode1" presStyleIdx="1" presStyleCnt="3">
        <dgm:presLayoutVars>
          <dgm:bulletEnabled val="1"/>
        </dgm:presLayoutVars>
      </dgm:prSet>
      <dgm:spPr>
        <a:prstGeom prst="downArrow">
          <a:avLst>
            <a:gd name="adj1" fmla="val 55000"/>
            <a:gd name="adj2" fmla="val 45000"/>
          </a:avLst>
        </a:prstGeom>
      </dgm:spPr>
      <dgm:t>
        <a:bodyPr/>
        <a:lstStyle/>
        <a:p>
          <a:endParaRPr lang="en-US"/>
        </a:p>
      </dgm:t>
    </dgm:pt>
    <dgm:pt modelId="{C9EF6AC6-CC75-45CD-B7F6-7BE3F3FC2306}" type="pres">
      <dgm:prSet presAssocID="{7743AB25-5912-447E-A9C9-9A751A01900C}" presName="FourConn_3-4" presStyleLbl="fgAccFollowNode1" presStyleIdx="2" presStyleCnt="3">
        <dgm:presLayoutVars>
          <dgm:bulletEnabled val="1"/>
        </dgm:presLayoutVars>
      </dgm:prSet>
      <dgm:spPr>
        <a:prstGeom prst="downArrow">
          <a:avLst>
            <a:gd name="adj1" fmla="val 55000"/>
            <a:gd name="adj2" fmla="val 45000"/>
          </a:avLst>
        </a:prstGeom>
      </dgm:spPr>
      <dgm:t>
        <a:bodyPr/>
        <a:lstStyle/>
        <a:p>
          <a:endParaRPr lang="en-US"/>
        </a:p>
      </dgm:t>
    </dgm:pt>
    <dgm:pt modelId="{3CA0E73E-693A-4513-8BB9-E70D80F834FC}" type="pres">
      <dgm:prSet presAssocID="{7743AB25-5912-447E-A9C9-9A751A01900C}" presName="FourNodes_1_text" presStyleLbl="node1" presStyleIdx="3" presStyleCnt="4">
        <dgm:presLayoutVars>
          <dgm:bulletEnabled val="1"/>
        </dgm:presLayoutVars>
      </dgm:prSet>
      <dgm:spPr/>
      <dgm:t>
        <a:bodyPr/>
        <a:lstStyle/>
        <a:p>
          <a:endParaRPr lang="en-US"/>
        </a:p>
      </dgm:t>
    </dgm:pt>
    <dgm:pt modelId="{E72EFEEB-D586-4708-97A7-AA788EFB34F5}" type="pres">
      <dgm:prSet presAssocID="{7743AB25-5912-447E-A9C9-9A751A01900C}" presName="FourNodes_2_text" presStyleLbl="node1" presStyleIdx="3" presStyleCnt="4">
        <dgm:presLayoutVars>
          <dgm:bulletEnabled val="1"/>
        </dgm:presLayoutVars>
      </dgm:prSet>
      <dgm:spPr/>
      <dgm:t>
        <a:bodyPr/>
        <a:lstStyle/>
        <a:p>
          <a:endParaRPr lang="en-US"/>
        </a:p>
      </dgm:t>
    </dgm:pt>
    <dgm:pt modelId="{88843F1B-F926-46CC-A556-5759B9D0C449}" type="pres">
      <dgm:prSet presAssocID="{7743AB25-5912-447E-A9C9-9A751A01900C}" presName="FourNodes_3_text" presStyleLbl="node1" presStyleIdx="3" presStyleCnt="4">
        <dgm:presLayoutVars>
          <dgm:bulletEnabled val="1"/>
        </dgm:presLayoutVars>
      </dgm:prSet>
      <dgm:spPr/>
      <dgm:t>
        <a:bodyPr/>
        <a:lstStyle/>
        <a:p>
          <a:endParaRPr lang="en-US"/>
        </a:p>
      </dgm:t>
    </dgm:pt>
    <dgm:pt modelId="{72E50CC7-A16B-483F-B341-C682B075E4DD}" type="pres">
      <dgm:prSet presAssocID="{7743AB25-5912-447E-A9C9-9A751A01900C}" presName="FourNodes_4_text" presStyleLbl="node1" presStyleIdx="3" presStyleCnt="4">
        <dgm:presLayoutVars>
          <dgm:bulletEnabled val="1"/>
        </dgm:presLayoutVars>
      </dgm:prSet>
      <dgm:spPr/>
      <dgm:t>
        <a:bodyPr/>
        <a:lstStyle/>
        <a:p>
          <a:endParaRPr lang="en-US"/>
        </a:p>
      </dgm:t>
    </dgm:pt>
  </dgm:ptLst>
  <dgm:cxnLst>
    <dgm:cxn modelId="{0B9F0CFB-B8B5-445A-91A2-77E53510BD60}" type="presOf" srcId="{CD525098-76B4-46E0-98C8-27D43C96142C}" destId="{65AEE21B-0242-437D-A62A-0B1C37875490}" srcOrd="0" destOrd="0" presId="urn:microsoft.com/office/officeart/2005/8/layout/vProcess5"/>
    <dgm:cxn modelId="{11D9B164-F88D-434C-A393-F933BDA6565B}" type="presOf" srcId="{13FAD2AD-6AF6-484F-99A9-01D25D64FD68}" destId="{3CA0E73E-693A-4513-8BB9-E70D80F834FC}" srcOrd="1" destOrd="0" presId="urn:microsoft.com/office/officeart/2005/8/layout/vProcess5"/>
    <dgm:cxn modelId="{5F86881D-D744-421B-8FB2-1FC28D04D60F}" srcId="{7743AB25-5912-447E-A9C9-9A751A01900C}" destId="{13FAD2AD-6AF6-484F-99A9-01D25D64FD68}" srcOrd="0" destOrd="0" parTransId="{FA07FC32-6362-48DB-BF55-2417E19DD7E4}" sibTransId="{6BB5FAA9-3E19-444C-BD48-6F6900B8D609}"/>
    <dgm:cxn modelId="{A2603CDF-9D3E-4A88-8111-D7F26034B2B6}" type="presOf" srcId="{5B9F5F6B-F4FF-44CE-909B-A8746CF49852}" destId="{933E20C6-EE84-4CDD-8DAE-FEA6833B322D}" srcOrd="0" destOrd="0" presId="urn:microsoft.com/office/officeart/2005/8/layout/vProcess5"/>
    <dgm:cxn modelId="{76E38A95-9994-406F-B57B-99F24FC5FD04}" type="presOf" srcId="{6FB11CB6-9DB8-4794-96D4-BEDD462AB02F}" destId="{72E50CC7-A16B-483F-B341-C682B075E4DD}" srcOrd="1" destOrd="0" presId="urn:microsoft.com/office/officeart/2005/8/layout/vProcess5"/>
    <dgm:cxn modelId="{EB8C3B1D-3A30-4EC1-A156-57999B2DDD1E}" type="presOf" srcId="{CD525098-76B4-46E0-98C8-27D43C96142C}" destId="{88843F1B-F926-46CC-A556-5759B9D0C449}" srcOrd="1" destOrd="0" presId="urn:microsoft.com/office/officeart/2005/8/layout/vProcess5"/>
    <dgm:cxn modelId="{AB1E968B-52D7-4DBD-981A-FCFF64F34751}" type="presOf" srcId="{6BB5FAA9-3E19-444C-BD48-6F6900B8D609}" destId="{0334477B-F7E6-4120-A005-AED00A96F0AC}" srcOrd="0" destOrd="0" presId="urn:microsoft.com/office/officeart/2005/8/layout/vProcess5"/>
    <dgm:cxn modelId="{64BD06F5-BE5A-492D-9F0D-D913F0FC57EA}" srcId="{7743AB25-5912-447E-A9C9-9A751A01900C}" destId="{CD525098-76B4-46E0-98C8-27D43C96142C}" srcOrd="2" destOrd="0" parTransId="{EBDA09CD-EB12-470E-9231-C224F253EAEF}" sibTransId="{0F1C0096-5A6C-4AF6-AA45-B97E4AE50378}"/>
    <dgm:cxn modelId="{5DE97F02-09AC-4698-AA78-430EF4CEF42A}" type="presOf" srcId="{DED4613F-CFEE-442B-94D3-54DE12BC1A94}" destId="{6FFE8EEA-F8F1-439F-ADE7-3D2F97D15D88}" srcOrd="0" destOrd="0" presId="urn:microsoft.com/office/officeart/2005/8/layout/vProcess5"/>
    <dgm:cxn modelId="{DA8798C5-C246-4DE7-A896-7ACA15BDB0ED}" type="presOf" srcId="{6FB11CB6-9DB8-4794-96D4-BEDD462AB02F}" destId="{F7BC8B3F-A4CA-4E2E-833F-40C09655A9F4}" srcOrd="0" destOrd="0" presId="urn:microsoft.com/office/officeart/2005/8/layout/vProcess5"/>
    <dgm:cxn modelId="{FF5E349D-124B-4FA7-BB6D-35BB1FEA76E5}" srcId="{7743AB25-5912-447E-A9C9-9A751A01900C}" destId="{5B9F5F6B-F4FF-44CE-909B-A8746CF49852}" srcOrd="1" destOrd="0" parTransId="{4BE3F22E-D8ED-4334-9C18-85D0084B62B0}" sibTransId="{DED4613F-CFEE-442B-94D3-54DE12BC1A94}"/>
    <dgm:cxn modelId="{8F04D578-4E69-4EAC-A6EB-C0F3B680DE36}" srcId="{7743AB25-5912-447E-A9C9-9A751A01900C}" destId="{6FB11CB6-9DB8-4794-96D4-BEDD462AB02F}" srcOrd="3" destOrd="0" parTransId="{73DD64FA-462D-4741-8984-E96D28D89F15}" sibTransId="{CE3E3018-995C-47D1-9715-0DCECE1AC776}"/>
    <dgm:cxn modelId="{F02DD98B-B874-43EF-8DBD-0B7F931CF6CC}" type="presOf" srcId="{7743AB25-5912-447E-A9C9-9A751A01900C}" destId="{7088D3CD-6D4A-4A4E-9D84-357AFB9D554D}" srcOrd="0" destOrd="0" presId="urn:microsoft.com/office/officeart/2005/8/layout/vProcess5"/>
    <dgm:cxn modelId="{DE12469B-6B09-451B-BF03-FC54241E52F0}" type="presOf" srcId="{13FAD2AD-6AF6-484F-99A9-01D25D64FD68}" destId="{F9C25502-D82E-497F-9BFF-0A3289D6BD6B}" srcOrd="0" destOrd="0" presId="urn:microsoft.com/office/officeart/2005/8/layout/vProcess5"/>
    <dgm:cxn modelId="{1E5DA006-3DB4-4CCB-83AE-E2A7EFBC22C8}" type="presOf" srcId="{0F1C0096-5A6C-4AF6-AA45-B97E4AE50378}" destId="{C9EF6AC6-CC75-45CD-B7F6-7BE3F3FC2306}" srcOrd="0" destOrd="0" presId="urn:microsoft.com/office/officeart/2005/8/layout/vProcess5"/>
    <dgm:cxn modelId="{5D6D7947-899B-48C6-A4D4-B6A8097099B9}" type="presOf" srcId="{5B9F5F6B-F4FF-44CE-909B-A8746CF49852}" destId="{E72EFEEB-D586-4708-97A7-AA788EFB34F5}" srcOrd="1" destOrd="0" presId="urn:microsoft.com/office/officeart/2005/8/layout/vProcess5"/>
    <dgm:cxn modelId="{9F75BD3B-72B9-4BA9-8CBF-0AFE268098D4}" type="presParOf" srcId="{7088D3CD-6D4A-4A4E-9D84-357AFB9D554D}" destId="{6F4C56DC-AC4E-4A80-A535-673BCE3FD965}" srcOrd="0" destOrd="0" presId="urn:microsoft.com/office/officeart/2005/8/layout/vProcess5"/>
    <dgm:cxn modelId="{2BD8B3B8-DCA3-4786-B00A-CD9328591F93}" type="presParOf" srcId="{7088D3CD-6D4A-4A4E-9D84-357AFB9D554D}" destId="{F9C25502-D82E-497F-9BFF-0A3289D6BD6B}" srcOrd="1" destOrd="0" presId="urn:microsoft.com/office/officeart/2005/8/layout/vProcess5"/>
    <dgm:cxn modelId="{626321C8-EB67-4CC6-AE5C-36A5736C420C}" type="presParOf" srcId="{7088D3CD-6D4A-4A4E-9D84-357AFB9D554D}" destId="{933E20C6-EE84-4CDD-8DAE-FEA6833B322D}" srcOrd="2" destOrd="0" presId="urn:microsoft.com/office/officeart/2005/8/layout/vProcess5"/>
    <dgm:cxn modelId="{783CF84C-C87A-4CA5-93B5-2A6CA30B7C1E}" type="presParOf" srcId="{7088D3CD-6D4A-4A4E-9D84-357AFB9D554D}" destId="{65AEE21B-0242-437D-A62A-0B1C37875490}" srcOrd="3" destOrd="0" presId="urn:microsoft.com/office/officeart/2005/8/layout/vProcess5"/>
    <dgm:cxn modelId="{8448FE6D-CF13-4167-ACEA-8E2578D8DDCA}" type="presParOf" srcId="{7088D3CD-6D4A-4A4E-9D84-357AFB9D554D}" destId="{F7BC8B3F-A4CA-4E2E-833F-40C09655A9F4}" srcOrd="4" destOrd="0" presId="urn:microsoft.com/office/officeart/2005/8/layout/vProcess5"/>
    <dgm:cxn modelId="{FDF953E7-7A5E-4F98-91BC-35EECDA80AB5}" type="presParOf" srcId="{7088D3CD-6D4A-4A4E-9D84-357AFB9D554D}" destId="{0334477B-F7E6-4120-A005-AED00A96F0AC}" srcOrd="5" destOrd="0" presId="urn:microsoft.com/office/officeart/2005/8/layout/vProcess5"/>
    <dgm:cxn modelId="{AF964ACA-D9D2-4C95-9225-F357CB6634E2}" type="presParOf" srcId="{7088D3CD-6D4A-4A4E-9D84-357AFB9D554D}" destId="{6FFE8EEA-F8F1-439F-ADE7-3D2F97D15D88}" srcOrd="6" destOrd="0" presId="urn:microsoft.com/office/officeart/2005/8/layout/vProcess5"/>
    <dgm:cxn modelId="{2560DC67-FF4A-4230-A25B-4E160D609256}" type="presParOf" srcId="{7088D3CD-6D4A-4A4E-9D84-357AFB9D554D}" destId="{C9EF6AC6-CC75-45CD-B7F6-7BE3F3FC2306}" srcOrd="7" destOrd="0" presId="urn:microsoft.com/office/officeart/2005/8/layout/vProcess5"/>
    <dgm:cxn modelId="{9C18299F-4BB1-4A93-930D-3815BE6C1E1C}" type="presParOf" srcId="{7088D3CD-6D4A-4A4E-9D84-357AFB9D554D}" destId="{3CA0E73E-693A-4513-8BB9-E70D80F834FC}" srcOrd="8" destOrd="0" presId="urn:microsoft.com/office/officeart/2005/8/layout/vProcess5"/>
    <dgm:cxn modelId="{2162854D-A840-40D6-8B50-BF712EDF3759}" type="presParOf" srcId="{7088D3CD-6D4A-4A4E-9D84-357AFB9D554D}" destId="{E72EFEEB-D586-4708-97A7-AA788EFB34F5}" srcOrd="9" destOrd="0" presId="urn:microsoft.com/office/officeart/2005/8/layout/vProcess5"/>
    <dgm:cxn modelId="{6CDAD043-D09A-4E0F-BD2C-4CC153CFE798}" type="presParOf" srcId="{7088D3CD-6D4A-4A4E-9D84-357AFB9D554D}" destId="{88843F1B-F926-46CC-A556-5759B9D0C449}" srcOrd="10" destOrd="0" presId="urn:microsoft.com/office/officeart/2005/8/layout/vProcess5"/>
    <dgm:cxn modelId="{9C95EB99-70D5-48E4-AB13-3F1DF9426C97}" type="presParOf" srcId="{7088D3CD-6D4A-4A4E-9D84-357AFB9D554D}" destId="{72E50CC7-A16B-483F-B341-C682B075E4DD}"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78697-D9F1-4B42-80FF-6136CF1133A2}">
      <dsp:nvSpPr>
        <dsp:cNvPr id="0" name=""/>
        <dsp:cNvSpPr/>
      </dsp:nvSpPr>
      <dsp:spPr>
        <a:xfrm>
          <a:off x="9269" y="0"/>
          <a:ext cx="2826167" cy="1114425"/>
        </a:xfrm>
        <a:prstGeom prst="roundRect">
          <a:avLst>
            <a:gd name="adj" fmla="val 10000"/>
          </a:avLst>
        </a:prstGeom>
        <a:solidFill>
          <a:srgbClr val="5E0216"/>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a:solidFill>
                <a:srgbClr val="FFFF00"/>
              </a:solidFill>
            </a:rPr>
            <a:t>S</a:t>
          </a:r>
          <a:r>
            <a:rPr lang="en-US" sz="2800" b="1" kern="1200" dirty="0"/>
            <a:t>pecific Documentation</a:t>
          </a:r>
        </a:p>
      </dsp:txBody>
      <dsp:txXfrm>
        <a:off x="41909" y="32640"/>
        <a:ext cx="2760887" cy="1049145"/>
      </dsp:txXfrm>
    </dsp:sp>
    <dsp:sp modelId="{F402AC8D-4340-45AE-BDFE-0CC9793D1677}">
      <dsp:nvSpPr>
        <dsp:cNvPr id="0" name=""/>
        <dsp:cNvSpPr/>
      </dsp:nvSpPr>
      <dsp:spPr>
        <a:xfrm>
          <a:off x="3107356" y="220032"/>
          <a:ext cx="576469" cy="674360"/>
        </a:xfrm>
        <a:prstGeom prst="rightArrow">
          <a:avLst>
            <a:gd name="adj1" fmla="val 60000"/>
            <a:gd name="adj2" fmla="val 50000"/>
          </a:avLst>
        </a:prstGeom>
        <a:solidFill>
          <a:srgbClr val="FFFF3F"/>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3107356" y="354904"/>
        <a:ext cx="403528" cy="404616"/>
      </dsp:txXfrm>
    </dsp:sp>
    <dsp:sp modelId="{1250A561-562D-4899-826B-6D8387BCBACE}">
      <dsp:nvSpPr>
        <dsp:cNvPr id="0" name=""/>
        <dsp:cNvSpPr/>
      </dsp:nvSpPr>
      <dsp:spPr>
        <a:xfrm>
          <a:off x="3923114" y="0"/>
          <a:ext cx="2719194" cy="1114425"/>
        </a:xfrm>
        <a:prstGeom prst="roundRect">
          <a:avLst>
            <a:gd name="adj" fmla="val 10000"/>
          </a:avLst>
        </a:prstGeom>
        <a:solidFill>
          <a:srgbClr val="00261C"/>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a:solidFill>
                <a:srgbClr val="FFFF00"/>
              </a:solidFill>
            </a:rPr>
            <a:t>A</a:t>
          </a:r>
          <a:r>
            <a:rPr lang="en-US" sz="2800" b="1" kern="1200" dirty="0"/>
            <a:t>ccurate Documentation</a:t>
          </a:r>
        </a:p>
      </dsp:txBody>
      <dsp:txXfrm>
        <a:off x="3955754" y="32640"/>
        <a:ext cx="2653914" cy="1049145"/>
      </dsp:txXfrm>
    </dsp:sp>
    <dsp:sp modelId="{69FB7E3F-3EA7-4936-A673-CB983D6599BD}">
      <dsp:nvSpPr>
        <dsp:cNvPr id="0" name=""/>
        <dsp:cNvSpPr/>
      </dsp:nvSpPr>
      <dsp:spPr>
        <a:xfrm>
          <a:off x="6914228" y="220032"/>
          <a:ext cx="576469" cy="674360"/>
        </a:xfrm>
        <a:prstGeom prst="rightArrow">
          <a:avLst>
            <a:gd name="adj1" fmla="val 60000"/>
            <a:gd name="adj2" fmla="val 50000"/>
          </a:avLst>
        </a:prstGeom>
        <a:solidFill>
          <a:srgbClr val="FFFF3F"/>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6914228" y="354904"/>
        <a:ext cx="403528" cy="404616"/>
      </dsp:txXfrm>
    </dsp:sp>
    <dsp:sp modelId="{A66887E8-2024-4EBD-A350-A4F56CE784A4}">
      <dsp:nvSpPr>
        <dsp:cNvPr id="0" name=""/>
        <dsp:cNvSpPr/>
      </dsp:nvSpPr>
      <dsp:spPr>
        <a:xfrm>
          <a:off x="7729986" y="0"/>
          <a:ext cx="2719194" cy="1114425"/>
        </a:xfrm>
        <a:prstGeom prst="roundRect">
          <a:avLst>
            <a:gd name="adj" fmla="val 10000"/>
          </a:avLst>
        </a:prstGeom>
        <a:solidFill>
          <a:srgbClr val="00206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a:solidFill>
                <a:srgbClr val="FFFF00"/>
              </a:solidFill>
            </a:rPr>
            <a:t>D</a:t>
          </a:r>
          <a:r>
            <a:rPr lang="en-US" sz="2800" b="1" kern="1200" dirty="0"/>
            <a:t>etailed Documentation</a:t>
          </a:r>
        </a:p>
      </dsp:txBody>
      <dsp:txXfrm>
        <a:off x="7762626" y="32640"/>
        <a:ext cx="2653914" cy="10491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25502-D82E-497F-9BFF-0A3289D6BD6B}">
      <dsp:nvSpPr>
        <dsp:cNvPr id="0" name=""/>
        <dsp:cNvSpPr/>
      </dsp:nvSpPr>
      <dsp:spPr>
        <a:xfrm>
          <a:off x="0" y="19529"/>
          <a:ext cx="8750468" cy="996466"/>
        </a:xfrm>
        <a:prstGeom prst="roundRect">
          <a:avLst>
            <a:gd name="adj" fmla="val 10000"/>
          </a:avLst>
        </a:prstGeom>
        <a:solidFill>
          <a:srgbClr val="7E002A"/>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ysClr val="window" lastClr="FFFFFF"/>
              </a:solidFill>
              <a:latin typeface="Calibri" panose="020F0502020204030204"/>
              <a:ea typeface="+mn-ea"/>
              <a:cs typeface="+mn-cs"/>
            </a:rPr>
            <a:t>Better Documentation</a:t>
          </a:r>
        </a:p>
      </dsp:txBody>
      <dsp:txXfrm>
        <a:off x="29185" y="48714"/>
        <a:ext cx="7546960" cy="938096"/>
      </dsp:txXfrm>
    </dsp:sp>
    <dsp:sp modelId="{933E20C6-EE84-4CDD-8DAE-FEA6833B322D}">
      <dsp:nvSpPr>
        <dsp:cNvPr id="0" name=""/>
        <dsp:cNvSpPr/>
      </dsp:nvSpPr>
      <dsp:spPr>
        <a:xfrm>
          <a:off x="357587" y="1244275"/>
          <a:ext cx="9500995" cy="996466"/>
        </a:xfrm>
        <a:prstGeom prst="roundRect">
          <a:avLst>
            <a:gd name="adj" fmla="val 10000"/>
          </a:avLst>
        </a:prstGeom>
        <a:solidFill>
          <a:srgbClr val="006C5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ysClr val="window" lastClr="FFFFFF"/>
              </a:solidFill>
              <a:latin typeface="Calibri" panose="020F0502020204030204"/>
              <a:ea typeface="+mn-ea"/>
              <a:cs typeface="+mn-cs"/>
            </a:rPr>
            <a:t>Clearer Picture of Patient’s Severity of Illness</a:t>
          </a:r>
        </a:p>
      </dsp:txBody>
      <dsp:txXfrm>
        <a:off x="386772" y="1273460"/>
        <a:ext cx="7915531" cy="938096"/>
      </dsp:txXfrm>
    </dsp:sp>
    <dsp:sp modelId="{65AEE21B-0242-437D-A62A-0B1C37875490}">
      <dsp:nvSpPr>
        <dsp:cNvPr id="0" name=""/>
        <dsp:cNvSpPr/>
      </dsp:nvSpPr>
      <dsp:spPr>
        <a:xfrm>
          <a:off x="1257529" y="2532817"/>
          <a:ext cx="9144939" cy="996466"/>
        </a:xfrm>
        <a:prstGeom prst="roundRect">
          <a:avLst>
            <a:gd name="adj" fmla="val 10000"/>
          </a:avLst>
        </a:prstGeom>
        <a:solidFill>
          <a:srgbClr val="FC8004"/>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ysClr val="window" lastClr="FFFFFF"/>
              </a:solidFill>
              <a:latin typeface="Calibri" panose="020F0502020204030204"/>
              <a:ea typeface="+mn-ea"/>
              <a:cs typeface="+mn-cs"/>
            </a:rPr>
            <a:t>Better More Precise/Specific Coding for Facilities &amp; Physicians</a:t>
          </a:r>
        </a:p>
      </dsp:txBody>
      <dsp:txXfrm>
        <a:off x="1286714" y="2562002"/>
        <a:ext cx="7628134" cy="938096"/>
      </dsp:txXfrm>
    </dsp:sp>
    <dsp:sp modelId="{F7BC8B3F-A4CA-4E2E-833F-40C09655A9F4}">
      <dsp:nvSpPr>
        <dsp:cNvPr id="0" name=""/>
        <dsp:cNvSpPr/>
      </dsp:nvSpPr>
      <dsp:spPr>
        <a:xfrm>
          <a:off x="2218637" y="3673041"/>
          <a:ext cx="8702602" cy="1037919"/>
        </a:xfrm>
        <a:prstGeom prst="roundRect">
          <a:avLst>
            <a:gd name="adj" fmla="val 10000"/>
          </a:avLst>
        </a:prstGeom>
        <a:solidFill>
          <a:srgbClr val="00206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ysClr val="window" lastClr="FFFFFF"/>
              </a:solidFill>
              <a:latin typeface="Calibri" panose="020F0502020204030204"/>
              <a:ea typeface="+mn-ea"/>
              <a:cs typeface="+mn-cs"/>
            </a:rPr>
            <a:t>Improved, but Appropriate, </a:t>
          </a:r>
          <a:r>
            <a:rPr lang="en-US" sz="2800" b="1" u="sng" kern="1200" dirty="0">
              <a:solidFill>
                <a:srgbClr val="FFFF00"/>
              </a:solidFill>
              <a:latin typeface="Calibri" panose="020F0502020204030204"/>
              <a:ea typeface="+mn-ea"/>
              <a:cs typeface="+mn-cs"/>
            </a:rPr>
            <a:t>Reimbursement</a:t>
          </a:r>
          <a:r>
            <a:rPr lang="en-US" sz="2800" b="1" kern="1200" dirty="0">
              <a:solidFill>
                <a:srgbClr val="FFFF00"/>
              </a:solidFill>
              <a:latin typeface="Calibri" panose="020F0502020204030204"/>
              <a:ea typeface="+mn-ea"/>
              <a:cs typeface="+mn-cs"/>
            </a:rPr>
            <a:t> </a:t>
          </a:r>
          <a:r>
            <a:rPr lang="en-US" sz="2800" b="1" kern="1200" dirty="0">
              <a:solidFill>
                <a:sysClr val="window" lastClr="FFFFFF"/>
              </a:solidFill>
              <a:latin typeface="Calibri" panose="020F0502020204030204"/>
              <a:ea typeface="+mn-ea"/>
              <a:cs typeface="+mn-cs"/>
            </a:rPr>
            <a:t>representing </a:t>
          </a:r>
          <a:r>
            <a:rPr lang="en-US" sz="2800" b="1" u="sng" kern="1200" dirty="0">
              <a:solidFill>
                <a:srgbClr val="FFFF00"/>
              </a:solidFill>
              <a:latin typeface="Calibri" panose="020F0502020204030204"/>
              <a:ea typeface="+mn-ea"/>
              <a:cs typeface="+mn-cs"/>
            </a:rPr>
            <a:t>TRUE</a:t>
          </a:r>
          <a:r>
            <a:rPr lang="en-US" sz="2800" b="1" kern="1200" dirty="0">
              <a:solidFill>
                <a:sysClr val="window" lastClr="FFFFFF"/>
              </a:solidFill>
              <a:latin typeface="Calibri" panose="020F0502020204030204"/>
              <a:ea typeface="+mn-ea"/>
              <a:cs typeface="+mn-cs"/>
            </a:rPr>
            <a:t> acuity &amp; resources utilized per case</a:t>
          </a:r>
        </a:p>
      </dsp:txBody>
      <dsp:txXfrm>
        <a:off x="2249037" y="3703441"/>
        <a:ext cx="7243034" cy="977119"/>
      </dsp:txXfrm>
    </dsp:sp>
    <dsp:sp modelId="{0334477B-F7E6-4120-A005-AED00A96F0AC}">
      <dsp:nvSpPr>
        <dsp:cNvPr id="0" name=""/>
        <dsp:cNvSpPr/>
      </dsp:nvSpPr>
      <dsp:spPr>
        <a:xfrm>
          <a:off x="8076857" y="793330"/>
          <a:ext cx="673610" cy="673610"/>
        </a:xfrm>
        <a:prstGeom prst="downArrow">
          <a:avLst>
            <a:gd name="adj1" fmla="val 55000"/>
            <a:gd name="adj2" fmla="val 45000"/>
          </a:avLst>
        </a:prstGeom>
        <a:solidFill>
          <a:srgbClr val="FFFF00">
            <a:alpha val="90000"/>
          </a:srgbClr>
        </a:solidFill>
        <a:ln w="6350" cap="flat" cmpd="sng" algn="ctr">
          <a:solidFill>
            <a:srgbClr val="ED7D31">
              <a:tint val="40000"/>
              <a:alpha val="90000"/>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5400" h="36350" prst="relaxedInset"/>
          <a:contourClr>
            <a:sysClr val="window" lastClr="FFFFFF"/>
          </a:contourClr>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dirty="0">
            <a:solidFill>
              <a:sysClr val="windowText" lastClr="000000">
                <a:hueOff val="0"/>
                <a:satOff val="0"/>
                <a:lumOff val="0"/>
                <a:alphaOff val="0"/>
              </a:sysClr>
            </a:solidFill>
            <a:latin typeface="Calibri" panose="020F0502020204030204"/>
            <a:ea typeface="+mn-ea"/>
            <a:cs typeface="+mn-cs"/>
          </a:endParaRPr>
        </a:p>
      </dsp:txBody>
      <dsp:txXfrm>
        <a:off x="8228419" y="793330"/>
        <a:ext cx="370486" cy="506892"/>
      </dsp:txXfrm>
    </dsp:sp>
    <dsp:sp modelId="{6FFE8EEA-F8F1-439F-ADE7-3D2F97D15D88}">
      <dsp:nvSpPr>
        <dsp:cNvPr id="0" name=""/>
        <dsp:cNvSpPr/>
      </dsp:nvSpPr>
      <dsp:spPr>
        <a:xfrm>
          <a:off x="8809709" y="2018076"/>
          <a:ext cx="673610" cy="673610"/>
        </a:xfrm>
        <a:prstGeom prst="downArrow">
          <a:avLst>
            <a:gd name="adj1" fmla="val 55000"/>
            <a:gd name="adj2" fmla="val 45000"/>
          </a:avLst>
        </a:prstGeom>
        <a:solidFill>
          <a:srgbClr val="FFFF00">
            <a:alpha val="90000"/>
          </a:srgbClr>
        </a:solidFill>
        <a:ln w="6350" cap="flat" cmpd="sng" algn="ctr">
          <a:solidFill>
            <a:srgbClr val="A5A5A5">
              <a:tint val="40000"/>
              <a:alpha val="90000"/>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5400" h="36350" prst="relaxedInset"/>
          <a:contourClr>
            <a:sysClr val="window" lastClr="FFFFFF"/>
          </a:contourClr>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dirty="0">
            <a:solidFill>
              <a:sysClr val="windowText" lastClr="000000">
                <a:hueOff val="0"/>
                <a:satOff val="0"/>
                <a:lumOff val="0"/>
                <a:alphaOff val="0"/>
              </a:sysClr>
            </a:solidFill>
            <a:latin typeface="Calibri" panose="020F0502020204030204"/>
            <a:ea typeface="+mn-ea"/>
            <a:cs typeface="+mn-cs"/>
          </a:endParaRPr>
        </a:p>
      </dsp:txBody>
      <dsp:txXfrm>
        <a:off x="8961271" y="2018076"/>
        <a:ext cx="370486" cy="506892"/>
      </dsp:txXfrm>
    </dsp:sp>
    <dsp:sp modelId="{C9EF6AC6-CC75-45CD-B7F6-7BE3F3FC2306}">
      <dsp:nvSpPr>
        <dsp:cNvPr id="0" name=""/>
        <dsp:cNvSpPr/>
      </dsp:nvSpPr>
      <dsp:spPr>
        <a:xfrm>
          <a:off x="9531622" y="3242822"/>
          <a:ext cx="673610" cy="673610"/>
        </a:xfrm>
        <a:prstGeom prst="downArrow">
          <a:avLst>
            <a:gd name="adj1" fmla="val 55000"/>
            <a:gd name="adj2" fmla="val 45000"/>
          </a:avLst>
        </a:prstGeom>
        <a:solidFill>
          <a:srgbClr val="FFFF00">
            <a:alpha val="90000"/>
          </a:srgbClr>
        </a:solidFill>
        <a:ln w="6350" cap="flat" cmpd="sng" algn="ctr">
          <a:solidFill>
            <a:srgbClr val="FFC000">
              <a:tint val="40000"/>
              <a:alpha val="90000"/>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5400" h="36350" prst="relaxedInset"/>
          <a:contourClr>
            <a:sysClr val="window" lastClr="FFFFFF"/>
          </a:contourClr>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dirty="0">
            <a:solidFill>
              <a:sysClr val="windowText" lastClr="000000">
                <a:hueOff val="0"/>
                <a:satOff val="0"/>
                <a:lumOff val="0"/>
                <a:alphaOff val="0"/>
              </a:sysClr>
            </a:solidFill>
            <a:latin typeface="Calibri" panose="020F0502020204030204"/>
            <a:ea typeface="+mn-ea"/>
            <a:cs typeface="+mn-cs"/>
          </a:endParaRPr>
        </a:p>
      </dsp:txBody>
      <dsp:txXfrm>
        <a:off x="9683184" y="3242822"/>
        <a:ext cx="370486" cy="5068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52BDAC-B322-4D70-BCC5-91469E3B74B0}" type="datetimeFigureOut">
              <a:rPr lang="en-US" smtClean="0"/>
              <a:t>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37891F-0DCC-475E-8934-083CA4D287AE}" type="slidenum">
              <a:rPr lang="en-US" smtClean="0"/>
              <a:t>‹#›</a:t>
            </a:fld>
            <a:endParaRPr lang="en-US"/>
          </a:p>
        </p:txBody>
      </p:sp>
    </p:spTree>
    <p:extLst>
      <p:ext uri="{BB962C8B-B14F-4D97-AF65-F5344CB8AC3E}">
        <p14:creationId xmlns:p14="http://schemas.microsoft.com/office/powerpoint/2010/main" val="1062197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115000"/>
              </a:lnSpc>
              <a:spcBef>
                <a:spcPct val="0"/>
              </a:spcBef>
              <a:spcAft>
                <a:spcPts val="1000"/>
              </a:spcAft>
            </a:pPr>
            <a:r>
              <a:rPr lang="en-US" altLang="en-US">
                <a:solidFill>
                  <a:srgbClr val="000000"/>
                </a:solidFill>
                <a:ea typeface="Calibri" pitchFamily="34" charset="0"/>
                <a:cs typeface="Times New Roman" pitchFamily="18" charset="0"/>
              </a:rPr>
              <a:t>Diagnosis-related group (DRG) is a system to classify hospital cases into one of approximately 500 groups, also referred to as DRGs, expected to have similar hospital resource use. They have been used in the United States since 1983. There is more than one DRG system being used in the United States, but only the MS-DRG (CMS-DRG) system is used by Medicare. CMS uses the MS-DRG system as it relates to the Medicare Inpatient Prospective Payment System (IPPS).</a:t>
            </a:r>
          </a:p>
          <a:p>
            <a:pPr>
              <a:lnSpc>
                <a:spcPct val="115000"/>
              </a:lnSpc>
              <a:spcBef>
                <a:spcPct val="0"/>
              </a:spcBef>
              <a:spcAft>
                <a:spcPts val="1000"/>
              </a:spcAft>
            </a:pPr>
            <a:endParaRPr lang="en-US" altLang="en-US">
              <a:solidFill>
                <a:srgbClr val="000000"/>
              </a:solidFill>
              <a:ea typeface="Calibri" pitchFamily="34" charset="0"/>
              <a:cs typeface="Times New Roman" pitchFamily="18" charset="0"/>
            </a:endParaRPr>
          </a:p>
          <a:p>
            <a:pPr>
              <a:spcBef>
                <a:spcPct val="0"/>
              </a:spcBef>
            </a:pPr>
            <a:endParaRPr lang="en-US">
              <a:solidFill>
                <a:srgbClr val="000000"/>
              </a:solidFill>
              <a:ea typeface="Calibri" pitchFamily="34" charset="0"/>
              <a:cs typeface="Times New Roman" pitchFamily="18" charset="0"/>
            </a:endParaRPr>
          </a:p>
          <a:p>
            <a:pPr>
              <a:spcBef>
                <a:spcPct val="0"/>
              </a:spcBef>
            </a:pPr>
            <a:endParaRPr lang="en-US">
              <a:ea typeface="Calibri" pitchFamily="34" charset="0"/>
              <a:cs typeface="Times New Roman" pitchFamily="18" charset="0"/>
            </a:endParaRPr>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9F704B-EBD4-4306-B0AC-FD2EE379D691}" type="slidenum">
              <a:rPr lang="en-US">
                <a:solidFill>
                  <a:srgbClr val="000000"/>
                </a:solidFill>
                <a:cs typeface="Arial" charset="0"/>
              </a:rPr>
              <a:pPr fontAlgn="base">
                <a:spcBef>
                  <a:spcPct val="0"/>
                </a:spcBef>
                <a:spcAft>
                  <a:spcPct val="0"/>
                </a:spcAft>
              </a:pPr>
              <a:t>36</a:t>
            </a:fld>
            <a:endParaRPr lang="en-US">
              <a:solidFill>
                <a:srgbClr val="000000"/>
              </a:solidFill>
              <a:cs typeface="Arial" charset="0"/>
            </a:endParaRPr>
          </a:p>
        </p:txBody>
      </p:sp>
    </p:spTree>
    <p:extLst>
      <p:ext uri="{BB962C8B-B14F-4D97-AF65-F5344CB8AC3E}">
        <p14:creationId xmlns:p14="http://schemas.microsoft.com/office/powerpoint/2010/main" val="4096599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en-US">
                <a:solidFill>
                  <a:srgbClr val="000000"/>
                </a:solidFill>
              </a:rPr>
              <a:t>Brief discussion on MS-DRGs –previous version did not correlate well with differences in acuity between patients. For example patient admitted with CVA, developed aspiration pneumonia. DRG 14, same acuity as patient with CVA and no aspiration pneumonia</a:t>
            </a:r>
          </a:p>
          <a:p>
            <a:pPr>
              <a:spcBef>
                <a:spcPct val="0"/>
              </a:spcBef>
            </a:pPr>
            <a:endParaRPr lang="en-US">
              <a:solidFill>
                <a:srgbClr val="000000"/>
              </a:solidFill>
            </a:endParaRPr>
          </a:p>
          <a:p>
            <a:pPr>
              <a:spcBef>
                <a:spcPct val="0"/>
              </a:spcBef>
            </a:pPr>
            <a:endParaRPr lang="en-US"/>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1AD47E-0546-4FAC-B051-0AC425F22871}" type="slidenum">
              <a:rPr lang="en-US">
                <a:solidFill>
                  <a:srgbClr val="000000"/>
                </a:solidFill>
                <a:cs typeface="Arial" charset="0"/>
              </a:rPr>
              <a:pPr fontAlgn="base">
                <a:spcBef>
                  <a:spcPct val="0"/>
                </a:spcBef>
                <a:spcAft>
                  <a:spcPct val="0"/>
                </a:spcAft>
              </a:pPr>
              <a:t>42</a:t>
            </a:fld>
            <a:endParaRPr lang="en-US">
              <a:solidFill>
                <a:srgbClr val="000000"/>
              </a:solidFill>
              <a:cs typeface="Arial" charset="0"/>
            </a:endParaRPr>
          </a:p>
        </p:txBody>
      </p:sp>
    </p:spTree>
    <p:extLst>
      <p:ext uri="{BB962C8B-B14F-4D97-AF65-F5344CB8AC3E}">
        <p14:creationId xmlns:p14="http://schemas.microsoft.com/office/powerpoint/2010/main" val="306705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8ADF-856C-44A8-B37D-7CAEEEC7B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A8A73A-0D8F-48E4-9232-814F868A34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B59990-02BD-48C2-8AC6-DF776612D3AC}"/>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5" name="Footer Placeholder 4">
            <a:extLst>
              <a:ext uri="{FF2B5EF4-FFF2-40B4-BE49-F238E27FC236}">
                <a16:creationId xmlns:a16="http://schemas.microsoft.com/office/drawing/2014/main" id="{520E7BCE-4283-4945-A2F3-01520D0C6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63C6B-D5E2-4FA9-B7F9-3F26D6784B66}"/>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274343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FF2A4-5898-4D9D-8ACD-E2D59B0E57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35A652-455E-43F3-AA3A-C8B1CC4EF4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6362FD-237A-46C7-B2E4-7ED92709B64C}"/>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5" name="Footer Placeholder 4">
            <a:extLst>
              <a:ext uri="{FF2B5EF4-FFF2-40B4-BE49-F238E27FC236}">
                <a16:creationId xmlns:a16="http://schemas.microsoft.com/office/drawing/2014/main" id="{2123A90D-E24A-49A5-AFE8-89AA1BFC8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9961C5-D7DB-4304-8EC2-CE23546E9085}"/>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374264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E06A86-BCE6-4E94-9A44-38D89A2368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D6AFDB-59AE-43BD-8FFA-CEDBEE17C2F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700E62-1AFA-40F5-9381-04DFBFA089DE}"/>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5" name="Footer Placeholder 4">
            <a:extLst>
              <a:ext uri="{FF2B5EF4-FFF2-40B4-BE49-F238E27FC236}">
                <a16:creationId xmlns:a16="http://schemas.microsoft.com/office/drawing/2014/main" id="{CC3BFDC1-9604-4197-B49C-BD9451D7ED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469F51-6B2C-4782-8FF5-E477A4A7177D}"/>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372153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13928-04D5-422A-B491-39A321261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0329D3-51FE-4AE5-9926-DC14A3D343D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15F85-A217-43F4-AB2A-7B87B2F033B5}"/>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5" name="Footer Placeholder 4">
            <a:extLst>
              <a:ext uri="{FF2B5EF4-FFF2-40B4-BE49-F238E27FC236}">
                <a16:creationId xmlns:a16="http://schemas.microsoft.com/office/drawing/2014/main" id="{10A6F2AF-1DDC-47AF-A907-997DEC9E6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8B0AF-0FCA-4F7D-8302-1804B081315E}"/>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262671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B87C1-3453-4D86-8347-91674D25F9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AB5FF7-C206-4E11-8AA4-456485771F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82EC25-3744-49B7-B22C-6026B9EA2B1A}"/>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5" name="Footer Placeholder 4">
            <a:extLst>
              <a:ext uri="{FF2B5EF4-FFF2-40B4-BE49-F238E27FC236}">
                <a16:creationId xmlns:a16="http://schemas.microsoft.com/office/drawing/2014/main" id="{F7BE4B4B-C851-41F6-A8DB-788DD5C326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1C5EC-45C5-4682-8889-088E1C5E0A47}"/>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359798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81D8-2779-426A-A682-4AC2A71375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9E2E0B-4E2E-48A2-A902-D5899EB882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DB0BC8-25B4-4395-9B17-F4F56FDE43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CCAEBE-DA8B-4B5E-9676-24EFA9764B0D}"/>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6" name="Footer Placeholder 5">
            <a:extLst>
              <a:ext uri="{FF2B5EF4-FFF2-40B4-BE49-F238E27FC236}">
                <a16:creationId xmlns:a16="http://schemas.microsoft.com/office/drawing/2014/main" id="{BA7721B1-704D-4944-8FE2-950ED2DB90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91D666-42A9-43AC-A37D-422E7822F7F1}"/>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1240105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531AD-713B-4B71-AEA8-1A947B054B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91075E-1DA1-4726-9A33-079E3EA21B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E40807-7134-40E6-B7B6-FF7B4A603E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0B4D6-8CED-4D2E-A768-BCC589146C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37AB4B-90E6-4F17-9DC3-BD36A476F0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CE4703-2193-4C40-83CB-6625532526BE}"/>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8" name="Footer Placeholder 7">
            <a:extLst>
              <a:ext uri="{FF2B5EF4-FFF2-40B4-BE49-F238E27FC236}">
                <a16:creationId xmlns:a16="http://schemas.microsoft.com/office/drawing/2014/main" id="{7BE123C4-B37A-4B35-ABC3-368A9137D0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104B25-E4E6-4389-A749-5514BA6FFCF9}"/>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13439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3A61-B44F-4F90-9769-D327BDB10C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EB17E2-91F2-489E-8BC0-37E803D8DFCE}"/>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4" name="Footer Placeholder 3">
            <a:extLst>
              <a:ext uri="{FF2B5EF4-FFF2-40B4-BE49-F238E27FC236}">
                <a16:creationId xmlns:a16="http://schemas.microsoft.com/office/drawing/2014/main" id="{8435A27E-9EE1-45E7-A8B1-671867DF69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65FFC9-DF15-4F5E-B66E-75DC2D494D8B}"/>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3586566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C734AE-9F06-454F-8D97-05677F8C3E6D}"/>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3" name="Footer Placeholder 2">
            <a:extLst>
              <a:ext uri="{FF2B5EF4-FFF2-40B4-BE49-F238E27FC236}">
                <a16:creationId xmlns:a16="http://schemas.microsoft.com/office/drawing/2014/main" id="{BD0CC172-3729-44B2-A9AF-748E89F01F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80E7A2-46A4-480D-8EE4-245766B4CE10}"/>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401217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5A92-DF7D-4CEC-88C2-C54A76161C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3F60AE-E0AF-4692-9CC7-0F5A51D31E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EB07E1-1004-41F2-B309-532708D41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6725E9-2410-451B-A727-B0E72BDC40FE}"/>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6" name="Footer Placeholder 5">
            <a:extLst>
              <a:ext uri="{FF2B5EF4-FFF2-40B4-BE49-F238E27FC236}">
                <a16:creationId xmlns:a16="http://schemas.microsoft.com/office/drawing/2014/main" id="{6818100C-DB6A-4D35-940B-D174086968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BB804-DCB3-465B-8757-0E72A96D7C50}"/>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246443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0E2E-2B1A-4802-8376-7BD38FCEE0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186172-757B-4AB6-A93D-D4CC34683E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4CAEA6-3264-4F5F-A973-D8BB7FC9F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985B69-ABA0-48BD-9AF2-20FD4F294DCC}"/>
              </a:ext>
            </a:extLst>
          </p:cNvPr>
          <p:cNvSpPr>
            <a:spLocks noGrp="1"/>
          </p:cNvSpPr>
          <p:nvPr>
            <p:ph type="dt" sz="half" idx="10"/>
          </p:nvPr>
        </p:nvSpPr>
        <p:spPr/>
        <p:txBody>
          <a:bodyPr/>
          <a:lstStyle/>
          <a:p>
            <a:fld id="{7FDCBB66-0B86-4340-8152-7FE9F26F1E72}" type="datetimeFigureOut">
              <a:rPr lang="en-US" smtClean="0"/>
              <a:t>2/5/2021</a:t>
            </a:fld>
            <a:endParaRPr lang="en-US"/>
          </a:p>
        </p:txBody>
      </p:sp>
      <p:sp>
        <p:nvSpPr>
          <p:cNvPr id="6" name="Footer Placeholder 5">
            <a:extLst>
              <a:ext uri="{FF2B5EF4-FFF2-40B4-BE49-F238E27FC236}">
                <a16:creationId xmlns:a16="http://schemas.microsoft.com/office/drawing/2014/main" id="{21EEC976-6A16-424A-80B7-1D3E40C64B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BC6CC-60C4-4C88-A56E-E0FA9BEBF4D5}"/>
              </a:ext>
            </a:extLst>
          </p:cNvPr>
          <p:cNvSpPr>
            <a:spLocks noGrp="1"/>
          </p:cNvSpPr>
          <p:nvPr>
            <p:ph type="sldNum" sz="quarter" idx="12"/>
          </p:nvPr>
        </p:nvSpPr>
        <p:spPr/>
        <p:txBody>
          <a:bodyPr/>
          <a:lstStyle/>
          <a:p>
            <a:fld id="{693C402D-8BFB-4978-B295-3686CE36EE9B}" type="slidenum">
              <a:rPr lang="en-US" smtClean="0"/>
              <a:t>‹#›</a:t>
            </a:fld>
            <a:endParaRPr lang="en-US"/>
          </a:p>
        </p:txBody>
      </p:sp>
    </p:spTree>
    <p:extLst>
      <p:ext uri="{BB962C8B-B14F-4D97-AF65-F5344CB8AC3E}">
        <p14:creationId xmlns:p14="http://schemas.microsoft.com/office/powerpoint/2010/main" val="9193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D5D483-09F6-4334-98C4-03DC73BB68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8C3785-46F4-43D0-A8C2-4CA1294C9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EAB5E-E61D-40EC-9459-088AD560B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CBB66-0B86-4340-8152-7FE9F26F1E72}" type="datetimeFigureOut">
              <a:rPr lang="en-US" smtClean="0"/>
              <a:t>2/5/2021</a:t>
            </a:fld>
            <a:endParaRPr lang="en-US"/>
          </a:p>
        </p:txBody>
      </p:sp>
      <p:sp>
        <p:nvSpPr>
          <p:cNvPr id="5" name="Footer Placeholder 4">
            <a:extLst>
              <a:ext uri="{FF2B5EF4-FFF2-40B4-BE49-F238E27FC236}">
                <a16:creationId xmlns:a16="http://schemas.microsoft.com/office/drawing/2014/main" id="{1C5F11B5-0DA2-4547-88AF-A6CFA2EF5D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27F6E7-3428-4883-A98E-5D2F3B01C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C402D-8BFB-4978-B295-3686CE36EE9B}" type="slidenum">
              <a:rPr lang="en-US" smtClean="0"/>
              <a:t>‹#›</a:t>
            </a:fld>
            <a:endParaRPr lang="en-US"/>
          </a:p>
        </p:txBody>
      </p:sp>
    </p:spTree>
    <p:extLst>
      <p:ext uri="{BB962C8B-B14F-4D97-AF65-F5344CB8AC3E}">
        <p14:creationId xmlns:p14="http://schemas.microsoft.com/office/powerpoint/2010/main" val="2961223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gif"/><Relationship Id="rId7" Type="http://schemas.openxmlformats.org/officeDocument/2006/relationships/diagramColors" Target="../diagrams/colors2.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5.xml.rels><?xml version="1.0" encoding="UTF-8" standalone="yes"?>
<Relationships xmlns="http://schemas.openxmlformats.org/package/2006/relationships"><Relationship Id="rId3" Type="http://schemas.openxmlformats.org/officeDocument/2006/relationships/hyperlink" Target="http://ahima.org/" TargetMode="External"/><Relationship Id="rId2" Type="http://schemas.openxmlformats.org/officeDocument/2006/relationships/hyperlink" Target="http://www.cms.hhs.gov/HospitalAcqCond/01_Overview.asp" TargetMode="External"/><Relationship Id="rId1" Type="http://schemas.openxmlformats.org/officeDocument/2006/relationships/slideLayout" Target="../slideLayouts/slideLayout2.xml"/><Relationship Id="rId5" Type="http://schemas.openxmlformats.org/officeDocument/2006/relationships/hyperlink" Target="http://www.cms.hhs.gov/AcuteInpatientPPS/IPPS2009/List.asp" TargetMode="External"/><Relationship Id="rId4" Type="http://schemas.openxmlformats.org/officeDocument/2006/relationships/hyperlink" Target="http://www.cms.hhs.gov/AcuteInpatientPPS/downloads/hospital_VBP_plan_issues_paper.pdf"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www.cms.hhs.gov/AcuteInpatientPPS/01_overview.asp" TargetMode="External"/><Relationship Id="rId2" Type="http://schemas.openxmlformats.org/officeDocument/2006/relationships/hyperlink" Target="http://www.modernhealthcare.com/article/20070424/INFO/70424001" TargetMode="External"/><Relationship Id="rId1" Type="http://schemas.openxmlformats.org/officeDocument/2006/relationships/slideLayout" Target="../slideLayouts/slideLayout2.xml"/><Relationship Id="rId6" Type="http://schemas.openxmlformats.org/officeDocument/2006/relationships/hyperlink" Target="https://www.cms.gov/Medicare/Coding/ICD10/2018-ICD-10-CM-and-GEMs.html" TargetMode="External"/><Relationship Id="rId5" Type="http://schemas.openxmlformats.org/officeDocument/2006/relationships/hyperlink" Target="https://www.cms.gov/Outreach-and-Education/Medicare.../MCRP_Booklet.pdf" TargetMode="External"/><Relationship Id="rId4" Type="http://schemas.openxmlformats.org/officeDocument/2006/relationships/hyperlink" Target="http://www.hfma.org/Templates/InteriorMaster.aspx?id=327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A0D47-A564-4593-B125-3248AD28F7BE}"/>
              </a:ext>
            </a:extLst>
          </p:cNvPr>
          <p:cNvSpPr>
            <a:spLocks noGrp="1"/>
          </p:cNvSpPr>
          <p:nvPr>
            <p:ph type="ctrTitle"/>
          </p:nvPr>
        </p:nvSpPr>
        <p:spPr/>
        <p:txBody>
          <a:bodyPr>
            <a:normAutofit/>
          </a:bodyPr>
          <a:lstStyle/>
          <a:p>
            <a:r>
              <a:rPr lang="en-US" sz="4400" b="1" dirty="0"/>
              <a:t>CLINICAL DOCUMENTATION INTEGRITY</a:t>
            </a:r>
            <a:endParaRPr lang="en-US" sz="4400" dirty="0"/>
          </a:p>
        </p:txBody>
      </p:sp>
      <p:sp>
        <p:nvSpPr>
          <p:cNvPr id="3" name="Subtitle 2">
            <a:extLst>
              <a:ext uri="{FF2B5EF4-FFF2-40B4-BE49-F238E27FC236}">
                <a16:creationId xmlns:a16="http://schemas.microsoft.com/office/drawing/2014/main" id="{48FD04E3-32D8-45DE-925B-9C70B8E01120}"/>
              </a:ext>
            </a:extLst>
          </p:cNvPr>
          <p:cNvSpPr>
            <a:spLocks noGrp="1"/>
          </p:cNvSpPr>
          <p:nvPr>
            <p:ph type="subTitle" idx="1"/>
          </p:nvPr>
        </p:nvSpPr>
        <p:spPr/>
        <p:txBody>
          <a:bodyPr/>
          <a:lstStyle/>
          <a:p>
            <a:r>
              <a:rPr lang="en-US" b="1" i="1" kern="0" dirty="0">
                <a:solidFill>
                  <a:prstClr val="black"/>
                </a:solidFill>
                <a:cs typeface="Arial" pitchFamily="34" charset="0"/>
              </a:rPr>
              <a:t>STRATEGIES FOR ACCURATE EFFECTIVE MEDICAL DOCUMENTATION AND CLINICAL COMMUNICATION</a:t>
            </a:r>
            <a:endParaRPr lang="en-US" dirty="0"/>
          </a:p>
        </p:txBody>
      </p:sp>
      <p:sp>
        <p:nvSpPr>
          <p:cNvPr id="4" name="TextBox 3">
            <a:extLst>
              <a:ext uri="{FF2B5EF4-FFF2-40B4-BE49-F238E27FC236}">
                <a16:creationId xmlns:a16="http://schemas.microsoft.com/office/drawing/2014/main" id="{950A3567-179E-4B70-A0EF-96E3DB98A6D7}"/>
              </a:ext>
            </a:extLst>
          </p:cNvPr>
          <p:cNvSpPr txBox="1"/>
          <p:nvPr/>
        </p:nvSpPr>
        <p:spPr>
          <a:xfrm>
            <a:off x="2238375" y="4817993"/>
            <a:ext cx="7715250" cy="1154113"/>
          </a:xfrm>
          <a:prstGeom prst="rect">
            <a:avLst/>
          </a:prstGeom>
          <a:noFill/>
        </p:spPr>
        <p:txBody>
          <a:bodyPr>
            <a:spAutoFit/>
          </a:bodyPr>
          <a:lstStyle/>
          <a:p>
            <a:r>
              <a:rPr lang="en-US" sz="2400" dirty="0">
                <a:latin typeface="Calibri" pitchFamily="34" charset="0"/>
              </a:rPr>
              <a:t>Jacob A. Martin II MD, ABPM, ABQAURP, PA-CDI, CI-CDI</a:t>
            </a:r>
          </a:p>
          <a:p>
            <a:pPr algn="ctr"/>
            <a:r>
              <a:rPr lang="en-US" sz="2200" i="1" dirty="0">
                <a:solidFill>
                  <a:srgbClr val="000000"/>
                </a:solidFill>
                <a:latin typeface="Calibri" pitchFamily="34" charset="0"/>
                <a:ea typeface="Calibri" pitchFamily="34" charset="0"/>
                <a:cs typeface="Times New Roman" pitchFamily="18" charset="0"/>
              </a:rPr>
              <a:t>Sr. Physician Educator, Auditor  &amp; Consultant</a:t>
            </a:r>
          </a:p>
          <a:p>
            <a:pPr algn="ctr"/>
            <a:r>
              <a:rPr lang="en-US" sz="2200" i="1" dirty="0">
                <a:solidFill>
                  <a:srgbClr val="000000"/>
                </a:solidFill>
                <a:latin typeface="Calibri" pitchFamily="34" charset="0"/>
                <a:ea typeface="Calibri" pitchFamily="34" charset="0"/>
                <a:cs typeface="Times New Roman" pitchFamily="18" charset="0"/>
              </a:rPr>
              <a:t> </a:t>
            </a:r>
            <a:endParaRPr lang="en-US" sz="2100" dirty="0">
              <a:solidFill>
                <a:srgbClr val="000000"/>
              </a:solidFill>
              <a:latin typeface="Calibri" pitchFamily="34" charset="0"/>
            </a:endParaRPr>
          </a:p>
        </p:txBody>
      </p:sp>
    </p:spTree>
    <p:extLst>
      <p:ext uri="{BB962C8B-B14F-4D97-AF65-F5344CB8AC3E}">
        <p14:creationId xmlns:p14="http://schemas.microsoft.com/office/powerpoint/2010/main" val="4150131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D324-AA03-4CDA-AA64-1E0F5D38C350}"/>
              </a:ext>
            </a:extLst>
          </p:cNvPr>
          <p:cNvSpPr>
            <a:spLocks noGrp="1"/>
          </p:cNvSpPr>
          <p:nvPr>
            <p:ph type="title"/>
          </p:nvPr>
        </p:nvSpPr>
        <p:spPr/>
        <p:txBody>
          <a:bodyPr>
            <a:normAutofit fontScale="90000"/>
          </a:bodyPr>
          <a:lstStyle/>
          <a:p>
            <a:r>
              <a:rPr lang="en-US" b="1" dirty="0"/>
              <a:t>INTERNATIONAL CLASSIFICATION OF DISEASE 10</a:t>
            </a:r>
            <a:r>
              <a:rPr lang="en-US" b="1" baseline="30000" dirty="0"/>
              <a:t>TH</a:t>
            </a:r>
            <a:r>
              <a:rPr lang="en-US" b="1" dirty="0"/>
              <a:t> REVISION CLINICAL MODIFICATION (ICD-10-CM)</a:t>
            </a:r>
            <a:endParaRPr lang="en-US" dirty="0"/>
          </a:p>
        </p:txBody>
      </p:sp>
      <p:sp>
        <p:nvSpPr>
          <p:cNvPr id="3" name="Content Placeholder 2">
            <a:extLst>
              <a:ext uri="{FF2B5EF4-FFF2-40B4-BE49-F238E27FC236}">
                <a16:creationId xmlns:a16="http://schemas.microsoft.com/office/drawing/2014/main" id="{7E5D7B9E-1F56-4E1B-ABB4-6D885C68E76B}"/>
              </a:ext>
            </a:extLst>
          </p:cNvPr>
          <p:cNvSpPr>
            <a:spLocks noGrp="1"/>
          </p:cNvSpPr>
          <p:nvPr>
            <p:ph idx="1"/>
          </p:nvPr>
        </p:nvSpPr>
        <p:spPr/>
        <p:txBody>
          <a:bodyPr/>
          <a:lstStyle/>
          <a:p>
            <a:pPr marL="365125" indent="-282575" defTabSz="1161138">
              <a:spcBef>
                <a:spcPts val="600"/>
              </a:spcBef>
              <a:buSzPct val="80000"/>
              <a:buFont typeface="Wingdings 2" pitchFamily="18" charset="2"/>
              <a:buChar char=""/>
              <a:defRPr/>
            </a:pPr>
            <a:r>
              <a:rPr lang="en-US" dirty="0"/>
              <a:t>The ICD is the global health information standard for mortality and morbidity statistics</a:t>
            </a:r>
          </a:p>
          <a:p>
            <a:pPr marL="365125" indent="-282575" defTabSz="1161138">
              <a:spcBef>
                <a:spcPts val="600"/>
              </a:spcBef>
              <a:buSzPct val="80000"/>
              <a:buFont typeface="Wingdings 2" pitchFamily="18" charset="2"/>
              <a:buChar char=""/>
              <a:defRPr/>
            </a:pPr>
            <a:r>
              <a:rPr lang="en-GB" dirty="0">
                <a:solidFill>
                  <a:prstClr val="black"/>
                </a:solidFill>
              </a:rPr>
              <a:t>ICD-10-CM is the official system of assigning codes to diagnoses and procedures associated with hospital utilization in the United States.</a:t>
            </a:r>
          </a:p>
          <a:p>
            <a:pPr marL="365125" indent="-282575" defTabSz="1161138">
              <a:spcBef>
                <a:spcPts val="600"/>
              </a:spcBef>
              <a:buSzPct val="80000"/>
              <a:buFont typeface="Wingdings 2" pitchFamily="18" charset="2"/>
              <a:buChar char=""/>
              <a:defRPr/>
            </a:pPr>
            <a:r>
              <a:rPr lang="en-GB" b="1" dirty="0">
                <a:solidFill>
                  <a:prstClr val="black"/>
                </a:solidFill>
              </a:rPr>
              <a:t>The National </a:t>
            </a:r>
            <a:r>
              <a:rPr lang="en-GB" b="1" dirty="0" err="1">
                <a:solidFill>
                  <a:prstClr val="black"/>
                </a:solidFill>
              </a:rPr>
              <a:t>Center</a:t>
            </a:r>
            <a:r>
              <a:rPr lang="en-GB" b="1" dirty="0">
                <a:solidFill>
                  <a:prstClr val="black"/>
                </a:solidFill>
              </a:rPr>
              <a:t> for Health Statistics (NCHS) </a:t>
            </a:r>
            <a:r>
              <a:rPr lang="en-GB" dirty="0">
                <a:solidFill>
                  <a:prstClr val="black"/>
                </a:solidFill>
              </a:rPr>
              <a:t>and </a:t>
            </a:r>
            <a:r>
              <a:rPr lang="en-GB" b="1" dirty="0">
                <a:solidFill>
                  <a:prstClr val="black"/>
                </a:solidFill>
              </a:rPr>
              <a:t>the </a:t>
            </a:r>
            <a:r>
              <a:rPr lang="en-GB" b="1" dirty="0" err="1">
                <a:solidFill>
                  <a:prstClr val="black"/>
                </a:solidFill>
              </a:rPr>
              <a:t>Centers</a:t>
            </a:r>
            <a:r>
              <a:rPr lang="en-GB" b="1" dirty="0">
                <a:solidFill>
                  <a:prstClr val="black"/>
                </a:solidFill>
              </a:rPr>
              <a:t> for Medicare and Medicaid Services (CMS)</a:t>
            </a:r>
            <a:r>
              <a:rPr lang="en-GB" dirty="0">
                <a:solidFill>
                  <a:prstClr val="black"/>
                </a:solidFill>
              </a:rPr>
              <a:t> are the U.S. governmental agencies responsible for overseeing all changes and modifications to ICD-9-CM and ICD-10-CM.</a:t>
            </a: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32749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48E0-8374-4E99-BDF9-EFF96952CCA6}"/>
              </a:ext>
            </a:extLst>
          </p:cNvPr>
          <p:cNvSpPr>
            <a:spLocks noGrp="1"/>
          </p:cNvSpPr>
          <p:nvPr>
            <p:ph type="title"/>
          </p:nvPr>
        </p:nvSpPr>
        <p:spPr/>
        <p:txBody>
          <a:bodyPr/>
          <a:lstStyle/>
          <a:p>
            <a:pPr algn="ctr"/>
            <a:r>
              <a:rPr lang="en-US" b="1" dirty="0"/>
              <a:t>CODING GUIDELINES</a:t>
            </a:r>
            <a:endParaRPr lang="en-US" dirty="0"/>
          </a:p>
        </p:txBody>
      </p:sp>
      <p:sp>
        <p:nvSpPr>
          <p:cNvPr id="3" name="Content Placeholder 2">
            <a:extLst>
              <a:ext uri="{FF2B5EF4-FFF2-40B4-BE49-F238E27FC236}">
                <a16:creationId xmlns:a16="http://schemas.microsoft.com/office/drawing/2014/main" id="{AD135F0E-5EA5-489C-99F9-F1FB52D89D3E}"/>
              </a:ext>
            </a:extLst>
          </p:cNvPr>
          <p:cNvSpPr>
            <a:spLocks noGrp="1"/>
          </p:cNvSpPr>
          <p:nvPr>
            <p:ph idx="1"/>
          </p:nvPr>
        </p:nvSpPr>
        <p:spPr/>
        <p:txBody>
          <a:bodyPr>
            <a:normAutofit fontScale="92500" lnSpcReduction="20000"/>
          </a:bodyPr>
          <a:lstStyle/>
          <a:p>
            <a:pPr marL="365125" indent="-282575" defTabSz="1161138">
              <a:spcBef>
                <a:spcPts val="600"/>
              </a:spcBef>
              <a:buSzPct val="80000"/>
              <a:buNone/>
              <a:defRPr/>
            </a:pPr>
            <a:r>
              <a:rPr lang="en-US" sz="4064" b="1" dirty="0">
                <a:solidFill>
                  <a:prstClr val="black"/>
                </a:solidFill>
              </a:rPr>
              <a:t>Updated and Published each October 1</a:t>
            </a:r>
          </a:p>
          <a:p>
            <a:pPr marL="639763" lvl="1" indent="-236538" defTabSz="1161138">
              <a:spcBef>
                <a:spcPts val="550"/>
              </a:spcBef>
              <a:buNone/>
              <a:defRPr/>
            </a:pPr>
            <a:endParaRPr lang="en-US" sz="2600" b="1" dirty="0">
              <a:solidFill>
                <a:prstClr val="black"/>
              </a:solidFill>
            </a:endParaRPr>
          </a:p>
          <a:p>
            <a:pPr marL="639763" lvl="1" indent="-236538" defTabSz="1161138" fontAlgn="auto">
              <a:spcBef>
                <a:spcPts val="550"/>
              </a:spcBef>
              <a:spcAft>
                <a:spcPts val="0"/>
              </a:spcAft>
              <a:buFont typeface="Wingdings" pitchFamily="2" charset="2"/>
              <a:buChar char="§"/>
              <a:defRPr/>
            </a:pPr>
            <a:r>
              <a:rPr lang="en-US" sz="2600" b="1" dirty="0">
                <a:solidFill>
                  <a:prstClr val="black"/>
                </a:solidFill>
              </a:rPr>
              <a:t>Available on the National Center for Health Statistics website:</a:t>
            </a:r>
          </a:p>
          <a:p>
            <a:pPr marL="885825" lvl="2" indent="-290284" defTabSz="1161138" fontAlgn="auto">
              <a:spcAft>
                <a:spcPts val="0"/>
              </a:spcAft>
              <a:buFont typeface="Wingdings 2" pitchFamily="18" charset="2"/>
              <a:buChar char=""/>
              <a:defRPr/>
            </a:pPr>
            <a:r>
              <a:rPr lang="en-US" sz="2600" b="1" dirty="0">
                <a:solidFill>
                  <a:prstClr val="black"/>
                </a:solidFill>
              </a:rPr>
              <a:t>http://</a:t>
            </a:r>
            <a:r>
              <a:rPr lang="en-US" sz="2600" b="1" dirty="0"/>
              <a:t> www.cdc.gov/nchs/data/icd/10cmguidelines_2017_final.pdf</a:t>
            </a:r>
            <a:endParaRPr lang="en-US" sz="2600" b="1" dirty="0">
              <a:solidFill>
                <a:prstClr val="black"/>
              </a:solidFill>
            </a:endParaRPr>
          </a:p>
          <a:p>
            <a:pPr marL="595541" lvl="2" indent="0" defTabSz="1161138" fontAlgn="auto">
              <a:spcAft>
                <a:spcPts val="0"/>
              </a:spcAft>
              <a:buNone/>
              <a:defRPr/>
            </a:pPr>
            <a:r>
              <a:rPr lang="en-US" sz="2600" b="1" dirty="0">
                <a:solidFill>
                  <a:prstClr val="black"/>
                </a:solidFill>
              </a:rPr>
              <a:t>-- ICD-10 Official Guidelines for Coding &amp; Reporting</a:t>
            </a:r>
          </a:p>
          <a:p>
            <a:pPr marL="639763" lvl="1" indent="-236538" defTabSz="1161138" fontAlgn="auto">
              <a:spcBef>
                <a:spcPts val="550"/>
              </a:spcBef>
              <a:spcAft>
                <a:spcPts val="0"/>
              </a:spcAft>
              <a:buFont typeface="Wingdings" pitchFamily="2" charset="2"/>
              <a:buChar char="§"/>
              <a:defRPr/>
            </a:pPr>
            <a:r>
              <a:rPr lang="en-US" sz="2600" b="1" dirty="0">
                <a:solidFill>
                  <a:prstClr val="black"/>
                </a:solidFill>
              </a:rPr>
              <a:t>Diagnostic Coding &amp; Reporting Guidelines for Outpatient Services: backbone to code assignment and sequencing which are maintained by the Cooperating Parties: </a:t>
            </a:r>
          </a:p>
          <a:p>
            <a:pPr marL="403225" lvl="1" indent="0" defTabSz="1161138" fontAlgn="auto">
              <a:spcBef>
                <a:spcPts val="550"/>
              </a:spcBef>
              <a:spcAft>
                <a:spcPts val="0"/>
              </a:spcAft>
              <a:buNone/>
              <a:defRPr/>
            </a:pPr>
            <a:r>
              <a:rPr lang="en-US" sz="2600" b="1" dirty="0">
                <a:solidFill>
                  <a:prstClr val="black"/>
                </a:solidFill>
              </a:rPr>
              <a:t>	1. American Hospital Association (AHA)</a:t>
            </a:r>
          </a:p>
          <a:p>
            <a:pPr marL="403225" lvl="1" indent="0" defTabSz="1161138" fontAlgn="auto">
              <a:spcBef>
                <a:spcPts val="550"/>
              </a:spcBef>
              <a:spcAft>
                <a:spcPts val="0"/>
              </a:spcAft>
              <a:buNone/>
              <a:defRPr/>
            </a:pPr>
            <a:r>
              <a:rPr lang="en-US" sz="2600" b="1" dirty="0">
                <a:solidFill>
                  <a:prstClr val="black"/>
                </a:solidFill>
              </a:rPr>
              <a:t>	2. American Health Information Management Association (AHIMA)</a:t>
            </a:r>
          </a:p>
          <a:p>
            <a:pPr marL="403225" lvl="1" indent="0" defTabSz="1161138" fontAlgn="auto">
              <a:spcBef>
                <a:spcPts val="550"/>
              </a:spcBef>
              <a:spcAft>
                <a:spcPts val="0"/>
              </a:spcAft>
              <a:buNone/>
              <a:defRPr/>
            </a:pPr>
            <a:r>
              <a:rPr lang="en-US" sz="2600" b="1" dirty="0">
                <a:solidFill>
                  <a:prstClr val="black"/>
                </a:solidFill>
              </a:rPr>
              <a:t>	3. Centers for Medicare and Medicaid Services</a:t>
            </a:r>
          </a:p>
          <a:p>
            <a:pPr marL="403225" lvl="1" indent="0" defTabSz="1161138" fontAlgn="auto">
              <a:spcBef>
                <a:spcPts val="550"/>
              </a:spcBef>
              <a:spcAft>
                <a:spcPts val="0"/>
              </a:spcAft>
              <a:buNone/>
              <a:defRPr/>
            </a:pPr>
            <a:r>
              <a:rPr lang="en-US" sz="2600" b="1" dirty="0">
                <a:solidFill>
                  <a:prstClr val="black"/>
                </a:solidFill>
              </a:rPr>
              <a:t>	4. National Center for Health Statistics (NCHS)</a:t>
            </a:r>
          </a:p>
          <a:p>
            <a:pPr marL="639763" lvl="1" indent="-236538" defTabSz="1161138" fontAlgn="auto">
              <a:spcBef>
                <a:spcPts val="550"/>
              </a:spcBef>
              <a:spcAft>
                <a:spcPts val="0"/>
              </a:spcAft>
              <a:buFont typeface="Wingdings" pitchFamily="2" charset="2"/>
              <a:buChar char="§"/>
              <a:defRPr/>
            </a:pPr>
            <a:r>
              <a:rPr lang="en-US" sz="2600" b="1" dirty="0">
                <a:solidFill>
                  <a:prstClr val="black"/>
                </a:solidFill>
              </a:rPr>
              <a:t>Conventions &amp; General Coding Guidelines </a:t>
            </a:r>
          </a:p>
          <a:p>
            <a:pPr marL="0" indent="0">
              <a:buNone/>
            </a:pPr>
            <a:endParaRPr lang="en-US" dirty="0"/>
          </a:p>
        </p:txBody>
      </p:sp>
    </p:spTree>
    <p:extLst>
      <p:ext uri="{BB962C8B-B14F-4D97-AF65-F5344CB8AC3E}">
        <p14:creationId xmlns:p14="http://schemas.microsoft.com/office/powerpoint/2010/main" val="61369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A331F-2613-44DF-8828-9164148E1FA5}"/>
              </a:ext>
            </a:extLst>
          </p:cNvPr>
          <p:cNvSpPr>
            <a:spLocks noGrp="1"/>
          </p:cNvSpPr>
          <p:nvPr>
            <p:ph type="title"/>
          </p:nvPr>
        </p:nvSpPr>
        <p:spPr/>
        <p:txBody>
          <a:bodyPr/>
          <a:lstStyle/>
          <a:p>
            <a:pPr algn="ctr"/>
            <a:r>
              <a:rPr lang="en-US" b="1" dirty="0"/>
              <a:t>ICD-10 CM</a:t>
            </a:r>
          </a:p>
        </p:txBody>
      </p:sp>
      <p:sp>
        <p:nvSpPr>
          <p:cNvPr id="3" name="Content Placeholder 2">
            <a:extLst>
              <a:ext uri="{FF2B5EF4-FFF2-40B4-BE49-F238E27FC236}">
                <a16:creationId xmlns:a16="http://schemas.microsoft.com/office/drawing/2014/main" id="{14BB75DC-3056-4B77-A0CF-3ECED6EC0F59}"/>
              </a:ext>
            </a:extLst>
          </p:cNvPr>
          <p:cNvSpPr>
            <a:spLocks noGrp="1"/>
          </p:cNvSpPr>
          <p:nvPr>
            <p:ph idx="1"/>
          </p:nvPr>
        </p:nvSpPr>
        <p:spPr/>
        <p:txBody>
          <a:bodyPr/>
          <a:lstStyle/>
          <a:p>
            <a:pPr marL="435427" indent="-435427" defTabSz="1161138">
              <a:buNone/>
              <a:defRPr/>
            </a:pPr>
            <a:r>
              <a:rPr lang="en-US" sz="3600" b="1" dirty="0"/>
              <a:t>The ICD-10-CM is a morbidity classification</a:t>
            </a:r>
          </a:p>
          <a:p>
            <a:pPr marL="435427" indent="-435427" defTabSz="1161138">
              <a:buNone/>
              <a:defRPr/>
            </a:pPr>
            <a:r>
              <a:rPr lang="en-US" sz="3600" b="1" dirty="0"/>
              <a:t>published by the United States for classifying</a:t>
            </a:r>
          </a:p>
          <a:p>
            <a:pPr marL="435427" indent="-435427" defTabSz="1161138">
              <a:buNone/>
              <a:defRPr/>
            </a:pPr>
            <a:r>
              <a:rPr lang="en-US" sz="3600" b="1" dirty="0"/>
              <a:t>diagnoses and reason(s) for visits in </a:t>
            </a:r>
            <a:r>
              <a:rPr lang="en-US" sz="3600" b="1" i="1" dirty="0"/>
              <a:t>all</a:t>
            </a:r>
            <a:r>
              <a:rPr lang="en-US" sz="3600" b="1" dirty="0"/>
              <a:t> health care</a:t>
            </a:r>
          </a:p>
          <a:p>
            <a:pPr marL="435427" indent="-435427" defTabSz="1161138">
              <a:buNone/>
              <a:defRPr/>
            </a:pPr>
            <a:r>
              <a:rPr lang="en-US" sz="3600" b="1" dirty="0"/>
              <a:t>settings. The ICD-10-CM is based on the ICD-10,</a:t>
            </a:r>
          </a:p>
          <a:p>
            <a:pPr marL="435427" indent="-435427" defTabSz="1161138">
              <a:buNone/>
              <a:defRPr/>
            </a:pPr>
            <a:r>
              <a:rPr lang="en-US" sz="3600" b="1" dirty="0"/>
              <a:t>the statistical classification of disease published by</a:t>
            </a:r>
          </a:p>
          <a:p>
            <a:pPr marL="435427" indent="-435427" defTabSz="1161138">
              <a:buNone/>
              <a:defRPr/>
            </a:pPr>
            <a:r>
              <a:rPr lang="en-US" sz="3600" b="1" dirty="0"/>
              <a:t>the World Health Organization (WHO).    </a:t>
            </a:r>
            <a:endParaRPr lang="en-US" sz="3600" dirty="0"/>
          </a:p>
          <a:p>
            <a:pPr marL="0" indent="0">
              <a:buNone/>
            </a:pPr>
            <a:endParaRPr lang="en-US" dirty="0"/>
          </a:p>
        </p:txBody>
      </p:sp>
    </p:spTree>
    <p:extLst>
      <p:ext uri="{BB962C8B-B14F-4D97-AF65-F5344CB8AC3E}">
        <p14:creationId xmlns:p14="http://schemas.microsoft.com/office/powerpoint/2010/main" val="282236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BB0A-FAEB-4467-96D1-E7D141B31E7D}"/>
              </a:ext>
            </a:extLst>
          </p:cNvPr>
          <p:cNvSpPr>
            <a:spLocks noGrp="1"/>
          </p:cNvSpPr>
          <p:nvPr>
            <p:ph type="title"/>
          </p:nvPr>
        </p:nvSpPr>
        <p:spPr/>
        <p:txBody>
          <a:bodyPr/>
          <a:lstStyle/>
          <a:p>
            <a:pPr algn="ctr"/>
            <a:r>
              <a:rPr lang="en-US" b="1" dirty="0"/>
              <a:t>MEDICAL NECESSITY</a:t>
            </a:r>
          </a:p>
        </p:txBody>
      </p:sp>
      <p:sp>
        <p:nvSpPr>
          <p:cNvPr id="3" name="Content Placeholder 2">
            <a:extLst>
              <a:ext uri="{FF2B5EF4-FFF2-40B4-BE49-F238E27FC236}">
                <a16:creationId xmlns:a16="http://schemas.microsoft.com/office/drawing/2014/main" id="{CEF36E43-D166-453E-98F2-EBD604A73B19}"/>
              </a:ext>
            </a:extLst>
          </p:cNvPr>
          <p:cNvSpPr>
            <a:spLocks noGrp="1"/>
          </p:cNvSpPr>
          <p:nvPr>
            <p:ph idx="1"/>
          </p:nvPr>
        </p:nvSpPr>
        <p:spPr/>
        <p:txBody>
          <a:bodyPr>
            <a:normAutofit lnSpcReduction="10000"/>
          </a:bodyPr>
          <a:lstStyle/>
          <a:p>
            <a:r>
              <a:rPr lang="en-US" sz="2600" dirty="0"/>
              <a:t>In clinical documentation, we hold this truth to be self-evident: unless there is medical documentation whereby to support an inpatient level of care (LOC), CDI is irrelevant because the LOC will be OBSERVATION. </a:t>
            </a:r>
          </a:p>
          <a:p>
            <a:r>
              <a:rPr lang="en-US" sz="2600" dirty="0"/>
              <a:t>There should be a statement each hospital day to clearly delineate why an inpatient level of care is medically necessary </a:t>
            </a:r>
            <a:r>
              <a:rPr lang="en-US" sz="2600" b="1" dirty="0">
                <a:latin typeface="Arial" panose="020B0604020202020204" pitchFamily="34" charset="0"/>
                <a:cs typeface="Arial" panose="020B0604020202020204" pitchFamily="34" charset="0"/>
              </a:rPr>
              <a:t>supported in the medical record by factors such as:</a:t>
            </a:r>
          </a:p>
          <a:p>
            <a:endParaRPr lang="en-US" sz="2600" b="1"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history and comorbidities                                                                          </a:t>
            </a:r>
          </a:p>
          <a:p>
            <a:r>
              <a:rPr lang="en-US" sz="2600" b="1" dirty="0">
                <a:latin typeface="Arial" panose="020B0604020202020204" pitchFamily="34" charset="0"/>
                <a:cs typeface="Arial" panose="020B0604020202020204" pitchFamily="34" charset="0"/>
              </a:rPr>
              <a:t>severity of signs and symptoms</a:t>
            </a:r>
          </a:p>
          <a:p>
            <a:r>
              <a:rPr lang="en-US" sz="2600" b="1" dirty="0">
                <a:latin typeface="Arial" panose="020B0604020202020204" pitchFamily="34" charset="0"/>
                <a:cs typeface="Arial" panose="020B0604020202020204" pitchFamily="34" charset="0"/>
              </a:rPr>
              <a:t>current medical needs</a:t>
            </a:r>
          </a:p>
          <a:p>
            <a:r>
              <a:rPr lang="en-US" sz="2600" b="1" dirty="0">
                <a:latin typeface="Arial" panose="020B0604020202020204" pitchFamily="34" charset="0"/>
                <a:cs typeface="Arial" panose="020B0604020202020204" pitchFamily="34" charset="0"/>
              </a:rPr>
              <a:t>risk of adverse events</a:t>
            </a:r>
          </a:p>
          <a:p>
            <a:pPr marL="0" indent="0">
              <a:buNone/>
            </a:pPr>
            <a:endParaRPr lang="en-US" dirty="0"/>
          </a:p>
        </p:txBody>
      </p:sp>
    </p:spTree>
    <p:extLst>
      <p:ext uri="{BB962C8B-B14F-4D97-AF65-F5344CB8AC3E}">
        <p14:creationId xmlns:p14="http://schemas.microsoft.com/office/powerpoint/2010/main" val="1510136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47288-7462-475D-A1EC-CEA99D16CE3C}"/>
              </a:ext>
            </a:extLst>
          </p:cNvPr>
          <p:cNvSpPr>
            <a:spLocks noGrp="1"/>
          </p:cNvSpPr>
          <p:nvPr>
            <p:ph type="title"/>
          </p:nvPr>
        </p:nvSpPr>
        <p:spPr/>
        <p:txBody>
          <a:bodyPr/>
          <a:lstStyle/>
          <a:p>
            <a:pPr algn="ctr"/>
            <a:r>
              <a:rPr lang="en-US" b="1" dirty="0"/>
              <a:t>KNOW THY DEFINITIONS </a:t>
            </a:r>
            <a:endParaRPr lang="en-US" dirty="0"/>
          </a:p>
        </p:txBody>
      </p:sp>
      <p:sp>
        <p:nvSpPr>
          <p:cNvPr id="3" name="Content Placeholder 2">
            <a:extLst>
              <a:ext uri="{FF2B5EF4-FFF2-40B4-BE49-F238E27FC236}">
                <a16:creationId xmlns:a16="http://schemas.microsoft.com/office/drawing/2014/main" id="{B4E961D8-A211-4713-BF72-22AA2BF0E4F1}"/>
              </a:ext>
            </a:extLst>
          </p:cNvPr>
          <p:cNvSpPr>
            <a:spLocks noGrp="1"/>
          </p:cNvSpPr>
          <p:nvPr>
            <p:ph idx="1"/>
          </p:nvPr>
        </p:nvSpPr>
        <p:spPr/>
        <p:txBody>
          <a:bodyPr>
            <a:normAutofit fontScale="70000" lnSpcReduction="20000"/>
          </a:bodyPr>
          <a:lstStyle/>
          <a:p>
            <a:pPr marL="435427" indent="-435427" defTabSz="1161138">
              <a:defRPr/>
            </a:pPr>
            <a:r>
              <a:rPr lang="en-US" sz="4064" b="1" dirty="0"/>
              <a:t>Principal Diagnosis </a:t>
            </a:r>
            <a:r>
              <a:rPr lang="en-US" sz="4064" dirty="0"/>
              <a:t>- That condition established </a:t>
            </a:r>
            <a:r>
              <a:rPr lang="en-US" sz="4064" i="1" u="sng" dirty="0"/>
              <a:t>after study</a:t>
            </a:r>
            <a:r>
              <a:rPr lang="en-US" sz="4064" i="1" dirty="0"/>
              <a:t> felt </a:t>
            </a:r>
            <a:r>
              <a:rPr lang="en-US" sz="4064" dirty="0"/>
              <a:t>to have been chiefly responsible for occasioning the admission of the patient to the hospital for care.  </a:t>
            </a:r>
          </a:p>
          <a:p>
            <a:pPr marL="943424" lvl="1" indent="-362855" defTabSz="1161138" fontAlgn="auto">
              <a:spcAft>
                <a:spcPts val="0"/>
              </a:spcAft>
              <a:buClr>
                <a:schemeClr val="tx1"/>
              </a:buClr>
              <a:buFont typeface="Wingdings" pitchFamily="2" charset="2"/>
              <a:buChar char="§"/>
              <a:defRPr/>
            </a:pPr>
            <a:r>
              <a:rPr lang="en-US" sz="3555" dirty="0"/>
              <a:t>The circumstances of inpatient admission always govern the selection of principal diagnosis: </a:t>
            </a:r>
            <a:r>
              <a:rPr lang="en-US" sz="3555" b="1" u="sng" dirty="0"/>
              <a:t>a medical condition must have been </a:t>
            </a:r>
            <a:r>
              <a:rPr lang="en-US" sz="3555" b="1" i="1" u="sng" dirty="0"/>
              <a:t>present on admission </a:t>
            </a:r>
            <a:r>
              <a:rPr lang="en-US" sz="3555" b="1" u="sng" dirty="0"/>
              <a:t>in order to have been selected as a principal DX</a:t>
            </a:r>
            <a:r>
              <a:rPr lang="en-US" sz="3555" dirty="0"/>
              <a:t>.</a:t>
            </a:r>
          </a:p>
          <a:p>
            <a:pPr marL="435427" indent="-435427" defTabSz="1161138">
              <a:defRPr/>
            </a:pPr>
            <a:r>
              <a:rPr lang="en-US" sz="4064" b="1" dirty="0"/>
              <a:t>Co-morbid Condition (CC)</a:t>
            </a:r>
            <a:r>
              <a:rPr lang="en-US" sz="4064" dirty="0"/>
              <a:t>- Any condition which has a 75% likelihood of prolonging the inpatient stay by at least one day</a:t>
            </a:r>
          </a:p>
          <a:p>
            <a:pPr marL="435427" indent="-435427" defTabSz="1161138">
              <a:defRPr/>
            </a:pPr>
            <a:r>
              <a:rPr lang="en-US" sz="4064" b="1" dirty="0"/>
              <a:t>Complication</a:t>
            </a:r>
            <a:r>
              <a:rPr lang="en-US" sz="4064" dirty="0"/>
              <a:t>- An event that was not planned, (may be anticipated), that develops while patient is receiving care</a:t>
            </a:r>
          </a:p>
          <a:p>
            <a:pPr marL="435427" indent="-435427" defTabSz="1161138">
              <a:defRPr/>
            </a:pPr>
            <a:r>
              <a:rPr lang="en-US" sz="4064" b="1" dirty="0"/>
              <a:t>Major CC: higher medical resource consumption, longer LOS, increased risk of morbidity-mortality</a:t>
            </a:r>
          </a:p>
          <a:p>
            <a:pPr marL="0" indent="0">
              <a:buNone/>
            </a:pPr>
            <a:endParaRPr lang="en-US" dirty="0"/>
          </a:p>
        </p:txBody>
      </p:sp>
    </p:spTree>
    <p:extLst>
      <p:ext uri="{BB962C8B-B14F-4D97-AF65-F5344CB8AC3E}">
        <p14:creationId xmlns:p14="http://schemas.microsoft.com/office/powerpoint/2010/main" val="2368458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EC97-ADF8-43F6-95C4-B99A96C7DCA0}"/>
              </a:ext>
            </a:extLst>
          </p:cNvPr>
          <p:cNvSpPr>
            <a:spLocks noGrp="1"/>
          </p:cNvSpPr>
          <p:nvPr>
            <p:ph type="title"/>
          </p:nvPr>
        </p:nvSpPr>
        <p:spPr/>
        <p:txBody>
          <a:bodyPr/>
          <a:lstStyle/>
          <a:p>
            <a:pPr algn="ctr"/>
            <a:r>
              <a:rPr lang="en-US" b="1" dirty="0"/>
              <a:t>ADDITIONAL DIAGNOSIS REPORTING </a:t>
            </a:r>
            <a:endParaRPr lang="en-US" dirty="0"/>
          </a:p>
        </p:txBody>
      </p:sp>
      <p:sp>
        <p:nvSpPr>
          <p:cNvPr id="3" name="Content Placeholder 2">
            <a:extLst>
              <a:ext uri="{FF2B5EF4-FFF2-40B4-BE49-F238E27FC236}">
                <a16:creationId xmlns:a16="http://schemas.microsoft.com/office/drawing/2014/main" id="{5881E27C-0994-47C0-8BEC-04B58E0ED544}"/>
              </a:ext>
            </a:extLst>
          </p:cNvPr>
          <p:cNvSpPr>
            <a:spLocks noGrp="1"/>
          </p:cNvSpPr>
          <p:nvPr>
            <p:ph idx="1"/>
          </p:nvPr>
        </p:nvSpPr>
        <p:spPr/>
        <p:txBody>
          <a:bodyPr>
            <a:normAutofit fontScale="77500" lnSpcReduction="20000"/>
          </a:bodyPr>
          <a:lstStyle/>
          <a:p>
            <a:pPr marL="82550" indent="0" defTabSz="1161138">
              <a:spcBef>
                <a:spcPts val="600"/>
              </a:spcBef>
              <a:buSzPct val="80000"/>
              <a:buNone/>
              <a:defRPr/>
            </a:pPr>
            <a:r>
              <a:rPr lang="en-US" sz="4064" b="1" u="sng" dirty="0">
                <a:solidFill>
                  <a:prstClr val="black"/>
                </a:solidFill>
              </a:rPr>
              <a:t>Uniform Hospital Discharge Data Set </a:t>
            </a:r>
            <a:r>
              <a:rPr lang="en-US" sz="4064" b="1" dirty="0">
                <a:solidFill>
                  <a:prstClr val="black"/>
                </a:solidFill>
              </a:rPr>
              <a:t>(UHDDS) Additional Diagnosis Reporting relative to:</a:t>
            </a:r>
          </a:p>
          <a:p>
            <a:pPr marL="82550" indent="0" defTabSz="1161138">
              <a:spcBef>
                <a:spcPts val="600"/>
              </a:spcBef>
              <a:buSzPct val="80000"/>
              <a:buNone/>
              <a:defRPr/>
            </a:pPr>
            <a:r>
              <a:rPr lang="en-US" sz="4064" b="1" dirty="0">
                <a:solidFill>
                  <a:prstClr val="black"/>
                </a:solidFill>
              </a:rPr>
              <a:t>“Additional Conditions” that affect patient care in terms of requiring:</a:t>
            </a:r>
          </a:p>
          <a:p>
            <a:pPr marL="885825" lvl="2" indent="-290284" defTabSz="1161138" fontAlgn="auto">
              <a:spcAft>
                <a:spcPts val="0"/>
              </a:spcAft>
              <a:buFont typeface="Wingdings 2" pitchFamily="18" charset="2"/>
              <a:buChar char=""/>
              <a:defRPr/>
            </a:pPr>
            <a:r>
              <a:rPr lang="en-US" sz="3048" b="1" dirty="0">
                <a:solidFill>
                  <a:prstClr val="black"/>
                </a:solidFill>
              </a:rPr>
              <a:t>Clinical evaluation; or</a:t>
            </a:r>
          </a:p>
          <a:p>
            <a:pPr marL="885825" lvl="2" indent="-290284" defTabSz="1161138" fontAlgn="auto">
              <a:spcAft>
                <a:spcPts val="0"/>
              </a:spcAft>
              <a:buFont typeface="Wingdings 2" pitchFamily="18" charset="2"/>
              <a:buChar char=""/>
              <a:defRPr/>
            </a:pPr>
            <a:r>
              <a:rPr lang="en-US" sz="3048" b="1" dirty="0">
                <a:solidFill>
                  <a:prstClr val="black"/>
                </a:solidFill>
              </a:rPr>
              <a:t>Therapeutic management; or</a:t>
            </a:r>
          </a:p>
          <a:p>
            <a:pPr marL="885825" lvl="2" indent="-290284" defTabSz="1161138" fontAlgn="auto">
              <a:spcAft>
                <a:spcPts val="0"/>
              </a:spcAft>
              <a:buFont typeface="Wingdings 2" pitchFamily="18" charset="2"/>
              <a:buChar char=""/>
              <a:defRPr/>
            </a:pPr>
            <a:r>
              <a:rPr lang="en-US" sz="3048" b="1" dirty="0">
                <a:solidFill>
                  <a:prstClr val="black"/>
                </a:solidFill>
              </a:rPr>
              <a:t>Diagnostic procedures; or</a:t>
            </a:r>
          </a:p>
          <a:p>
            <a:pPr marL="885825" lvl="2" indent="-290284" defTabSz="1161138" fontAlgn="auto">
              <a:spcAft>
                <a:spcPts val="0"/>
              </a:spcAft>
              <a:buFont typeface="Wingdings 2" pitchFamily="18" charset="2"/>
              <a:buChar char=""/>
              <a:defRPr/>
            </a:pPr>
            <a:r>
              <a:rPr lang="en-US" sz="3048" b="1" dirty="0">
                <a:solidFill>
                  <a:prstClr val="black"/>
                </a:solidFill>
              </a:rPr>
              <a:t>Extended length of hospital stay; or</a:t>
            </a:r>
          </a:p>
          <a:p>
            <a:pPr marL="885825" lvl="2" indent="-290284" defTabSz="1161138" fontAlgn="auto">
              <a:spcAft>
                <a:spcPts val="0"/>
              </a:spcAft>
              <a:buFont typeface="Wingdings 2" pitchFamily="18" charset="2"/>
              <a:buChar char=""/>
              <a:defRPr/>
            </a:pPr>
            <a:r>
              <a:rPr lang="en-US" sz="3048" b="1" dirty="0">
                <a:solidFill>
                  <a:prstClr val="black"/>
                </a:solidFill>
              </a:rPr>
              <a:t>Increased nursing care and/or monitoring</a:t>
            </a:r>
          </a:p>
          <a:p>
            <a:pPr marL="0" indent="0" defTabSz="1161138">
              <a:buNone/>
              <a:defRPr/>
            </a:pPr>
            <a:r>
              <a:rPr lang="en-US" sz="4064" b="1" dirty="0">
                <a:solidFill>
                  <a:prstClr val="black"/>
                </a:solidFill>
              </a:rPr>
              <a:t>“Other Diagnoses” (UHDDS) defined as “</a:t>
            </a:r>
            <a:r>
              <a:rPr lang="en-US" sz="4064" b="1" u="sng" dirty="0">
                <a:solidFill>
                  <a:prstClr val="black"/>
                </a:solidFill>
              </a:rPr>
              <a:t>All conditions that coexist at the time of admission, that develop subsequently, or that affect the treatment received and/or the length of stay”.</a:t>
            </a:r>
          </a:p>
          <a:p>
            <a:pPr marL="0" indent="0">
              <a:buNone/>
            </a:pPr>
            <a:endParaRPr lang="en-US" dirty="0"/>
          </a:p>
        </p:txBody>
      </p:sp>
    </p:spTree>
    <p:extLst>
      <p:ext uri="{BB962C8B-B14F-4D97-AF65-F5344CB8AC3E}">
        <p14:creationId xmlns:p14="http://schemas.microsoft.com/office/powerpoint/2010/main" val="2515695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2"/>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3" name="Rectangle 2"/>
          <p:cNvSpPr/>
          <p:nvPr/>
        </p:nvSpPr>
        <p:spPr>
          <a:xfrm>
            <a:off x="3230563" y="0"/>
            <a:ext cx="5735637" cy="727075"/>
          </a:xfrm>
          <a:prstGeom prst="rect">
            <a:avLst/>
          </a:prstGeom>
        </p:spPr>
        <p:txBody>
          <a:bodyPr wrap="none">
            <a:spAutoFit/>
          </a:bodyPr>
          <a:lstStyle/>
          <a:p>
            <a:pPr fontAlgn="auto">
              <a:spcBef>
                <a:spcPts val="0"/>
              </a:spcBef>
              <a:spcAft>
                <a:spcPts val="0"/>
              </a:spcAft>
              <a:defRPr/>
            </a:pPr>
            <a:r>
              <a:rPr lang="en-US" altLang="en-US" sz="4125" b="1" kern="0" dirty="0">
                <a:solidFill>
                  <a:prstClr val="black"/>
                </a:solidFill>
                <a:latin typeface="+mn-lt"/>
                <a:cs typeface="+mn-cs"/>
              </a:rPr>
              <a:t>THE NAME OF THE GAME</a:t>
            </a:r>
            <a:endParaRPr lang="en-US" sz="1688" kern="0" dirty="0">
              <a:solidFill>
                <a:prstClr val="black"/>
              </a:solidFill>
              <a:latin typeface="+mn-lt"/>
              <a:cs typeface="+mn-cs"/>
            </a:endParaRPr>
          </a:p>
        </p:txBody>
      </p:sp>
      <p:sp>
        <p:nvSpPr>
          <p:cNvPr id="4" name="Rectangle 3"/>
          <p:cNvSpPr/>
          <p:nvPr/>
        </p:nvSpPr>
        <p:spPr>
          <a:xfrm>
            <a:off x="1095375" y="1143000"/>
            <a:ext cx="10001250" cy="4535488"/>
          </a:xfrm>
          <a:prstGeom prst="rect">
            <a:avLst/>
          </a:prstGeom>
        </p:spPr>
        <p:txBody>
          <a:bodyPr>
            <a:spAutoFit/>
          </a:bodyPr>
          <a:lstStyle/>
          <a:p>
            <a:pPr marL="77391" algn="ctr">
              <a:spcBef>
                <a:spcPts val="0"/>
              </a:spcBef>
              <a:buSzPct val="80000"/>
              <a:defRPr/>
            </a:pPr>
            <a:r>
              <a:rPr lang="en-US" sz="2625" u="sng" kern="0" dirty="0">
                <a:solidFill>
                  <a:prstClr val="black"/>
                </a:solidFill>
                <a:latin typeface="+mn-lt"/>
                <a:cs typeface="+mn-cs"/>
              </a:rPr>
              <a:t>CAPTURE ALL CLINICAL CONDITIONS </a:t>
            </a:r>
          </a:p>
          <a:p>
            <a:pPr marL="77391">
              <a:spcBef>
                <a:spcPts val="0"/>
              </a:spcBef>
              <a:buSzPct val="80000"/>
              <a:defRPr/>
            </a:pPr>
            <a:endParaRPr lang="en-US" sz="2625" kern="0" dirty="0">
              <a:solidFill>
                <a:prstClr val="black"/>
              </a:solidFill>
              <a:latin typeface="+mn-lt"/>
              <a:cs typeface="+mn-cs"/>
            </a:endParaRPr>
          </a:p>
          <a:p>
            <a:pPr marL="1155039" lvl="2">
              <a:spcBef>
                <a:spcPts val="0"/>
              </a:spcBef>
              <a:buSzPct val="80000"/>
              <a:defRPr/>
            </a:pPr>
            <a:r>
              <a:rPr lang="en-US" sz="2625" u="sng" kern="0" dirty="0">
                <a:solidFill>
                  <a:prstClr val="black"/>
                </a:solidFill>
                <a:latin typeface="+mn-lt"/>
                <a:cs typeface="+mn-cs"/>
              </a:rPr>
              <a:t>M</a:t>
            </a:r>
            <a:r>
              <a:rPr lang="en-US" sz="2625" u="sng" kern="0" dirty="0" err="1">
                <a:solidFill>
                  <a:prstClr val="black"/>
                </a:solidFill>
                <a:latin typeface="+mn-lt"/>
                <a:cs typeface="+mn-cs"/>
              </a:rPr>
              <a:t>anaged</a:t>
            </a:r>
            <a:r>
              <a:rPr lang="en-US" sz="2625" kern="0" dirty="0">
                <a:solidFill>
                  <a:prstClr val="black"/>
                </a:solidFill>
                <a:latin typeface="+mn-lt"/>
                <a:cs typeface="+mn-cs"/>
              </a:rPr>
              <a:t>, </a:t>
            </a:r>
          </a:p>
          <a:p>
            <a:pPr marL="1155039" lvl="2">
              <a:spcBef>
                <a:spcPts val="0"/>
              </a:spcBef>
              <a:buSzPct val="80000"/>
              <a:defRPr/>
            </a:pPr>
            <a:endParaRPr lang="en-US" sz="2625" kern="0" dirty="0">
              <a:solidFill>
                <a:prstClr val="black"/>
              </a:solidFill>
              <a:latin typeface="+mn-lt"/>
              <a:cs typeface="+mn-cs"/>
            </a:endParaRPr>
          </a:p>
          <a:p>
            <a:pPr marL="1155039" lvl="2">
              <a:spcBef>
                <a:spcPts val="0"/>
              </a:spcBef>
              <a:buSzPct val="80000"/>
              <a:defRPr/>
            </a:pPr>
            <a:r>
              <a:rPr lang="en-US" sz="2625" u="sng" kern="0" dirty="0">
                <a:solidFill>
                  <a:prstClr val="black"/>
                </a:solidFill>
                <a:latin typeface="+mn-lt"/>
                <a:cs typeface="+mn-cs"/>
              </a:rPr>
              <a:t>T</a:t>
            </a:r>
            <a:r>
              <a:rPr lang="en-US" sz="2625" u="sng" kern="0" dirty="0" err="1">
                <a:solidFill>
                  <a:prstClr val="black"/>
                </a:solidFill>
                <a:latin typeface="+mn-lt"/>
                <a:cs typeface="+mn-cs"/>
              </a:rPr>
              <a:t>reated</a:t>
            </a:r>
            <a:r>
              <a:rPr lang="en-US" sz="2625" kern="0" dirty="0">
                <a:solidFill>
                  <a:prstClr val="black"/>
                </a:solidFill>
                <a:latin typeface="+mn-lt"/>
                <a:cs typeface="+mn-cs"/>
              </a:rPr>
              <a:t>, </a:t>
            </a:r>
          </a:p>
          <a:p>
            <a:pPr marL="1155039" lvl="2">
              <a:spcBef>
                <a:spcPts val="0"/>
              </a:spcBef>
              <a:buSzPct val="80000"/>
              <a:defRPr/>
            </a:pPr>
            <a:endParaRPr lang="en-US" sz="2625" kern="0" dirty="0">
              <a:solidFill>
                <a:prstClr val="black"/>
              </a:solidFill>
              <a:latin typeface="+mn-lt"/>
              <a:cs typeface="+mn-cs"/>
            </a:endParaRPr>
          </a:p>
          <a:p>
            <a:pPr marL="1155039" lvl="2">
              <a:spcBef>
                <a:spcPts val="0"/>
              </a:spcBef>
              <a:buSzPct val="80000"/>
              <a:defRPr/>
            </a:pPr>
            <a:r>
              <a:rPr lang="en-US" sz="2625" u="sng" kern="0" dirty="0">
                <a:solidFill>
                  <a:prstClr val="black"/>
                </a:solidFill>
                <a:latin typeface="+mn-lt"/>
                <a:cs typeface="+mn-cs"/>
              </a:rPr>
              <a:t>W</a:t>
            </a:r>
            <a:r>
              <a:rPr lang="en-US" sz="2625" u="sng" kern="0" dirty="0" err="1">
                <a:solidFill>
                  <a:prstClr val="black"/>
                </a:solidFill>
                <a:latin typeface="+mn-lt"/>
                <a:cs typeface="+mn-cs"/>
              </a:rPr>
              <a:t>orked</a:t>
            </a:r>
            <a:r>
              <a:rPr lang="en-US" sz="2625" u="sng" kern="0" dirty="0">
                <a:solidFill>
                  <a:prstClr val="black"/>
                </a:solidFill>
                <a:latin typeface="+mn-lt"/>
                <a:cs typeface="+mn-cs"/>
              </a:rPr>
              <a:t>-up</a:t>
            </a:r>
            <a:r>
              <a:rPr lang="en-US" sz="2625" kern="0" dirty="0">
                <a:solidFill>
                  <a:prstClr val="black"/>
                </a:solidFill>
                <a:latin typeface="+mn-lt"/>
                <a:cs typeface="+mn-cs"/>
              </a:rPr>
              <a:t>, or </a:t>
            </a:r>
          </a:p>
          <a:p>
            <a:pPr marL="1155039" lvl="2">
              <a:spcBef>
                <a:spcPts val="0"/>
              </a:spcBef>
              <a:buSzPct val="80000"/>
              <a:defRPr/>
            </a:pPr>
            <a:endParaRPr lang="en-US" sz="2625" kern="0" dirty="0">
              <a:solidFill>
                <a:prstClr val="black"/>
              </a:solidFill>
              <a:latin typeface="+mn-lt"/>
              <a:cs typeface="+mn-cs"/>
            </a:endParaRPr>
          </a:p>
          <a:p>
            <a:pPr marL="1155039" lvl="2">
              <a:spcBef>
                <a:spcPts val="0"/>
              </a:spcBef>
              <a:buSzPct val="80000"/>
              <a:defRPr/>
            </a:pPr>
            <a:r>
              <a:rPr lang="en-US" sz="2625" u="sng" kern="0" dirty="0">
                <a:solidFill>
                  <a:prstClr val="black"/>
                </a:solidFill>
                <a:latin typeface="+mn-lt"/>
                <a:cs typeface="+mn-cs"/>
              </a:rPr>
              <a:t>M</a:t>
            </a:r>
            <a:r>
              <a:rPr lang="en-US" sz="2625" u="sng" kern="0" dirty="0" err="1">
                <a:solidFill>
                  <a:prstClr val="black"/>
                </a:solidFill>
                <a:latin typeface="+mn-lt"/>
                <a:cs typeface="+mn-cs"/>
              </a:rPr>
              <a:t>onitored</a:t>
            </a:r>
            <a:r>
              <a:rPr lang="en-US" sz="2625" kern="0" dirty="0">
                <a:solidFill>
                  <a:prstClr val="black"/>
                </a:solidFill>
                <a:latin typeface="+mn-lt"/>
                <a:cs typeface="+mn-cs"/>
              </a:rPr>
              <a:t> </a:t>
            </a:r>
          </a:p>
          <a:p>
            <a:pPr marL="77391">
              <a:spcBef>
                <a:spcPts val="0"/>
              </a:spcBef>
              <a:buSzPct val="80000"/>
              <a:defRPr/>
            </a:pPr>
            <a:endParaRPr lang="en-US" sz="2625" kern="0" dirty="0">
              <a:solidFill>
                <a:prstClr val="black"/>
              </a:solidFill>
              <a:latin typeface="+mn-lt"/>
              <a:cs typeface="+mn-cs"/>
            </a:endParaRPr>
          </a:p>
          <a:p>
            <a:pPr marL="77391" algn="ctr">
              <a:spcBef>
                <a:spcPts val="0"/>
              </a:spcBef>
              <a:buSzPct val="80000"/>
              <a:defRPr/>
            </a:pPr>
            <a:r>
              <a:rPr lang="en-US" sz="2625" kern="0" dirty="0">
                <a:solidFill>
                  <a:prstClr val="black"/>
                </a:solidFill>
                <a:latin typeface="+mn-lt"/>
                <a:cs typeface="+mn-cs"/>
              </a:rPr>
              <a:t>with appropriate specificity in documentation. </a:t>
            </a:r>
          </a:p>
        </p:txBody>
      </p:sp>
    </p:spTree>
    <p:extLst>
      <p:ext uri="{BB962C8B-B14F-4D97-AF65-F5344CB8AC3E}">
        <p14:creationId xmlns:p14="http://schemas.microsoft.com/office/powerpoint/2010/main" val="611753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9789E-7406-428E-85A1-542FCFF51E94}"/>
              </a:ext>
            </a:extLst>
          </p:cNvPr>
          <p:cNvSpPr>
            <a:spLocks noGrp="1"/>
          </p:cNvSpPr>
          <p:nvPr>
            <p:ph type="title"/>
          </p:nvPr>
        </p:nvSpPr>
        <p:spPr/>
        <p:txBody>
          <a:bodyPr/>
          <a:lstStyle/>
          <a:p>
            <a:pPr algn="ctr"/>
            <a:r>
              <a:rPr lang="en-US" b="1" dirty="0"/>
              <a:t>OTHER CONSIDERATIONS</a:t>
            </a:r>
            <a:endParaRPr lang="en-US" dirty="0"/>
          </a:p>
        </p:txBody>
      </p:sp>
      <p:sp>
        <p:nvSpPr>
          <p:cNvPr id="3" name="Content Placeholder 2">
            <a:extLst>
              <a:ext uri="{FF2B5EF4-FFF2-40B4-BE49-F238E27FC236}">
                <a16:creationId xmlns:a16="http://schemas.microsoft.com/office/drawing/2014/main" id="{06F7331E-0CDF-4E6F-9987-251A21FFA57C}"/>
              </a:ext>
            </a:extLst>
          </p:cNvPr>
          <p:cNvSpPr>
            <a:spLocks noGrp="1"/>
          </p:cNvSpPr>
          <p:nvPr>
            <p:ph idx="1"/>
          </p:nvPr>
        </p:nvSpPr>
        <p:spPr/>
        <p:txBody>
          <a:bodyPr>
            <a:normAutofit fontScale="92500" lnSpcReduction="20000"/>
          </a:bodyPr>
          <a:lstStyle/>
          <a:p>
            <a:pPr marL="435427" indent="-435427" defTabSz="1161138">
              <a:buNone/>
              <a:defRPr/>
            </a:pPr>
            <a:r>
              <a:rPr lang="en-US" b="1" dirty="0"/>
              <a:t>	</a:t>
            </a:r>
            <a:r>
              <a:rPr lang="en-US" b="1" u="sng" dirty="0"/>
              <a:t>Abnormal diagnostic findings </a:t>
            </a:r>
            <a:r>
              <a:rPr lang="en-US" dirty="0"/>
              <a:t>(lab, x-ray, pathologic, and other diagnostic results) are not coded and reported unless the provider </a:t>
            </a:r>
            <a:r>
              <a:rPr lang="en-US" b="1" dirty="0"/>
              <a:t>indicates their clinical significance via clinical correlation.</a:t>
            </a:r>
            <a:r>
              <a:rPr lang="en-US" dirty="0"/>
              <a:t> </a:t>
            </a:r>
          </a:p>
          <a:p>
            <a:pPr marL="435427" indent="-435427" defTabSz="1161138">
              <a:buNone/>
              <a:defRPr/>
            </a:pPr>
            <a:r>
              <a:rPr lang="en-US" b="1" dirty="0"/>
              <a:t>	</a:t>
            </a:r>
          </a:p>
          <a:p>
            <a:pPr marL="435427" indent="-435427" defTabSz="1161138">
              <a:buNone/>
              <a:defRPr/>
            </a:pPr>
            <a:r>
              <a:rPr lang="en-US" b="1" dirty="0"/>
              <a:t>	Clinical Significance in ICD 10 </a:t>
            </a:r>
            <a:r>
              <a:rPr lang="en-US" b="1" dirty="0">
                <a:sym typeface="Symbol" pitchFamily="18" charset="2"/>
              </a:rPr>
              <a:t> Clinical Query</a:t>
            </a:r>
          </a:p>
          <a:p>
            <a:pPr marL="435427" indent="-435427" defTabSz="1161138">
              <a:buNone/>
              <a:defRPr/>
            </a:pPr>
            <a:r>
              <a:rPr lang="en-US" b="1" dirty="0">
                <a:solidFill>
                  <a:prstClr val="black"/>
                </a:solidFill>
              </a:rPr>
              <a:t>	</a:t>
            </a:r>
          </a:p>
          <a:p>
            <a:pPr marL="435427" indent="-435427" defTabSz="1161138">
              <a:buNone/>
              <a:defRPr/>
            </a:pPr>
            <a:r>
              <a:rPr lang="en-US" b="1" dirty="0">
                <a:solidFill>
                  <a:prstClr val="black"/>
                </a:solidFill>
              </a:rPr>
              <a:t>	Uncertain diagnosis </a:t>
            </a:r>
            <a:r>
              <a:rPr lang="en-US" dirty="0">
                <a:solidFill>
                  <a:prstClr val="black"/>
                </a:solidFill>
              </a:rPr>
              <a:t>- If the diagnosis documented at the time of discharge is qualified as “</a:t>
            </a:r>
            <a:r>
              <a:rPr lang="en-US" u="sng" dirty="0">
                <a:solidFill>
                  <a:prstClr val="black"/>
                </a:solidFill>
              </a:rPr>
              <a:t>probable,” “suspected,” “likely, “questionable,” “possible,” or “still to be ruled out</a:t>
            </a:r>
            <a:r>
              <a:rPr lang="en-US" dirty="0">
                <a:solidFill>
                  <a:prstClr val="black"/>
                </a:solidFill>
              </a:rPr>
              <a:t>,” </a:t>
            </a:r>
            <a:r>
              <a:rPr lang="en-US" b="1" i="1" dirty="0">
                <a:solidFill>
                  <a:prstClr val="black"/>
                </a:solidFill>
              </a:rPr>
              <a:t>and</a:t>
            </a:r>
            <a:r>
              <a:rPr lang="en-US" b="1" dirty="0">
                <a:solidFill>
                  <a:prstClr val="black"/>
                </a:solidFill>
              </a:rPr>
              <a:t> </a:t>
            </a:r>
            <a:r>
              <a:rPr lang="en-US" dirty="0">
                <a:solidFill>
                  <a:prstClr val="black"/>
                </a:solidFill>
              </a:rPr>
              <a:t>it is  </a:t>
            </a:r>
            <a:r>
              <a:rPr lang="en-US" u="sng" dirty="0">
                <a:solidFill>
                  <a:prstClr val="black"/>
                </a:solidFill>
              </a:rPr>
              <a:t>medically managed in terms of work up and  or treatment, it may be coded as if it were present and  the condition can be considered as part of the principal and secondary diagnoses selection.</a:t>
            </a:r>
          </a:p>
          <a:p>
            <a:pPr marL="0" indent="0">
              <a:buNone/>
            </a:pPr>
            <a:endParaRPr lang="en-US" dirty="0"/>
          </a:p>
        </p:txBody>
      </p:sp>
    </p:spTree>
    <p:extLst>
      <p:ext uri="{BB962C8B-B14F-4D97-AF65-F5344CB8AC3E}">
        <p14:creationId xmlns:p14="http://schemas.microsoft.com/office/powerpoint/2010/main" val="2028021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812588" cy="6697731"/>
          </a:xfrm>
          <a:prstGeom prst="rect">
            <a:avLst/>
          </a:prstGeom>
        </p:spPr>
        <p:txBody>
          <a:bodyPr>
            <a:spAutoFit/>
          </a:bodyPr>
          <a:lstStyle/>
          <a:p>
            <a:pPr algn="ctr" defTabSz="457200">
              <a:lnSpc>
                <a:spcPct val="115000"/>
              </a:lnSpc>
              <a:spcAft>
                <a:spcPts val="1000"/>
              </a:spcAft>
            </a:pPr>
            <a:r>
              <a:rPr lang="en-US" sz="2800" b="1" u="sng" dirty="0">
                <a:solidFill>
                  <a:srgbClr val="000000"/>
                </a:solidFill>
                <a:latin typeface="Calibri" pitchFamily="34" charset="0"/>
                <a:ea typeface="Calibri" pitchFamily="34" charset="0"/>
                <a:cs typeface="Times New Roman" pitchFamily="18" charset="0"/>
              </a:rPr>
              <a:t>DOCUMENTATION KEY TERMS for SPECIFICITY </a:t>
            </a:r>
            <a:endParaRPr lang="en-US" sz="2800" dirty="0">
              <a:solidFill>
                <a:srgbClr val="000000"/>
              </a:solidFill>
              <a:latin typeface="Calibri" pitchFamily="34" charset="0"/>
              <a:ea typeface="Calibri" pitchFamily="34" charset="0"/>
              <a:cs typeface="Times New Roman" pitchFamily="18" charset="0"/>
            </a:endParaRPr>
          </a:p>
          <a:p>
            <a:pPr algn="ctr" defTabSz="457200">
              <a:lnSpc>
                <a:spcPct val="115000"/>
              </a:lnSpc>
            </a:pPr>
            <a:r>
              <a:rPr lang="en-US" b="1" u="sng" dirty="0">
                <a:solidFill>
                  <a:srgbClr val="000000"/>
                </a:solidFill>
                <a:latin typeface="Calibri" pitchFamily="34" charset="0"/>
                <a:ea typeface="Calibri" pitchFamily="34" charset="0"/>
                <a:cs typeface="Times New Roman" pitchFamily="18" charset="0"/>
              </a:rPr>
              <a:t>Relevant descriptor(s) should be on ALL Primary and Secondary Diagnoses</a:t>
            </a:r>
            <a:endParaRPr lang="en-US" sz="1400" b="1" dirty="0">
              <a:solidFill>
                <a:srgbClr val="000000"/>
              </a:solidFill>
              <a:latin typeface="Calibri" pitchFamily="34" charset="0"/>
              <a:ea typeface="Calibri" pitchFamily="34" charset="0"/>
              <a:cs typeface="Times New Roman" pitchFamily="18" charset="0"/>
            </a:endParaRPr>
          </a:p>
          <a:p>
            <a:pPr algn="ctr" defTabSz="457200"/>
            <a:r>
              <a:rPr lang="en-US" sz="2000" b="1" dirty="0">
                <a:solidFill>
                  <a:srgbClr val="000000"/>
                </a:solidFill>
                <a:latin typeface="Calibri" pitchFamily="34" charset="0"/>
                <a:ea typeface="Calibri" pitchFamily="34" charset="0"/>
                <a:cs typeface="Times New Roman" pitchFamily="18" charset="0"/>
              </a:rPr>
              <a:t>Acute</a:t>
            </a:r>
          </a:p>
          <a:p>
            <a:pPr algn="ctr" defTabSz="457200"/>
            <a:r>
              <a:rPr lang="en-US" sz="2000" b="1" dirty="0">
                <a:solidFill>
                  <a:srgbClr val="000000"/>
                </a:solidFill>
                <a:latin typeface="Calibri" pitchFamily="34" charset="0"/>
                <a:ea typeface="Calibri" pitchFamily="34" charset="0"/>
                <a:cs typeface="Times New Roman" pitchFamily="18" charset="0"/>
              </a:rPr>
              <a:t>Acute on Chronic</a:t>
            </a:r>
          </a:p>
          <a:p>
            <a:pPr algn="ctr" defTabSz="457200"/>
            <a:r>
              <a:rPr lang="en-US" sz="2000" b="1" dirty="0">
                <a:solidFill>
                  <a:srgbClr val="000000"/>
                </a:solidFill>
                <a:latin typeface="Calibri" pitchFamily="34" charset="0"/>
                <a:ea typeface="Calibri" pitchFamily="34" charset="0"/>
                <a:cs typeface="Times New Roman" pitchFamily="18" charset="0"/>
              </a:rPr>
              <a:t>Chronic</a:t>
            </a:r>
          </a:p>
          <a:p>
            <a:pPr algn="ctr" defTabSz="457200"/>
            <a:r>
              <a:rPr lang="en-US" sz="2000" b="1" dirty="0">
                <a:solidFill>
                  <a:srgbClr val="000000"/>
                </a:solidFill>
                <a:latin typeface="Calibri" pitchFamily="34" charset="0"/>
                <a:ea typeface="Calibri" pitchFamily="34" charset="0"/>
                <a:cs typeface="Times New Roman" pitchFamily="18" charset="0"/>
              </a:rPr>
              <a:t>Uncontrolled</a:t>
            </a:r>
          </a:p>
          <a:p>
            <a:pPr algn="ctr" defTabSz="457200"/>
            <a:r>
              <a:rPr lang="en-US" sz="2000" b="1" dirty="0">
                <a:solidFill>
                  <a:srgbClr val="000000"/>
                </a:solidFill>
                <a:latin typeface="Calibri" pitchFamily="34" charset="0"/>
                <a:ea typeface="Calibri" pitchFamily="34" charset="0"/>
                <a:cs typeface="Times New Roman" pitchFamily="18" charset="0"/>
              </a:rPr>
              <a:t>Decompensated</a:t>
            </a:r>
          </a:p>
          <a:p>
            <a:pPr algn="ctr" defTabSz="457200"/>
            <a:r>
              <a:rPr lang="en-US" sz="2000" b="1" dirty="0">
                <a:solidFill>
                  <a:srgbClr val="000000"/>
                </a:solidFill>
                <a:latin typeface="Calibri" pitchFamily="34" charset="0"/>
                <a:ea typeface="Calibri" pitchFamily="34" charset="0"/>
                <a:cs typeface="Times New Roman" pitchFamily="18" charset="0"/>
              </a:rPr>
              <a:t>Mild, Mod, Severe, Extensive</a:t>
            </a:r>
          </a:p>
          <a:p>
            <a:pPr algn="ctr" defTabSz="457200"/>
            <a:r>
              <a:rPr lang="en-US" sz="2000" b="1" dirty="0">
                <a:solidFill>
                  <a:srgbClr val="000000"/>
                </a:solidFill>
                <a:latin typeface="Calibri" pitchFamily="34" charset="0"/>
                <a:ea typeface="Calibri" pitchFamily="34" charset="0"/>
                <a:cs typeface="Times New Roman" pitchFamily="18" charset="0"/>
              </a:rPr>
              <a:t>Malignant (such as HTN)</a:t>
            </a:r>
          </a:p>
          <a:p>
            <a:pPr algn="ctr" defTabSz="457200"/>
            <a:r>
              <a:rPr lang="en-US" sz="2000" b="1" dirty="0">
                <a:solidFill>
                  <a:srgbClr val="000000"/>
                </a:solidFill>
                <a:latin typeface="Calibri" pitchFamily="34" charset="0"/>
                <a:ea typeface="Calibri" pitchFamily="34" charset="0"/>
                <a:cs typeface="Times New Roman" pitchFamily="18" charset="0"/>
              </a:rPr>
              <a:t>Accelerated</a:t>
            </a:r>
          </a:p>
          <a:p>
            <a:pPr algn="ctr" defTabSz="457200"/>
            <a:r>
              <a:rPr lang="en-US" sz="2000" b="1" dirty="0">
                <a:solidFill>
                  <a:srgbClr val="000000"/>
                </a:solidFill>
                <a:latin typeface="Calibri" pitchFamily="34" charset="0"/>
                <a:ea typeface="Calibri" pitchFamily="34" charset="0"/>
                <a:cs typeface="Times New Roman" pitchFamily="18" charset="0"/>
              </a:rPr>
              <a:t>End Stage</a:t>
            </a:r>
          </a:p>
          <a:p>
            <a:pPr algn="ctr" defTabSz="457200"/>
            <a:r>
              <a:rPr lang="en-US" sz="2000" b="1" dirty="0">
                <a:solidFill>
                  <a:srgbClr val="000000"/>
                </a:solidFill>
                <a:latin typeface="Calibri" pitchFamily="34" charset="0"/>
                <a:ea typeface="Calibri" pitchFamily="34" charset="0"/>
                <a:cs typeface="Times New Roman" pitchFamily="18" charset="0"/>
              </a:rPr>
              <a:t>Exacerbation</a:t>
            </a:r>
          </a:p>
          <a:p>
            <a:pPr algn="ctr" defTabSz="457200"/>
            <a:r>
              <a:rPr lang="en-US" sz="2000" b="1" dirty="0">
                <a:solidFill>
                  <a:srgbClr val="000000"/>
                </a:solidFill>
                <a:latin typeface="Calibri" pitchFamily="34" charset="0"/>
                <a:ea typeface="Calibri" pitchFamily="34" charset="0"/>
                <a:cs typeface="Times New Roman" pitchFamily="18" charset="0"/>
              </a:rPr>
              <a:t>Worsening</a:t>
            </a:r>
          </a:p>
          <a:p>
            <a:pPr algn="ctr" defTabSz="457200"/>
            <a:r>
              <a:rPr lang="en-US" sz="2000" b="1" dirty="0">
                <a:solidFill>
                  <a:srgbClr val="000000"/>
                </a:solidFill>
                <a:latin typeface="Calibri" pitchFamily="34" charset="0"/>
                <a:ea typeface="Calibri" pitchFamily="34" charset="0"/>
                <a:cs typeface="Times New Roman" pitchFamily="18" charset="0"/>
              </a:rPr>
              <a:t>Improving</a:t>
            </a:r>
          </a:p>
          <a:p>
            <a:pPr algn="ctr" defTabSz="457200"/>
            <a:r>
              <a:rPr lang="en-US" sz="2000" b="1" dirty="0">
                <a:solidFill>
                  <a:srgbClr val="000000"/>
                </a:solidFill>
                <a:latin typeface="Calibri" pitchFamily="34" charset="0"/>
                <a:ea typeface="Calibri" pitchFamily="34" charset="0"/>
                <a:cs typeface="Times New Roman" pitchFamily="18" charset="0"/>
              </a:rPr>
              <a:t>Stable</a:t>
            </a:r>
          </a:p>
          <a:p>
            <a:pPr algn="ctr" defTabSz="457200"/>
            <a:r>
              <a:rPr lang="en-US" sz="2800" b="1" dirty="0">
                <a:solidFill>
                  <a:srgbClr val="000000"/>
                </a:solidFill>
                <a:latin typeface="Calibri" pitchFamily="34" charset="0"/>
                <a:ea typeface="Calibri" pitchFamily="34" charset="0"/>
                <a:cs typeface="Times New Roman" pitchFamily="18" charset="0"/>
              </a:rPr>
              <a:t>Present on Admission (POA)!!!</a:t>
            </a:r>
          </a:p>
          <a:p>
            <a:pPr algn="ctr" defTabSz="457200"/>
            <a:r>
              <a:rPr lang="en-US" sz="2000" b="1" dirty="0">
                <a:solidFill>
                  <a:srgbClr val="000000"/>
                </a:solidFill>
                <a:latin typeface="Calibri" pitchFamily="34" charset="0"/>
                <a:ea typeface="Calibri" pitchFamily="34" charset="0"/>
                <a:cs typeface="Times New Roman" pitchFamily="18" charset="0"/>
              </a:rPr>
              <a:t>Nosocomial</a:t>
            </a:r>
          </a:p>
          <a:p>
            <a:pPr algn="ctr" defTabSz="457200"/>
            <a:r>
              <a:rPr lang="en-US" sz="2000" b="1" dirty="0">
                <a:solidFill>
                  <a:srgbClr val="000000"/>
                </a:solidFill>
                <a:latin typeface="Calibri" pitchFamily="34" charset="0"/>
                <a:ea typeface="Calibri" pitchFamily="34" charset="0"/>
                <a:cs typeface="Times New Roman" pitchFamily="18" charset="0"/>
              </a:rPr>
              <a:t>Resolving/</a:t>
            </a:r>
            <a:r>
              <a:rPr lang="en-US" sz="2000" b="1" dirty="0" err="1">
                <a:latin typeface="Calibri" pitchFamily="34" charset="0"/>
                <a:ea typeface="Calibri" pitchFamily="34" charset="0"/>
                <a:cs typeface="Times New Roman" pitchFamily="18" charset="0"/>
              </a:rPr>
              <a:t>Sequlae</a:t>
            </a:r>
            <a:r>
              <a:rPr lang="en-US" sz="2000" b="1" dirty="0">
                <a:latin typeface="Calibri" pitchFamily="34" charset="0"/>
                <a:ea typeface="Calibri" pitchFamily="34" charset="0"/>
                <a:cs typeface="Times New Roman" pitchFamily="18" charset="0"/>
              </a:rPr>
              <a:t> to…</a:t>
            </a:r>
          </a:p>
          <a:p>
            <a:pPr algn="ctr" defTabSz="457200"/>
            <a:r>
              <a:rPr lang="en-US" sz="2000" b="1" dirty="0">
                <a:solidFill>
                  <a:srgbClr val="000000"/>
                </a:solidFill>
                <a:latin typeface="Calibri" pitchFamily="34" charset="0"/>
                <a:ea typeface="Calibri" pitchFamily="34" charset="0"/>
                <a:cs typeface="Times New Roman" pitchFamily="18" charset="0"/>
              </a:rPr>
              <a:t>Dominant or Non-Dominant side </a:t>
            </a:r>
            <a:r>
              <a:rPr lang="en-US" sz="2000" b="1" dirty="0">
                <a:latin typeface="Calibri" pitchFamily="34" charset="0"/>
                <a:ea typeface="Calibri" pitchFamily="34" charset="0"/>
                <a:cs typeface="Times New Roman" pitchFamily="18" charset="0"/>
              </a:rPr>
              <a:t>(Left/Right/Bilateral)</a:t>
            </a:r>
            <a:endParaRPr lang="en-US" sz="2000" b="1" dirty="0">
              <a:solidFill>
                <a:srgbClr val="000000"/>
              </a:solidFill>
              <a:latin typeface="Calibri" pitchFamily="34" charset="0"/>
              <a:ea typeface="Calibri" pitchFamily="34" charset="0"/>
              <a:cs typeface="Times New Roman" pitchFamily="18" charset="0"/>
            </a:endParaRPr>
          </a:p>
          <a:p>
            <a:pPr algn="ctr" defTabSz="457200"/>
            <a:r>
              <a:rPr lang="en-US" sz="2000" b="1" dirty="0">
                <a:solidFill>
                  <a:srgbClr val="000000"/>
                </a:solidFill>
                <a:latin typeface="Calibri" pitchFamily="34" charset="0"/>
                <a:ea typeface="Calibri" pitchFamily="34" charset="0"/>
                <a:cs typeface="Times New Roman" pitchFamily="18" charset="0"/>
              </a:rPr>
              <a:t>Gestational Trimester (1</a:t>
            </a:r>
            <a:r>
              <a:rPr lang="en-US" sz="2000" b="1" baseline="30000" dirty="0">
                <a:solidFill>
                  <a:srgbClr val="000000"/>
                </a:solidFill>
                <a:latin typeface="Calibri" pitchFamily="34" charset="0"/>
                <a:ea typeface="Calibri" pitchFamily="34" charset="0"/>
                <a:cs typeface="Times New Roman" pitchFamily="18" charset="0"/>
              </a:rPr>
              <a:t>st</a:t>
            </a:r>
            <a:r>
              <a:rPr lang="en-US" sz="2000" b="1" dirty="0">
                <a:solidFill>
                  <a:srgbClr val="000000"/>
                </a:solidFill>
                <a:latin typeface="Calibri" pitchFamily="34" charset="0"/>
                <a:ea typeface="Calibri" pitchFamily="34" charset="0"/>
                <a:cs typeface="Times New Roman" pitchFamily="18" charset="0"/>
              </a:rPr>
              <a:t>, 2</a:t>
            </a:r>
            <a:r>
              <a:rPr lang="en-US" sz="2000" b="1" baseline="30000" dirty="0">
                <a:solidFill>
                  <a:srgbClr val="000000"/>
                </a:solidFill>
                <a:latin typeface="Calibri" pitchFamily="34" charset="0"/>
                <a:ea typeface="Calibri" pitchFamily="34" charset="0"/>
                <a:cs typeface="Times New Roman" pitchFamily="18" charset="0"/>
              </a:rPr>
              <a:t>nd</a:t>
            </a:r>
            <a:r>
              <a:rPr lang="en-US" sz="2000" b="1" dirty="0">
                <a:solidFill>
                  <a:srgbClr val="000000"/>
                </a:solidFill>
                <a:latin typeface="Calibri" pitchFamily="34" charset="0"/>
                <a:ea typeface="Calibri" pitchFamily="34" charset="0"/>
                <a:cs typeface="Times New Roman" pitchFamily="18" charset="0"/>
              </a:rPr>
              <a:t>,3</a:t>
            </a:r>
            <a:r>
              <a:rPr lang="en-US" sz="2000" b="1" baseline="30000" dirty="0">
                <a:solidFill>
                  <a:srgbClr val="000000"/>
                </a:solidFill>
                <a:latin typeface="Calibri" pitchFamily="34" charset="0"/>
                <a:ea typeface="Calibri" pitchFamily="34" charset="0"/>
                <a:cs typeface="Times New Roman" pitchFamily="18" charset="0"/>
              </a:rPr>
              <a:t>rd</a:t>
            </a:r>
            <a:r>
              <a:rPr lang="en-US" sz="2000" b="1" dirty="0">
                <a:solidFill>
                  <a:srgbClr val="000000"/>
                </a:solidFill>
                <a:latin typeface="Calibri" pitchFamily="34" charset="0"/>
                <a:ea typeface="Calibri" pitchFamily="34" charset="0"/>
                <a:cs typeface="Times New Roman" pitchFamily="18" charset="0"/>
              </a:rPr>
              <a:t>)</a:t>
            </a:r>
          </a:p>
        </p:txBody>
      </p:sp>
    </p:spTree>
    <p:extLst>
      <p:ext uri="{BB962C8B-B14F-4D97-AF65-F5344CB8AC3E}">
        <p14:creationId xmlns:p14="http://schemas.microsoft.com/office/powerpoint/2010/main" val="2405301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bwMode="auto"/>
        <p:txBody>
          <a:bodyPr wrap="square" numCol="1" anchorCtr="0" compatLnSpc="1">
            <a:prstTxWarp prst="textNoShape">
              <a:avLst/>
            </a:prstTxWarp>
            <a:normAutofit/>
          </a:bodyPr>
          <a:lstStyle/>
          <a:p>
            <a:pPr algn="ctr"/>
            <a:r>
              <a:rPr lang="en-US" sz="3200" b="1" dirty="0"/>
              <a:t>“OVER AND DONE WITH” MEDICAL CONDITIONS </a:t>
            </a:r>
          </a:p>
        </p:txBody>
      </p:sp>
      <p:sp>
        <p:nvSpPr>
          <p:cNvPr id="3" name="Content Placeholder 2"/>
          <p:cNvSpPr>
            <a:spLocks noGrp="1"/>
          </p:cNvSpPr>
          <p:nvPr>
            <p:ph idx="1"/>
          </p:nvPr>
        </p:nvSpPr>
        <p:spPr/>
        <p:txBody>
          <a:bodyPr>
            <a:normAutofit fontScale="92500" lnSpcReduction="20000"/>
          </a:bodyPr>
          <a:lstStyle/>
          <a:p>
            <a:pPr marL="0" indent="0" defTabSz="1161138" fontAlgn="auto">
              <a:spcAft>
                <a:spcPts val="0"/>
              </a:spcAft>
              <a:buFont typeface="Arial" pitchFamily="34" charset="0"/>
              <a:buNone/>
              <a:defRPr/>
            </a:pPr>
            <a:r>
              <a:rPr lang="en-US" sz="2800" dirty="0"/>
              <a:t>Please recall that, in the world of coding and external medical review: medical conditions listed under “</a:t>
            </a:r>
            <a:r>
              <a:rPr lang="en-US" sz="2800" b="1" dirty="0"/>
              <a:t>Past Medical History</a:t>
            </a:r>
            <a:r>
              <a:rPr lang="en-US" sz="2800" dirty="0"/>
              <a:t>” or referred to as </a:t>
            </a:r>
            <a:r>
              <a:rPr lang="en-US" sz="2800" b="1" dirty="0"/>
              <a:t>“History Of”,</a:t>
            </a:r>
            <a:r>
              <a:rPr lang="en-US" sz="2800" dirty="0"/>
              <a:t> may be considered to be </a:t>
            </a:r>
            <a:r>
              <a:rPr lang="en-US" sz="2800" i="1" dirty="0"/>
              <a:t>i</a:t>
            </a:r>
            <a:r>
              <a:rPr lang="en-US" sz="2800" b="1" i="1" dirty="0"/>
              <a:t>nactive</a:t>
            </a:r>
            <a:r>
              <a:rPr lang="en-US" sz="2800" b="1" dirty="0"/>
              <a:t> </a:t>
            </a:r>
            <a:r>
              <a:rPr lang="en-US" sz="2800" dirty="0"/>
              <a:t>and to </a:t>
            </a:r>
            <a:r>
              <a:rPr lang="en-US" sz="2800" b="1" dirty="0"/>
              <a:t>no longer require ongoing medical evaluation and/or management.</a:t>
            </a:r>
          </a:p>
          <a:p>
            <a:pPr marL="0" indent="0" defTabSz="1161138" fontAlgn="auto">
              <a:spcAft>
                <a:spcPts val="0"/>
              </a:spcAft>
              <a:buFont typeface="Arial" pitchFamily="34" charset="0"/>
              <a:buNone/>
              <a:defRPr/>
            </a:pPr>
            <a:endParaRPr lang="en-US" sz="2800" dirty="0"/>
          </a:p>
          <a:p>
            <a:pPr marL="0" indent="0" defTabSz="1161138" fontAlgn="auto">
              <a:spcAft>
                <a:spcPts val="0"/>
              </a:spcAft>
              <a:buFont typeface="Arial" pitchFamily="34" charset="0"/>
              <a:buNone/>
              <a:defRPr/>
            </a:pPr>
            <a:r>
              <a:rPr lang="en-US" sz="2800" b="1" dirty="0"/>
              <a:t>This may result in the medical record inaccurately reflecting (1) severity of illness, (2) medical necessity for resource utilization, (3) risk of morbidity/mortality, and (4) your focused care/medical decision-making</a:t>
            </a:r>
            <a:r>
              <a:rPr lang="en-US" sz="2800" dirty="0"/>
              <a:t>. </a:t>
            </a:r>
          </a:p>
          <a:p>
            <a:pPr marL="0" indent="0" defTabSz="1161138" fontAlgn="auto">
              <a:spcAft>
                <a:spcPts val="0"/>
              </a:spcAft>
              <a:buFont typeface="Arial" pitchFamily="34" charset="0"/>
              <a:buNone/>
              <a:defRPr/>
            </a:pPr>
            <a:endParaRPr lang="en-US" sz="2800" dirty="0"/>
          </a:p>
          <a:p>
            <a:pPr marL="0" indent="0" defTabSz="1161138" fontAlgn="auto">
              <a:spcAft>
                <a:spcPts val="0"/>
              </a:spcAft>
              <a:buFont typeface="Arial" pitchFamily="34" charset="0"/>
              <a:buNone/>
              <a:defRPr/>
            </a:pPr>
            <a:r>
              <a:rPr lang="en-US" sz="2800" b="1" dirty="0"/>
              <a:t>Take appropriate credit for </a:t>
            </a:r>
            <a:r>
              <a:rPr lang="en-US" sz="2800" b="1" i="1" dirty="0"/>
              <a:t>all</a:t>
            </a:r>
            <a:r>
              <a:rPr lang="en-US" sz="2800" b="1" dirty="0"/>
              <a:t> medical conditions under current management whether or not (1) they were relevant to the current hospital stay and (2) whether or not you made the DX yourself.</a:t>
            </a:r>
          </a:p>
          <a:p>
            <a:pPr marL="0" indent="0" defTabSz="1161138" fontAlgn="auto">
              <a:spcAft>
                <a:spcPts val="0"/>
              </a:spcAft>
              <a:buFont typeface="Arial" pitchFamily="34" charset="0"/>
              <a:buNone/>
              <a:defRPr/>
            </a:pPr>
            <a:endParaRPr lang="en-US" sz="2800" dirty="0"/>
          </a:p>
        </p:txBody>
      </p:sp>
    </p:spTree>
    <p:extLst>
      <p:ext uri="{BB962C8B-B14F-4D97-AF65-F5344CB8AC3E}">
        <p14:creationId xmlns:p14="http://schemas.microsoft.com/office/powerpoint/2010/main" val="1040443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7647-FDF0-43B1-AE2A-8BBE947F8929}"/>
              </a:ext>
            </a:extLst>
          </p:cNvPr>
          <p:cNvSpPr>
            <a:spLocks noGrp="1"/>
          </p:cNvSpPr>
          <p:nvPr>
            <p:ph type="title"/>
          </p:nvPr>
        </p:nvSpPr>
        <p:spPr/>
        <p:txBody>
          <a:bodyPr/>
          <a:lstStyle/>
          <a:p>
            <a:pPr algn="ctr"/>
            <a:r>
              <a:rPr lang="en-US" b="1" dirty="0"/>
              <a:t>PRESENTER DISCLOSURE</a:t>
            </a:r>
          </a:p>
        </p:txBody>
      </p:sp>
      <p:sp>
        <p:nvSpPr>
          <p:cNvPr id="3" name="Content Placeholder 2">
            <a:extLst>
              <a:ext uri="{FF2B5EF4-FFF2-40B4-BE49-F238E27FC236}">
                <a16:creationId xmlns:a16="http://schemas.microsoft.com/office/drawing/2014/main" id="{7716B833-3C26-4B54-B054-85E4093FBCDF}"/>
              </a:ext>
            </a:extLst>
          </p:cNvPr>
          <p:cNvSpPr>
            <a:spLocks noGrp="1"/>
          </p:cNvSpPr>
          <p:nvPr>
            <p:ph idx="1"/>
          </p:nvPr>
        </p:nvSpPr>
        <p:spPr/>
        <p:txBody>
          <a:bodyPr/>
          <a:lstStyle/>
          <a:p>
            <a:pPr marL="0" indent="0" algn="ctr">
              <a:buNone/>
            </a:pPr>
            <a:r>
              <a:rPr lang="en-US" b="1" dirty="0"/>
              <a:t>Presenter has disclosed no relevant financial relationship</a:t>
            </a:r>
          </a:p>
        </p:txBody>
      </p:sp>
    </p:spTree>
    <p:extLst>
      <p:ext uri="{BB962C8B-B14F-4D97-AF65-F5344CB8AC3E}">
        <p14:creationId xmlns:p14="http://schemas.microsoft.com/office/powerpoint/2010/main" val="1107432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4FEB-CF96-47A0-B543-BD56ED7FEADA}"/>
              </a:ext>
            </a:extLst>
          </p:cNvPr>
          <p:cNvSpPr>
            <a:spLocks noGrp="1"/>
          </p:cNvSpPr>
          <p:nvPr>
            <p:ph type="title"/>
          </p:nvPr>
        </p:nvSpPr>
        <p:spPr/>
        <p:txBody>
          <a:bodyPr/>
          <a:lstStyle/>
          <a:p>
            <a:pPr algn="ctr"/>
            <a:r>
              <a:rPr lang="en-US" b="1" dirty="0"/>
              <a:t>PREEMPTIVE DOCUMENTATION PROCESSES</a:t>
            </a:r>
          </a:p>
        </p:txBody>
      </p:sp>
      <p:sp>
        <p:nvSpPr>
          <p:cNvPr id="3" name="Content Placeholder 2">
            <a:extLst>
              <a:ext uri="{FF2B5EF4-FFF2-40B4-BE49-F238E27FC236}">
                <a16:creationId xmlns:a16="http://schemas.microsoft.com/office/drawing/2014/main" id="{6C74C7AD-5796-4A1A-8DF2-8B61E8E3A256}"/>
              </a:ext>
            </a:extLst>
          </p:cNvPr>
          <p:cNvSpPr>
            <a:spLocks noGrp="1"/>
          </p:cNvSpPr>
          <p:nvPr>
            <p:ph idx="1"/>
          </p:nvPr>
        </p:nvSpPr>
        <p:spPr/>
        <p:txBody>
          <a:bodyPr>
            <a:normAutofit/>
          </a:bodyPr>
          <a:lstStyle/>
          <a:p>
            <a:pPr marL="0" indent="0">
              <a:buNone/>
            </a:pPr>
            <a:r>
              <a:rPr lang="en-US" sz="2000" b="1" u="sng" dirty="0"/>
              <a:t>1. </a:t>
            </a:r>
            <a:r>
              <a:rPr lang="en-US" sz="2000" b="1" u="sng" dirty="0">
                <a:highlight>
                  <a:srgbClr val="FFFF00"/>
                </a:highlight>
              </a:rPr>
              <a:t>DO IT RIGHT THE FIRST TIME EVERY TIME</a:t>
            </a:r>
            <a:r>
              <a:rPr lang="en-US" sz="2000" b="1" dirty="0"/>
              <a:t>:</a:t>
            </a:r>
          </a:p>
          <a:p>
            <a:r>
              <a:rPr lang="en-US" sz="2000" b="1" dirty="0">
                <a:highlight>
                  <a:srgbClr val="FFFF00"/>
                </a:highlight>
              </a:rPr>
              <a:t>reduces</a:t>
            </a:r>
            <a:r>
              <a:rPr lang="en-US" sz="2000" b="1" dirty="0"/>
              <a:t> number of concurrent and retrospective queries: retrospective queries delay final coding-billing</a:t>
            </a:r>
          </a:p>
          <a:p>
            <a:r>
              <a:rPr lang="en-US" sz="2000" b="1" dirty="0">
                <a:highlight>
                  <a:srgbClr val="FFFF00"/>
                </a:highlight>
              </a:rPr>
              <a:t>facilitates</a:t>
            </a:r>
            <a:r>
              <a:rPr lang="en-US" sz="2000" b="1" dirty="0"/>
              <a:t> quality reporting initiatives</a:t>
            </a:r>
          </a:p>
          <a:p>
            <a:r>
              <a:rPr lang="en-US" sz="2000" b="1" dirty="0">
                <a:highlight>
                  <a:srgbClr val="FFFF00"/>
                </a:highlight>
              </a:rPr>
              <a:t>enhances</a:t>
            </a:r>
            <a:r>
              <a:rPr lang="en-US" sz="2000" b="1" dirty="0"/>
              <a:t> interdisciplinary communication of patient’s status and ongoing evaluation </a:t>
            </a:r>
          </a:p>
          <a:p>
            <a:r>
              <a:rPr lang="en-US" sz="2000" b="1" dirty="0">
                <a:highlight>
                  <a:srgbClr val="FFFF00"/>
                </a:highlight>
              </a:rPr>
              <a:t>provides timely </a:t>
            </a:r>
            <a:r>
              <a:rPr lang="en-US" sz="2000" b="1" dirty="0"/>
              <a:t>documentation of medical necessity, patient acuity, severity of illness, and risk of mortality</a:t>
            </a:r>
          </a:p>
          <a:p>
            <a:r>
              <a:rPr lang="en-US" sz="2000" b="1" dirty="0">
                <a:highlight>
                  <a:srgbClr val="FFFF00"/>
                </a:highlight>
              </a:rPr>
              <a:t>facilitates</a:t>
            </a:r>
            <a:r>
              <a:rPr lang="en-US" sz="2000" b="1" dirty="0"/>
              <a:t> case management activities</a:t>
            </a:r>
          </a:p>
          <a:p>
            <a:r>
              <a:rPr lang="en-US" sz="2000" b="1" dirty="0">
                <a:highlight>
                  <a:srgbClr val="FFFF00"/>
                </a:highlight>
              </a:rPr>
              <a:t>reduces </a:t>
            </a:r>
            <a:r>
              <a:rPr lang="en-US" sz="2000" b="1" dirty="0"/>
              <a:t>number of claim denials</a:t>
            </a:r>
          </a:p>
          <a:p>
            <a:r>
              <a:rPr lang="en-US" sz="2000" b="1" dirty="0">
                <a:highlight>
                  <a:srgbClr val="FFFF00"/>
                </a:highlight>
              </a:rPr>
              <a:t>effectively increases </a:t>
            </a:r>
            <a:r>
              <a:rPr lang="en-US" sz="2000" b="1" dirty="0"/>
              <a:t>time available for direct patient care</a:t>
            </a:r>
          </a:p>
          <a:p>
            <a:r>
              <a:rPr lang="en-US" sz="2000" b="1" dirty="0">
                <a:highlight>
                  <a:srgbClr val="FFFF00"/>
                </a:highlight>
              </a:rPr>
              <a:t>reduces</a:t>
            </a:r>
            <a:r>
              <a:rPr lang="en-US" sz="2000" b="1" dirty="0"/>
              <a:t> medico-legal risk</a:t>
            </a:r>
          </a:p>
        </p:txBody>
      </p:sp>
    </p:spTree>
    <p:extLst>
      <p:ext uri="{BB962C8B-B14F-4D97-AF65-F5344CB8AC3E}">
        <p14:creationId xmlns:p14="http://schemas.microsoft.com/office/powerpoint/2010/main" val="71020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A00C-D0B6-45AE-887D-801248F3D9CE}"/>
              </a:ext>
            </a:extLst>
          </p:cNvPr>
          <p:cNvSpPr>
            <a:spLocks noGrp="1"/>
          </p:cNvSpPr>
          <p:nvPr>
            <p:ph type="title"/>
          </p:nvPr>
        </p:nvSpPr>
        <p:spPr/>
        <p:txBody>
          <a:bodyPr/>
          <a:lstStyle/>
          <a:p>
            <a:pPr algn="ctr"/>
            <a:r>
              <a:rPr lang="en-US" b="1" dirty="0"/>
              <a:t>PREEMPTIVE DOCUMENTATION PROCESSES</a:t>
            </a:r>
            <a:endParaRPr lang="en-US" dirty="0"/>
          </a:p>
        </p:txBody>
      </p:sp>
      <p:sp>
        <p:nvSpPr>
          <p:cNvPr id="3" name="Content Placeholder 2">
            <a:extLst>
              <a:ext uri="{FF2B5EF4-FFF2-40B4-BE49-F238E27FC236}">
                <a16:creationId xmlns:a16="http://schemas.microsoft.com/office/drawing/2014/main" id="{6842E61C-122D-4DB7-89AC-19C162057F08}"/>
              </a:ext>
            </a:extLst>
          </p:cNvPr>
          <p:cNvSpPr>
            <a:spLocks noGrp="1"/>
          </p:cNvSpPr>
          <p:nvPr>
            <p:ph idx="1"/>
          </p:nvPr>
        </p:nvSpPr>
        <p:spPr/>
        <p:txBody>
          <a:bodyPr>
            <a:normAutofit fontScale="92500" lnSpcReduction="20000"/>
          </a:bodyPr>
          <a:lstStyle/>
          <a:p>
            <a:pPr marL="0" indent="0">
              <a:buNone/>
            </a:pPr>
            <a:r>
              <a:rPr lang="en-US" sz="2000" b="1" u="sng" dirty="0"/>
              <a:t>2. </a:t>
            </a:r>
            <a:r>
              <a:rPr lang="en-US" sz="2000" b="1" u="sng" dirty="0">
                <a:highlight>
                  <a:srgbClr val="FFFF00"/>
                </a:highlight>
              </a:rPr>
              <a:t>FOR ANY MEDICAL CONDITION </a:t>
            </a:r>
            <a:r>
              <a:rPr lang="en-US" sz="2000" b="1" u="sng" dirty="0"/>
              <a:t>ALWAYS DOCUMENT THE FOLLOWING IF KNOWN: </a:t>
            </a:r>
          </a:p>
          <a:p>
            <a:r>
              <a:rPr lang="en-US" sz="2000" b="1" dirty="0"/>
              <a:t>Type</a:t>
            </a:r>
          </a:p>
          <a:p>
            <a:r>
              <a:rPr lang="en-US" sz="2000" b="1" dirty="0"/>
              <a:t>Acuity level</a:t>
            </a:r>
          </a:p>
          <a:p>
            <a:r>
              <a:rPr lang="en-US" sz="2000" b="1" dirty="0"/>
              <a:t>Clinical indicators which you feel support the cited DX: in the setting of external reviews/audits, </a:t>
            </a:r>
            <a:r>
              <a:rPr lang="en-US" sz="2600" b="1" dirty="0"/>
              <a:t>“</a:t>
            </a:r>
            <a:r>
              <a:rPr lang="en-US" sz="2600" b="1" dirty="0">
                <a:highlight>
                  <a:srgbClr val="FFFF00"/>
                </a:highlight>
              </a:rPr>
              <a:t>It’s not so just because you say it’s so</a:t>
            </a:r>
            <a:r>
              <a:rPr lang="en-US" sz="2600" b="1" dirty="0"/>
              <a:t>.”</a:t>
            </a:r>
          </a:p>
          <a:p>
            <a:r>
              <a:rPr lang="en-US" sz="2000" b="1" dirty="0"/>
              <a:t>Suspected cause(s) </a:t>
            </a:r>
            <a:r>
              <a:rPr lang="en-US" sz="2000" dirty="0"/>
              <a:t> </a:t>
            </a:r>
          </a:p>
          <a:p>
            <a:r>
              <a:rPr lang="en-US" sz="2000" b="1" dirty="0">
                <a:highlight>
                  <a:srgbClr val="FFFF00"/>
                </a:highlight>
              </a:rPr>
              <a:t>Current status (acuity level may suffice</a:t>
            </a:r>
            <a:r>
              <a:rPr lang="en-US" sz="2000" b="1" dirty="0"/>
              <a:t>)</a:t>
            </a:r>
          </a:p>
          <a:p>
            <a:pPr marL="0" indent="0">
              <a:buNone/>
            </a:pPr>
            <a:endParaRPr lang="en-US" dirty="0"/>
          </a:p>
          <a:p>
            <a:pPr marL="0" indent="0">
              <a:buNone/>
            </a:pPr>
            <a:r>
              <a:rPr lang="en-US" b="1" dirty="0"/>
              <a:t>NOTE: consistent documentation of a given medical condition, along with its current status, is important once the medical condition is introduced into the medical record. </a:t>
            </a:r>
          </a:p>
          <a:p>
            <a:pPr marL="0" indent="0">
              <a:buNone/>
            </a:pPr>
            <a:r>
              <a:rPr lang="en-US" b="1" dirty="0"/>
              <a:t>TRUTH: what is done during a hospitalization is not billed (or reimbursed) unless it was satisfactorily documented. </a:t>
            </a:r>
          </a:p>
        </p:txBody>
      </p:sp>
    </p:spTree>
    <p:extLst>
      <p:ext uri="{BB962C8B-B14F-4D97-AF65-F5344CB8AC3E}">
        <p14:creationId xmlns:p14="http://schemas.microsoft.com/office/powerpoint/2010/main" val="47731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A244F-807C-4F27-80C3-C2340A24B4E4}"/>
              </a:ext>
            </a:extLst>
          </p:cNvPr>
          <p:cNvSpPr>
            <a:spLocks noGrp="1"/>
          </p:cNvSpPr>
          <p:nvPr>
            <p:ph type="title"/>
          </p:nvPr>
        </p:nvSpPr>
        <p:spPr/>
        <p:txBody>
          <a:bodyPr>
            <a:normAutofit fontScale="90000"/>
          </a:bodyPr>
          <a:lstStyle/>
          <a:p>
            <a:r>
              <a:rPr lang="en-GB" b="1" dirty="0">
                <a:latin typeface="Arial" panose="020B0604020202020204" pitchFamily="34" charset="0"/>
                <a:ea typeface="Calibri" panose="020F0502020204030204" pitchFamily="34" charset="0"/>
                <a:cs typeface="Times New Roman" panose="02020603050405020304" pitchFamily="18" charset="0"/>
              </a:rPr>
              <a:t>THE BIG 6: EXTERNAL MEDICAL REVIEW IS PARTICULARLY FOCUSED IN THESE AREAS.</a:t>
            </a:r>
            <a:br>
              <a:rPr lang="en-GB" b="1" dirty="0">
                <a:latin typeface="Arial" panose="020B060402020202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8CEE059-B739-405B-A68E-3376FB29C8AF}"/>
              </a:ext>
            </a:extLst>
          </p:cNvPr>
          <p:cNvSpPr>
            <a:spLocks noGrp="1"/>
          </p:cNvSpPr>
          <p:nvPr>
            <p:ph idx="1"/>
          </p:nvPr>
        </p:nvSpPr>
        <p:spPr/>
        <p:txBody>
          <a:bodyPr>
            <a:normAutofit fontScale="85000" lnSpcReduction="10000"/>
          </a:bodyPr>
          <a:lstStyle/>
          <a:p>
            <a:pP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ACUTE RESPIRATORY FAILURE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ACUTE RENAL FAILURE</a:t>
            </a:r>
          </a:p>
          <a:p>
            <a:pP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ENCEPHALOPATHY</a:t>
            </a:r>
          </a:p>
          <a:p>
            <a:pP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SEPSIS</a:t>
            </a:r>
          </a:p>
          <a:p>
            <a:pP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PNEUMONIA</a:t>
            </a:r>
          </a:p>
          <a:p>
            <a:pPr>
              <a:lnSpc>
                <a:spcPct val="107000"/>
              </a:lnSpc>
              <a:spcAft>
                <a:spcPts val="800"/>
              </a:spcAft>
            </a:pPr>
            <a:r>
              <a:rPr lang="en-GB" b="1" dirty="0">
                <a:latin typeface="Arial" panose="020B0604020202020204" pitchFamily="34" charset="0"/>
                <a:cs typeface="Times New Roman" panose="02020603050405020304" pitchFamily="18" charset="0"/>
              </a:rPr>
              <a:t>MALNUTRITION </a:t>
            </a:r>
          </a:p>
          <a:p>
            <a:pPr marL="0" indent="0">
              <a:lnSpc>
                <a:spcPct val="107000"/>
              </a:lnSpc>
              <a:spcAft>
                <a:spcPts val="800"/>
              </a:spcAft>
              <a:buNone/>
            </a:pPr>
            <a:r>
              <a:rPr lang="en-US" b="1" dirty="0">
                <a:latin typeface="Arial" panose="020B0604020202020204" pitchFamily="34" charset="0"/>
                <a:cs typeface="Times New Roman" panose="02020603050405020304" pitchFamily="18" charset="0"/>
              </a:rPr>
              <a:t>DOC PEARL: it is important to clearly document clinical indicators for all of these diagnoses at the time the DX is rendered. </a:t>
            </a:r>
            <a:endParaRPr lang="en-GB" b="1"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1147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4F91-D6DF-409E-9448-E464E9DBE20F}"/>
              </a:ext>
            </a:extLst>
          </p:cNvPr>
          <p:cNvSpPr>
            <a:spLocks noGrp="1"/>
          </p:cNvSpPr>
          <p:nvPr>
            <p:ph type="title"/>
          </p:nvPr>
        </p:nvSpPr>
        <p:spPr/>
        <p:txBody>
          <a:bodyPr/>
          <a:lstStyle/>
          <a:p>
            <a:pPr algn="ctr"/>
            <a:r>
              <a:rPr lang="en-GB" b="1" dirty="0">
                <a:latin typeface="Arial" panose="020B0604020202020204" pitchFamily="34" charset="0"/>
                <a:ea typeface="Calibri" panose="020F0502020204030204" pitchFamily="34" charset="0"/>
                <a:cs typeface="Times New Roman" panose="02020603050405020304" pitchFamily="18" charset="0"/>
              </a:rPr>
              <a:t>ACUTE RESPIRATORY FAILURE</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060D38C-72E1-430E-9CE0-A831F658016F}"/>
              </a:ext>
            </a:extLst>
          </p:cNvPr>
          <p:cNvSpPr>
            <a:spLocks noGrp="1"/>
          </p:cNvSpPr>
          <p:nvPr>
            <p:ph idx="1"/>
          </p:nvPr>
        </p:nvSpPr>
        <p:spPr/>
        <p:txBody>
          <a:bodyPr>
            <a:normAutofit fontScale="70000" lnSpcReduction="20000"/>
          </a:bodyPr>
          <a:lstStyle/>
          <a:p>
            <a:pPr marL="0" indent="0">
              <a:buNone/>
            </a:pPr>
            <a:r>
              <a:rPr lang="en-US" b="1" dirty="0"/>
              <a:t>It is important to document:</a:t>
            </a:r>
          </a:p>
          <a:p>
            <a:r>
              <a:rPr lang="en-US" b="1" dirty="0"/>
              <a:t>Type/acuity level</a:t>
            </a:r>
          </a:p>
          <a:p>
            <a:r>
              <a:rPr lang="en-US" b="1" dirty="0"/>
              <a:t>Suspected cause(s)</a:t>
            </a:r>
          </a:p>
          <a:p>
            <a:r>
              <a:rPr lang="en-US" b="1" dirty="0"/>
              <a:t>All clinical indicators which you feel support this DX</a:t>
            </a:r>
          </a:p>
          <a:p>
            <a:r>
              <a:rPr lang="en-US" b="1" dirty="0"/>
              <a:t>If superimposed on chronic respiratory failure (any type), how the acute deterioration compares to baseline respiratory parameters.</a:t>
            </a:r>
            <a:endParaRPr lang="en-US" dirty="0"/>
          </a:p>
          <a:p>
            <a:r>
              <a:rPr lang="en-US" b="1" dirty="0"/>
              <a:t>pO</a:t>
            </a:r>
            <a:r>
              <a:rPr lang="en-US" b="1" baseline="-25000" dirty="0"/>
              <a:t>2</a:t>
            </a:r>
            <a:r>
              <a:rPr lang="en-US" b="1" dirty="0"/>
              <a:t> &lt;60 mm Hg or SpO</a:t>
            </a:r>
            <a:r>
              <a:rPr lang="en-US" b="1" baseline="-25000" dirty="0"/>
              <a:t>2</a:t>
            </a:r>
            <a:r>
              <a:rPr lang="en-US" b="1" dirty="0"/>
              <a:t> (pulse oximetry) O2 SAT &lt;91% breathing room air </a:t>
            </a:r>
          </a:p>
          <a:p>
            <a:r>
              <a:rPr lang="en-US" b="1" dirty="0"/>
              <a:t>pCO</a:t>
            </a:r>
            <a:r>
              <a:rPr lang="en-US" b="1" baseline="-25000" dirty="0"/>
              <a:t>2</a:t>
            </a:r>
            <a:r>
              <a:rPr lang="en-US" b="1" dirty="0"/>
              <a:t> &gt;50 mm Hg and pH &lt;7.35 (hypercapnic) </a:t>
            </a:r>
          </a:p>
          <a:p>
            <a:r>
              <a:rPr lang="en-US" b="1" dirty="0"/>
              <a:t>P/F ratio (pO</a:t>
            </a:r>
            <a:r>
              <a:rPr lang="en-US" b="1" baseline="-25000" dirty="0"/>
              <a:t>2</a:t>
            </a:r>
            <a:r>
              <a:rPr lang="en-US" b="1" dirty="0"/>
              <a:t> / FIO</a:t>
            </a:r>
            <a:r>
              <a:rPr lang="en-US" b="1" baseline="-25000" dirty="0"/>
              <a:t>2</a:t>
            </a:r>
            <a:r>
              <a:rPr lang="en-US" b="1" dirty="0"/>
              <a:t>) &lt;300 </a:t>
            </a:r>
          </a:p>
          <a:p>
            <a:r>
              <a:rPr lang="en-US" b="1" dirty="0"/>
              <a:t>pO</a:t>
            </a:r>
            <a:r>
              <a:rPr lang="en-US" b="1" baseline="-25000" dirty="0"/>
              <a:t>2</a:t>
            </a:r>
            <a:r>
              <a:rPr lang="en-US" b="1" dirty="0"/>
              <a:t> decrease or pCO</a:t>
            </a:r>
            <a:r>
              <a:rPr lang="en-US" b="1" baseline="-25000" dirty="0"/>
              <a:t>2</a:t>
            </a:r>
            <a:r>
              <a:rPr lang="en-US" b="1" dirty="0"/>
              <a:t> increase by 10 to 15 mm Hg from baseline (if known) in setting of chronic lung disease</a:t>
            </a:r>
          </a:p>
          <a:p>
            <a:pPr marL="0" indent="0">
              <a:buNone/>
            </a:pPr>
            <a:r>
              <a:rPr lang="en-US" b="1" dirty="0"/>
              <a:t>NOTE: Terms such as hypercapnia, hypercarbia, hypoxia, hypoxemia, respiratory insufficiency, and respiratory acidosis </a:t>
            </a:r>
            <a:r>
              <a:rPr lang="en-US" dirty="0"/>
              <a:t>do not provide, </a:t>
            </a:r>
            <a:r>
              <a:rPr lang="en-US" b="1" i="1" dirty="0"/>
              <a:t>from a coding perspective</a:t>
            </a:r>
            <a:r>
              <a:rPr lang="en-US" dirty="0"/>
              <a:t>, any reflection of true severity of illness.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20436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6118-03A4-4FA6-9758-0355C52A54B6}"/>
              </a:ext>
            </a:extLst>
          </p:cNvPr>
          <p:cNvSpPr>
            <a:spLocks noGrp="1"/>
          </p:cNvSpPr>
          <p:nvPr>
            <p:ph type="title"/>
          </p:nvPr>
        </p:nvSpPr>
        <p:spPr/>
        <p:txBody>
          <a:bodyPr/>
          <a:lstStyle/>
          <a:p>
            <a:pPr algn="ctr"/>
            <a:r>
              <a:rPr lang="en-GB" b="1" dirty="0">
                <a:latin typeface="Arial" panose="020B0604020202020204" pitchFamily="34" charset="0"/>
                <a:ea typeface="Calibri" panose="020F0502020204030204" pitchFamily="34" charset="0"/>
                <a:cs typeface="Times New Roman" panose="02020603050405020304" pitchFamily="18" charset="0"/>
              </a:rPr>
              <a:t>ACUTE RENAL FAILURE</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D67C71C-AEC2-4819-BD94-4EA831E4B821}"/>
              </a:ext>
            </a:extLst>
          </p:cNvPr>
          <p:cNvSpPr>
            <a:spLocks noGrp="1"/>
          </p:cNvSpPr>
          <p:nvPr>
            <p:ph idx="1"/>
          </p:nvPr>
        </p:nvSpPr>
        <p:spPr/>
        <p:txBody>
          <a:bodyPr>
            <a:normAutofit fontScale="92500"/>
          </a:bodyPr>
          <a:lstStyle/>
          <a:p>
            <a:pPr marL="0" indent="0">
              <a:buNone/>
            </a:pPr>
            <a:r>
              <a:rPr lang="en-US" b="1" dirty="0"/>
              <a:t>It is important to document:</a:t>
            </a:r>
          </a:p>
          <a:p>
            <a:r>
              <a:rPr lang="en-US" b="1" dirty="0"/>
              <a:t>Suspected cause(s): there should be clinical indicators for any cause(s) proffered (e.g. ATN, acute cortical necrosis, acute papillary necrosis)</a:t>
            </a:r>
          </a:p>
          <a:p>
            <a:r>
              <a:rPr lang="en-US" b="1" dirty="0"/>
              <a:t>All clinical indicators which you feel support this DX (KDIGO criteria)</a:t>
            </a:r>
          </a:p>
          <a:p>
            <a:r>
              <a:rPr lang="en-US" b="1" dirty="0"/>
              <a:t>If superimposed upon CKD, how the acute deterioration compares to baseline renal parameters </a:t>
            </a:r>
          </a:p>
          <a:p>
            <a:pPr marL="0" indent="0">
              <a:buNone/>
            </a:pPr>
            <a:endParaRPr lang="en-US" b="1" dirty="0"/>
          </a:p>
          <a:p>
            <a:pPr marL="0" indent="0" defTabSz="1161138">
              <a:buNone/>
              <a:defRPr/>
            </a:pPr>
            <a:r>
              <a:rPr lang="en-US" b="1" dirty="0"/>
              <a:t>NOTE: terms such as “azotemia,” “acute renal insufficiency,” ”pre-renal azotemia,” and “chronic renal insufficiency,” in coding terms, </a:t>
            </a:r>
            <a:r>
              <a:rPr lang="en-US" b="1" u="sng" dirty="0"/>
              <a:t>are not reflective of severity of illness</a:t>
            </a:r>
            <a:r>
              <a:rPr lang="en-US" b="1" dirty="0"/>
              <a:t>. </a:t>
            </a:r>
          </a:p>
          <a:p>
            <a:pPr marL="435427" indent="-435427" defTabSz="1161138">
              <a:defRPr/>
            </a:pPr>
            <a:endParaRPr lang="en-US"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606460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4D7D-E000-41B3-810A-C8568D980FA0}"/>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ENCEPHALOPATHY</a:t>
            </a:r>
          </a:p>
        </p:txBody>
      </p:sp>
      <p:sp>
        <p:nvSpPr>
          <p:cNvPr id="3" name="Content Placeholder 2">
            <a:extLst>
              <a:ext uri="{FF2B5EF4-FFF2-40B4-BE49-F238E27FC236}">
                <a16:creationId xmlns:a16="http://schemas.microsoft.com/office/drawing/2014/main" id="{F47FAA85-4ED4-4822-B371-89B670F1F01A}"/>
              </a:ext>
            </a:extLst>
          </p:cNvPr>
          <p:cNvSpPr>
            <a:spLocks noGrp="1"/>
          </p:cNvSpPr>
          <p:nvPr>
            <p:ph idx="1"/>
          </p:nvPr>
        </p:nvSpPr>
        <p:spPr/>
        <p:txBody>
          <a:bodyPr/>
          <a:lstStyle/>
          <a:p>
            <a:pPr marL="0" indent="0">
              <a:buNone/>
            </a:pPr>
            <a:r>
              <a:rPr lang="en-US" b="1" dirty="0"/>
              <a:t>It is important to document:</a:t>
            </a:r>
          </a:p>
          <a:p>
            <a:r>
              <a:rPr lang="en-US" b="1" dirty="0"/>
              <a:t>Type and acuity level</a:t>
            </a:r>
          </a:p>
          <a:p>
            <a:r>
              <a:rPr lang="en-US" b="1" dirty="0"/>
              <a:t>Suspected cause(s)</a:t>
            </a:r>
          </a:p>
          <a:p>
            <a:r>
              <a:rPr lang="en-US" b="1" dirty="0"/>
              <a:t>All clinical indicators which you feel support this DX</a:t>
            </a:r>
          </a:p>
          <a:p>
            <a:r>
              <a:rPr lang="en-US" b="1" dirty="0"/>
              <a:t>If superimposed upon dementia, how the current clinical presentation </a:t>
            </a:r>
            <a:r>
              <a:rPr lang="en-US" b="1" i="1" u="sng" dirty="0"/>
              <a:t>differs</a:t>
            </a:r>
            <a:r>
              <a:rPr lang="en-US" b="1" dirty="0"/>
              <a:t> from baseline dementia</a:t>
            </a:r>
          </a:p>
        </p:txBody>
      </p:sp>
    </p:spTree>
    <p:extLst>
      <p:ext uri="{BB962C8B-B14F-4D97-AF65-F5344CB8AC3E}">
        <p14:creationId xmlns:p14="http://schemas.microsoft.com/office/powerpoint/2010/main" val="662678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7721E-F2C7-4802-BD45-EF68A54922AA}"/>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SEPSIS</a:t>
            </a:r>
          </a:p>
        </p:txBody>
      </p:sp>
      <p:sp>
        <p:nvSpPr>
          <p:cNvPr id="3" name="Content Placeholder 2">
            <a:extLst>
              <a:ext uri="{FF2B5EF4-FFF2-40B4-BE49-F238E27FC236}">
                <a16:creationId xmlns:a16="http://schemas.microsoft.com/office/drawing/2014/main" id="{17BA6645-9293-4DFE-8776-B5AD842EB425}"/>
              </a:ext>
            </a:extLst>
          </p:cNvPr>
          <p:cNvSpPr>
            <a:spLocks noGrp="1"/>
          </p:cNvSpPr>
          <p:nvPr>
            <p:ph idx="1"/>
          </p:nvPr>
        </p:nvSpPr>
        <p:spPr>
          <a:xfrm>
            <a:off x="838200" y="1690688"/>
            <a:ext cx="10515600" cy="4351338"/>
          </a:xfrm>
        </p:spPr>
        <p:txBody>
          <a:bodyPr>
            <a:normAutofit fontScale="55000" lnSpcReduction="20000"/>
          </a:bodyPr>
          <a:lstStyle/>
          <a:p>
            <a:pPr marL="0" indent="0">
              <a:buNone/>
            </a:pPr>
            <a:r>
              <a:rPr lang="en-US" sz="3600" b="1" dirty="0"/>
              <a:t>It is important to document:</a:t>
            </a:r>
          </a:p>
          <a:p>
            <a:pPr marL="514350" indent="-514350">
              <a:buAutoNum type="arabicPeriod"/>
            </a:pPr>
            <a:r>
              <a:rPr lang="en-US" sz="3600" b="1" dirty="0"/>
              <a:t>Suspected cause(s)</a:t>
            </a:r>
          </a:p>
          <a:p>
            <a:pPr marL="514350" indent="-514350">
              <a:buAutoNum type="arabicPeriod"/>
            </a:pPr>
            <a:r>
              <a:rPr lang="en-US" sz="3600" b="1" dirty="0"/>
              <a:t>Any sepsis-related organ failure-dysfunction via explicit linkage to this DX (SOFA score ≥ 2)</a:t>
            </a:r>
          </a:p>
          <a:p>
            <a:pPr marL="514350" indent="-514350">
              <a:buAutoNum type="arabicPeriod"/>
            </a:pPr>
            <a:r>
              <a:rPr lang="en-US" sz="3600" b="1" dirty="0"/>
              <a:t>All clinical indicators which you feel support this DX</a:t>
            </a:r>
          </a:p>
          <a:p>
            <a:pPr marL="0" indent="0" defTabSz="1161138">
              <a:buNone/>
              <a:defRPr/>
            </a:pPr>
            <a:endParaRPr lang="en-US" sz="3600" b="1" dirty="0"/>
          </a:p>
          <a:p>
            <a:pPr marL="0" indent="0" defTabSz="1161138">
              <a:buNone/>
              <a:defRPr/>
            </a:pPr>
            <a:r>
              <a:rPr lang="en-US" sz="3600" b="1" dirty="0"/>
              <a:t>NOTE: SEPSIS</a:t>
            </a:r>
            <a:r>
              <a:rPr lang="en-US" sz="3600" dirty="0"/>
              <a:t>: </a:t>
            </a:r>
            <a:r>
              <a:rPr lang="en-US" sz="3600" b="1" dirty="0"/>
              <a:t>per SEPSIS-3*, </a:t>
            </a:r>
            <a:r>
              <a:rPr lang="en-US" sz="3600" dirty="0"/>
              <a:t>there are now only </a:t>
            </a:r>
            <a:r>
              <a:rPr lang="en-US" sz="3600" b="1" dirty="0"/>
              <a:t>2 categories </a:t>
            </a:r>
            <a:r>
              <a:rPr lang="en-US" sz="3600" dirty="0"/>
              <a:t>with </a:t>
            </a:r>
            <a:r>
              <a:rPr lang="en-US" sz="3600" b="1" dirty="0"/>
              <a:t>new definitions</a:t>
            </a:r>
            <a:r>
              <a:rPr lang="en-US" sz="3600" dirty="0"/>
              <a:t>:</a:t>
            </a:r>
          </a:p>
          <a:p>
            <a:pPr marL="0" indent="0" defTabSz="1161138">
              <a:buNone/>
              <a:defRPr/>
            </a:pPr>
            <a:r>
              <a:rPr lang="en-US" sz="3600" dirty="0"/>
              <a:t>	1</a:t>
            </a:r>
            <a:r>
              <a:rPr lang="en-US" sz="3600" b="1" dirty="0"/>
              <a:t>. Sepsis</a:t>
            </a:r>
            <a:r>
              <a:rPr lang="en-US" sz="3600" dirty="0"/>
              <a:t>: life-threatening organ dysfunction caused by a dysregulated host response to 	infection</a:t>
            </a:r>
          </a:p>
          <a:p>
            <a:pPr marL="0" indent="0" defTabSz="1161138">
              <a:buNone/>
              <a:defRPr/>
            </a:pPr>
            <a:r>
              <a:rPr lang="en-US" sz="3600" dirty="0"/>
              <a:t>	2</a:t>
            </a:r>
            <a:r>
              <a:rPr lang="en-US" sz="3600" b="1" dirty="0"/>
              <a:t>. Septic shock: </a:t>
            </a:r>
            <a:r>
              <a:rPr lang="en-US" sz="3600" dirty="0"/>
              <a:t>a subset of sepsis in which particularly profound circulatory, cellular, and 	metabolic abnormalities are associated with a greater risk of mortality than with 	sepsis alone.</a:t>
            </a:r>
          </a:p>
          <a:p>
            <a:pPr marL="0" indent="0" defTabSz="1161138">
              <a:buNone/>
              <a:defRPr/>
            </a:pPr>
            <a:endParaRPr lang="en-US" sz="3600" dirty="0"/>
          </a:p>
          <a:p>
            <a:pPr marL="0" indent="0" defTabSz="1161138">
              <a:buNone/>
              <a:defRPr/>
            </a:pPr>
            <a:r>
              <a:rPr lang="en-US" sz="3600" b="1" dirty="0"/>
              <a:t>*Sepsis 3 </a:t>
            </a:r>
            <a:r>
              <a:rPr lang="en-US" sz="3600" dirty="0"/>
              <a:t>= The Third International Consensus Definitions for Sepsis and Septic Shock</a:t>
            </a:r>
          </a:p>
          <a:p>
            <a:pPr marL="0" indent="0" defTabSz="1161138">
              <a:buNone/>
              <a:defRPr/>
            </a:pPr>
            <a:endParaRPr lang="en-US" b="1" dirty="0"/>
          </a:p>
          <a:p>
            <a:pPr marL="0" indent="0" defTabSz="1161138">
              <a:buNone/>
              <a:defRPr/>
            </a:pPr>
            <a:endParaRPr lang="en-US" dirty="0"/>
          </a:p>
        </p:txBody>
      </p:sp>
    </p:spTree>
    <p:extLst>
      <p:ext uri="{BB962C8B-B14F-4D97-AF65-F5344CB8AC3E}">
        <p14:creationId xmlns:p14="http://schemas.microsoft.com/office/powerpoint/2010/main" val="2323838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494C-4397-405F-8A7E-BA3A1E3E0F54}"/>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PNEUMONIA</a:t>
            </a:r>
          </a:p>
        </p:txBody>
      </p:sp>
      <p:sp>
        <p:nvSpPr>
          <p:cNvPr id="3" name="Content Placeholder 2">
            <a:extLst>
              <a:ext uri="{FF2B5EF4-FFF2-40B4-BE49-F238E27FC236}">
                <a16:creationId xmlns:a16="http://schemas.microsoft.com/office/drawing/2014/main" id="{61979EC4-A330-4F97-A369-1295FB2F22EE}"/>
              </a:ext>
            </a:extLst>
          </p:cNvPr>
          <p:cNvSpPr>
            <a:spLocks noGrp="1"/>
          </p:cNvSpPr>
          <p:nvPr>
            <p:ph idx="1"/>
          </p:nvPr>
        </p:nvSpPr>
        <p:spPr/>
        <p:txBody>
          <a:bodyPr/>
          <a:lstStyle/>
          <a:p>
            <a:pPr marL="0" indent="0">
              <a:buNone/>
            </a:pPr>
            <a:r>
              <a:rPr lang="en-US" b="1" dirty="0"/>
              <a:t>It is important to document:</a:t>
            </a:r>
          </a:p>
          <a:p>
            <a:r>
              <a:rPr lang="en-US" b="1" dirty="0"/>
              <a:t>Suspected cause(s) even if there is no definitive microbiological evidence: may be based upon demographics, risk factors, comorbid medical condition(s), and/or response to therapy  selected</a:t>
            </a:r>
          </a:p>
          <a:p>
            <a:r>
              <a:rPr lang="en-US" b="1" dirty="0"/>
              <a:t>All clinical indicators which you feel support this DX especially if chest imaging is unrevealing)</a:t>
            </a:r>
          </a:p>
          <a:p>
            <a:r>
              <a:rPr lang="en-US" b="1" dirty="0"/>
              <a:t>If there is reported positive microbiological data, </a:t>
            </a:r>
            <a:r>
              <a:rPr lang="en-US" b="1" u="sng" dirty="0"/>
              <a:t>it must be clinically correlated and denoted as causative (or not</a:t>
            </a:r>
            <a:r>
              <a:rPr lang="en-US" b="1" dirty="0"/>
              <a:t>)</a:t>
            </a:r>
          </a:p>
        </p:txBody>
      </p:sp>
    </p:spTree>
    <p:extLst>
      <p:ext uri="{BB962C8B-B14F-4D97-AF65-F5344CB8AC3E}">
        <p14:creationId xmlns:p14="http://schemas.microsoft.com/office/powerpoint/2010/main" val="3933693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B49A-D315-43C5-B0B2-E11B3E0177C4}"/>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MALNUTRITION </a:t>
            </a:r>
          </a:p>
        </p:txBody>
      </p:sp>
      <p:sp>
        <p:nvSpPr>
          <p:cNvPr id="3" name="Content Placeholder 2">
            <a:extLst>
              <a:ext uri="{FF2B5EF4-FFF2-40B4-BE49-F238E27FC236}">
                <a16:creationId xmlns:a16="http://schemas.microsoft.com/office/drawing/2014/main" id="{FF269402-664A-4AF0-BB94-2FD296EC4AB1}"/>
              </a:ext>
            </a:extLst>
          </p:cNvPr>
          <p:cNvSpPr>
            <a:spLocks noGrp="1"/>
          </p:cNvSpPr>
          <p:nvPr>
            <p:ph idx="1"/>
          </p:nvPr>
        </p:nvSpPr>
        <p:spPr/>
        <p:txBody>
          <a:bodyPr/>
          <a:lstStyle/>
          <a:p>
            <a:pPr marL="0" indent="0">
              <a:buNone/>
            </a:pPr>
            <a:r>
              <a:rPr lang="en-US" sz="3200" b="1" dirty="0"/>
              <a:t>It is important to document:</a:t>
            </a:r>
            <a:endParaRPr lang="en-US" sz="3200" b="1" dirty="0">
              <a:latin typeface="Arial" panose="020B0604020202020204" pitchFamily="34" charset="0"/>
              <a:cs typeface="Arial" panose="020B0604020202020204" pitchFamily="34" charset="0"/>
            </a:endParaRPr>
          </a:p>
          <a:p>
            <a:pPr marL="514350" indent="-514350">
              <a:buAutoNum type="arabicPeriod"/>
            </a:pPr>
            <a:r>
              <a:rPr lang="en-US" b="1" dirty="0">
                <a:latin typeface="Arial" panose="020B0604020202020204" pitchFamily="34" charset="0"/>
                <a:cs typeface="Arial" panose="020B0604020202020204" pitchFamily="34" charset="0"/>
              </a:rPr>
              <a:t>Type and degree (mild </a:t>
            </a:r>
            <a:r>
              <a:rPr lang="en-US" b="1" i="1" dirty="0">
                <a:latin typeface="Arial" panose="020B0604020202020204" pitchFamily="34" charset="0"/>
                <a:cs typeface="Arial" panose="020B0604020202020204" pitchFamily="34" charset="0"/>
              </a:rPr>
              <a:t>or</a:t>
            </a:r>
            <a:r>
              <a:rPr lang="en-US" b="1" dirty="0">
                <a:latin typeface="Arial" panose="020B0604020202020204" pitchFamily="34" charset="0"/>
                <a:cs typeface="Arial" panose="020B0604020202020204" pitchFamily="34" charset="0"/>
              </a:rPr>
              <a:t> moderate </a:t>
            </a:r>
            <a:r>
              <a:rPr lang="en-US" b="1" i="1" dirty="0">
                <a:latin typeface="Arial" panose="020B0604020202020204" pitchFamily="34" charset="0"/>
                <a:cs typeface="Arial" panose="020B0604020202020204" pitchFamily="34" charset="0"/>
              </a:rPr>
              <a:t>or</a:t>
            </a:r>
            <a:r>
              <a:rPr lang="en-US" b="1" dirty="0">
                <a:latin typeface="Arial" panose="020B0604020202020204" pitchFamily="34" charset="0"/>
                <a:cs typeface="Arial" panose="020B0604020202020204" pitchFamily="34" charset="0"/>
              </a:rPr>
              <a:t> severe)</a:t>
            </a:r>
          </a:p>
          <a:p>
            <a:pPr marL="514350" indent="-514350">
              <a:buAutoNum type="arabicPeriod"/>
            </a:pPr>
            <a:r>
              <a:rPr lang="en-US" b="1" dirty="0">
                <a:latin typeface="Arial" panose="020B0604020202020204" pitchFamily="34" charset="0"/>
                <a:cs typeface="Arial" panose="020B0604020202020204" pitchFamily="34" charset="0"/>
              </a:rPr>
              <a:t>All clinical indicators which you feel support this DX</a:t>
            </a:r>
          </a:p>
          <a:p>
            <a:pPr marL="514350" indent="-514350">
              <a:buAutoNum type="arabicPeriod"/>
            </a:pPr>
            <a:r>
              <a:rPr lang="en-US" b="1" dirty="0">
                <a:latin typeface="Arial" panose="020B0604020202020204" pitchFamily="34" charset="0"/>
                <a:cs typeface="Arial" panose="020B0604020202020204" pitchFamily="34" charset="0"/>
              </a:rPr>
              <a:t>All medical management for this cited DX</a:t>
            </a:r>
          </a:p>
        </p:txBody>
      </p:sp>
    </p:spTree>
    <p:extLst>
      <p:ext uri="{BB962C8B-B14F-4D97-AF65-F5344CB8AC3E}">
        <p14:creationId xmlns:p14="http://schemas.microsoft.com/office/powerpoint/2010/main" val="1620236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bwMode="auto">
          <a:xfrm>
            <a:off x="768350" y="242888"/>
            <a:ext cx="9186863" cy="1143000"/>
          </a:xfrm>
        </p:spPr>
        <p:txBody>
          <a:bodyPr wrap="square" numCol="1" anchorCtr="0" compatLnSpc="1">
            <a:prstTxWarp prst="textNoShape">
              <a:avLst/>
            </a:prstTxWarp>
          </a:bodyPr>
          <a:lstStyle/>
          <a:p>
            <a:r>
              <a:rPr lang="en-US" sz="3200" b="1" dirty="0"/>
              <a:t>COMMENTS REGARDING SOME SPECIFIC CONDITIONS</a:t>
            </a:r>
          </a:p>
        </p:txBody>
      </p:sp>
      <p:sp>
        <p:nvSpPr>
          <p:cNvPr id="3" name="Content Placeholder 2"/>
          <p:cNvSpPr>
            <a:spLocks noGrp="1"/>
          </p:cNvSpPr>
          <p:nvPr>
            <p:ph idx="1"/>
          </p:nvPr>
        </p:nvSpPr>
        <p:spPr/>
        <p:txBody>
          <a:bodyPr>
            <a:normAutofit lnSpcReduction="10000"/>
          </a:bodyPr>
          <a:lstStyle/>
          <a:p>
            <a:pPr marL="435427" indent="-435427" defTabSz="1161138" fontAlgn="auto">
              <a:spcAft>
                <a:spcPts val="0"/>
              </a:spcAft>
              <a:buFont typeface="Arial" pitchFamily="34" charset="0"/>
              <a:buChar char="•"/>
              <a:defRPr/>
            </a:pPr>
            <a:r>
              <a:rPr lang="en-US" sz="2400" b="1" dirty="0"/>
              <a:t>STROKE</a:t>
            </a:r>
            <a:r>
              <a:rPr lang="en-US" sz="2400" dirty="0"/>
              <a:t>: under ICD-CM-10, it is important to document, to the extent possible: the </a:t>
            </a:r>
            <a:r>
              <a:rPr lang="en-US" sz="2400" b="1" dirty="0"/>
              <a:t>(1) acuity level, (2) type of stroke, (3) laterality </a:t>
            </a:r>
            <a:r>
              <a:rPr lang="en-US" sz="2400" dirty="0"/>
              <a:t>(i.e. side involved with comment regarding dominant side), </a:t>
            </a:r>
            <a:r>
              <a:rPr lang="en-US" sz="2400" b="1" dirty="0"/>
              <a:t>(4) vascular territory involved</a:t>
            </a:r>
            <a:r>
              <a:rPr lang="en-US" sz="2400" dirty="0"/>
              <a:t>, and </a:t>
            </a:r>
            <a:r>
              <a:rPr lang="en-US" sz="2400" b="1" dirty="0"/>
              <a:t>(5) any persistent neurological defi</a:t>
            </a:r>
            <a:r>
              <a:rPr lang="en-US" sz="2400" dirty="0"/>
              <a:t>cits.</a:t>
            </a:r>
          </a:p>
          <a:p>
            <a:pPr marL="435427" indent="-435427" defTabSz="1161138" fontAlgn="auto">
              <a:spcAft>
                <a:spcPts val="0"/>
              </a:spcAft>
              <a:buFont typeface="Arial" pitchFamily="34" charset="0"/>
              <a:buChar char="•"/>
              <a:defRPr/>
            </a:pPr>
            <a:r>
              <a:rPr lang="en-US" sz="2400" b="1" dirty="0"/>
              <a:t>ANEMIAS: </a:t>
            </a:r>
            <a:r>
              <a:rPr lang="en-US" sz="2400" dirty="0"/>
              <a:t>it is important to document </a:t>
            </a:r>
            <a:r>
              <a:rPr lang="en-US" sz="2400" b="1" dirty="0"/>
              <a:t>type and acuity level as well as suspected cause(s)</a:t>
            </a:r>
          </a:p>
          <a:p>
            <a:pPr marL="435427" indent="-435427" defTabSz="1161138" fontAlgn="auto">
              <a:spcAft>
                <a:spcPts val="0"/>
              </a:spcAft>
              <a:buFont typeface="Arial" pitchFamily="34" charset="0"/>
              <a:buChar char="•"/>
              <a:defRPr/>
            </a:pPr>
            <a:r>
              <a:rPr lang="en-US" sz="2400" b="1" dirty="0"/>
              <a:t>Myocardial infarction: documentation inconsistent with the </a:t>
            </a:r>
            <a:r>
              <a:rPr lang="en-US" sz="2400" b="1" dirty="0">
                <a:highlight>
                  <a:srgbClr val="FFFF00"/>
                </a:highlight>
              </a:rPr>
              <a:t>ACC’s Fourth Universal Definition of Myocardial Infarction </a:t>
            </a:r>
            <a:r>
              <a:rPr lang="en-US" sz="2400" b="1" dirty="0"/>
              <a:t>will be rejected by insurance carriers.</a:t>
            </a:r>
          </a:p>
          <a:p>
            <a:pPr marL="435427" indent="-435427" defTabSz="1161138">
              <a:defRPr/>
            </a:pPr>
            <a:r>
              <a:rPr lang="en-US" sz="2400" b="1" dirty="0"/>
              <a:t>Urinary Tract Infection</a:t>
            </a:r>
            <a:r>
              <a:rPr lang="en-US" sz="2400" dirty="0"/>
              <a:t>: document any associated underlying clinical factors which may have been contributory to the development of the UTI (e.g. chronic indwelling Foley catheter). Terms such as </a:t>
            </a:r>
            <a:r>
              <a:rPr lang="en-US" sz="2400" b="1" dirty="0"/>
              <a:t>“pyuria” </a:t>
            </a:r>
            <a:r>
              <a:rPr lang="en-US" sz="2400" dirty="0"/>
              <a:t>and </a:t>
            </a:r>
            <a:r>
              <a:rPr lang="en-US" sz="2400" b="1" dirty="0"/>
              <a:t>”bacteriuria” fail to reflect any degree of clinical severity.</a:t>
            </a:r>
          </a:p>
          <a:p>
            <a:pPr marL="435427" indent="-435427" defTabSz="1161138" fontAlgn="auto">
              <a:spcAft>
                <a:spcPts val="0"/>
              </a:spcAft>
              <a:buFont typeface="Arial" pitchFamily="34" charset="0"/>
              <a:buChar char="•"/>
              <a:defRPr/>
            </a:pPr>
            <a:endParaRPr lang="en-US" sz="2400" b="1" dirty="0"/>
          </a:p>
          <a:p>
            <a:pPr marL="0" indent="0" defTabSz="1161138" fontAlgn="auto">
              <a:spcAft>
                <a:spcPts val="0"/>
              </a:spcAft>
              <a:buFont typeface="Arial" pitchFamily="34" charset="0"/>
              <a:buNone/>
              <a:defRPr/>
            </a:pPr>
            <a:endParaRPr lang="en-US" sz="2400" b="1" dirty="0"/>
          </a:p>
          <a:p>
            <a:pPr marL="435427" indent="-435427" defTabSz="1161138" fontAlgn="auto">
              <a:spcAft>
                <a:spcPts val="0"/>
              </a:spcAft>
              <a:buFont typeface="Arial" pitchFamily="34" charset="0"/>
              <a:buChar char="•"/>
              <a:defRPr/>
            </a:pPr>
            <a:endParaRPr lang="en-US" sz="2400" dirty="0"/>
          </a:p>
        </p:txBody>
      </p:sp>
    </p:spTree>
    <p:extLst>
      <p:ext uri="{BB962C8B-B14F-4D97-AF65-F5344CB8AC3E}">
        <p14:creationId xmlns:p14="http://schemas.microsoft.com/office/powerpoint/2010/main" val="113476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EDDB-EFF8-4FBD-8F74-37B8093D910F}"/>
              </a:ext>
            </a:extLst>
          </p:cNvPr>
          <p:cNvSpPr>
            <a:spLocks noGrp="1"/>
          </p:cNvSpPr>
          <p:nvPr>
            <p:ph type="title"/>
          </p:nvPr>
        </p:nvSpPr>
        <p:spPr/>
        <p:txBody>
          <a:bodyPr/>
          <a:lstStyle/>
          <a:p>
            <a:pPr algn="ctr"/>
            <a:r>
              <a:rPr lang="en-US" altLang="en-US" b="1" dirty="0">
                <a:solidFill>
                  <a:prstClr val="black"/>
                </a:solidFill>
                <a:cs typeface="Arial" pitchFamily="34" charset="0"/>
              </a:rPr>
              <a:t>OBJECTIVES</a:t>
            </a:r>
            <a:br>
              <a:rPr lang="en-US" altLang="en-US" b="1" dirty="0">
                <a:solidFill>
                  <a:prstClr val="black"/>
                </a:solidFill>
                <a:cs typeface="Arial" pitchFamily="34" charset="0"/>
              </a:rPr>
            </a:br>
            <a:endParaRPr lang="en-US" dirty="0"/>
          </a:p>
        </p:txBody>
      </p:sp>
      <p:sp>
        <p:nvSpPr>
          <p:cNvPr id="3" name="Content Placeholder 2">
            <a:extLst>
              <a:ext uri="{FF2B5EF4-FFF2-40B4-BE49-F238E27FC236}">
                <a16:creationId xmlns:a16="http://schemas.microsoft.com/office/drawing/2014/main" id="{F7D1E786-1A86-4E12-A455-F43F2551CBEF}"/>
              </a:ext>
            </a:extLst>
          </p:cNvPr>
          <p:cNvSpPr>
            <a:spLocks noGrp="1"/>
          </p:cNvSpPr>
          <p:nvPr>
            <p:ph idx="1"/>
          </p:nvPr>
        </p:nvSpPr>
        <p:spPr/>
        <p:txBody>
          <a:bodyPr>
            <a:normAutofit/>
          </a:bodyPr>
          <a:lstStyle/>
          <a:p>
            <a:pPr marL="504825" indent="-428625" defTabSz="1076325">
              <a:buSzPct val="80000"/>
              <a:buFont typeface="Arial" charset="0"/>
              <a:buChar char="•"/>
            </a:pPr>
            <a:r>
              <a:rPr lang="en-US" b="1" dirty="0">
                <a:solidFill>
                  <a:srgbClr val="000000"/>
                </a:solidFill>
                <a:latin typeface="Calibri" pitchFamily="34" charset="0"/>
              </a:rPr>
              <a:t>Brief review of International Classification of Diseases (ICD) version 10 and it’s </a:t>
            </a:r>
            <a:r>
              <a:rPr lang="en-US" b="1" dirty="0">
                <a:solidFill>
                  <a:sysClr val="windowText" lastClr="000000"/>
                </a:solidFill>
                <a:latin typeface="Calibri" pitchFamily="34" charset="0"/>
              </a:rPr>
              <a:t>effect</a:t>
            </a:r>
            <a:r>
              <a:rPr lang="en-US" b="1" dirty="0">
                <a:solidFill>
                  <a:srgbClr val="000000"/>
                </a:solidFill>
                <a:latin typeface="Calibri" pitchFamily="34" charset="0"/>
              </a:rPr>
              <a:t> of Clinical Modification.</a:t>
            </a:r>
          </a:p>
          <a:p>
            <a:pPr marL="504825" indent="-428625" defTabSz="1076325">
              <a:buSzPct val="80000"/>
              <a:buFont typeface="Arial" charset="0"/>
              <a:buChar char="•"/>
            </a:pPr>
            <a:r>
              <a:rPr lang="en-US" b="1" dirty="0">
                <a:solidFill>
                  <a:srgbClr val="000000"/>
                </a:solidFill>
                <a:latin typeface="Calibri" pitchFamily="34" charset="0"/>
              </a:rPr>
              <a:t>Discussion of best practice strategies for achieving more specific, accurate, detailed medical documentation through an effective CDI program.</a:t>
            </a:r>
          </a:p>
          <a:p>
            <a:pPr marL="504825" indent="-428625" defTabSz="1076325">
              <a:buSzPct val="80000"/>
              <a:buFont typeface="Arial" charset="0"/>
              <a:buChar char="•"/>
            </a:pPr>
            <a:r>
              <a:rPr lang="en-US" b="1" dirty="0">
                <a:solidFill>
                  <a:srgbClr val="000000"/>
                </a:solidFill>
                <a:latin typeface="Calibri" pitchFamily="34" charset="0"/>
              </a:rPr>
              <a:t>Discussion of documentation importance relative to specific medical conditions </a:t>
            </a:r>
          </a:p>
          <a:p>
            <a:pPr marL="504825" indent="-428625" defTabSz="1076325">
              <a:buSzPct val="80000"/>
              <a:buFont typeface="Arial" charset="0"/>
              <a:buChar char="•"/>
            </a:pPr>
            <a:r>
              <a:rPr lang="en-US" b="1" dirty="0">
                <a:solidFill>
                  <a:srgbClr val="000000"/>
                </a:solidFill>
                <a:latin typeface="Calibri" pitchFamily="34" charset="0"/>
              </a:rPr>
              <a:t>Brief discussion of DRGs/MS-DRGs</a:t>
            </a:r>
          </a:p>
          <a:p>
            <a:endParaRPr lang="en-US" dirty="0"/>
          </a:p>
        </p:txBody>
      </p:sp>
    </p:spTree>
    <p:extLst>
      <p:ext uri="{BB962C8B-B14F-4D97-AF65-F5344CB8AC3E}">
        <p14:creationId xmlns:p14="http://schemas.microsoft.com/office/powerpoint/2010/main" val="2298474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COMMENTS REGARDING SOME SPECIFIC CONDITIONS</a:t>
            </a:r>
          </a:p>
        </p:txBody>
      </p:sp>
      <p:sp>
        <p:nvSpPr>
          <p:cNvPr id="3" name="Content Placeholder 2"/>
          <p:cNvSpPr>
            <a:spLocks noGrp="1"/>
          </p:cNvSpPr>
          <p:nvPr>
            <p:ph idx="1"/>
          </p:nvPr>
        </p:nvSpPr>
        <p:spPr/>
        <p:txBody>
          <a:bodyPr>
            <a:normAutofit/>
          </a:bodyPr>
          <a:lstStyle/>
          <a:p>
            <a:r>
              <a:rPr lang="en-US" sz="2400" b="1" dirty="0"/>
              <a:t>“Urosepsis” </a:t>
            </a:r>
            <a:r>
              <a:rPr lang="en-US" sz="2400" dirty="0"/>
              <a:t>– there is </a:t>
            </a:r>
            <a:r>
              <a:rPr lang="en-US" sz="2400" b="1" dirty="0"/>
              <a:t>no code for this DX within ICD10-CM</a:t>
            </a:r>
            <a:r>
              <a:rPr lang="en-US" sz="2400" dirty="0"/>
              <a:t>. Therefore, it </a:t>
            </a:r>
            <a:r>
              <a:rPr lang="en-US" sz="2400" b="1" dirty="0"/>
              <a:t>cannot be coded</a:t>
            </a:r>
            <a:r>
              <a:rPr lang="en-US" sz="2400" dirty="0"/>
              <a:t>, and, as such, </a:t>
            </a:r>
            <a:r>
              <a:rPr lang="en-US" sz="2400" b="1" dirty="0"/>
              <a:t>no longer exists</a:t>
            </a:r>
            <a:r>
              <a:rPr lang="en-US" sz="2400" dirty="0"/>
              <a:t>. </a:t>
            </a:r>
          </a:p>
          <a:p>
            <a:r>
              <a:rPr lang="en-US" sz="2400" b="1" dirty="0"/>
              <a:t>Cellulitis</a:t>
            </a:r>
            <a:r>
              <a:rPr lang="en-US" sz="2400" dirty="0"/>
              <a:t>: document any associated underlying clinical factors which may have been contributory to the development of  the cellulitis (e.g. type 2 DM)</a:t>
            </a:r>
          </a:p>
          <a:p>
            <a:r>
              <a:rPr lang="en-US" sz="2400" b="1" dirty="0"/>
              <a:t>Osteomyelitis</a:t>
            </a:r>
            <a:r>
              <a:rPr lang="en-US" sz="2400" dirty="0"/>
              <a:t>: document any associated underlying clinical factors which may have been contributory to the development of  the  osteomyelitis</a:t>
            </a:r>
          </a:p>
          <a:p>
            <a:endParaRPr lang="en-US" sz="2400" dirty="0"/>
          </a:p>
        </p:txBody>
      </p:sp>
    </p:spTree>
    <p:extLst>
      <p:ext uri="{BB962C8B-B14F-4D97-AF65-F5344CB8AC3E}">
        <p14:creationId xmlns:p14="http://schemas.microsoft.com/office/powerpoint/2010/main" val="28790636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p:cNvSpPr>
          <p:nvPr>
            <p:ph type="title" idx="4294967295"/>
          </p:nvPr>
        </p:nvSpPr>
        <p:spPr bwMode="auto">
          <a:noFill/>
        </p:spPr>
        <p:txBody>
          <a:bodyPr wrap="square" numCol="1" anchorCtr="0" compatLnSpc="1">
            <a:prstTxWarp prst="textNoShape">
              <a:avLst/>
            </a:prstTxWarp>
          </a:bodyPr>
          <a:lstStyle/>
          <a:p>
            <a:r>
              <a:rPr lang="en-US" sz="3200" b="1" dirty="0"/>
              <a:t>COMMENTS REGARDING SOME SPECIFIC CO</a:t>
            </a:r>
            <a:r>
              <a:rPr lang="en-US" sz="3200" dirty="0"/>
              <a:t>NDITIONS</a:t>
            </a:r>
          </a:p>
        </p:txBody>
      </p:sp>
      <p:sp>
        <p:nvSpPr>
          <p:cNvPr id="137219" name="Rectangle 3"/>
          <p:cNvSpPr>
            <a:spLocks noGrp="1"/>
          </p:cNvSpPr>
          <p:nvPr>
            <p:ph type="body" idx="4294967295"/>
          </p:nvPr>
        </p:nvSpPr>
        <p:spPr bwMode="auto">
          <a:noFill/>
        </p:spPr>
        <p:txBody>
          <a:bodyPr wrap="square" numCol="1" anchor="t" anchorCtr="0" compatLnSpc="1">
            <a:prstTxWarp prst="textNoShape">
              <a:avLst/>
            </a:prstTxWarp>
          </a:bodyPr>
          <a:lstStyle/>
          <a:p>
            <a:r>
              <a:rPr lang="en-US" sz="2800" b="1" dirty="0"/>
              <a:t>Symptom-based diagnoses </a:t>
            </a:r>
            <a:r>
              <a:rPr lang="en-US" sz="2800" dirty="0"/>
              <a:t>(i.e. patient presents with one or more symptomatic complaints w/o clear-cut diagnosis/diagnoses at time of admission). </a:t>
            </a:r>
            <a:r>
              <a:rPr lang="en-US" sz="2800" b="1" i="1" dirty="0"/>
              <a:t>After study</a:t>
            </a:r>
            <a:r>
              <a:rPr lang="en-US" sz="2800" dirty="0"/>
              <a:t>, a definitive DX remains elusive at time of discharge. </a:t>
            </a:r>
            <a:r>
              <a:rPr lang="en-US" sz="2800" b="1" u="sng" dirty="0"/>
              <a:t>It is important, in these instances, to use your best clinical judgment to document “suspected,” “possible,” “likely,” or “probable” cause(s) for cited symptom-based DX</a:t>
            </a:r>
            <a:r>
              <a:rPr lang="en-US" sz="2800" dirty="0"/>
              <a:t>. </a:t>
            </a:r>
          </a:p>
        </p:txBody>
      </p:sp>
    </p:spTree>
    <p:extLst>
      <p:ext uri="{BB962C8B-B14F-4D97-AF65-F5344CB8AC3E}">
        <p14:creationId xmlns:p14="http://schemas.microsoft.com/office/powerpoint/2010/main" val="3752474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A0340-C23F-4DD3-97B3-B3C53A560052}"/>
              </a:ext>
            </a:extLst>
          </p:cNvPr>
          <p:cNvSpPr>
            <a:spLocks noGrp="1"/>
          </p:cNvSpPr>
          <p:nvPr>
            <p:ph type="title"/>
          </p:nvPr>
        </p:nvSpPr>
        <p:spPr/>
        <p:txBody>
          <a:bodyPr/>
          <a:lstStyle/>
          <a:p>
            <a:pPr algn="ctr"/>
            <a:r>
              <a:rPr lang="en-US" b="1" i="1" dirty="0">
                <a:highlight>
                  <a:srgbClr val="FFFF00"/>
                </a:highlight>
              </a:rPr>
              <a:t>CONSISTENT</a:t>
            </a:r>
            <a:r>
              <a:rPr lang="en-US" b="1" dirty="0"/>
              <a:t> DOCUMENTATION</a:t>
            </a:r>
            <a:endParaRPr lang="en-US" dirty="0"/>
          </a:p>
        </p:txBody>
      </p:sp>
      <p:sp>
        <p:nvSpPr>
          <p:cNvPr id="3" name="Content Placeholder 2">
            <a:extLst>
              <a:ext uri="{FF2B5EF4-FFF2-40B4-BE49-F238E27FC236}">
                <a16:creationId xmlns:a16="http://schemas.microsoft.com/office/drawing/2014/main" id="{EE82E8B3-9363-4AF7-9A09-CDC32E895288}"/>
              </a:ext>
            </a:extLst>
          </p:cNvPr>
          <p:cNvSpPr>
            <a:spLocks noGrp="1"/>
          </p:cNvSpPr>
          <p:nvPr>
            <p:ph idx="1"/>
          </p:nvPr>
        </p:nvSpPr>
        <p:spPr/>
        <p:txBody>
          <a:bodyPr/>
          <a:lstStyle/>
          <a:p>
            <a:r>
              <a:rPr lang="en-US" b="1" i="1" dirty="0">
                <a:highlight>
                  <a:srgbClr val="FFFF00"/>
                </a:highlight>
              </a:rPr>
              <a:t>THROUGHOUT</a:t>
            </a:r>
            <a:r>
              <a:rPr lang="en-US" b="1" dirty="0">
                <a:highlight>
                  <a:srgbClr val="FFFF00"/>
                </a:highlight>
              </a:rPr>
              <a:t> THE MEDICAL RECORD </a:t>
            </a:r>
            <a:r>
              <a:rPr lang="en-US" b="1" dirty="0"/>
              <a:t>(EVEN IF CLINICALLY RESOLVED) AND </a:t>
            </a:r>
            <a:r>
              <a:rPr lang="en-US" b="1" u="sng" dirty="0"/>
              <a:t>ESPECIALLY IN THE D/C SUMMARY</a:t>
            </a:r>
          </a:p>
          <a:p>
            <a:r>
              <a:rPr lang="en-US" b="1" i="1" dirty="0">
                <a:highlight>
                  <a:srgbClr val="FFFF00"/>
                </a:highlight>
              </a:rPr>
              <a:t>ACROSS </a:t>
            </a:r>
            <a:r>
              <a:rPr lang="en-US" b="1" dirty="0">
                <a:highlight>
                  <a:srgbClr val="FFFF00"/>
                </a:highlight>
              </a:rPr>
              <a:t>ALL ATTENDING PHYSICIANS </a:t>
            </a:r>
            <a:r>
              <a:rPr lang="en-US" b="1" dirty="0"/>
              <a:t>(</a:t>
            </a:r>
            <a:r>
              <a:rPr lang="en-US" b="1" u="sng" dirty="0"/>
              <a:t>BEWARE OF HANDOFF OMISSIONS</a:t>
            </a:r>
            <a:r>
              <a:rPr lang="en-US" b="1" dirty="0"/>
              <a:t>)</a:t>
            </a:r>
          </a:p>
          <a:p>
            <a:r>
              <a:rPr lang="en-US" b="1" dirty="0"/>
              <a:t>CLARIFICATION RELATIVE TO CONFLICTING DOCUMENTATION (WHAT IF I DISAGREE?):</a:t>
            </a:r>
          </a:p>
          <a:p>
            <a:pPr marL="0" indent="0">
              <a:buNone/>
            </a:pPr>
            <a:r>
              <a:rPr lang="en-US" b="1" dirty="0"/>
              <a:t>	a. “after further study, …”</a:t>
            </a:r>
          </a:p>
          <a:p>
            <a:pPr marL="0" indent="0">
              <a:buNone/>
            </a:pPr>
            <a:r>
              <a:rPr lang="en-US" b="1" dirty="0"/>
              <a:t>	b. “despite…., nevertheless…”</a:t>
            </a:r>
          </a:p>
          <a:p>
            <a:pPr marL="0" indent="0">
              <a:buNone/>
            </a:pPr>
            <a:endParaRPr lang="en-US" dirty="0"/>
          </a:p>
        </p:txBody>
      </p:sp>
    </p:spTree>
    <p:extLst>
      <p:ext uri="{BB962C8B-B14F-4D97-AF65-F5344CB8AC3E}">
        <p14:creationId xmlns:p14="http://schemas.microsoft.com/office/powerpoint/2010/main" val="1292039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bwMode="auto">
          <a:xfrm>
            <a:off x="609600" y="242888"/>
            <a:ext cx="9186863" cy="1143000"/>
          </a:xfrm>
        </p:spPr>
        <p:txBody>
          <a:bodyPr wrap="square" numCol="1" anchorCtr="0" compatLnSpc="1">
            <a:prstTxWarp prst="textNoShape">
              <a:avLst/>
            </a:prstTxWarp>
          </a:bodyPr>
          <a:lstStyle/>
          <a:p>
            <a:r>
              <a:rPr lang="en-US" sz="2800" b="1" dirty="0"/>
              <a:t>POTENTIAL MEDICAL QUALITY ISSUE WITH ATTENDANT RISK</a:t>
            </a:r>
          </a:p>
        </p:txBody>
      </p:sp>
      <p:sp>
        <p:nvSpPr>
          <p:cNvPr id="83970" name="Content Placeholder 2"/>
          <p:cNvSpPr>
            <a:spLocks noGrp="1"/>
          </p:cNvSpPr>
          <p:nvPr>
            <p:ph idx="1"/>
          </p:nvPr>
        </p:nvSpPr>
        <p:spPr bwMode="auto"/>
        <p:txBody>
          <a:bodyPr wrap="square" numCol="1" anchor="t" anchorCtr="0" compatLnSpc="1">
            <a:prstTxWarp prst="textNoShape">
              <a:avLst/>
            </a:prstTxWarp>
          </a:bodyPr>
          <a:lstStyle/>
          <a:p>
            <a:pPr marL="0" indent="0">
              <a:buFont typeface="Arial" charset="0"/>
              <a:buNone/>
            </a:pPr>
            <a:r>
              <a:rPr lang="en-US" sz="2400" b="1" dirty="0"/>
              <a:t>The medical coding process requires complete, detailed (to the extent possible, non-conflicting), and non-ambiguous medical documentation.</a:t>
            </a:r>
          </a:p>
          <a:p>
            <a:pPr marL="0" indent="0">
              <a:buFont typeface="Arial" charset="0"/>
              <a:buNone/>
            </a:pPr>
            <a:endParaRPr lang="en-US" sz="2400" dirty="0"/>
          </a:p>
          <a:p>
            <a:pPr marL="0" indent="0">
              <a:buFont typeface="Arial" charset="0"/>
              <a:buNone/>
            </a:pPr>
            <a:r>
              <a:rPr lang="en-US" sz="2400" b="1" dirty="0"/>
              <a:t>From a documentation perspective, </a:t>
            </a:r>
            <a:r>
              <a:rPr lang="en-US" sz="2400" b="1" dirty="0">
                <a:highlight>
                  <a:srgbClr val="FFFF00"/>
                </a:highlight>
              </a:rPr>
              <a:t>one pitfall</a:t>
            </a:r>
            <a:r>
              <a:rPr lang="en-US" sz="2400" b="1" dirty="0"/>
              <a:t>, which may arise, when multiple attending physicians provide medical documentation, is </a:t>
            </a:r>
            <a:r>
              <a:rPr lang="en-US" sz="2400" b="1" dirty="0">
                <a:highlight>
                  <a:srgbClr val="FFFF00"/>
                </a:highlight>
              </a:rPr>
              <a:t>discontinuity in medical documentation</a:t>
            </a:r>
            <a:r>
              <a:rPr lang="en-US" sz="2400" b="1" dirty="0"/>
              <a:t>. This issue may arise when, early in the hospital course, diagnostic impressions are proffered, though these diagnostic impressions may not be apparent later in the hospital course (e.g. the earlier diagnoses may not be present in D/C Summary), and it is unclear whether these conditions were excluded clinically or resolved with management. </a:t>
            </a:r>
          </a:p>
        </p:txBody>
      </p:sp>
    </p:spTree>
    <p:extLst>
      <p:ext uri="{BB962C8B-B14F-4D97-AF65-F5344CB8AC3E}">
        <p14:creationId xmlns:p14="http://schemas.microsoft.com/office/powerpoint/2010/main" val="624950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bwMode="auto"/>
        <p:txBody>
          <a:bodyPr wrap="square" numCol="1" anchorCtr="0" compatLnSpc="1">
            <a:prstTxWarp prst="textNoShape">
              <a:avLst/>
            </a:prstTxWarp>
          </a:bodyPr>
          <a:lstStyle/>
          <a:p>
            <a:r>
              <a:rPr lang="en-US" sz="2800" b="1"/>
              <a:t>POTENTIAL MEDICAL QUALITY ISSUE WITH ATTENDANT RISK</a:t>
            </a:r>
            <a:endParaRPr lang="en-US" sz="2800"/>
          </a:p>
        </p:txBody>
      </p:sp>
      <p:sp>
        <p:nvSpPr>
          <p:cNvPr id="3" name="Content Placeholder 2"/>
          <p:cNvSpPr>
            <a:spLocks noGrp="1"/>
          </p:cNvSpPr>
          <p:nvPr>
            <p:ph idx="1"/>
          </p:nvPr>
        </p:nvSpPr>
        <p:spPr/>
        <p:txBody>
          <a:bodyPr>
            <a:normAutofit lnSpcReduction="10000"/>
          </a:bodyPr>
          <a:lstStyle/>
          <a:p>
            <a:pPr marL="0" indent="0" defTabSz="1161138" fontAlgn="auto">
              <a:spcAft>
                <a:spcPts val="0"/>
              </a:spcAft>
              <a:buFont typeface="Arial" pitchFamily="34" charset="0"/>
              <a:buNone/>
              <a:defRPr/>
            </a:pPr>
            <a:r>
              <a:rPr lang="en-US" sz="2400" dirty="0"/>
              <a:t>In order to provide more specific, accurate, detailed and clinically continuous medical documentation, </a:t>
            </a:r>
            <a:r>
              <a:rPr lang="en-US" sz="2400" b="1" dirty="0"/>
              <a:t>if a medical condition was recorded at any time in the medical record, please note in the D/C Summary whether the specific medical condition</a:t>
            </a:r>
            <a:r>
              <a:rPr lang="en-US" sz="2400" dirty="0"/>
              <a:t>:</a:t>
            </a:r>
          </a:p>
          <a:p>
            <a:pPr marL="435427" indent="-435427" defTabSz="1161138" fontAlgn="auto">
              <a:spcAft>
                <a:spcPts val="0"/>
              </a:spcAft>
              <a:buFont typeface="Arial" pitchFamily="34" charset="0"/>
              <a:buChar char="•"/>
              <a:defRPr/>
            </a:pPr>
            <a:r>
              <a:rPr lang="en-US" sz="2400" b="1" dirty="0"/>
              <a:t>Was excluded diagnostically</a:t>
            </a:r>
          </a:p>
          <a:p>
            <a:pPr marL="435427" indent="-435427" defTabSz="1161138" fontAlgn="auto">
              <a:spcAft>
                <a:spcPts val="0"/>
              </a:spcAft>
              <a:buFont typeface="Arial" pitchFamily="34" charset="0"/>
              <a:buChar char="•"/>
              <a:defRPr/>
            </a:pPr>
            <a:r>
              <a:rPr lang="en-US" sz="2400" b="1" dirty="0"/>
              <a:t>Could not be excluded diagnostically at time of discharge (and, if so, is any additional medical evaluation planned?)</a:t>
            </a:r>
          </a:p>
          <a:p>
            <a:pPr marL="435427" indent="-435427" defTabSz="1161138" fontAlgn="auto">
              <a:spcAft>
                <a:spcPts val="0"/>
              </a:spcAft>
              <a:buFont typeface="Arial" pitchFamily="34" charset="0"/>
              <a:buChar char="•"/>
              <a:defRPr/>
            </a:pPr>
            <a:r>
              <a:rPr lang="en-US" sz="2400" b="1" dirty="0"/>
              <a:t>Resolved during the hospitalization</a:t>
            </a:r>
          </a:p>
          <a:p>
            <a:pPr marL="435427" indent="-435427" defTabSz="1161138" fontAlgn="auto">
              <a:spcAft>
                <a:spcPts val="0"/>
              </a:spcAft>
              <a:buFont typeface="Arial" pitchFamily="34" charset="0"/>
              <a:buChar char="•"/>
              <a:defRPr/>
            </a:pPr>
            <a:r>
              <a:rPr lang="en-US" sz="2400" b="1" dirty="0"/>
              <a:t>Is present at time of discharge (if so, please indicate status at discharge)</a:t>
            </a:r>
          </a:p>
          <a:p>
            <a:pPr marL="0" indent="0" defTabSz="1161138" fontAlgn="auto">
              <a:spcAft>
                <a:spcPts val="0"/>
              </a:spcAft>
              <a:buFont typeface="Arial" pitchFamily="34" charset="0"/>
              <a:buNone/>
              <a:defRPr/>
            </a:pPr>
            <a:r>
              <a:rPr lang="en-US" sz="2400" b="1" dirty="0"/>
              <a:t>NOTE:</a:t>
            </a:r>
            <a:r>
              <a:rPr lang="en-US" sz="2400" dirty="0"/>
              <a:t> it is very important, at time of discharge to note whether, or not, medical conditions were </a:t>
            </a:r>
            <a:r>
              <a:rPr lang="en-US" sz="2400" b="1" dirty="0">
                <a:highlight>
                  <a:srgbClr val="FFFF00"/>
                </a:highlight>
              </a:rPr>
              <a:t>PRESENT ON ADMISSION</a:t>
            </a:r>
            <a:r>
              <a:rPr lang="en-US" sz="2400" b="1" dirty="0"/>
              <a:t>  </a:t>
            </a:r>
            <a:r>
              <a:rPr lang="en-US" sz="2400" dirty="0"/>
              <a:t>(this may not have been clear at time of admission)</a:t>
            </a:r>
          </a:p>
          <a:p>
            <a:pPr marL="0" indent="0" defTabSz="1161138" fontAlgn="auto">
              <a:spcAft>
                <a:spcPts val="0"/>
              </a:spcAft>
              <a:buFont typeface="Arial" pitchFamily="34" charset="0"/>
              <a:buNone/>
              <a:defRPr/>
            </a:pPr>
            <a:endParaRPr lang="en-US" sz="2400" dirty="0"/>
          </a:p>
        </p:txBody>
      </p:sp>
    </p:spTree>
    <p:extLst>
      <p:ext uri="{BB962C8B-B14F-4D97-AF65-F5344CB8AC3E}">
        <p14:creationId xmlns:p14="http://schemas.microsoft.com/office/powerpoint/2010/main" val="369879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2"/>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2738438" y="0"/>
            <a:ext cx="6715125" cy="727075"/>
          </a:xfrm>
          <a:prstGeom prst="rect">
            <a:avLst/>
          </a:prstGeom>
        </p:spPr>
        <p:txBody>
          <a:bodyPr>
            <a:spAutoFit/>
          </a:bodyPr>
          <a:lstStyle/>
          <a:p>
            <a:pPr fontAlgn="auto">
              <a:spcBef>
                <a:spcPts val="0"/>
              </a:spcBef>
              <a:spcAft>
                <a:spcPts val="0"/>
              </a:spcAft>
              <a:defRPr/>
            </a:pPr>
            <a:r>
              <a:rPr lang="en-US" sz="4125" b="1" kern="0" cap="all" dirty="0">
                <a:solidFill>
                  <a:prstClr val="black"/>
                </a:solidFill>
                <a:latin typeface="+mn-lt"/>
                <a:cs typeface="+mn-cs"/>
              </a:rPr>
              <a:t>Diagnosis related groups</a:t>
            </a:r>
            <a:endParaRPr lang="en-US" sz="1875" kern="0" dirty="0">
              <a:solidFill>
                <a:prstClr val="black"/>
              </a:solidFill>
              <a:latin typeface="+mn-lt"/>
              <a:cs typeface="+mn-cs"/>
            </a:endParaRPr>
          </a:p>
        </p:txBody>
      </p:sp>
      <p:pic>
        <p:nvPicPr>
          <p:cNvPr id="60419" name="Picture 5" descr="C:\Documents and Settings\Christine Cox\Temporary Internet Files\Content.IE5\QAYDNI9X\MPj03058890000[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953375" y="556937"/>
            <a:ext cx="3600450" cy="4206875"/>
          </a:xfrm>
          <a:prstGeom prst="rect">
            <a:avLst/>
          </a:prstGeom>
          <a:noFill/>
          <a:ln w="9525">
            <a:noFill/>
            <a:miter lim="800000"/>
            <a:headEnd/>
            <a:tailEnd/>
          </a:ln>
        </p:spPr>
      </p:pic>
    </p:spTree>
    <p:extLst>
      <p:ext uri="{BB962C8B-B14F-4D97-AF65-F5344CB8AC3E}">
        <p14:creationId xmlns:p14="http://schemas.microsoft.com/office/powerpoint/2010/main" val="40965621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3"/>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4078288" y="0"/>
            <a:ext cx="4083050" cy="727075"/>
          </a:xfrm>
          <a:prstGeom prst="rect">
            <a:avLst/>
          </a:prstGeom>
        </p:spPr>
        <p:txBody>
          <a:bodyPr wrap="none">
            <a:spAutoFit/>
          </a:bodyPr>
          <a:lstStyle/>
          <a:p>
            <a:pPr fontAlgn="auto">
              <a:spcBef>
                <a:spcPts val="0"/>
              </a:spcBef>
              <a:spcAft>
                <a:spcPts val="0"/>
              </a:spcAft>
              <a:defRPr/>
            </a:pPr>
            <a:r>
              <a:rPr lang="en-US" altLang="en-US" sz="4125" b="1" kern="0" dirty="0">
                <a:solidFill>
                  <a:prstClr val="black"/>
                </a:solidFill>
                <a:latin typeface="+mn-lt"/>
                <a:cs typeface="+mn-cs"/>
              </a:rPr>
              <a:t>KNOW THY DRG’s</a:t>
            </a:r>
            <a:endParaRPr lang="en-US" sz="1688" kern="0" dirty="0">
              <a:solidFill>
                <a:prstClr val="black"/>
              </a:solidFill>
              <a:latin typeface="+mn-lt"/>
              <a:cs typeface="+mn-cs"/>
            </a:endParaRPr>
          </a:p>
        </p:txBody>
      </p:sp>
      <p:sp>
        <p:nvSpPr>
          <p:cNvPr id="3" name="Rectangle 2"/>
          <p:cNvSpPr/>
          <p:nvPr/>
        </p:nvSpPr>
        <p:spPr>
          <a:xfrm>
            <a:off x="560388" y="1285875"/>
            <a:ext cx="11072812" cy="4965700"/>
          </a:xfrm>
          <a:prstGeom prst="rect">
            <a:avLst/>
          </a:prstGeom>
        </p:spPr>
        <p:txBody>
          <a:bodyPr>
            <a:spAutoFit/>
          </a:bodyPr>
          <a:lstStyle/>
          <a:p>
            <a:pPr>
              <a:lnSpc>
                <a:spcPct val="115000"/>
              </a:lnSpc>
              <a:spcBef>
                <a:spcPts val="0"/>
              </a:spcBef>
              <a:spcAft>
                <a:spcPts val="938"/>
              </a:spcAft>
              <a:defRPr/>
            </a:pPr>
            <a:r>
              <a:rPr lang="en-US" sz="2625" b="1" u="sng" dirty="0">
                <a:solidFill>
                  <a:prstClr val="black"/>
                </a:solidFill>
                <a:latin typeface="+mn-lt"/>
                <a:ea typeface="Calibri"/>
                <a:cs typeface="Times New Roman"/>
              </a:rPr>
              <a:t>A Diagnosis Related Group (DRG</a:t>
            </a:r>
            <a:r>
              <a:rPr lang="en-US" sz="2625" b="1" dirty="0">
                <a:solidFill>
                  <a:prstClr val="black"/>
                </a:solidFill>
                <a:latin typeface="+mn-lt"/>
                <a:ea typeface="Calibri"/>
                <a:cs typeface="Times New Roman"/>
              </a:rPr>
              <a:t>)</a:t>
            </a:r>
            <a:r>
              <a:rPr lang="en-US" sz="2625" dirty="0">
                <a:solidFill>
                  <a:prstClr val="black"/>
                </a:solidFill>
                <a:latin typeface="+mn-lt"/>
                <a:ea typeface="Calibri"/>
                <a:cs typeface="Times New Roman"/>
              </a:rPr>
              <a:t> is a classification system of clinically coherent conditions which groups patients with a similar pattern of resource intensity primarily determined by:</a:t>
            </a:r>
          </a:p>
          <a:p>
            <a:pPr marL="267891" indent="-267891">
              <a:lnSpc>
                <a:spcPct val="115000"/>
              </a:lnSpc>
              <a:spcBef>
                <a:spcPts val="0"/>
              </a:spcBef>
              <a:spcAft>
                <a:spcPts val="938"/>
              </a:spcAft>
              <a:buFont typeface="Arial" pitchFamily="34" charset="0"/>
              <a:buChar char="•"/>
              <a:defRPr/>
            </a:pPr>
            <a:r>
              <a:rPr lang="en-US" sz="2625" dirty="0">
                <a:solidFill>
                  <a:prstClr val="black"/>
                </a:solidFill>
                <a:latin typeface="+mn-lt"/>
                <a:ea typeface="Calibri"/>
                <a:cs typeface="Times New Roman"/>
              </a:rPr>
              <a:t>Principal diagnosis</a:t>
            </a:r>
          </a:p>
          <a:p>
            <a:pPr marL="267891" indent="-267891">
              <a:lnSpc>
                <a:spcPct val="115000"/>
              </a:lnSpc>
              <a:spcBef>
                <a:spcPts val="0"/>
              </a:spcBef>
              <a:spcAft>
                <a:spcPts val="938"/>
              </a:spcAft>
              <a:buFont typeface="Arial" pitchFamily="34" charset="0"/>
              <a:buChar char="•"/>
              <a:defRPr/>
            </a:pPr>
            <a:r>
              <a:rPr lang="en-US" sz="2625" dirty="0">
                <a:solidFill>
                  <a:prstClr val="black"/>
                </a:solidFill>
                <a:latin typeface="+mn-lt"/>
                <a:ea typeface="Calibri"/>
                <a:cs typeface="Times New Roman"/>
              </a:rPr>
              <a:t>Significant additional diagnoses</a:t>
            </a:r>
          </a:p>
          <a:p>
            <a:pPr marL="267891" indent="-267891">
              <a:lnSpc>
                <a:spcPct val="115000"/>
              </a:lnSpc>
              <a:spcBef>
                <a:spcPts val="0"/>
              </a:spcBef>
              <a:spcAft>
                <a:spcPts val="938"/>
              </a:spcAft>
              <a:buFont typeface="Arial" pitchFamily="34" charset="0"/>
              <a:buChar char="•"/>
              <a:defRPr/>
            </a:pPr>
            <a:r>
              <a:rPr lang="en-US" sz="2625" dirty="0">
                <a:solidFill>
                  <a:prstClr val="black"/>
                </a:solidFill>
                <a:latin typeface="+mn-lt"/>
                <a:ea typeface="Calibri"/>
                <a:cs typeface="Times New Roman"/>
              </a:rPr>
              <a:t>Age/Gender may matter</a:t>
            </a:r>
          </a:p>
          <a:p>
            <a:pPr marL="267891" indent="-267891">
              <a:lnSpc>
                <a:spcPct val="115000"/>
              </a:lnSpc>
              <a:spcBef>
                <a:spcPts val="0"/>
              </a:spcBef>
              <a:spcAft>
                <a:spcPts val="938"/>
              </a:spcAft>
              <a:buFont typeface="Arial" pitchFamily="34" charset="0"/>
              <a:buChar char="•"/>
              <a:defRPr/>
            </a:pPr>
            <a:r>
              <a:rPr lang="en-US" sz="2625" b="1" dirty="0">
                <a:solidFill>
                  <a:prstClr val="black"/>
                </a:solidFill>
                <a:latin typeface="+mn-lt"/>
                <a:ea typeface="Calibri"/>
                <a:cs typeface="Times New Roman"/>
              </a:rPr>
              <a:t>Present on admission (POA) </a:t>
            </a:r>
            <a:r>
              <a:rPr lang="en-US" sz="2625" dirty="0">
                <a:solidFill>
                  <a:prstClr val="black"/>
                </a:solidFill>
                <a:latin typeface="+mn-lt"/>
                <a:ea typeface="Calibri"/>
                <a:cs typeface="Times New Roman"/>
              </a:rPr>
              <a:t>status may matter</a:t>
            </a:r>
          </a:p>
          <a:p>
            <a:pPr marL="267891" indent="-267891">
              <a:lnSpc>
                <a:spcPct val="115000"/>
              </a:lnSpc>
              <a:spcBef>
                <a:spcPts val="0"/>
              </a:spcBef>
              <a:spcAft>
                <a:spcPts val="938"/>
              </a:spcAft>
              <a:buFont typeface="Arial" pitchFamily="34" charset="0"/>
              <a:buChar char="•"/>
              <a:defRPr/>
            </a:pPr>
            <a:r>
              <a:rPr lang="en-US" sz="2625" dirty="0">
                <a:solidFill>
                  <a:prstClr val="black"/>
                </a:solidFill>
                <a:latin typeface="+mn-lt"/>
                <a:ea typeface="Calibri"/>
                <a:cs typeface="Times New Roman"/>
              </a:rPr>
              <a:t>Procedures </a:t>
            </a:r>
          </a:p>
          <a:p>
            <a:pPr marL="267891" indent="-267891">
              <a:lnSpc>
                <a:spcPct val="115000"/>
              </a:lnSpc>
              <a:spcBef>
                <a:spcPts val="0"/>
              </a:spcBef>
              <a:spcAft>
                <a:spcPts val="938"/>
              </a:spcAft>
              <a:buFont typeface="Arial" pitchFamily="34" charset="0"/>
              <a:buChar char="•"/>
              <a:defRPr/>
            </a:pPr>
            <a:r>
              <a:rPr lang="en-US" sz="2625" dirty="0">
                <a:solidFill>
                  <a:prstClr val="black"/>
                </a:solidFill>
                <a:latin typeface="+mn-lt"/>
                <a:ea typeface="Calibri"/>
                <a:cs typeface="Times New Roman"/>
              </a:rPr>
              <a:t>Presence or absence of significant comorbidities or complications</a:t>
            </a:r>
          </a:p>
        </p:txBody>
      </p:sp>
    </p:spTree>
    <p:extLst>
      <p:ext uri="{BB962C8B-B14F-4D97-AF65-F5344CB8AC3E}">
        <p14:creationId xmlns:p14="http://schemas.microsoft.com/office/powerpoint/2010/main" val="73138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MS-DRGS (DRG VERSION 25)</a:t>
            </a:r>
          </a:p>
        </p:txBody>
      </p:sp>
      <p:sp>
        <p:nvSpPr>
          <p:cNvPr id="3" name="Content Placeholder 2"/>
          <p:cNvSpPr>
            <a:spLocks noGrp="1"/>
          </p:cNvSpPr>
          <p:nvPr>
            <p:ph idx="1"/>
          </p:nvPr>
        </p:nvSpPr>
        <p:spPr/>
        <p:txBody>
          <a:bodyPr>
            <a:normAutofit/>
          </a:bodyPr>
          <a:lstStyle/>
          <a:p>
            <a:r>
              <a:rPr lang="en-US" sz="2800" dirty="0"/>
              <a:t>Prior to the introduction of DRG version 25 on October 1</a:t>
            </a:r>
            <a:r>
              <a:rPr lang="en-US" sz="2800" baseline="30000" dirty="0"/>
              <a:t>st</a:t>
            </a:r>
            <a:r>
              <a:rPr lang="en-US" sz="2800" dirty="0"/>
              <a:t>, 2007, many of the CMS DRG classifications were "</a:t>
            </a:r>
            <a:r>
              <a:rPr lang="en-US" sz="2800" b="1" dirty="0"/>
              <a:t>paired</a:t>
            </a:r>
            <a:r>
              <a:rPr lang="en-US" sz="2800" dirty="0"/>
              <a:t>" to reflect the presence, or absence, of complications or comorbidities (CCs). An important, and needed, refinement of version 25 was to replace this pairing, in many instances, with a </a:t>
            </a:r>
            <a:r>
              <a:rPr lang="en-US" sz="2800" b="1" dirty="0"/>
              <a:t>trifurcated design </a:t>
            </a:r>
            <a:r>
              <a:rPr lang="en-US" sz="2800" dirty="0"/>
              <a:t>which created a </a:t>
            </a:r>
            <a:r>
              <a:rPr lang="en-US" sz="2800" b="1" dirty="0"/>
              <a:t>tiered system: </a:t>
            </a:r>
            <a:r>
              <a:rPr lang="en-US" sz="2800" dirty="0"/>
              <a:t>(1) absence of CCs, (2) presence of CCs, and (3) a higher level of presence with Major CCs (MCCs). </a:t>
            </a:r>
          </a:p>
        </p:txBody>
      </p:sp>
    </p:spTree>
    <p:extLst>
      <p:ext uri="{BB962C8B-B14F-4D97-AF65-F5344CB8AC3E}">
        <p14:creationId xmlns:p14="http://schemas.microsoft.com/office/powerpoint/2010/main" val="1121684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2"/>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5334000" y="0"/>
            <a:ext cx="1554163" cy="727075"/>
          </a:xfrm>
          <a:prstGeom prst="rect">
            <a:avLst/>
          </a:prstGeom>
        </p:spPr>
        <p:txBody>
          <a:bodyPr wrap="none">
            <a:spAutoFit/>
          </a:bodyPr>
          <a:lstStyle/>
          <a:p>
            <a:pPr fontAlgn="auto">
              <a:spcBef>
                <a:spcPts val="0"/>
              </a:spcBef>
              <a:spcAft>
                <a:spcPts val="0"/>
              </a:spcAft>
              <a:defRPr/>
            </a:pPr>
            <a:r>
              <a:rPr lang="en-US" altLang="en-US" sz="4125" b="1" kern="0" dirty="0">
                <a:solidFill>
                  <a:prstClr val="black"/>
                </a:solidFill>
                <a:latin typeface="+mn-lt"/>
                <a:cs typeface="+mn-cs"/>
              </a:rPr>
              <a:t>“CC’s”</a:t>
            </a:r>
            <a:endParaRPr lang="en-US" sz="1688" kern="0" dirty="0">
              <a:solidFill>
                <a:prstClr val="black"/>
              </a:solidFill>
              <a:latin typeface="+mn-lt"/>
              <a:cs typeface="+mn-cs"/>
            </a:endParaRPr>
          </a:p>
        </p:txBody>
      </p:sp>
      <p:sp>
        <p:nvSpPr>
          <p:cNvPr id="3" name="Rectangle 2"/>
          <p:cNvSpPr/>
          <p:nvPr/>
        </p:nvSpPr>
        <p:spPr>
          <a:xfrm>
            <a:off x="1003300" y="758825"/>
            <a:ext cx="10215562" cy="5788025"/>
          </a:xfrm>
          <a:prstGeom prst="rect">
            <a:avLst/>
          </a:prstGeom>
        </p:spPr>
        <p:txBody>
          <a:bodyPr>
            <a:spAutoFit/>
          </a:bodyPr>
          <a:lstStyle/>
          <a:p>
            <a:pPr fontAlgn="auto">
              <a:lnSpc>
                <a:spcPct val="90000"/>
              </a:lnSpc>
              <a:spcBef>
                <a:spcPct val="20000"/>
              </a:spcBef>
              <a:spcAft>
                <a:spcPts val="0"/>
              </a:spcAft>
              <a:buSzPct val="80000"/>
              <a:defRPr/>
            </a:pPr>
            <a:r>
              <a:rPr lang="en-US" sz="2625" b="1" u="sng" kern="0" dirty="0">
                <a:solidFill>
                  <a:prstClr val="black"/>
                </a:solidFill>
                <a:latin typeface="+mn-lt"/>
                <a:cs typeface="+mn-cs"/>
              </a:rPr>
              <a:t>Acute clinical conditions (CC)</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Urinary Tract Infection</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Cellulitis and Abscess (various body areas)</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Acute blood loss anemia</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Unstable angina</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Ileus/Small Bowel Obstruction</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Acute Renal Failure (as of FY 2011)</a:t>
            </a:r>
          </a:p>
          <a:p>
            <a:pPr fontAlgn="auto">
              <a:lnSpc>
                <a:spcPct val="90000"/>
              </a:lnSpc>
              <a:spcBef>
                <a:spcPct val="20000"/>
              </a:spcBef>
              <a:spcAft>
                <a:spcPts val="0"/>
              </a:spcAft>
              <a:buSzPct val="80000"/>
              <a:defRPr/>
            </a:pPr>
            <a:r>
              <a:rPr lang="en-US" sz="2625" b="1" u="sng" kern="0" dirty="0">
                <a:solidFill>
                  <a:prstClr val="black"/>
                </a:solidFill>
                <a:latin typeface="+mn-lt"/>
                <a:cs typeface="+mn-cs"/>
              </a:rPr>
              <a:t>Chronic conditions (Some)</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Chronic respiratory failure</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Chronic pancreatitis</a:t>
            </a:r>
          </a:p>
          <a:p>
            <a:pPr fontAlgn="auto">
              <a:lnSpc>
                <a:spcPct val="90000"/>
              </a:lnSpc>
              <a:spcBef>
                <a:spcPct val="20000"/>
              </a:spcBef>
              <a:spcAft>
                <a:spcPts val="0"/>
              </a:spcAft>
              <a:buSzPct val="80000"/>
              <a:defRPr/>
            </a:pPr>
            <a:r>
              <a:rPr lang="en-US" sz="2625" b="1" u="sng" kern="0" dirty="0">
                <a:solidFill>
                  <a:prstClr val="black"/>
                </a:solidFill>
                <a:latin typeface="+mn-lt"/>
                <a:cs typeface="+mn-cs"/>
              </a:rPr>
              <a:t>Acute exacerbation of some chronic conditions</a:t>
            </a:r>
          </a:p>
          <a:p>
            <a:pPr marL="857250" lvl="1" indent="-428625" fontAlgn="auto">
              <a:lnSpc>
                <a:spcPct val="90000"/>
              </a:lnSpc>
              <a:spcBef>
                <a:spcPct val="20000"/>
              </a:spcBef>
              <a:spcAft>
                <a:spcPts val="0"/>
              </a:spcAft>
              <a:buFont typeface="Arial" panose="020B0604020202020204" pitchFamily="34" charset="0"/>
              <a:buChar char="•"/>
              <a:defRPr/>
            </a:pPr>
            <a:r>
              <a:rPr lang="en-US" sz="2625" kern="0" dirty="0">
                <a:solidFill>
                  <a:prstClr val="black"/>
                </a:solidFill>
                <a:latin typeface="+mn-lt"/>
                <a:cs typeface="+mn-cs"/>
              </a:rPr>
              <a:t>Acute exacerbation of COPD</a:t>
            </a:r>
          </a:p>
          <a:p>
            <a:pPr marL="428625" lvl="1" fontAlgn="auto">
              <a:lnSpc>
                <a:spcPct val="90000"/>
              </a:lnSpc>
              <a:spcBef>
                <a:spcPct val="20000"/>
              </a:spcBef>
              <a:spcAft>
                <a:spcPts val="0"/>
              </a:spcAft>
              <a:defRPr/>
            </a:pPr>
            <a:endParaRPr lang="en-US" sz="2625" kern="0" dirty="0">
              <a:solidFill>
                <a:prstClr val="black"/>
              </a:solidFill>
              <a:latin typeface="+mn-lt"/>
              <a:cs typeface="+mn-cs"/>
            </a:endParaRPr>
          </a:p>
        </p:txBody>
      </p:sp>
    </p:spTree>
    <p:extLst>
      <p:ext uri="{BB962C8B-B14F-4D97-AF65-F5344CB8AC3E}">
        <p14:creationId xmlns:p14="http://schemas.microsoft.com/office/powerpoint/2010/main" val="1486570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2"/>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1809750" y="0"/>
            <a:ext cx="8572500" cy="727075"/>
          </a:xfrm>
          <a:prstGeom prst="rect">
            <a:avLst/>
          </a:prstGeom>
        </p:spPr>
        <p:txBody>
          <a:bodyPr>
            <a:spAutoFit/>
          </a:bodyPr>
          <a:lstStyle/>
          <a:p>
            <a:pPr fontAlgn="auto">
              <a:spcBef>
                <a:spcPts val="0"/>
              </a:spcBef>
              <a:spcAft>
                <a:spcPts val="0"/>
              </a:spcAft>
              <a:defRPr/>
            </a:pPr>
            <a:r>
              <a:rPr lang="en-US" altLang="en-US" sz="4125" b="1" kern="0" dirty="0">
                <a:solidFill>
                  <a:prstClr val="black"/>
                </a:solidFill>
                <a:latin typeface="+mn-lt"/>
                <a:cs typeface="+mn-cs"/>
              </a:rPr>
              <a:t>THREE VARIATIONS IN THE MCC TREE</a:t>
            </a:r>
            <a:endParaRPr lang="en-US" sz="1688" kern="0" dirty="0">
              <a:solidFill>
                <a:prstClr val="black"/>
              </a:solidFill>
              <a:latin typeface="+mn-lt"/>
              <a:cs typeface="+mn-cs"/>
            </a:endParaRPr>
          </a:p>
        </p:txBody>
      </p:sp>
      <p:sp>
        <p:nvSpPr>
          <p:cNvPr id="3" name="Rectangle 2"/>
          <p:cNvSpPr/>
          <p:nvPr/>
        </p:nvSpPr>
        <p:spPr>
          <a:xfrm>
            <a:off x="952500" y="1071563"/>
            <a:ext cx="9429750" cy="4818062"/>
          </a:xfrm>
          <a:prstGeom prst="rect">
            <a:avLst/>
          </a:prstGeom>
        </p:spPr>
        <p:txBody>
          <a:bodyPr>
            <a:spAutoFit/>
          </a:bodyPr>
          <a:lstStyle/>
          <a:p>
            <a:pPr marL="482203" indent="-482203">
              <a:lnSpc>
                <a:spcPct val="90000"/>
              </a:lnSpc>
              <a:spcBef>
                <a:spcPct val="20000"/>
              </a:spcBef>
              <a:buFont typeface="Calibri" pitchFamily="34" charset="0"/>
              <a:buAutoNum type="arabicParenR"/>
              <a:defRPr/>
            </a:pPr>
            <a:r>
              <a:rPr lang="en-US" altLang="en-US" sz="2625" b="1" u="sng" kern="0" dirty="0">
                <a:solidFill>
                  <a:prstClr val="black"/>
                </a:solidFill>
                <a:latin typeface="+mn-lt"/>
                <a:cs typeface="+mn-cs"/>
              </a:rPr>
              <a:t>Acute</a:t>
            </a:r>
            <a:r>
              <a:rPr lang="en-US" altLang="en-US" sz="2625" b="1" kern="0" dirty="0">
                <a:solidFill>
                  <a:prstClr val="black"/>
                </a:solidFill>
                <a:latin typeface="+mn-lt"/>
                <a:cs typeface="+mn-cs"/>
              </a:rPr>
              <a:t> clinical conditions </a:t>
            </a:r>
          </a:p>
          <a:p>
            <a:pPr marL="857250" lvl="1" indent="-428625">
              <a:lnSpc>
                <a:spcPct val="90000"/>
              </a:lnSpc>
              <a:spcBef>
                <a:spcPct val="20000"/>
              </a:spcBef>
              <a:buFont typeface="Arial" panose="020B0604020202020204" pitchFamily="34" charset="0"/>
              <a:buChar char="•"/>
              <a:defRPr/>
            </a:pPr>
            <a:r>
              <a:rPr lang="en-US" altLang="en-US" sz="2625" kern="0" dirty="0">
                <a:solidFill>
                  <a:prstClr val="black"/>
                </a:solidFill>
                <a:latin typeface="+mn-lt"/>
                <a:cs typeface="+mn-cs"/>
              </a:rPr>
              <a:t>AMI </a:t>
            </a:r>
          </a:p>
          <a:p>
            <a:pPr marL="857250" lvl="1" indent="-428625">
              <a:lnSpc>
                <a:spcPct val="90000"/>
              </a:lnSpc>
              <a:spcBef>
                <a:spcPct val="20000"/>
              </a:spcBef>
              <a:buFont typeface="Arial" panose="020B0604020202020204" pitchFamily="34" charset="0"/>
              <a:buChar char="•"/>
              <a:defRPr/>
            </a:pPr>
            <a:r>
              <a:rPr lang="en-US" altLang="en-US" sz="2625" kern="0" dirty="0">
                <a:solidFill>
                  <a:prstClr val="black"/>
                </a:solidFill>
                <a:latin typeface="+mn-lt"/>
                <a:cs typeface="+mn-cs"/>
              </a:rPr>
              <a:t>CVA/Stroke</a:t>
            </a:r>
          </a:p>
          <a:p>
            <a:pPr marL="857250" lvl="1" indent="-428625">
              <a:lnSpc>
                <a:spcPct val="90000"/>
              </a:lnSpc>
              <a:spcBef>
                <a:spcPct val="20000"/>
              </a:spcBef>
              <a:buFont typeface="Arial" panose="020B0604020202020204" pitchFamily="34" charset="0"/>
              <a:buChar char="•"/>
              <a:defRPr/>
            </a:pPr>
            <a:r>
              <a:rPr lang="en-US" altLang="en-US" sz="2625" kern="0" dirty="0">
                <a:solidFill>
                  <a:prstClr val="black"/>
                </a:solidFill>
                <a:latin typeface="+mn-lt"/>
                <a:cs typeface="+mn-cs"/>
              </a:rPr>
              <a:t>Acute respiratory failure</a:t>
            </a:r>
          </a:p>
          <a:p>
            <a:pPr marL="857250" lvl="1" indent="-428625">
              <a:lnSpc>
                <a:spcPct val="90000"/>
              </a:lnSpc>
              <a:spcBef>
                <a:spcPct val="20000"/>
              </a:spcBef>
              <a:buFont typeface="Arial" panose="020B0604020202020204" pitchFamily="34" charset="0"/>
              <a:buChar char="•"/>
              <a:defRPr/>
            </a:pPr>
            <a:r>
              <a:rPr lang="en-US" altLang="en-US" sz="2625" kern="0" dirty="0">
                <a:solidFill>
                  <a:prstClr val="black"/>
                </a:solidFill>
                <a:latin typeface="+mn-lt"/>
                <a:cs typeface="+mn-cs"/>
              </a:rPr>
              <a:t>Pneumonia</a:t>
            </a:r>
          </a:p>
          <a:p>
            <a:pPr marL="857250" lvl="1" indent="-428625">
              <a:lnSpc>
                <a:spcPct val="90000"/>
              </a:lnSpc>
              <a:spcBef>
                <a:spcPct val="20000"/>
              </a:spcBef>
              <a:buFont typeface="Arial" panose="020B0604020202020204" pitchFamily="34" charset="0"/>
              <a:buChar char="•"/>
              <a:defRPr/>
            </a:pPr>
            <a:r>
              <a:rPr lang="en-US" altLang="en-US" sz="2625" kern="0" dirty="0">
                <a:solidFill>
                  <a:prstClr val="black"/>
                </a:solidFill>
                <a:latin typeface="+mn-lt"/>
                <a:cs typeface="+mn-cs"/>
              </a:rPr>
              <a:t>Sepsis</a:t>
            </a:r>
          </a:p>
          <a:p>
            <a:pPr lvl="1">
              <a:lnSpc>
                <a:spcPct val="90000"/>
              </a:lnSpc>
              <a:spcBef>
                <a:spcPct val="20000"/>
              </a:spcBef>
              <a:defRPr/>
            </a:pPr>
            <a:endParaRPr lang="en-US" altLang="en-US" sz="2625" kern="0" dirty="0">
              <a:solidFill>
                <a:prstClr val="black"/>
              </a:solidFill>
              <a:latin typeface="+mn-lt"/>
              <a:cs typeface="+mn-cs"/>
            </a:endParaRPr>
          </a:p>
          <a:p>
            <a:pPr marL="482203" indent="-482203">
              <a:lnSpc>
                <a:spcPct val="90000"/>
              </a:lnSpc>
              <a:spcBef>
                <a:spcPct val="20000"/>
              </a:spcBef>
              <a:buFont typeface="Calibri" pitchFamily="34" charset="0"/>
              <a:buAutoNum type="arabicParenR"/>
              <a:defRPr/>
            </a:pPr>
            <a:r>
              <a:rPr lang="en-US" altLang="en-US" sz="2625" b="1" u="sng" kern="0" dirty="0">
                <a:solidFill>
                  <a:prstClr val="black"/>
                </a:solidFill>
                <a:latin typeface="+mn-lt"/>
                <a:cs typeface="+mn-cs"/>
              </a:rPr>
              <a:t>End stage chronic conditions </a:t>
            </a:r>
            <a:r>
              <a:rPr lang="en-US" altLang="en-US" sz="2625" kern="0" dirty="0">
                <a:solidFill>
                  <a:prstClr val="black"/>
                </a:solidFill>
                <a:latin typeface="+mn-lt"/>
                <a:cs typeface="+mn-cs"/>
              </a:rPr>
              <a:t>that consume a large amount of hospital resources</a:t>
            </a:r>
          </a:p>
          <a:p>
            <a:pPr marL="857250" lvl="1" indent="-428625">
              <a:lnSpc>
                <a:spcPct val="90000"/>
              </a:lnSpc>
              <a:spcBef>
                <a:spcPct val="20000"/>
              </a:spcBef>
              <a:buFont typeface="Arial" panose="020B0604020202020204" pitchFamily="34" charset="0"/>
              <a:buChar char="•"/>
              <a:defRPr/>
            </a:pPr>
            <a:r>
              <a:rPr lang="en-US" altLang="en-US" sz="2625" kern="0" dirty="0">
                <a:solidFill>
                  <a:prstClr val="black"/>
                </a:solidFill>
                <a:latin typeface="+mn-lt"/>
                <a:cs typeface="+mn-cs"/>
              </a:rPr>
              <a:t>CKD end stage</a:t>
            </a:r>
          </a:p>
          <a:p>
            <a:pPr marL="857250" lvl="1" indent="-428625">
              <a:lnSpc>
                <a:spcPct val="90000"/>
              </a:lnSpc>
              <a:spcBef>
                <a:spcPct val="20000"/>
              </a:spcBef>
              <a:buFont typeface="Arial" panose="020B0604020202020204" pitchFamily="34" charset="0"/>
              <a:buChar char="•"/>
              <a:defRPr/>
            </a:pPr>
            <a:r>
              <a:rPr lang="en-US" altLang="en-US" sz="2625" kern="0" dirty="0">
                <a:solidFill>
                  <a:prstClr val="black"/>
                </a:solidFill>
                <a:latin typeface="+mn-lt"/>
                <a:cs typeface="+mn-cs"/>
              </a:rPr>
              <a:t>Pressure Ulcer Stage IV</a:t>
            </a:r>
          </a:p>
        </p:txBody>
      </p:sp>
    </p:spTree>
    <p:extLst>
      <p:ext uri="{BB962C8B-B14F-4D97-AF65-F5344CB8AC3E}">
        <p14:creationId xmlns:p14="http://schemas.microsoft.com/office/powerpoint/2010/main" val="2959409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761F3-D2E0-45D4-8AB1-132BC7262660}"/>
              </a:ext>
            </a:extLst>
          </p:cNvPr>
          <p:cNvSpPr>
            <a:spLocks noGrp="1"/>
          </p:cNvSpPr>
          <p:nvPr>
            <p:ph type="title"/>
          </p:nvPr>
        </p:nvSpPr>
        <p:spPr/>
        <p:txBody>
          <a:bodyPr/>
          <a:lstStyle/>
          <a:p>
            <a:pPr algn="ctr"/>
            <a:r>
              <a:rPr lang="en-US" altLang="en-US" b="1" dirty="0">
                <a:solidFill>
                  <a:prstClr val="black"/>
                </a:solidFill>
                <a:cs typeface="Arial" pitchFamily="34" charset="0"/>
              </a:rPr>
              <a:t>AGENDA</a:t>
            </a:r>
            <a:br>
              <a:rPr lang="en-US" altLang="en-US" b="1" dirty="0">
                <a:solidFill>
                  <a:prstClr val="black"/>
                </a:solidFill>
                <a:cs typeface="Arial" pitchFamily="34" charset="0"/>
              </a:rPr>
            </a:br>
            <a:endParaRPr lang="en-US" dirty="0"/>
          </a:p>
        </p:txBody>
      </p:sp>
      <p:sp>
        <p:nvSpPr>
          <p:cNvPr id="3" name="Content Placeholder 2">
            <a:extLst>
              <a:ext uri="{FF2B5EF4-FFF2-40B4-BE49-F238E27FC236}">
                <a16:creationId xmlns:a16="http://schemas.microsoft.com/office/drawing/2014/main" id="{B2EB281B-0BBB-4AA8-ACCE-71F2AD578EAE}"/>
              </a:ext>
            </a:extLst>
          </p:cNvPr>
          <p:cNvSpPr>
            <a:spLocks noGrp="1"/>
          </p:cNvSpPr>
          <p:nvPr>
            <p:ph idx="1"/>
          </p:nvPr>
        </p:nvSpPr>
        <p:spPr/>
        <p:txBody>
          <a:bodyPr>
            <a:normAutofit/>
          </a:bodyPr>
          <a:lstStyle/>
          <a:p>
            <a:pPr marL="506016" indent="-428625">
              <a:spcBef>
                <a:spcPts val="0"/>
              </a:spcBef>
              <a:buSzPct val="80000"/>
              <a:defRPr/>
            </a:pPr>
            <a:r>
              <a:rPr lang="en-US" b="1" dirty="0">
                <a:solidFill>
                  <a:prstClr val="black"/>
                </a:solidFill>
                <a:cs typeface="Arial" pitchFamily="34" charset="0"/>
              </a:rPr>
              <a:t>Disease Classification</a:t>
            </a:r>
          </a:p>
          <a:p>
            <a:pPr marL="506016" indent="-428625">
              <a:spcBef>
                <a:spcPts val="0"/>
              </a:spcBef>
              <a:buSzPct val="80000"/>
              <a:defRPr/>
            </a:pPr>
            <a:endParaRPr lang="en-US" b="1" dirty="0">
              <a:solidFill>
                <a:prstClr val="black"/>
              </a:solidFill>
              <a:cs typeface="Arial" pitchFamily="34" charset="0"/>
            </a:endParaRPr>
          </a:p>
          <a:p>
            <a:pPr marL="506016" indent="-428625">
              <a:spcBef>
                <a:spcPts val="0"/>
              </a:spcBef>
              <a:buSzPct val="80000"/>
              <a:defRPr/>
            </a:pPr>
            <a:r>
              <a:rPr lang="en-US" b="1" dirty="0">
                <a:solidFill>
                  <a:prstClr val="black"/>
                </a:solidFill>
                <a:cs typeface="Arial" pitchFamily="34" charset="0"/>
              </a:rPr>
              <a:t>Diagnosis Related Groups</a:t>
            </a:r>
          </a:p>
          <a:p>
            <a:pPr marL="506016" indent="-428625">
              <a:spcBef>
                <a:spcPts val="0"/>
              </a:spcBef>
              <a:buSzPct val="80000"/>
              <a:defRPr/>
            </a:pPr>
            <a:endParaRPr lang="en-US" b="1" dirty="0">
              <a:solidFill>
                <a:prstClr val="black"/>
              </a:solidFill>
              <a:cs typeface="Arial" pitchFamily="34" charset="0"/>
            </a:endParaRPr>
          </a:p>
          <a:p>
            <a:pPr marL="506016" indent="-428625">
              <a:spcBef>
                <a:spcPts val="0"/>
              </a:spcBef>
              <a:buSzPct val="80000"/>
              <a:defRPr/>
            </a:pPr>
            <a:r>
              <a:rPr lang="en-US" b="1" dirty="0">
                <a:solidFill>
                  <a:prstClr val="black"/>
                </a:solidFill>
                <a:cs typeface="Arial" pitchFamily="34" charset="0"/>
              </a:rPr>
              <a:t>Clinical Documentation Specifics</a:t>
            </a:r>
          </a:p>
          <a:p>
            <a:pPr marL="506016" indent="-428625">
              <a:spcBef>
                <a:spcPts val="0"/>
              </a:spcBef>
              <a:buSzPct val="80000"/>
              <a:defRPr/>
            </a:pPr>
            <a:endParaRPr lang="en-US" b="1" dirty="0">
              <a:solidFill>
                <a:prstClr val="black"/>
              </a:solidFill>
              <a:cs typeface="Arial" pitchFamily="34" charset="0"/>
            </a:endParaRPr>
          </a:p>
          <a:p>
            <a:pPr marL="506016" indent="-428625">
              <a:spcBef>
                <a:spcPts val="0"/>
              </a:spcBef>
              <a:buSzPct val="80000"/>
              <a:defRPr/>
            </a:pPr>
            <a:r>
              <a:rPr lang="en-US" b="1" dirty="0">
                <a:solidFill>
                  <a:prstClr val="black"/>
                </a:solidFill>
                <a:cs typeface="Arial" pitchFamily="34" charset="0"/>
              </a:rPr>
              <a:t>Medicare Severity Diagnosis Related Groups Documentation and Coding</a:t>
            </a:r>
          </a:p>
          <a:p>
            <a:pPr marL="506016" indent="-428625">
              <a:spcBef>
                <a:spcPts val="0"/>
              </a:spcBef>
              <a:buSzPct val="80000"/>
              <a:defRPr/>
            </a:pPr>
            <a:endParaRPr lang="en-US" b="1" dirty="0">
              <a:solidFill>
                <a:prstClr val="black"/>
              </a:solidFill>
              <a:cs typeface="Arial" pitchFamily="34" charset="0"/>
            </a:endParaRPr>
          </a:p>
          <a:p>
            <a:pPr marL="506016" indent="-428625">
              <a:spcBef>
                <a:spcPts val="0"/>
              </a:spcBef>
              <a:buSzPct val="80000"/>
              <a:defRPr/>
            </a:pPr>
            <a:r>
              <a:rPr lang="en-US" b="1" dirty="0">
                <a:solidFill>
                  <a:prstClr val="black"/>
                </a:solidFill>
                <a:cs typeface="Arial" pitchFamily="34" charset="0"/>
              </a:rPr>
              <a:t>Resources</a:t>
            </a:r>
          </a:p>
          <a:p>
            <a:endParaRPr lang="en-US" dirty="0"/>
          </a:p>
        </p:txBody>
      </p:sp>
    </p:spTree>
    <p:extLst>
      <p:ext uri="{BB962C8B-B14F-4D97-AF65-F5344CB8AC3E}">
        <p14:creationId xmlns:p14="http://schemas.microsoft.com/office/powerpoint/2010/main" val="34222472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2"/>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4424363" y="0"/>
            <a:ext cx="3397250" cy="727075"/>
          </a:xfrm>
          <a:prstGeom prst="rect">
            <a:avLst/>
          </a:prstGeom>
        </p:spPr>
        <p:txBody>
          <a:bodyPr wrap="none">
            <a:spAutoFit/>
          </a:bodyPr>
          <a:lstStyle/>
          <a:p>
            <a:pPr fontAlgn="auto">
              <a:spcBef>
                <a:spcPts val="0"/>
              </a:spcBef>
              <a:spcAft>
                <a:spcPts val="0"/>
              </a:spcAft>
              <a:defRPr/>
            </a:pPr>
            <a:r>
              <a:rPr lang="en-US" altLang="en-US" sz="4125" b="1" kern="0" dirty="0">
                <a:solidFill>
                  <a:prstClr val="black"/>
                </a:solidFill>
                <a:latin typeface="+mn-lt"/>
                <a:cs typeface="+mn-cs"/>
              </a:rPr>
              <a:t>MCC’s (cont’d)</a:t>
            </a:r>
            <a:endParaRPr lang="en-US" sz="1688" kern="0" dirty="0">
              <a:solidFill>
                <a:prstClr val="black"/>
              </a:solidFill>
              <a:latin typeface="+mn-lt"/>
              <a:cs typeface="+mn-cs"/>
            </a:endParaRPr>
          </a:p>
        </p:txBody>
      </p:sp>
      <p:sp>
        <p:nvSpPr>
          <p:cNvPr id="3" name="Rectangle 2"/>
          <p:cNvSpPr/>
          <p:nvPr/>
        </p:nvSpPr>
        <p:spPr>
          <a:xfrm>
            <a:off x="666750" y="1357313"/>
            <a:ext cx="10858500" cy="3243262"/>
          </a:xfrm>
          <a:prstGeom prst="rect">
            <a:avLst/>
          </a:prstGeom>
        </p:spPr>
        <p:txBody>
          <a:bodyPr>
            <a:spAutoFit/>
          </a:bodyPr>
          <a:lstStyle/>
          <a:p>
            <a:pPr>
              <a:spcBef>
                <a:spcPct val="20000"/>
              </a:spcBef>
              <a:buClr>
                <a:srgbClr val="C0504D"/>
              </a:buClr>
              <a:defRPr/>
            </a:pPr>
            <a:r>
              <a:rPr lang="en-US" sz="2625" kern="0" dirty="0">
                <a:solidFill>
                  <a:prstClr val="black"/>
                </a:solidFill>
                <a:latin typeface="+mn-lt"/>
                <a:cs typeface="+mn-cs"/>
              </a:rPr>
              <a:t>3)  </a:t>
            </a:r>
            <a:r>
              <a:rPr lang="en-US" sz="2625" b="1" u="sng" kern="0" dirty="0">
                <a:solidFill>
                  <a:prstClr val="black"/>
                </a:solidFill>
                <a:latin typeface="+mn-lt"/>
                <a:cs typeface="+mn-cs"/>
              </a:rPr>
              <a:t>Acute exacerbation of some chronic conditions </a:t>
            </a:r>
          </a:p>
          <a:p>
            <a:pPr marL="428625" indent="-428625">
              <a:spcBef>
                <a:spcPct val="20000"/>
              </a:spcBef>
              <a:buFont typeface="Arial" panose="020B0604020202020204" pitchFamily="34" charset="0"/>
              <a:buChar char="•"/>
              <a:defRPr/>
            </a:pPr>
            <a:r>
              <a:rPr lang="en-US" sz="2625" kern="0" dirty="0">
                <a:solidFill>
                  <a:prstClr val="black"/>
                </a:solidFill>
                <a:latin typeface="+mn-lt"/>
                <a:cs typeface="+mn-cs"/>
              </a:rPr>
              <a:t>Acute exacerbation of chronic respiratory failure</a:t>
            </a:r>
          </a:p>
          <a:p>
            <a:pPr marL="428625" indent="-428625">
              <a:spcBef>
                <a:spcPct val="20000"/>
              </a:spcBef>
              <a:buFont typeface="Arial" panose="020B0604020202020204" pitchFamily="34" charset="0"/>
              <a:buChar char="•"/>
              <a:defRPr/>
            </a:pPr>
            <a:r>
              <a:rPr lang="en-US" sz="2625" kern="0" dirty="0">
                <a:solidFill>
                  <a:prstClr val="black"/>
                </a:solidFill>
                <a:latin typeface="+mn-lt"/>
                <a:cs typeface="+mn-cs"/>
              </a:rPr>
              <a:t>Acute exacerbation of chronic CHF (if type specified)</a:t>
            </a:r>
          </a:p>
          <a:p>
            <a:pPr marL="857250" lvl="1" indent="-428625">
              <a:lnSpc>
                <a:spcPct val="90000"/>
              </a:lnSpc>
              <a:spcBef>
                <a:spcPct val="20000"/>
              </a:spcBef>
              <a:buFont typeface="Wingdings 3" panose="05040102010807070707" pitchFamily="18" charset="2"/>
              <a:buChar char="¶"/>
              <a:defRPr/>
            </a:pPr>
            <a:r>
              <a:rPr lang="en-US" sz="2625" kern="0" dirty="0">
                <a:solidFill>
                  <a:prstClr val="black"/>
                </a:solidFill>
                <a:latin typeface="+mn-lt"/>
                <a:cs typeface="+mn-cs"/>
              </a:rPr>
              <a:t>428.23- Acute on chronic systolic heart failure</a:t>
            </a:r>
          </a:p>
          <a:p>
            <a:pPr marL="857250" lvl="1" indent="-428625">
              <a:lnSpc>
                <a:spcPct val="90000"/>
              </a:lnSpc>
              <a:spcBef>
                <a:spcPct val="20000"/>
              </a:spcBef>
              <a:buFont typeface="Wingdings 3" panose="05040102010807070707" pitchFamily="18" charset="2"/>
              <a:buChar char="¶"/>
              <a:defRPr/>
            </a:pPr>
            <a:r>
              <a:rPr lang="en-US" sz="2625" kern="0" dirty="0">
                <a:solidFill>
                  <a:prstClr val="black"/>
                </a:solidFill>
                <a:latin typeface="+mn-lt"/>
                <a:cs typeface="+mn-cs"/>
              </a:rPr>
              <a:t>428.33, Acute on chronic diastolic heart failure</a:t>
            </a:r>
          </a:p>
          <a:p>
            <a:pPr marL="857250" lvl="1" indent="-428625">
              <a:lnSpc>
                <a:spcPct val="90000"/>
              </a:lnSpc>
              <a:spcBef>
                <a:spcPct val="20000"/>
              </a:spcBef>
              <a:buFont typeface="Wingdings 3" panose="05040102010807070707" pitchFamily="18" charset="2"/>
              <a:buChar char="¶"/>
              <a:defRPr/>
            </a:pPr>
            <a:r>
              <a:rPr lang="en-US" sz="2625" kern="0" dirty="0">
                <a:solidFill>
                  <a:prstClr val="black"/>
                </a:solidFill>
                <a:latin typeface="+mn-lt"/>
                <a:cs typeface="+mn-cs"/>
              </a:rPr>
              <a:t>428.43- Acute on chronic combined systolic and diastolic heart failure</a:t>
            </a:r>
          </a:p>
          <a:p>
            <a:pPr marL="321469" indent="-321469" algn="ctr">
              <a:lnSpc>
                <a:spcPct val="90000"/>
              </a:lnSpc>
              <a:spcBef>
                <a:spcPct val="20000"/>
              </a:spcBef>
              <a:defRPr/>
            </a:pPr>
            <a:r>
              <a:rPr lang="en-US" sz="2625" b="1" u="sng" kern="0" dirty="0">
                <a:solidFill>
                  <a:prstClr val="black"/>
                </a:solidFill>
                <a:latin typeface="+mn-lt"/>
                <a:cs typeface="+mn-cs"/>
              </a:rPr>
              <a:t>These congestive heart failure codes are included on the MCC list</a:t>
            </a:r>
          </a:p>
        </p:txBody>
      </p:sp>
    </p:spTree>
    <p:extLst>
      <p:ext uri="{BB962C8B-B14F-4D97-AF65-F5344CB8AC3E}">
        <p14:creationId xmlns:p14="http://schemas.microsoft.com/office/powerpoint/2010/main" val="1834717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2"/>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1344613" y="0"/>
            <a:ext cx="9502775" cy="727075"/>
          </a:xfrm>
          <a:prstGeom prst="rect">
            <a:avLst/>
          </a:prstGeom>
        </p:spPr>
        <p:txBody>
          <a:bodyPr>
            <a:spAutoFit/>
          </a:bodyPr>
          <a:lstStyle/>
          <a:p>
            <a:pPr fontAlgn="auto">
              <a:spcBef>
                <a:spcPts val="0"/>
              </a:spcBef>
              <a:spcAft>
                <a:spcPts val="0"/>
              </a:spcAft>
              <a:defRPr/>
            </a:pPr>
            <a:r>
              <a:rPr lang="en-US" altLang="en-US" sz="4125" b="1" kern="0" dirty="0">
                <a:solidFill>
                  <a:prstClr val="black"/>
                </a:solidFill>
                <a:latin typeface="+mn-lt"/>
                <a:cs typeface="+mn-cs"/>
              </a:rPr>
              <a:t>IMPORTANCE OF CAPTURING CC’s/MCC’s</a:t>
            </a:r>
            <a:endParaRPr lang="en-US" sz="1688" kern="0" dirty="0">
              <a:solidFill>
                <a:prstClr val="black"/>
              </a:solidFill>
              <a:latin typeface="+mn-lt"/>
              <a:cs typeface="+mn-cs"/>
            </a:endParaRPr>
          </a:p>
        </p:txBody>
      </p:sp>
      <p:sp>
        <p:nvSpPr>
          <p:cNvPr id="3" name="Rectangle 2"/>
          <p:cNvSpPr/>
          <p:nvPr/>
        </p:nvSpPr>
        <p:spPr>
          <a:xfrm>
            <a:off x="630238" y="1285875"/>
            <a:ext cx="10931525" cy="5296065"/>
          </a:xfrm>
          <a:prstGeom prst="rect">
            <a:avLst/>
          </a:prstGeom>
        </p:spPr>
        <p:txBody>
          <a:bodyPr>
            <a:spAutoFit/>
          </a:bodyPr>
          <a:lstStyle/>
          <a:p>
            <a:pPr marL="321469" indent="-321469" algn="ctr">
              <a:spcBef>
                <a:spcPct val="20000"/>
              </a:spcBef>
              <a:defRPr/>
            </a:pPr>
            <a:r>
              <a:rPr lang="en-US" sz="2625" b="1" u="sng" kern="0" dirty="0">
                <a:solidFill>
                  <a:prstClr val="black"/>
                </a:solidFill>
                <a:latin typeface="+mn-lt"/>
                <a:cs typeface="+mn-cs"/>
              </a:rPr>
              <a:t>ARE THE PHYSICIAN’S PATIENTS REALLY HEALTHY?</a:t>
            </a:r>
          </a:p>
          <a:p>
            <a:pPr marL="321469" indent="-321469">
              <a:spcBef>
                <a:spcPct val="20000"/>
              </a:spcBef>
              <a:buFont typeface="Arial" charset="0"/>
              <a:buChar char="•"/>
              <a:defRPr/>
            </a:pPr>
            <a:r>
              <a:rPr lang="en-US" sz="2625" b="1" kern="0" dirty="0">
                <a:solidFill>
                  <a:prstClr val="black"/>
                </a:solidFill>
                <a:latin typeface="+mn-lt"/>
                <a:cs typeface="+mn-cs"/>
              </a:rPr>
              <a:t>Patients with acute &amp; chronic conditions:</a:t>
            </a:r>
          </a:p>
          <a:p>
            <a:pPr marL="857250" lvl="1" indent="-428625">
              <a:spcBef>
                <a:spcPct val="20000"/>
              </a:spcBef>
              <a:buFont typeface="Wingdings 3" panose="05040102010807070707" pitchFamily="18" charset="2"/>
              <a:buChar char="¶"/>
              <a:defRPr/>
            </a:pPr>
            <a:r>
              <a:rPr lang="en-US" sz="2625" b="1" kern="0" dirty="0">
                <a:solidFill>
                  <a:prstClr val="black"/>
                </a:solidFill>
                <a:latin typeface="+mn-lt"/>
                <a:cs typeface="+mn-cs"/>
              </a:rPr>
              <a:t>Require additional resources</a:t>
            </a:r>
          </a:p>
          <a:p>
            <a:pPr marL="857250" lvl="1" indent="-428625">
              <a:spcBef>
                <a:spcPct val="20000"/>
              </a:spcBef>
              <a:buFont typeface="Wingdings 3" panose="05040102010807070707" pitchFamily="18" charset="2"/>
              <a:buChar char="¶"/>
              <a:defRPr/>
            </a:pPr>
            <a:r>
              <a:rPr lang="en-US" sz="2625" b="1" kern="0" dirty="0">
                <a:solidFill>
                  <a:prstClr val="black"/>
                </a:solidFill>
                <a:latin typeface="+mn-lt"/>
                <a:cs typeface="+mn-cs"/>
              </a:rPr>
              <a:t>Necessitate more physician evaluation (including consults) and medical decision-making</a:t>
            </a:r>
          </a:p>
          <a:p>
            <a:pPr marL="857250" lvl="1" indent="-428625">
              <a:spcBef>
                <a:spcPct val="20000"/>
              </a:spcBef>
              <a:buFont typeface="Wingdings 3" panose="05040102010807070707" pitchFamily="18" charset="2"/>
              <a:buChar char="¶"/>
              <a:defRPr/>
            </a:pPr>
            <a:r>
              <a:rPr lang="en-US" sz="2625" b="1" kern="0" dirty="0">
                <a:solidFill>
                  <a:prstClr val="black"/>
                </a:solidFill>
                <a:latin typeface="+mn-lt"/>
                <a:cs typeface="+mn-cs"/>
              </a:rPr>
              <a:t>Often have a lengthier hospital stay</a:t>
            </a:r>
          </a:p>
          <a:p>
            <a:pPr marL="857250" lvl="1" indent="-428625">
              <a:spcBef>
                <a:spcPct val="20000"/>
              </a:spcBef>
              <a:buFont typeface="Wingdings 3" panose="05040102010807070707" pitchFamily="18" charset="2"/>
              <a:buChar char="¶"/>
              <a:defRPr/>
            </a:pPr>
            <a:r>
              <a:rPr lang="en-US" sz="2625" b="1" kern="0" dirty="0">
                <a:solidFill>
                  <a:prstClr val="black"/>
                </a:solidFill>
                <a:latin typeface="+mn-lt"/>
                <a:cs typeface="+mn-cs"/>
              </a:rPr>
              <a:t>Have a higher incidence of complications &amp; a higher risk of morbidity and mortality</a:t>
            </a:r>
          </a:p>
          <a:p>
            <a:pPr lvl="1">
              <a:spcBef>
                <a:spcPct val="20000"/>
              </a:spcBef>
              <a:defRPr/>
            </a:pPr>
            <a:endParaRPr lang="en-US" sz="2625" kern="0" dirty="0">
              <a:solidFill>
                <a:prstClr val="black"/>
              </a:solidFill>
              <a:latin typeface="+mn-lt"/>
              <a:cs typeface="+mn-cs"/>
            </a:endParaRPr>
          </a:p>
          <a:p>
            <a:pPr marL="321469" indent="-321469" algn="ctr">
              <a:spcBef>
                <a:spcPct val="20000"/>
              </a:spcBef>
              <a:defRPr/>
            </a:pPr>
            <a:r>
              <a:rPr lang="en-US" sz="3200" b="1" i="1" u="sng" kern="0" dirty="0">
                <a:solidFill>
                  <a:prstClr val="black"/>
                </a:solidFill>
                <a:latin typeface="+mn-lt"/>
                <a:cs typeface="+mn-cs"/>
              </a:rPr>
              <a:t>It is the </a:t>
            </a:r>
            <a:r>
              <a:rPr lang="en-US" sz="3200" b="1" i="1" u="sng" kern="0" dirty="0">
                <a:solidFill>
                  <a:prstClr val="black"/>
                </a:solidFill>
              </a:rPr>
              <a:t>ATTENDING PHYSICIAN’S </a:t>
            </a:r>
            <a:r>
              <a:rPr lang="en-US" sz="3200" b="1" i="1" u="sng" kern="0" dirty="0">
                <a:solidFill>
                  <a:prstClr val="black"/>
                </a:solidFill>
                <a:latin typeface="+mn-lt"/>
                <a:cs typeface="+mn-cs"/>
              </a:rPr>
              <a:t>responsibility to describe the complexity of the patients in the medical record.</a:t>
            </a:r>
          </a:p>
        </p:txBody>
      </p:sp>
    </p:spTree>
    <p:extLst>
      <p:ext uri="{BB962C8B-B14F-4D97-AF65-F5344CB8AC3E}">
        <p14:creationId xmlns:p14="http://schemas.microsoft.com/office/powerpoint/2010/main" val="528104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3"/>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1238250" y="0"/>
            <a:ext cx="9715500" cy="727075"/>
          </a:xfrm>
          <a:prstGeom prst="rect">
            <a:avLst/>
          </a:prstGeom>
        </p:spPr>
        <p:txBody>
          <a:bodyPr>
            <a:spAutoFit/>
          </a:bodyPr>
          <a:lstStyle/>
          <a:p>
            <a:pPr fontAlgn="auto">
              <a:spcBef>
                <a:spcPts val="0"/>
              </a:spcBef>
              <a:spcAft>
                <a:spcPts val="0"/>
              </a:spcAft>
              <a:defRPr/>
            </a:pPr>
            <a:r>
              <a:rPr lang="en-US" sz="4125" b="1" kern="0" dirty="0">
                <a:solidFill>
                  <a:prstClr val="black"/>
                </a:solidFill>
                <a:latin typeface="+mn-lt"/>
                <a:cs typeface="+mn-cs"/>
              </a:rPr>
              <a:t>REFRESHER ON MEDICARE SEVERITY-DRG’S</a:t>
            </a:r>
            <a:endParaRPr lang="en-US" sz="1688" kern="0" dirty="0">
              <a:solidFill>
                <a:prstClr val="black"/>
              </a:solidFill>
              <a:latin typeface="+mn-lt"/>
              <a:cs typeface="+mn-cs"/>
            </a:endParaRPr>
          </a:p>
        </p:txBody>
      </p:sp>
      <p:sp>
        <p:nvSpPr>
          <p:cNvPr id="3" name="Rectangle 2"/>
          <p:cNvSpPr/>
          <p:nvPr/>
        </p:nvSpPr>
        <p:spPr>
          <a:xfrm>
            <a:off x="309563" y="1479550"/>
            <a:ext cx="11001375" cy="4238625"/>
          </a:xfrm>
          <a:prstGeom prst="rect">
            <a:avLst/>
          </a:prstGeom>
        </p:spPr>
        <p:txBody>
          <a:bodyPr>
            <a:spAutoFit/>
          </a:bodyPr>
          <a:lstStyle/>
          <a:p>
            <a:pPr marL="506016" indent="-428625">
              <a:lnSpc>
                <a:spcPct val="80000"/>
              </a:lnSpc>
              <a:spcBef>
                <a:spcPts val="563"/>
              </a:spcBef>
              <a:buSzPct val="80000"/>
              <a:buFont typeface="Calibri" pitchFamily="34" charset="0"/>
              <a:buChar char="●"/>
              <a:defRPr/>
            </a:pPr>
            <a:endParaRPr lang="en-US" sz="2625" kern="0" dirty="0">
              <a:solidFill>
                <a:prstClr val="black"/>
              </a:solidFill>
              <a:latin typeface="+mn-lt"/>
              <a:cs typeface="+mn-cs"/>
            </a:endParaRPr>
          </a:p>
          <a:p>
            <a:pPr marL="506016" indent="-428625">
              <a:lnSpc>
                <a:spcPct val="80000"/>
              </a:lnSpc>
              <a:spcBef>
                <a:spcPts val="563"/>
              </a:spcBef>
              <a:buSzPct val="80000"/>
              <a:buFont typeface="Calibri" pitchFamily="34" charset="0"/>
              <a:buChar char="●"/>
              <a:defRPr/>
            </a:pPr>
            <a:r>
              <a:rPr lang="en-US" sz="2625" u="sng" kern="0" dirty="0">
                <a:solidFill>
                  <a:prstClr val="black"/>
                </a:solidFill>
                <a:latin typeface="+mn-lt"/>
                <a:cs typeface="+mn-cs"/>
              </a:rPr>
              <a:t>Major CCs</a:t>
            </a:r>
            <a:r>
              <a:rPr lang="en-US" sz="2625" kern="0" dirty="0">
                <a:solidFill>
                  <a:prstClr val="black"/>
                </a:solidFill>
                <a:latin typeface="+mn-lt"/>
                <a:cs typeface="+mn-cs"/>
              </a:rPr>
              <a:t>-Identification and formulation of a list of clinical conditions that consume a proportionally larger amount of hospital resources and contribute to a longer length of stay, beyond regular CCs .</a:t>
            </a:r>
          </a:p>
          <a:p>
            <a:pPr marL="506016" indent="-428625">
              <a:lnSpc>
                <a:spcPct val="80000"/>
              </a:lnSpc>
              <a:spcBef>
                <a:spcPts val="563"/>
              </a:spcBef>
              <a:buSzPct val="80000"/>
              <a:buFont typeface="Calibri" pitchFamily="34" charset="0"/>
              <a:buChar char="●"/>
              <a:defRPr/>
            </a:pPr>
            <a:endParaRPr lang="en-US" sz="2625" kern="0" dirty="0">
              <a:solidFill>
                <a:prstClr val="black"/>
              </a:solidFill>
              <a:latin typeface="+mn-lt"/>
              <a:cs typeface="+mn-cs"/>
            </a:endParaRPr>
          </a:p>
          <a:p>
            <a:pPr marL="506016" indent="-428625">
              <a:lnSpc>
                <a:spcPct val="80000"/>
              </a:lnSpc>
              <a:spcBef>
                <a:spcPts val="563"/>
              </a:spcBef>
              <a:buSzPct val="80000"/>
              <a:buFont typeface="Calibri" pitchFamily="34" charset="0"/>
              <a:buChar char="●"/>
              <a:defRPr/>
            </a:pPr>
            <a:r>
              <a:rPr lang="en-US" sz="2625" u="sng" kern="0" dirty="0">
                <a:solidFill>
                  <a:prstClr val="black"/>
                </a:solidFill>
                <a:latin typeface="+mn-lt"/>
                <a:cs typeface="+mn-cs"/>
              </a:rPr>
              <a:t>Secondary clinical conditions</a:t>
            </a:r>
            <a:r>
              <a:rPr lang="en-US" sz="2625" kern="0" dirty="0">
                <a:solidFill>
                  <a:prstClr val="black"/>
                </a:solidFill>
                <a:latin typeface="+mn-lt"/>
                <a:cs typeface="+mn-cs"/>
              </a:rPr>
              <a:t>, associated with principal diagnosis</a:t>
            </a:r>
            <a:r>
              <a:rPr lang="en-US" sz="2625" kern="0" dirty="0">
                <a:solidFill>
                  <a:prstClr val="black"/>
                </a:solidFill>
                <a:latin typeface="+mn-lt"/>
              </a:rPr>
              <a:t>=higher level of patient acuity</a:t>
            </a:r>
          </a:p>
          <a:p>
            <a:pPr marL="506016" indent="-428625">
              <a:lnSpc>
                <a:spcPct val="80000"/>
              </a:lnSpc>
              <a:spcBef>
                <a:spcPts val="563"/>
              </a:spcBef>
              <a:buSzPct val="80000"/>
              <a:buFont typeface="Calibri" pitchFamily="34" charset="0"/>
              <a:buChar char="●"/>
              <a:defRPr/>
            </a:pPr>
            <a:endParaRPr lang="en-US" sz="2625" kern="0" dirty="0">
              <a:solidFill>
                <a:prstClr val="black"/>
              </a:solidFill>
              <a:latin typeface="+mn-lt"/>
            </a:endParaRPr>
          </a:p>
          <a:p>
            <a:pPr marL="506016" indent="-428625">
              <a:lnSpc>
                <a:spcPct val="80000"/>
              </a:lnSpc>
              <a:spcBef>
                <a:spcPts val="563"/>
              </a:spcBef>
              <a:buSzPct val="80000"/>
              <a:buFont typeface="Calibri" pitchFamily="34" charset="0"/>
              <a:buChar char="●"/>
              <a:defRPr/>
            </a:pPr>
            <a:endParaRPr lang="en-US" sz="2625" kern="0" dirty="0">
              <a:solidFill>
                <a:prstClr val="black"/>
              </a:solidFill>
              <a:latin typeface="+mn-lt"/>
            </a:endParaRPr>
          </a:p>
          <a:p>
            <a:pPr marL="599778" lvl="1" indent="-221754" algn="ctr">
              <a:lnSpc>
                <a:spcPct val="80000"/>
              </a:lnSpc>
              <a:spcBef>
                <a:spcPts val="516"/>
              </a:spcBef>
              <a:buFont typeface="Verdana" pitchFamily="34" charset="0"/>
              <a:buChar char="◦"/>
              <a:defRPr/>
            </a:pPr>
            <a:r>
              <a:rPr lang="en-US" sz="3200" b="1" i="1" u="sng" kern="0" dirty="0">
                <a:solidFill>
                  <a:prstClr val="black"/>
                </a:solidFill>
                <a:latin typeface="+mn-lt"/>
              </a:rPr>
              <a:t>Increased Hospital Costs -- Increased Level of Reimbursement</a:t>
            </a:r>
          </a:p>
        </p:txBody>
      </p:sp>
    </p:spTree>
    <p:extLst>
      <p:ext uri="{BB962C8B-B14F-4D97-AF65-F5344CB8AC3E}">
        <p14:creationId xmlns:p14="http://schemas.microsoft.com/office/powerpoint/2010/main" val="3899660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2"/>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3348038" y="0"/>
            <a:ext cx="5507037" cy="727075"/>
          </a:xfrm>
          <a:prstGeom prst="rect">
            <a:avLst/>
          </a:prstGeom>
        </p:spPr>
        <p:txBody>
          <a:bodyPr wrap="none">
            <a:spAutoFit/>
          </a:bodyPr>
          <a:lstStyle/>
          <a:p>
            <a:pPr fontAlgn="auto">
              <a:spcBef>
                <a:spcPts val="0"/>
              </a:spcBef>
              <a:spcAft>
                <a:spcPts val="0"/>
              </a:spcAft>
              <a:defRPr/>
            </a:pPr>
            <a:r>
              <a:rPr lang="en-US" altLang="en-US" sz="4125" b="1" kern="0" dirty="0">
                <a:solidFill>
                  <a:prstClr val="black"/>
                </a:solidFill>
                <a:latin typeface="+mn-lt"/>
                <a:cs typeface="+mn-cs"/>
              </a:rPr>
              <a:t>WHAT REALLY COUNTS?</a:t>
            </a:r>
            <a:endParaRPr lang="en-US" sz="1688" kern="0" dirty="0">
              <a:solidFill>
                <a:prstClr val="black"/>
              </a:solidFill>
              <a:latin typeface="+mn-lt"/>
              <a:cs typeface="+mn-cs"/>
            </a:endParaRPr>
          </a:p>
        </p:txBody>
      </p:sp>
      <p:sp>
        <p:nvSpPr>
          <p:cNvPr id="3" name="Rectangle 2"/>
          <p:cNvSpPr/>
          <p:nvPr/>
        </p:nvSpPr>
        <p:spPr>
          <a:xfrm>
            <a:off x="738188" y="1214438"/>
            <a:ext cx="10715625" cy="3323987"/>
          </a:xfrm>
          <a:prstGeom prst="rect">
            <a:avLst/>
          </a:prstGeom>
        </p:spPr>
        <p:txBody>
          <a:bodyPr>
            <a:spAutoFit/>
          </a:bodyPr>
          <a:lstStyle/>
          <a:p>
            <a:pPr marL="506016" indent="-428625">
              <a:spcBef>
                <a:spcPts val="0"/>
              </a:spcBef>
              <a:buSzPct val="80000"/>
              <a:buFont typeface="Arial" panose="020B0604020202020204" pitchFamily="34" charset="0"/>
              <a:buChar char="•"/>
              <a:defRPr/>
            </a:pPr>
            <a:r>
              <a:rPr lang="en-US" sz="2625" kern="0" dirty="0">
                <a:solidFill>
                  <a:prstClr val="black"/>
                </a:solidFill>
                <a:latin typeface="+mn-lt"/>
                <a:cs typeface="+mn-cs"/>
              </a:rPr>
              <a:t>Specificity in Documentation</a:t>
            </a:r>
          </a:p>
          <a:p>
            <a:pPr marL="506016" indent="-428625">
              <a:spcBef>
                <a:spcPts val="0"/>
              </a:spcBef>
              <a:buSzPct val="80000"/>
              <a:buFont typeface="Arial" panose="020B0604020202020204" pitchFamily="34" charset="0"/>
              <a:buChar char="•"/>
              <a:defRPr/>
            </a:pPr>
            <a:endParaRPr lang="en-US" sz="2625" kern="0" dirty="0">
              <a:solidFill>
                <a:prstClr val="black"/>
              </a:solidFill>
              <a:latin typeface="+mn-lt"/>
              <a:cs typeface="+mn-cs"/>
            </a:endParaRPr>
          </a:p>
          <a:p>
            <a:pPr marL="506016" indent="-428625">
              <a:spcBef>
                <a:spcPts val="0"/>
              </a:spcBef>
              <a:buSzPct val="80000"/>
              <a:buFont typeface="Arial" panose="020B0604020202020204" pitchFamily="34" charset="0"/>
              <a:buChar char="•"/>
              <a:defRPr/>
            </a:pPr>
            <a:r>
              <a:rPr lang="en-US" sz="2625" kern="0" dirty="0">
                <a:solidFill>
                  <a:prstClr val="black"/>
                </a:solidFill>
                <a:latin typeface="+mn-lt"/>
                <a:cs typeface="+mn-cs"/>
              </a:rPr>
              <a:t>Bridging the gap between clinical &amp; ICD-10 classification language</a:t>
            </a:r>
          </a:p>
          <a:p>
            <a:pPr marL="506016" indent="-428625">
              <a:spcBef>
                <a:spcPts val="0"/>
              </a:spcBef>
              <a:buSzPct val="80000"/>
              <a:buFont typeface="Arial" panose="020B0604020202020204" pitchFamily="34" charset="0"/>
              <a:buChar char="•"/>
              <a:defRPr/>
            </a:pPr>
            <a:endParaRPr lang="en-US" sz="2625" kern="0" dirty="0">
              <a:solidFill>
                <a:prstClr val="black"/>
              </a:solidFill>
              <a:latin typeface="+mn-lt"/>
              <a:cs typeface="+mn-cs"/>
            </a:endParaRPr>
          </a:p>
          <a:p>
            <a:pPr marL="506016" indent="-428625">
              <a:spcBef>
                <a:spcPts val="0"/>
              </a:spcBef>
              <a:buSzPct val="80000"/>
              <a:buFont typeface="Arial" panose="020B0604020202020204" pitchFamily="34" charset="0"/>
              <a:buChar char="•"/>
              <a:defRPr/>
            </a:pPr>
            <a:r>
              <a:rPr lang="en-US" sz="2625" kern="0" dirty="0">
                <a:solidFill>
                  <a:prstClr val="black"/>
                </a:solidFill>
                <a:latin typeface="+mn-lt"/>
              </a:rPr>
              <a:t>Call &amp; Describe it as you see it: TELL THE PATIENT’S COMPLETE CLINICAL STORY.</a:t>
            </a:r>
          </a:p>
          <a:p>
            <a:pPr marL="506016" indent="-428625">
              <a:spcBef>
                <a:spcPts val="0"/>
              </a:spcBef>
              <a:buSzPct val="80000"/>
              <a:buFont typeface="Arial" panose="020B0604020202020204" pitchFamily="34" charset="0"/>
              <a:buChar char="•"/>
              <a:defRPr/>
            </a:pPr>
            <a:r>
              <a:rPr lang="en-US" sz="2625" kern="0" dirty="0">
                <a:solidFill>
                  <a:prstClr val="black"/>
                </a:solidFill>
                <a:latin typeface="+mn-lt"/>
              </a:rPr>
              <a:t>Capturing the clinical facts and translating them into meaningful documentation that supports the medical necessity and level of care</a:t>
            </a:r>
          </a:p>
        </p:txBody>
      </p:sp>
      <p:graphicFrame>
        <p:nvGraphicFramePr>
          <p:cNvPr id="7" name="Diagram 6"/>
          <p:cNvGraphicFramePr/>
          <p:nvPr/>
        </p:nvGraphicFramePr>
        <p:xfrm>
          <a:off x="309563" y="4650716"/>
          <a:ext cx="10458450" cy="1114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29513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3"/>
          <a:srcRect/>
          <a:stretch>
            <a:fillRect/>
          </a:stretch>
        </p:blipFill>
        <p:spPr bwMode="auto">
          <a:xfrm>
            <a:off x="309563" y="720725"/>
            <a:ext cx="11572875" cy="38100"/>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2667000" y="0"/>
            <a:ext cx="6858000" cy="784225"/>
          </a:xfrm>
          <a:prstGeom prst="rect">
            <a:avLst/>
          </a:prstGeom>
        </p:spPr>
        <p:txBody>
          <a:bodyPr>
            <a:spAutoFit/>
          </a:bodyPr>
          <a:lstStyle/>
          <a:p>
            <a:pPr fontAlgn="auto">
              <a:spcBef>
                <a:spcPts val="0"/>
              </a:spcBef>
              <a:spcAft>
                <a:spcPts val="0"/>
              </a:spcAft>
              <a:defRPr/>
            </a:pPr>
            <a:r>
              <a:rPr lang="en-US" altLang="en-US" sz="4125" b="1" kern="0" dirty="0">
                <a:solidFill>
                  <a:prstClr val="black"/>
                </a:solidFill>
                <a:latin typeface="+mn-lt"/>
                <a:cs typeface="+mn-cs"/>
              </a:rPr>
              <a:t>WIN – WIN SITUATION?  </a:t>
            </a:r>
            <a:r>
              <a:rPr lang="en-US" altLang="en-US" sz="4500" b="1" kern="0" dirty="0">
                <a:solidFill>
                  <a:prstClr val="black"/>
                </a:solidFill>
                <a:latin typeface="+mn-lt"/>
                <a:cs typeface="+mn-cs"/>
              </a:rPr>
              <a:t>YES!</a:t>
            </a:r>
            <a:endParaRPr lang="en-US" sz="1688" kern="0" dirty="0">
              <a:solidFill>
                <a:prstClr val="black"/>
              </a:solidFill>
              <a:latin typeface="+mn-lt"/>
              <a:cs typeface="+mn-cs"/>
            </a:endParaRPr>
          </a:p>
        </p:txBody>
      </p:sp>
      <p:graphicFrame>
        <p:nvGraphicFramePr>
          <p:cNvPr id="6" name="Content Placeholder 6"/>
          <p:cNvGraphicFramePr>
            <a:graphicFrameLocks/>
          </p:cNvGraphicFramePr>
          <p:nvPr/>
        </p:nvGraphicFramePr>
        <p:xfrm>
          <a:off x="120321" y="887982"/>
          <a:ext cx="10938085" cy="47105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8842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1B58-56E1-4586-AA41-43F1BF6F4E2A}"/>
              </a:ext>
            </a:extLst>
          </p:cNvPr>
          <p:cNvSpPr>
            <a:spLocks noGrp="1"/>
          </p:cNvSpPr>
          <p:nvPr>
            <p:ph type="title"/>
          </p:nvPr>
        </p:nvSpPr>
        <p:spPr/>
        <p:txBody>
          <a:bodyPr/>
          <a:lstStyle/>
          <a:p>
            <a:pPr algn="ctr"/>
            <a:r>
              <a:rPr lang="en-US" b="1" dirty="0"/>
              <a:t>RESOURCES</a:t>
            </a:r>
          </a:p>
        </p:txBody>
      </p:sp>
      <p:sp>
        <p:nvSpPr>
          <p:cNvPr id="3" name="Content Placeholder 2">
            <a:extLst>
              <a:ext uri="{FF2B5EF4-FFF2-40B4-BE49-F238E27FC236}">
                <a16:creationId xmlns:a16="http://schemas.microsoft.com/office/drawing/2014/main" id="{908EBBF9-3D48-4C50-AF4C-A1F70B058672}"/>
              </a:ext>
            </a:extLst>
          </p:cNvPr>
          <p:cNvSpPr>
            <a:spLocks noGrp="1"/>
          </p:cNvSpPr>
          <p:nvPr>
            <p:ph idx="1"/>
          </p:nvPr>
        </p:nvSpPr>
        <p:spPr/>
        <p:txBody>
          <a:bodyPr>
            <a:normAutofit fontScale="62500" lnSpcReduction="20000"/>
          </a:bodyPr>
          <a:lstStyle/>
          <a:p>
            <a:pPr>
              <a:spcBef>
                <a:spcPct val="20000"/>
              </a:spcBef>
              <a:buClr>
                <a:srgbClr val="C0504D"/>
              </a:buClr>
              <a:defRPr/>
            </a:pPr>
            <a:r>
              <a:rPr lang="en-US" altLang="en-US" sz="3500" b="1" kern="0" dirty="0"/>
              <a:t>CMS Hospital Acquired Conditions webpage:</a:t>
            </a:r>
          </a:p>
          <a:p>
            <a:pPr>
              <a:spcBef>
                <a:spcPct val="20000"/>
              </a:spcBef>
              <a:buClr>
                <a:srgbClr val="C0504D"/>
              </a:buClr>
              <a:defRPr/>
            </a:pPr>
            <a:r>
              <a:rPr lang="en-US" altLang="en-US" sz="3500" b="1" kern="0" dirty="0">
                <a:hlinkClick r:id="rId2">
                  <a:extLst>
                    <a:ext uri="{A12FA001-AC4F-418D-AE19-62706E023703}">
                      <ahyp:hlinkClr xmlns="" xmlns:ahyp="http://schemas.microsoft.com/office/drawing/2018/hyperlinkcolor" val="tx"/>
                    </a:ext>
                  </a:extLst>
                </a:hlinkClick>
              </a:rPr>
              <a:t>http://www.cms.hhs.gov/HospitalAcqCond/01_Overview.asp</a:t>
            </a:r>
            <a:r>
              <a:rPr lang="en-US" altLang="en-US" sz="3500" b="1" kern="0" dirty="0"/>
              <a:t> </a:t>
            </a:r>
          </a:p>
          <a:p>
            <a:pPr>
              <a:spcBef>
                <a:spcPct val="20000"/>
              </a:spcBef>
              <a:defRPr/>
            </a:pPr>
            <a:r>
              <a:rPr lang="en-US" altLang="en-US" sz="3500" b="1" kern="0" dirty="0"/>
              <a:t>AHIMA Education coding modules, ICD10 Training modules CCS certification</a:t>
            </a:r>
          </a:p>
          <a:p>
            <a:pPr>
              <a:spcBef>
                <a:spcPct val="20000"/>
              </a:spcBef>
              <a:defRPr/>
            </a:pPr>
            <a:r>
              <a:rPr lang="en-US" altLang="en-US" sz="3500" b="1" kern="0" dirty="0">
                <a:hlinkClick r:id="rId3">
                  <a:extLst>
                    <a:ext uri="{A12FA001-AC4F-418D-AE19-62706E023703}">
                      <ahyp:hlinkClr xmlns="" xmlns:ahyp="http://schemas.microsoft.com/office/drawing/2018/hyperlinkcolor" val="tx"/>
                    </a:ext>
                  </a:extLst>
                </a:hlinkClick>
              </a:rPr>
              <a:t>http://ahima.org</a:t>
            </a:r>
            <a:endParaRPr lang="en-US" altLang="en-US" sz="3500" b="1" kern="0" dirty="0"/>
          </a:p>
          <a:p>
            <a:pPr marL="267891" indent="-267891">
              <a:spcBef>
                <a:spcPct val="20000"/>
              </a:spcBef>
              <a:defRPr/>
            </a:pPr>
            <a:r>
              <a:rPr lang="en-US" altLang="en-US" sz="3500" b="1" kern="0" dirty="0"/>
              <a:t>CMS VBP White Paper (2007):</a:t>
            </a:r>
          </a:p>
          <a:p>
            <a:pPr marL="267891" indent="-267891">
              <a:spcBef>
                <a:spcPct val="20000"/>
              </a:spcBef>
              <a:defRPr/>
            </a:pPr>
            <a:r>
              <a:rPr lang="en-US" altLang="en-US" sz="3500" b="1" kern="0" dirty="0">
                <a:hlinkClick r:id="rId4">
                  <a:extLst>
                    <a:ext uri="{A12FA001-AC4F-418D-AE19-62706E023703}">
                      <ahyp:hlinkClr xmlns="" xmlns:ahyp="http://schemas.microsoft.com/office/drawing/2018/hyperlinkcolor" val="tx"/>
                    </a:ext>
                  </a:extLst>
                </a:hlinkClick>
              </a:rPr>
              <a:t>http://www.cms.hhs.gov/AcuteInpatientPPS/downloads/hospital_VBP_plan_issues_paper.pdf</a:t>
            </a:r>
            <a:endParaRPr lang="en-US" altLang="en-US" sz="3500" b="1" kern="0" dirty="0"/>
          </a:p>
          <a:p>
            <a:pPr>
              <a:spcBef>
                <a:spcPct val="20000"/>
              </a:spcBef>
              <a:buClr>
                <a:srgbClr val="C0504D"/>
              </a:buClr>
              <a:defRPr/>
            </a:pPr>
            <a:r>
              <a:rPr lang="en-US" altLang="en-US" sz="3500" b="1" kern="0" dirty="0"/>
              <a:t>CMS FY2020 IPPS download page (for MCC, CC and MSDRG tables):</a:t>
            </a:r>
          </a:p>
          <a:p>
            <a:pPr>
              <a:spcBef>
                <a:spcPct val="20000"/>
              </a:spcBef>
              <a:buClr>
                <a:srgbClr val="C0504D"/>
              </a:buClr>
              <a:defRPr/>
            </a:pPr>
            <a:r>
              <a:rPr lang="en-US" altLang="en-US" sz="3500" b="1" kern="0" dirty="0">
                <a:hlinkClick r:id="rId5">
                  <a:extLst>
                    <a:ext uri="{A12FA001-AC4F-418D-AE19-62706E023703}">
                      <ahyp:hlinkClr xmlns="" xmlns:ahyp="http://schemas.microsoft.com/office/drawing/2018/hyperlinkcolor" val="tx"/>
                    </a:ext>
                  </a:extLst>
                </a:hlinkClick>
              </a:rPr>
              <a:t>http://www.cms.hhs.gov/AcuteInpatientPPS/IPPS2009/List.asp</a:t>
            </a:r>
            <a:r>
              <a:rPr lang="en-US" altLang="en-US" sz="3500" b="1" kern="0" dirty="0"/>
              <a:t> </a:t>
            </a:r>
          </a:p>
          <a:p>
            <a:pPr eaLnBrk="0" hangingPunct="0">
              <a:lnSpc>
                <a:spcPct val="115000"/>
              </a:lnSpc>
              <a:spcBef>
                <a:spcPts val="0"/>
              </a:spcBef>
              <a:spcAft>
                <a:spcPts val="938"/>
              </a:spcAft>
              <a:defRPr/>
            </a:pPr>
            <a:r>
              <a:rPr lang="en-US" sz="3500" b="1" kern="0" dirty="0" err="1">
                <a:ea typeface="Calibri"/>
                <a:cs typeface="Times New Roman"/>
              </a:rPr>
              <a:t>Avrill</a:t>
            </a:r>
            <a:r>
              <a:rPr lang="en-US" sz="3500" b="1" kern="0" dirty="0">
                <a:ea typeface="Calibri"/>
                <a:cs typeface="Times New Roman"/>
              </a:rPr>
              <a:t> RF, Goldfield N, Hughes JS, </a:t>
            </a:r>
            <a:r>
              <a:rPr lang="en-US" sz="3500" b="1" kern="0" dirty="0" err="1">
                <a:ea typeface="Calibri"/>
                <a:cs typeface="Times New Roman"/>
              </a:rPr>
              <a:t>Bonazelli</a:t>
            </a:r>
            <a:r>
              <a:rPr lang="en-US" sz="3500" b="1" kern="0" dirty="0">
                <a:ea typeface="Calibri"/>
                <a:cs typeface="Times New Roman"/>
              </a:rPr>
              <a:t> J, McCullough EC, Steinbeck BA, Mullin R, Tang AM, Muldoon J, Turner L, Gay J. </a:t>
            </a:r>
            <a:r>
              <a:rPr lang="en-US" sz="3500" b="1" i="1" kern="0" dirty="0">
                <a:ea typeface="Calibri"/>
                <a:cs typeface="Times New Roman"/>
              </a:rPr>
              <a:t>All Patient Refined Diagnosis Related Groups (APR-DRGs) Version 20.0: Methodology Overview</a:t>
            </a:r>
            <a:r>
              <a:rPr lang="en-US" sz="3500" b="1" kern="0" dirty="0">
                <a:ea typeface="Calibri"/>
                <a:cs typeface="Times New Roman"/>
              </a:rPr>
              <a:t>. Wallingford, CT: 3M Health Information Systems; 2003.</a:t>
            </a:r>
            <a:endParaRPr lang="en-US" dirty="0"/>
          </a:p>
        </p:txBody>
      </p:sp>
    </p:spTree>
    <p:extLst>
      <p:ext uri="{BB962C8B-B14F-4D97-AF65-F5344CB8AC3E}">
        <p14:creationId xmlns:p14="http://schemas.microsoft.com/office/powerpoint/2010/main" val="3501523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BDC-FF31-4331-ABE5-AFEA575D252D}"/>
              </a:ext>
            </a:extLst>
          </p:cNvPr>
          <p:cNvSpPr>
            <a:spLocks noGrp="1"/>
          </p:cNvSpPr>
          <p:nvPr>
            <p:ph type="title"/>
          </p:nvPr>
        </p:nvSpPr>
        <p:spPr/>
        <p:txBody>
          <a:bodyPr/>
          <a:lstStyle/>
          <a:p>
            <a:pPr algn="ctr"/>
            <a:r>
              <a:rPr lang="en-US" b="1" dirty="0"/>
              <a:t>RESOURCES</a:t>
            </a:r>
            <a:endParaRPr lang="en-US" dirty="0"/>
          </a:p>
        </p:txBody>
      </p:sp>
      <p:sp>
        <p:nvSpPr>
          <p:cNvPr id="3" name="Content Placeholder 2">
            <a:extLst>
              <a:ext uri="{FF2B5EF4-FFF2-40B4-BE49-F238E27FC236}">
                <a16:creationId xmlns:a16="http://schemas.microsoft.com/office/drawing/2014/main" id="{0BD06FCF-D4B3-4297-B707-02C5CD7D757F}"/>
              </a:ext>
            </a:extLst>
          </p:cNvPr>
          <p:cNvSpPr>
            <a:spLocks noGrp="1"/>
          </p:cNvSpPr>
          <p:nvPr>
            <p:ph idx="1"/>
          </p:nvPr>
        </p:nvSpPr>
        <p:spPr/>
        <p:txBody>
          <a:bodyPr>
            <a:normAutofit/>
          </a:bodyPr>
          <a:lstStyle/>
          <a:p>
            <a:pPr eaLnBrk="0" hangingPunct="0">
              <a:lnSpc>
                <a:spcPct val="115000"/>
              </a:lnSpc>
              <a:spcBef>
                <a:spcPts val="0"/>
              </a:spcBef>
              <a:spcAft>
                <a:spcPts val="938"/>
              </a:spcAft>
              <a:defRPr/>
            </a:pPr>
            <a:endParaRPr lang="en-US" sz="1500" b="1" kern="0" dirty="0">
              <a:ea typeface="Calibri"/>
              <a:cs typeface="Times New Roman"/>
            </a:endParaRPr>
          </a:p>
          <a:p>
            <a:pPr eaLnBrk="0" hangingPunct="0">
              <a:lnSpc>
                <a:spcPct val="115000"/>
              </a:lnSpc>
              <a:spcBef>
                <a:spcPts val="0"/>
              </a:spcBef>
              <a:spcAft>
                <a:spcPts val="938"/>
              </a:spcAft>
              <a:defRPr/>
            </a:pPr>
            <a:r>
              <a:rPr lang="en-US" sz="2000" b="1" kern="0" dirty="0">
                <a:hlinkClick r:id="rId2">
                  <a:extLst>
                    <a:ext uri="{A12FA001-AC4F-418D-AE19-62706E023703}">
                      <ahyp:hlinkClr xmlns="" xmlns:ahyp="http://schemas.microsoft.com/office/drawing/2018/hyperlinkcolor" val="tx"/>
                    </a:ext>
                  </a:extLst>
                </a:hlinkClick>
              </a:rPr>
              <a:t>http://www.modernhealthcare.com/article/20070424/INFO/70424001#ixzz2EmOes8 U</a:t>
            </a:r>
            <a:endParaRPr lang="en-US" sz="2000" b="1" kern="0" dirty="0"/>
          </a:p>
          <a:p>
            <a:pPr eaLnBrk="0" hangingPunct="0">
              <a:lnSpc>
                <a:spcPct val="115000"/>
              </a:lnSpc>
              <a:spcBef>
                <a:spcPts val="0"/>
              </a:spcBef>
              <a:spcAft>
                <a:spcPts val="938"/>
              </a:spcAft>
              <a:defRPr/>
            </a:pPr>
            <a:r>
              <a:rPr lang="en-US" sz="2000" b="1" kern="0" dirty="0">
                <a:ea typeface="Calibri"/>
                <a:cs typeface="Times New Roman"/>
                <a:hlinkClick r:id="rId3">
                  <a:extLst>
                    <a:ext uri="{A12FA001-AC4F-418D-AE19-62706E023703}">
                      <ahyp:hlinkClr xmlns="" xmlns:ahyp="http://schemas.microsoft.com/office/drawing/2018/hyperlinkcolor" val="tx"/>
                    </a:ext>
                  </a:extLst>
                </a:hlinkClick>
              </a:rPr>
              <a:t>http://www.cms.hhs.gov/AcuteInpatientPPS/01_overview.asp</a:t>
            </a:r>
            <a:endParaRPr lang="en-US" sz="2000" b="1" kern="0" dirty="0">
              <a:ea typeface="Calibri"/>
              <a:cs typeface="Times New Roman"/>
            </a:endParaRPr>
          </a:p>
          <a:p>
            <a:pPr eaLnBrk="0" hangingPunct="0">
              <a:lnSpc>
                <a:spcPct val="115000"/>
              </a:lnSpc>
              <a:spcBef>
                <a:spcPts val="0"/>
              </a:spcBef>
              <a:spcAft>
                <a:spcPts val="938"/>
              </a:spcAft>
              <a:defRPr/>
            </a:pPr>
            <a:r>
              <a:rPr lang="en-US" sz="2000" b="1" u="sng" kern="0" dirty="0">
                <a:hlinkClick r:id="rId4">
                  <a:extLst>
                    <a:ext uri="{A12FA001-AC4F-418D-AE19-62706E023703}">
                      <ahyp:hlinkClr xmlns="" xmlns:ahyp="http://schemas.microsoft.com/office/drawing/2018/hyperlinkcolor" val="tx"/>
                    </a:ext>
                  </a:extLst>
                </a:hlinkClick>
              </a:rPr>
              <a:t>http://www.hfma.org/Templates/InteriorMaster.aspx?id=3277</a:t>
            </a:r>
            <a:endParaRPr lang="en-US" sz="2000" b="1" u="sng" kern="0" dirty="0"/>
          </a:p>
          <a:p>
            <a:pPr eaLnBrk="0" hangingPunct="0">
              <a:lnSpc>
                <a:spcPct val="115000"/>
              </a:lnSpc>
              <a:spcBef>
                <a:spcPts val="0"/>
              </a:spcBef>
              <a:spcAft>
                <a:spcPts val="938"/>
              </a:spcAft>
              <a:defRPr/>
            </a:pPr>
            <a:r>
              <a:rPr lang="en-US" sz="2000" b="1" kern="0" dirty="0">
                <a:ea typeface="Calibri"/>
                <a:cs typeface="Times New Roman"/>
                <a:hlinkClick r:id="rId3">
                  <a:extLst>
                    <a:ext uri="{A12FA001-AC4F-418D-AE19-62706E023703}">
                      <ahyp:hlinkClr xmlns="" xmlns:ahyp="http://schemas.microsoft.com/office/drawing/2018/hyperlinkcolor" val="tx"/>
                    </a:ext>
                  </a:extLst>
                </a:hlinkClick>
              </a:rPr>
              <a:t>http://www.cms.hhs.gov/AcuteInpatientPPS/01_overview.asp</a:t>
            </a:r>
            <a:r>
              <a:rPr lang="en-US" sz="2000" b="1" kern="0" dirty="0">
                <a:ea typeface="Calibri"/>
                <a:cs typeface="Times New Roman"/>
              </a:rPr>
              <a:t> </a:t>
            </a:r>
          </a:p>
          <a:p>
            <a:pPr eaLnBrk="0" hangingPunct="0">
              <a:lnSpc>
                <a:spcPct val="115000"/>
              </a:lnSpc>
              <a:spcBef>
                <a:spcPts val="0"/>
              </a:spcBef>
              <a:spcAft>
                <a:spcPts val="938"/>
              </a:spcAft>
              <a:defRPr/>
            </a:pPr>
            <a:r>
              <a:rPr lang="en-US" sz="2000" b="1" dirty="0">
                <a:hlinkClick r:id="rId5">
                  <a:extLst>
                    <a:ext uri="{A12FA001-AC4F-418D-AE19-62706E023703}">
                      <ahyp:hlinkClr xmlns="" xmlns:ahyp="http://schemas.microsoft.com/office/drawing/2018/hyperlinkcolor" val="tx"/>
                    </a:ext>
                  </a:extLst>
                </a:hlinkClick>
              </a:rPr>
              <a:t>https://www.cms.gov/Outreach-and-Education/Medicare.../MCRP_Booklet.pdf</a:t>
            </a:r>
            <a:endParaRPr lang="en-US" sz="2000" b="1" dirty="0"/>
          </a:p>
          <a:p>
            <a:pPr eaLnBrk="0" hangingPunct="0">
              <a:lnSpc>
                <a:spcPct val="115000"/>
              </a:lnSpc>
              <a:spcBef>
                <a:spcPts val="0"/>
              </a:spcBef>
              <a:spcAft>
                <a:spcPts val="938"/>
              </a:spcAft>
              <a:defRPr/>
            </a:pPr>
            <a:r>
              <a:rPr lang="en-US" sz="2000" b="1" dirty="0">
                <a:hlinkClick r:id="rId6">
                  <a:extLst>
                    <a:ext uri="{A12FA001-AC4F-418D-AE19-62706E023703}">
                      <ahyp:hlinkClr xmlns="" xmlns:ahyp="http://schemas.microsoft.com/office/drawing/2018/hyperlinkcolor" val="tx"/>
                    </a:ext>
                  </a:extLst>
                </a:hlinkClick>
              </a:rPr>
              <a:t>https://www.cms.gov/Medicare/Coding/ICD10/2018-ICD-10-CM-and-GEMs.html</a:t>
            </a:r>
            <a:r>
              <a:rPr lang="en-US" sz="2000" b="1" dirty="0"/>
              <a:t> </a:t>
            </a:r>
          </a:p>
          <a:p>
            <a:pPr eaLnBrk="0" hangingPunct="0">
              <a:lnSpc>
                <a:spcPct val="115000"/>
              </a:lnSpc>
              <a:spcBef>
                <a:spcPts val="0"/>
              </a:spcBef>
              <a:spcAft>
                <a:spcPts val="938"/>
              </a:spcAft>
              <a:defRPr/>
            </a:pPr>
            <a:r>
              <a:rPr lang="en-US" sz="2000" b="1" dirty="0"/>
              <a:t>https://acdis.org/resources/cdi-leaders-reveal-top-key-performance-indicators</a:t>
            </a:r>
          </a:p>
          <a:p>
            <a:pPr marL="0" indent="0">
              <a:buNone/>
            </a:pPr>
            <a:endParaRPr lang="en-US" dirty="0"/>
          </a:p>
        </p:txBody>
      </p:sp>
    </p:spTree>
    <p:extLst>
      <p:ext uri="{BB962C8B-B14F-4D97-AF65-F5344CB8AC3E}">
        <p14:creationId xmlns:p14="http://schemas.microsoft.com/office/powerpoint/2010/main" val="291864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C1DF-B3FD-420A-82DB-260F6F95850F}"/>
              </a:ext>
            </a:extLst>
          </p:cNvPr>
          <p:cNvSpPr>
            <a:spLocks noGrp="1"/>
          </p:cNvSpPr>
          <p:nvPr>
            <p:ph type="title"/>
          </p:nvPr>
        </p:nvSpPr>
        <p:spPr/>
        <p:txBody>
          <a:bodyPr>
            <a:normAutofit fontScale="90000"/>
          </a:bodyPr>
          <a:lstStyle/>
          <a:p>
            <a:pPr algn="ctr" fontAlgn="auto">
              <a:spcBef>
                <a:spcPts val="0"/>
              </a:spcBef>
              <a:spcAft>
                <a:spcPts val="0"/>
              </a:spcAft>
              <a:defRPr/>
            </a:pPr>
            <a:r>
              <a:rPr lang="en-US" altLang="en-US" b="1" kern="0" dirty="0">
                <a:solidFill>
                  <a:prstClr val="black"/>
                </a:solidFill>
              </a:rPr>
              <a:t>ICD-10 CODING BASICS: </a:t>
            </a:r>
            <a:br>
              <a:rPr lang="en-US" altLang="en-US" b="1" kern="0" dirty="0">
                <a:solidFill>
                  <a:prstClr val="black"/>
                </a:solidFill>
              </a:rPr>
            </a:br>
            <a:r>
              <a:rPr lang="en-US" altLang="en-US" b="1" kern="0" dirty="0">
                <a:solidFill>
                  <a:prstClr val="black"/>
                </a:solidFill>
              </a:rPr>
              <a:t>A FOUNDATION FOR CDI</a:t>
            </a:r>
            <a:r>
              <a:rPr lang="en-US" kern="0" dirty="0">
                <a:solidFill>
                  <a:prstClr val="black"/>
                </a:solidFill>
              </a:rPr>
              <a:t/>
            </a:r>
            <a:br>
              <a:rPr lang="en-US" kern="0" dirty="0">
                <a:solidFill>
                  <a:prstClr val="black"/>
                </a:solidFill>
              </a:rPr>
            </a:br>
            <a:endParaRPr lang="en-US" dirty="0"/>
          </a:p>
        </p:txBody>
      </p:sp>
      <p:sp>
        <p:nvSpPr>
          <p:cNvPr id="3" name="Content Placeholder 2">
            <a:extLst>
              <a:ext uri="{FF2B5EF4-FFF2-40B4-BE49-F238E27FC236}">
                <a16:creationId xmlns:a16="http://schemas.microsoft.com/office/drawing/2014/main" id="{08690AC1-2C43-4177-B157-0BE6529DABF5}"/>
              </a:ext>
            </a:extLst>
          </p:cNvPr>
          <p:cNvSpPr>
            <a:spLocks noGrp="1"/>
          </p:cNvSpPr>
          <p:nvPr>
            <p:ph idx="1"/>
          </p:nvPr>
        </p:nvSpPr>
        <p:spPr/>
        <p:txBody>
          <a:bodyPr/>
          <a:lstStyle/>
          <a:p>
            <a:pPr marL="0" indent="0" algn="ctr">
              <a:spcBef>
                <a:spcPct val="20000"/>
              </a:spcBef>
              <a:buNone/>
              <a:defRPr/>
            </a:pPr>
            <a:r>
              <a:rPr lang="en-US" altLang="en-US" b="1" kern="0" dirty="0">
                <a:solidFill>
                  <a:srgbClr val="5E0216"/>
                </a:solidFill>
              </a:rPr>
              <a:t>THE UNDERPINNINGS OF </a:t>
            </a:r>
          </a:p>
          <a:p>
            <a:pPr marL="0" indent="0" algn="ctr">
              <a:spcBef>
                <a:spcPct val="20000"/>
              </a:spcBef>
              <a:buNone/>
              <a:defRPr/>
            </a:pPr>
            <a:r>
              <a:rPr lang="en-US" altLang="en-US" b="1" kern="0" dirty="0">
                <a:solidFill>
                  <a:srgbClr val="5E0216"/>
                </a:solidFill>
              </a:rPr>
              <a:t>CLINICAL </a:t>
            </a:r>
            <a:r>
              <a:rPr lang="en-US" altLang="en-US" b="1" kern="0">
                <a:solidFill>
                  <a:srgbClr val="5E0216"/>
                </a:solidFill>
              </a:rPr>
              <a:t>DOCUMENTATION IMPROVEMENT</a:t>
            </a:r>
            <a:endParaRPr lang="en-US" dirty="0"/>
          </a:p>
        </p:txBody>
      </p:sp>
    </p:spTree>
    <p:extLst>
      <p:ext uri="{BB962C8B-B14F-4D97-AF65-F5344CB8AC3E}">
        <p14:creationId xmlns:p14="http://schemas.microsoft.com/office/powerpoint/2010/main" val="20623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OFFICE14\Lines\BD10219_.gif"/>
          <p:cNvPicPr>
            <a:picLocks noChangeAspect="1" noChangeArrowheads="1"/>
          </p:cNvPicPr>
          <p:nvPr/>
        </p:nvPicPr>
        <p:blipFill>
          <a:blip r:embed="rId2"/>
          <a:srcRect/>
          <a:stretch>
            <a:fillRect/>
          </a:stretch>
        </p:blipFill>
        <p:spPr bwMode="auto">
          <a:xfrm>
            <a:off x="309563" y="1319213"/>
            <a:ext cx="11572875" cy="36512"/>
          </a:xfrm>
          <a:prstGeom prst="rect">
            <a:avLst/>
          </a:prstGeom>
          <a:noFill/>
          <a:effectLst>
            <a:outerShdw blurRad="50800" dist="38100" dir="5400000" algn="t" rotWithShape="0">
              <a:prstClr val="black">
                <a:alpha val="40000"/>
              </a:prstClr>
            </a:outerShdw>
          </a:effectLst>
        </p:spPr>
      </p:pic>
      <p:sp>
        <p:nvSpPr>
          <p:cNvPr id="2" name="Rectangle 1"/>
          <p:cNvSpPr/>
          <p:nvPr/>
        </p:nvSpPr>
        <p:spPr>
          <a:xfrm>
            <a:off x="95250" y="0"/>
            <a:ext cx="11072813" cy="1362075"/>
          </a:xfrm>
          <a:prstGeom prst="rect">
            <a:avLst/>
          </a:prstGeom>
        </p:spPr>
        <p:txBody>
          <a:bodyPr>
            <a:spAutoFit/>
          </a:bodyPr>
          <a:lstStyle/>
          <a:p>
            <a:pPr algn="ctr" fontAlgn="auto">
              <a:spcBef>
                <a:spcPts val="0"/>
              </a:spcBef>
              <a:spcAft>
                <a:spcPts val="0"/>
              </a:spcAft>
              <a:defRPr/>
            </a:pPr>
            <a:r>
              <a:rPr lang="en-US" altLang="en-US" sz="4125" b="1" kern="0" dirty="0">
                <a:solidFill>
                  <a:prstClr val="black"/>
                </a:solidFill>
                <a:latin typeface="+mn-lt"/>
                <a:cs typeface="+mn-cs"/>
              </a:rPr>
              <a:t>GOALS OF CLINICAL DOCUMENTATION INTEGRITY </a:t>
            </a:r>
          </a:p>
          <a:p>
            <a:pPr algn="ctr" fontAlgn="auto">
              <a:spcBef>
                <a:spcPts val="0"/>
              </a:spcBef>
              <a:spcAft>
                <a:spcPts val="0"/>
              </a:spcAft>
              <a:defRPr/>
            </a:pPr>
            <a:r>
              <a:rPr lang="en-US" altLang="en-US" sz="4125" b="1" kern="0" dirty="0">
                <a:solidFill>
                  <a:prstClr val="black"/>
                </a:solidFill>
                <a:latin typeface="+mn-lt"/>
                <a:cs typeface="+mn-cs"/>
              </a:rPr>
              <a:t>PROGRAM </a:t>
            </a:r>
            <a:endParaRPr lang="en-US" sz="2250" kern="0" dirty="0">
              <a:solidFill>
                <a:prstClr val="black"/>
              </a:solidFill>
              <a:latin typeface="+mn-lt"/>
              <a:cs typeface="+mn-cs"/>
            </a:endParaRPr>
          </a:p>
        </p:txBody>
      </p:sp>
      <p:sp>
        <p:nvSpPr>
          <p:cNvPr id="3" name="Rectangle 2"/>
          <p:cNvSpPr/>
          <p:nvPr/>
        </p:nvSpPr>
        <p:spPr>
          <a:xfrm>
            <a:off x="506413" y="1714500"/>
            <a:ext cx="11144250" cy="6370975"/>
          </a:xfrm>
          <a:prstGeom prst="rect">
            <a:avLst/>
          </a:prstGeom>
        </p:spPr>
        <p:txBody>
          <a:bodyPr>
            <a:spAutoFit/>
          </a:bodyPr>
          <a:lstStyle/>
          <a:p>
            <a:pPr marL="342305" indent="-264914">
              <a:spcBef>
                <a:spcPts val="0"/>
              </a:spcBef>
              <a:buSzPct val="80000"/>
              <a:buFont typeface="Wingdings 2" pitchFamily="18" charset="2"/>
              <a:buChar char=""/>
              <a:defRPr/>
            </a:pPr>
            <a:r>
              <a:rPr lang="en-US" sz="2400" kern="0" dirty="0">
                <a:solidFill>
                  <a:prstClr val="black"/>
                </a:solidFill>
                <a:latin typeface="+mn-lt"/>
                <a:cs typeface="+mn-cs"/>
              </a:rPr>
              <a:t>Accurate and complete medical record documentation reflective of patient clinical presentation, work-up, management/treatment, and clinical outcomes. </a:t>
            </a:r>
            <a:r>
              <a:rPr lang="en-US" sz="2400" b="1" kern="0" dirty="0">
                <a:solidFill>
                  <a:prstClr val="black"/>
                </a:solidFill>
                <a:highlight>
                  <a:srgbClr val="FFFF00"/>
                </a:highlight>
                <a:latin typeface="+mn-lt"/>
                <a:cs typeface="+mn-cs"/>
              </a:rPr>
              <a:t>MORE IS NOT NECESSARILY BETTER –RELEVANT VS. VOLUMINOUS DOCUMENTATION</a:t>
            </a:r>
          </a:p>
          <a:p>
            <a:pPr marL="342305" indent="-264914">
              <a:spcBef>
                <a:spcPts val="0"/>
              </a:spcBef>
              <a:buSzPct val="80000"/>
              <a:buFont typeface="Wingdings 2" pitchFamily="18" charset="2"/>
              <a:buChar char=""/>
              <a:defRPr/>
            </a:pPr>
            <a:r>
              <a:rPr lang="en-US" sz="2400" kern="0" dirty="0">
                <a:solidFill>
                  <a:prstClr val="black"/>
                </a:solidFill>
                <a:latin typeface="+mn-lt"/>
                <a:cs typeface="+mn-cs"/>
              </a:rPr>
              <a:t>Accurate and complete representation of patient severity of illness, risk of morbidity, and mortality</a:t>
            </a:r>
          </a:p>
          <a:p>
            <a:pPr marL="342305" indent="-264914">
              <a:spcBef>
                <a:spcPts val="0"/>
              </a:spcBef>
              <a:buSzPct val="80000"/>
              <a:buFont typeface="Wingdings 2" pitchFamily="18" charset="2"/>
              <a:buChar char=""/>
              <a:defRPr/>
            </a:pPr>
            <a:r>
              <a:rPr lang="en-US" sz="2400" b="1" kern="0" dirty="0">
                <a:solidFill>
                  <a:srgbClr val="FF3300"/>
                </a:solidFill>
                <a:latin typeface="+mn-lt"/>
                <a:cs typeface="+mn-cs"/>
              </a:rPr>
              <a:t>Accurate and complete representation of  medical necessity for acute care and the procedures provided: there should be a statement in the progress note each day why the patient requires ongoing hospitalization. </a:t>
            </a:r>
            <a:endParaRPr lang="en-US" sz="2400" b="1" kern="0" dirty="0">
              <a:solidFill>
                <a:srgbClr val="FF3300"/>
              </a:solidFill>
              <a:effectLst>
                <a:outerShdw blurRad="38100" dist="38100" dir="2700000" algn="tl">
                  <a:srgbClr val="000000">
                    <a:alpha val="43137"/>
                  </a:srgbClr>
                </a:outerShdw>
              </a:effectLst>
              <a:latin typeface="+mn-lt"/>
              <a:cs typeface="+mn-cs"/>
            </a:endParaRPr>
          </a:p>
          <a:p>
            <a:pPr marL="342305" indent="-264914">
              <a:spcBef>
                <a:spcPts val="0"/>
              </a:spcBef>
              <a:buSzPct val="80000"/>
              <a:buFont typeface="Wingdings 2" pitchFamily="18" charset="2"/>
              <a:buChar char=""/>
              <a:defRPr/>
            </a:pPr>
            <a:r>
              <a:rPr lang="en-US" sz="2400" kern="0" dirty="0">
                <a:solidFill>
                  <a:prstClr val="black"/>
                </a:solidFill>
                <a:latin typeface="+mn-lt"/>
                <a:cs typeface="+mn-cs"/>
              </a:rPr>
              <a:t>Underpinning of complete and accurate coding whereby to capture the most appropriate revenue</a:t>
            </a:r>
            <a:endParaRPr lang="en-US" sz="2400" kern="0" dirty="0">
              <a:solidFill>
                <a:prstClr val="black"/>
              </a:solidFill>
            </a:endParaRPr>
          </a:p>
          <a:p>
            <a:pPr marL="77391">
              <a:spcBef>
                <a:spcPts val="0"/>
              </a:spcBef>
              <a:buSzPct val="80000"/>
              <a:defRPr/>
            </a:pPr>
            <a:endParaRPr lang="en-US" sz="2400" b="1" kern="0" dirty="0">
              <a:solidFill>
                <a:prstClr val="black"/>
              </a:solidFill>
              <a:latin typeface="+mn-lt"/>
              <a:cs typeface="+mn-cs"/>
            </a:endParaRPr>
          </a:p>
          <a:p>
            <a:pPr marL="77391">
              <a:spcBef>
                <a:spcPts val="0"/>
              </a:spcBef>
              <a:buSzPct val="80000"/>
              <a:defRPr/>
            </a:pPr>
            <a:r>
              <a:rPr lang="en-US" sz="2400" b="1" kern="0" dirty="0">
                <a:solidFill>
                  <a:prstClr val="black"/>
                </a:solidFill>
                <a:latin typeface="+mn-lt"/>
                <a:cs typeface="+mn-cs"/>
              </a:rPr>
              <a:t>CDI </a:t>
            </a:r>
            <a:r>
              <a:rPr lang="en-US" sz="2400" b="1" kern="0" dirty="0">
                <a:solidFill>
                  <a:prstClr val="black"/>
                </a:solidFill>
              </a:rPr>
              <a:t>review </a:t>
            </a:r>
            <a:r>
              <a:rPr lang="en-US" sz="2400" b="1" kern="0" dirty="0">
                <a:solidFill>
                  <a:prstClr val="black"/>
                </a:solidFill>
                <a:latin typeface="+mn-lt"/>
                <a:cs typeface="+mn-cs"/>
              </a:rPr>
              <a:t>activities include both concurrent and retrospective chart reviews:</a:t>
            </a:r>
          </a:p>
          <a:p>
            <a:pPr marL="77391">
              <a:spcBef>
                <a:spcPts val="0"/>
              </a:spcBef>
              <a:buSzPct val="80000"/>
              <a:defRPr/>
            </a:pPr>
            <a:r>
              <a:rPr lang="en-US" sz="2400" b="1" kern="0" dirty="0">
                <a:solidFill>
                  <a:prstClr val="black"/>
                </a:solidFill>
                <a:latin typeface="+mn-lt"/>
                <a:cs typeface="+mn-cs"/>
              </a:rPr>
              <a:t>1. Concurrent review </a:t>
            </a:r>
            <a:r>
              <a:rPr lang="en-US" sz="2400" kern="0" dirty="0">
                <a:solidFill>
                  <a:prstClr val="black"/>
                </a:solidFill>
                <a:latin typeface="+mn-lt"/>
                <a:cs typeface="+mn-cs"/>
              </a:rPr>
              <a:t>is a prospective attempt to ensure specific, accurate detailed medical documentation and often involves physician query.</a:t>
            </a:r>
          </a:p>
          <a:p>
            <a:pPr marL="77391">
              <a:spcBef>
                <a:spcPts val="0"/>
              </a:spcBef>
              <a:buSzPct val="80000"/>
              <a:defRPr/>
            </a:pPr>
            <a:r>
              <a:rPr lang="en-US" sz="2400" b="1" kern="0" dirty="0">
                <a:solidFill>
                  <a:prstClr val="black"/>
                </a:solidFill>
              </a:rPr>
              <a:t>2. Retrospective review </a:t>
            </a:r>
            <a:r>
              <a:rPr lang="en-US" sz="2400" kern="0" dirty="0">
                <a:solidFill>
                  <a:prstClr val="black"/>
                </a:solidFill>
              </a:rPr>
              <a:t>occurs post-discharge in an attempt to ensure final accurate coding. When further clarification is requested, a query is made (</a:t>
            </a:r>
            <a:r>
              <a:rPr lang="en-US" sz="2400" b="1" kern="0" dirty="0">
                <a:solidFill>
                  <a:prstClr val="black"/>
                </a:solidFill>
              </a:rPr>
              <a:t>this often delays the billing process while physician response is pending)</a:t>
            </a:r>
            <a:r>
              <a:rPr lang="en-US" sz="2400" kern="0" dirty="0">
                <a:solidFill>
                  <a:prstClr val="black"/>
                </a:solidFill>
              </a:rPr>
              <a:t>.</a:t>
            </a:r>
            <a:endParaRPr lang="en-US" sz="2400" kern="0" dirty="0">
              <a:solidFill>
                <a:prstClr val="black"/>
              </a:solidFill>
              <a:latin typeface="+mn-lt"/>
              <a:cs typeface="+mn-cs"/>
            </a:endParaRPr>
          </a:p>
        </p:txBody>
      </p:sp>
    </p:spTree>
    <p:extLst>
      <p:ext uri="{BB962C8B-B14F-4D97-AF65-F5344CB8AC3E}">
        <p14:creationId xmlns:p14="http://schemas.microsoft.com/office/powerpoint/2010/main" val="394007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C5057-6DE3-43FA-957C-5D54359AA169}"/>
              </a:ext>
            </a:extLst>
          </p:cNvPr>
          <p:cNvSpPr>
            <a:spLocks noGrp="1"/>
          </p:cNvSpPr>
          <p:nvPr>
            <p:ph type="title"/>
          </p:nvPr>
        </p:nvSpPr>
        <p:spPr/>
        <p:txBody>
          <a:bodyPr/>
          <a:lstStyle/>
          <a:p>
            <a:pPr algn="ctr"/>
            <a:r>
              <a:rPr lang="en-US" b="1" dirty="0"/>
              <a:t>SOME TRADITIONAL CDI KPIs</a:t>
            </a:r>
          </a:p>
        </p:txBody>
      </p:sp>
      <p:sp>
        <p:nvSpPr>
          <p:cNvPr id="3" name="Content Placeholder 2">
            <a:extLst>
              <a:ext uri="{FF2B5EF4-FFF2-40B4-BE49-F238E27FC236}">
                <a16:creationId xmlns:a16="http://schemas.microsoft.com/office/drawing/2014/main" id="{DE08A27B-3866-4BB9-916F-941583D45ED2}"/>
              </a:ext>
            </a:extLst>
          </p:cNvPr>
          <p:cNvSpPr>
            <a:spLocks noGrp="1"/>
          </p:cNvSpPr>
          <p:nvPr>
            <p:ph idx="1"/>
          </p:nvPr>
        </p:nvSpPr>
        <p:spPr/>
        <p:txBody>
          <a:bodyPr>
            <a:normAutofit lnSpcReduction="10000"/>
          </a:bodyPr>
          <a:lstStyle/>
          <a:p>
            <a:r>
              <a:rPr lang="en-US" dirty="0"/>
              <a:t>Chart review rate</a:t>
            </a:r>
          </a:p>
          <a:p>
            <a:r>
              <a:rPr lang="en-US" dirty="0"/>
              <a:t>Query review rate</a:t>
            </a:r>
          </a:p>
          <a:p>
            <a:r>
              <a:rPr lang="en-US" dirty="0"/>
              <a:t>Financial impact (e.g. CC/MCC capture)</a:t>
            </a:r>
          </a:p>
          <a:p>
            <a:r>
              <a:rPr lang="en-US" dirty="0"/>
              <a:t>Severity impact, including severity of illness (SOI) and risk of mortality (ROM)</a:t>
            </a:r>
          </a:p>
          <a:p>
            <a:r>
              <a:rPr lang="en-US" dirty="0"/>
              <a:t>Provider response rate</a:t>
            </a:r>
          </a:p>
          <a:p>
            <a:r>
              <a:rPr lang="en-US" dirty="0"/>
              <a:t>Provider concur rate</a:t>
            </a:r>
          </a:p>
          <a:p>
            <a:r>
              <a:rPr lang="en-US" dirty="0"/>
              <a:t>Unable to determine rate</a:t>
            </a:r>
          </a:p>
          <a:p>
            <a:r>
              <a:rPr lang="en-US" dirty="0"/>
              <a:t>Provisional and final DRG concurrence rate</a:t>
            </a:r>
          </a:p>
        </p:txBody>
      </p:sp>
    </p:spTree>
    <p:extLst>
      <p:ext uri="{BB962C8B-B14F-4D97-AF65-F5344CB8AC3E}">
        <p14:creationId xmlns:p14="http://schemas.microsoft.com/office/powerpoint/2010/main" val="107361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984CD-87F0-4C0B-9A92-A2C2BCA1FE6D}"/>
              </a:ext>
            </a:extLst>
          </p:cNvPr>
          <p:cNvSpPr>
            <a:spLocks noGrp="1"/>
          </p:cNvSpPr>
          <p:nvPr>
            <p:ph type="title"/>
          </p:nvPr>
        </p:nvSpPr>
        <p:spPr/>
        <p:txBody>
          <a:bodyPr>
            <a:normAutofit fontScale="90000"/>
          </a:bodyPr>
          <a:lstStyle/>
          <a:p>
            <a:pPr algn="ctr"/>
            <a:r>
              <a:rPr lang="en-US" sz="3200" b="1" dirty="0"/>
              <a:t>PER GLENN KRAUSS,PLEASE CONSIDER THE FOLLOWING:</a:t>
            </a:r>
            <a:br>
              <a:rPr lang="en-US" sz="3200" b="1" dirty="0"/>
            </a:br>
            <a:r>
              <a:rPr lang="en-US" sz="3200" b="1" dirty="0"/>
              <a:t>Valid &amp; Reliable CDI KPIs- Measuring Performance with Purpose</a:t>
            </a:r>
            <a:br>
              <a:rPr lang="en-US" sz="3200" b="1" dirty="0"/>
            </a:br>
            <a:endParaRPr lang="en-US" sz="3200" b="1" dirty="0"/>
          </a:p>
        </p:txBody>
      </p:sp>
      <p:sp>
        <p:nvSpPr>
          <p:cNvPr id="3" name="Content Placeholder 2">
            <a:extLst>
              <a:ext uri="{FF2B5EF4-FFF2-40B4-BE49-F238E27FC236}">
                <a16:creationId xmlns:a16="http://schemas.microsoft.com/office/drawing/2014/main" id="{BA82D8FC-BE1B-46C1-881A-E03CFF5BDD15}"/>
              </a:ext>
            </a:extLst>
          </p:cNvPr>
          <p:cNvSpPr>
            <a:spLocks noGrp="1"/>
          </p:cNvSpPr>
          <p:nvPr>
            <p:ph idx="1"/>
          </p:nvPr>
        </p:nvSpPr>
        <p:spPr/>
        <p:txBody>
          <a:bodyPr/>
          <a:lstStyle/>
          <a:p>
            <a:pPr lvl="1"/>
            <a:r>
              <a:rPr lang="en-US" sz="2000" b="1" dirty="0"/>
              <a:t>Medical necessity denials-volume and dollar amount by payer and by physician (provide score card to all physicians with all physicians listed)</a:t>
            </a:r>
          </a:p>
          <a:p>
            <a:pPr lvl="1"/>
            <a:r>
              <a:rPr lang="en-US" sz="2000" b="1" dirty="0"/>
              <a:t>Clinical validation denials - track and trend diagnoses by payer by #cases &amp; volume</a:t>
            </a:r>
          </a:p>
          <a:p>
            <a:pPr lvl="1"/>
            <a:r>
              <a:rPr lang="en-US" sz="2000" b="1" dirty="0"/>
              <a:t>DRG down-codes-track &amp; trend by payer by #cases &amp; volume, discharging physician</a:t>
            </a:r>
          </a:p>
          <a:p>
            <a:pPr lvl="1"/>
            <a:r>
              <a:rPr lang="en-US" sz="2000" b="1" dirty="0"/>
              <a:t>Medical necessity denial rate by payer (address insufficient documentation-CQI)</a:t>
            </a:r>
          </a:p>
          <a:p>
            <a:pPr lvl="1"/>
            <a:r>
              <a:rPr lang="en-US" sz="2000" b="1" dirty="0"/>
              <a:t>Track &amp; trend post-discharge queries - DNFB (DISCHARGED NOT FINAL BILLED) by physician (should be addressed on front end)</a:t>
            </a:r>
          </a:p>
          <a:p>
            <a:pPr lvl="1"/>
            <a:r>
              <a:rPr lang="en-US" sz="2000" b="1" dirty="0"/>
              <a:t>Average monthly DNFB dollars attributable to query clarifications</a:t>
            </a:r>
          </a:p>
          <a:p>
            <a:endParaRPr lang="en-US" dirty="0"/>
          </a:p>
        </p:txBody>
      </p:sp>
    </p:spTree>
    <p:extLst>
      <p:ext uri="{BB962C8B-B14F-4D97-AF65-F5344CB8AC3E}">
        <p14:creationId xmlns:p14="http://schemas.microsoft.com/office/powerpoint/2010/main" val="159513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E1373-B264-452D-A905-D69E4C3C4EFC}"/>
              </a:ext>
            </a:extLst>
          </p:cNvPr>
          <p:cNvSpPr>
            <a:spLocks noGrp="1"/>
          </p:cNvSpPr>
          <p:nvPr>
            <p:ph type="title"/>
          </p:nvPr>
        </p:nvSpPr>
        <p:spPr/>
        <p:txBody>
          <a:bodyPr>
            <a:normAutofit/>
          </a:bodyPr>
          <a:lstStyle/>
          <a:p>
            <a:pPr algn="ctr"/>
            <a:r>
              <a:rPr lang="en-US" sz="3200" b="1" dirty="0">
                <a:latin typeface="Arial" panose="020B0604020202020204" pitchFamily="34" charset="0"/>
                <a:cs typeface="Arial" panose="020B0604020202020204" pitchFamily="34" charset="0"/>
              </a:rPr>
              <a:t>DOCUMENTATION PRIME DIRECTIVE TO MAINTAIN CLINICAL DOCUMENTATION INTEGRITY</a:t>
            </a:r>
            <a:endParaRPr lang="en-US" sz="3200" dirty="0"/>
          </a:p>
        </p:txBody>
      </p:sp>
      <p:sp>
        <p:nvSpPr>
          <p:cNvPr id="3" name="Content Placeholder 2">
            <a:extLst>
              <a:ext uri="{FF2B5EF4-FFF2-40B4-BE49-F238E27FC236}">
                <a16:creationId xmlns:a16="http://schemas.microsoft.com/office/drawing/2014/main" id="{BE76C05E-00BE-490D-8740-589A226ABDBE}"/>
              </a:ext>
            </a:extLst>
          </p:cNvPr>
          <p:cNvSpPr>
            <a:spLocks noGrp="1"/>
          </p:cNvSpPr>
          <p:nvPr>
            <p:ph idx="1"/>
          </p:nvPr>
        </p:nvSpPr>
        <p:spPr/>
        <p:txBody>
          <a:bodyPr/>
          <a:lstStyle/>
          <a:p>
            <a:pPr marL="0" indent="0">
              <a:buNone/>
            </a:pPr>
            <a:r>
              <a:rPr lang="en-US" sz="3200" b="1" dirty="0">
                <a:latin typeface="Arial" panose="020B0604020202020204" pitchFamily="34" charset="0"/>
                <a:cs typeface="Arial" panose="020B0604020202020204" pitchFamily="34" charset="0"/>
              </a:rPr>
              <a:t>CAUTION: NEVER DOCUMENT ANYTHING WHICH YOU DO NOT CLINICALLY SUSPECT OR BELIEVE TO BE THE CASE: </a:t>
            </a:r>
          </a:p>
          <a:p>
            <a:pPr marL="0" indent="0">
              <a:buNone/>
            </a:pPr>
            <a:r>
              <a:rPr lang="en-US" sz="3200" b="1" dirty="0">
                <a:latin typeface="Arial" panose="020B0604020202020204" pitchFamily="34" charset="0"/>
                <a:cs typeface="Arial" panose="020B0604020202020204" pitchFamily="34" charset="0"/>
              </a:rPr>
              <a:t>EMBELLISHMENT AND FICTION HAVE NO PLACE IN A MEDICAL RECORD!!!</a:t>
            </a:r>
          </a:p>
          <a:p>
            <a:pPr marL="0" indent="0">
              <a:buNone/>
            </a:pPr>
            <a:endParaRPr lang="en-US" dirty="0"/>
          </a:p>
        </p:txBody>
      </p:sp>
    </p:spTree>
    <p:extLst>
      <p:ext uri="{BB962C8B-B14F-4D97-AF65-F5344CB8AC3E}">
        <p14:creationId xmlns:p14="http://schemas.microsoft.com/office/powerpoint/2010/main" val="283001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3290</TotalTime>
  <Words>3259</Words>
  <Application>Microsoft Office PowerPoint</Application>
  <PresentationFormat>Widescreen</PresentationFormat>
  <Paragraphs>346</Paragraphs>
  <Slides>46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46</vt:i4>
      </vt:variant>
    </vt:vector>
  </HeadingPairs>
  <TitlesOfParts>
    <vt:vector size="56" baseType="lpstr">
      <vt:lpstr>Arial</vt:lpstr>
      <vt:lpstr>Calibri</vt:lpstr>
      <vt:lpstr>Calibri Light</vt:lpstr>
      <vt:lpstr>Symbol</vt:lpstr>
      <vt:lpstr>Times New Roman</vt:lpstr>
      <vt:lpstr>Verdana</vt:lpstr>
      <vt:lpstr>Wingdings</vt:lpstr>
      <vt:lpstr>Wingdings 2</vt:lpstr>
      <vt:lpstr>Wingdings 3</vt:lpstr>
      <vt:lpstr>Office Theme</vt:lpstr>
      <vt:lpstr>CLINICAL DOCUMENTATION INTEGRITY</vt:lpstr>
      <vt:lpstr>PRESENTER DISCLOSURE</vt:lpstr>
      <vt:lpstr>OBJECTIVES </vt:lpstr>
      <vt:lpstr>AGENDA </vt:lpstr>
      <vt:lpstr>ICD-10 CODING BASICS:  A FOUNDATION FOR CDI </vt:lpstr>
      <vt:lpstr>PowerPoint Presentation</vt:lpstr>
      <vt:lpstr>SOME TRADITIONAL CDI KPIs</vt:lpstr>
      <vt:lpstr>PER GLENN KRAUSS,PLEASE CONSIDER THE FOLLOWING: Valid &amp; Reliable CDI KPIs- Measuring Performance with Purpose </vt:lpstr>
      <vt:lpstr>DOCUMENTATION PRIME DIRECTIVE TO MAINTAIN CLINICAL DOCUMENTATION INTEGRITY</vt:lpstr>
      <vt:lpstr>INTERNATIONAL CLASSIFICATION OF DISEASE 10TH REVISION CLINICAL MODIFICATION (ICD-10-CM)</vt:lpstr>
      <vt:lpstr>CODING GUIDELINES</vt:lpstr>
      <vt:lpstr>ICD-10 CM</vt:lpstr>
      <vt:lpstr>MEDICAL NECESSITY</vt:lpstr>
      <vt:lpstr>KNOW THY DEFINITIONS </vt:lpstr>
      <vt:lpstr>ADDITIONAL DIAGNOSIS REPORTING </vt:lpstr>
      <vt:lpstr>PowerPoint Presentation</vt:lpstr>
      <vt:lpstr>OTHER CONSIDERATIONS</vt:lpstr>
      <vt:lpstr>PowerPoint Presentation</vt:lpstr>
      <vt:lpstr>“OVER AND DONE WITH” MEDICAL CONDITIONS </vt:lpstr>
      <vt:lpstr>PREEMPTIVE DOCUMENTATION PROCESSES</vt:lpstr>
      <vt:lpstr>PREEMPTIVE DOCUMENTATION PROCESSES</vt:lpstr>
      <vt:lpstr>THE BIG 6: EXTERNAL MEDICAL REVIEW IS PARTICULARLY FOCUSED IN THESE AREAS. </vt:lpstr>
      <vt:lpstr>ACUTE RESPIRATORY FAILURE </vt:lpstr>
      <vt:lpstr>ACUTE RENAL FAILURE </vt:lpstr>
      <vt:lpstr>ENCEPHALOPATHY</vt:lpstr>
      <vt:lpstr>SEPSIS</vt:lpstr>
      <vt:lpstr>PNEUMONIA</vt:lpstr>
      <vt:lpstr>MALNUTRITION </vt:lpstr>
      <vt:lpstr>COMMENTS REGARDING SOME SPECIFIC CONDITIONS</vt:lpstr>
      <vt:lpstr>COMMENTS REGARDING SOME SPECIFIC CONDITIONS</vt:lpstr>
      <vt:lpstr>COMMENTS REGARDING SOME SPECIFIC CONDITIONS</vt:lpstr>
      <vt:lpstr>CONSISTENT DOCUMENTATION</vt:lpstr>
      <vt:lpstr>POTENTIAL MEDICAL QUALITY ISSUE WITH ATTENDANT RISK</vt:lpstr>
      <vt:lpstr>POTENTIAL MEDICAL QUALITY ISSUE WITH ATTENDANT RISK</vt:lpstr>
      <vt:lpstr>PowerPoint Presentation</vt:lpstr>
      <vt:lpstr>PowerPoint Presentation</vt:lpstr>
      <vt:lpstr>MS-DRGS (DRG VERSION 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DOCUMENTATION IMPROVEMENT  &amp; INTEGRITY</dc:title>
  <dc:creator>Jacob Martin</dc:creator>
  <cp:lastModifiedBy>Jennifer Robinson</cp:lastModifiedBy>
  <cp:revision>88</cp:revision>
  <dcterms:created xsi:type="dcterms:W3CDTF">2017-07-25T19:57:38Z</dcterms:created>
  <dcterms:modified xsi:type="dcterms:W3CDTF">2021-02-05T15:37:58Z</dcterms:modified>
</cp:coreProperties>
</file>