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ITC Avant Garde Gothic" charset="1" panose="020B0502020202020204"/>
      <p:regular r:id="rId13"/>
    </p:embeddedFont>
    <p:embeddedFont>
      <p:font typeface="TT Fors" charset="1" panose="020B0003030001020000"/>
      <p:regular r:id="rId14"/>
    </p:embeddedFont>
    <p:embeddedFont>
      <p:font typeface="TT Fors Bold" charset="1" panose="020B000303000102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1868150" y="0"/>
            <a:ext cx="6419850" cy="10287000"/>
            <a:chOff x="0" y="0"/>
            <a:chExt cx="994603" cy="159372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94603" cy="1593725"/>
            </a:xfrm>
            <a:custGeom>
              <a:avLst/>
              <a:gdLst/>
              <a:ahLst/>
              <a:cxnLst/>
              <a:rect r="r" b="b" t="t" l="l"/>
              <a:pathLst>
                <a:path h="1593725" w="994603">
                  <a:moveTo>
                    <a:pt x="0" y="0"/>
                  </a:moveTo>
                  <a:lnTo>
                    <a:pt x="994603" y="0"/>
                  </a:lnTo>
                  <a:lnTo>
                    <a:pt x="994603" y="1593725"/>
                  </a:lnTo>
                  <a:lnTo>
                    <a:pt x="0" y="1593725"/>
                  </a:lnTo>
                  <a:close/>
                </a:path>
              </a:pathLst>
            </a:custGeom>
            <a:blipFill>
              <a:blip r:embed="rId2"/>
              <a:stretch>
                <a:fillRect l="0" t="-126" r="0" b="-126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666750" y="666750"/>
            <a:ext cx="9763125" cy="3682999"/>
            <a:chOff x="0" y="0"/>
            <a:chExt cx="13017500" cy="4910666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1184275"/>
              <a:ext cx="13017500" cy="372639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9999"/>
                </a:lnSpc>
              </a:pPr>
              <a:r>
                <a:rPr lang="en-US" sz="9999" spc="-299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Why Malaysia Makes Sense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-104775"/>
              <a:ext cx="130175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UNICONNECT</a:t>
              </a: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663474" y="9181465"/>
            <a:ext cx="7194651" cy="4387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40"/>
              </a:lnSpc>
            </a:pPr>
            <a:r>
              <a:rPr lang="en-US" sz="2600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Presented by [Your Name]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9444829" y="7829550"/>
            <a:ext cx="4846643" cy="1791955"/>
            <a:chOff x="0" y="0"/>
            <a:chExt cx="6462190" cy="238927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2036459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4072917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4010025" cy="3731070"/>
            <a:chOff x="0" y="0"/>
            <a:chExt cx="5346700" cy="4974759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45201"/>
              <a:ext cx="5346700" cy="38295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66"/>
                </a:lnSpc>
              </a:pP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Malaysian universities maintain </a:t>
              </a:r>
              <a:r>
                <a:rPr lang="en-US" b="true" sz="2047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strong connections</a:t>
              </a: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with renowned institutions in the UK and Australia, ensuring access to </a:t>
              </a:r>
              <a:r>
                <a:rPr lang="en-US" b="true" sz="2047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high-quality education</a:t>
              </a: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and collaborative programs that enhance learning experiences for students.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104775"/>
              <a:ext cx="5346700" cy="6158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48"/>
                </a:lnSpc>
                <a:spcBef>
                  <a:spcPct val="0"/>
                </a:spcBef>
              </a:pPr>
              <a:r>
                <a:rPr lang="en-US" sz="2535" spc="-76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Global Partnerships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4010025" cy="4093020"/>
            <a:chOff x="0" y="0"/>
            <a:chExt cx="5346700" cy="5457359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45201"/>
              <a:ext cx="5346700" cy="43121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66"/>
                </a:lnSpc>
              </a:pP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Many degrees from Malaysian universities come with </a:t>
              </a:r>
              <a:r>
                <a:rPr lang="en-US" b="true" sz="2047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global recognition</a:t>
              </a: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, allowing graduates to pursue opportunities worldwide. Studying here provides an </a:t>
              </a:r>
              <a:r>
                <a:rPr lang="en-US" b="true" sz="2047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internationally respected</a:t>
              </a: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qualification that meets global educational standards.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104775"/>
              <a:ext cx="5346700" cy="6158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48"/>
                </a:lnSpc>
                <a:spcBef>
                  <a:spcPct val="0"/>
                </a:spcBef>
              </a:pPr>
              <a:r>
                <a:rPr lang="en-US" sz="2535" spc="-76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Recognized Programs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4010025" cy="3369120"/>
            <a:chOff x="0" y="0"/>
            <a:chExt cx="5346700" cy="4492159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45201"/>
              <a:ext cx="5346700" cy="33469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66"/>
                </a:lnSpc>
              </a:pP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Universities in Malaysia invest in </a:t>
              </a:r>
              <a:r>
                <a:rPr lang="en-US" b="true" sz="2047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state-of-the-art facilities</a:t>
              </a:r>
              <a:r>
                <a:rPr lang="en-US" sz="2047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and resources, offering students access to advanced technology and learning environments that foster innovation and academic success in various fields.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104775"/>
              <a:ext cx="5346700" cy="6158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548"/>
                </a:lnSpc>
                <a:spcBef>
                  <a:spcPct val="0"/>
                </a:spcBef>
              </a:pPr>
              <a:r>
                <a:rPr lang="en-US" sz="2535" spc="-76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Modern Facilities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1201400" cy="2162175"/>
            <a:chOff x="0" y="0"/>
            <a:chExt cx="14935200" cy="28829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-9525"/>
              <a:ext cx="14935200" cy="16266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240" strike="noStrike" u="none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Education Quality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2235200"/>
              <a:ext cx="13423900" cy="6477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839"/>
                </a:lnSpc>
              </a:pPr>
              <a:r>
                <a:rPr lang="en-US" sz="3199" spc="-95" strike="noStrike" u="none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Malaysia's Academic Excellence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5430959" y="752281"/>
            <a:ext cx="2190291" cy="809819"/>
            <a:chOff x="0" y="0"/>
            <a:chExt cx="2920388" cy="107975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920315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84063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858125" y="609600"/>
            <a:ext cx="9763125" cy="331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700"/>
              </a:lnSpc>
            </a:pPr>
            <a:r>
              <a:rPr lang="en-US" sz="1800" spc="-18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Comparison of education costs in different countries</a:t>
            </a:r>
          </a:p>
        </p:txBody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6488092" y="1063307"/>
            <a:ext cx="11787816" cy="9080918"/>
          </a:xfrm>
          <a:prstGeom prst="rect">
            <a:avLst/>
          </a:prstGeom>
        </p:spPr>
      </p:pic>
      <p:grpSp>
        <p:nvGrpSpPr>
          <p:cNvPr name="Group 4" id="4"/>
          <p:cNvGrpSpPr/>
          <p:nvPr/>
        </p:nvGrpSpPr>
        <p:grpSpPr>
          <a:xfrm rot="0">
            <a:off x="666750" y="666750"/>
            <a:ext cx="5448300" cy="5469889"/>
            <a:chOff x="0" y="0"/>
            <a:chExt cx="7264400" cy="7293186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0"/>
              <a:ext cx="7264400" cy="42672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7875"/>
                </a:lnSpc>
                <a:spcBef>
                  <a:spcPct val="0"/>
                </a:spcBef>
              </a:pPr>
              <a:r>
                <a:rPr lang="en-US" sz="7875" spc="-236" strike="noStrike" u="none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Affordability of Education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4675716"/>
              <a:ext cx="7264400" cy="261747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150"/>
                </a:lnSpc>
                <a:spcBef>
                  <a:spcPct val="0"/>
                </a:spcBef>
              </a:pPr>
              <a:r>
                <a:rPr lang="en-US" sz="2100" spc="-42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Studying in Malaysia provides a </a:t>
              </a:r>
              <a:r>
                <a:rPr lang="en-US" b="true" sz="2100" spc="-42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cost-effective option</a:t>
              </a:r>
              <a:r>
                <a:rPr lang="en-US" sz="2100" spc="-42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for international students, with significantly lower tuition and living expenses compared to traditional destinations like the UK and Australia.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4010025" cy="3070860"/>
            <a:chOff x="0" y="0"/>
            <a:chExt cx="5346700" cy="409448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5346700" cy="29387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Malaysia is known for its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peaceful and harmonious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environment, making it an ideal place for students to focus on their studies while enjoying a safe and serene atmosphere.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Peaceful Atmosphere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4010025" cy="3813810"/>
            <a:chOff x="0" y="0"/>
            <a:chExt cx="5346700" cy="508508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5346700" cy="39293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English is widely spoken across Malaysia, enabling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effective communication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for international students. This language accessibility fosters a comfortable learning environment for those who may be adjusting to a new culture.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English Proficiency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4010025" cy="3813810"/>
            <a:chOff x="0" y="0"/>
            <a:chExt cx="5346700" cy="508508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5346700" cy="39293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The Malaysian community is known for its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warmth and hospitality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, ensuring that students feel welcomed and supported during their academic journey. This sense of belonging is crucial for enhancing student experience.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Friendly Community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1201400" cy="2162175"/>
            <a:chOff x="0" y="0"/>
            <a:chExt cx="14935200" cy="28829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-9525"/>
              <a:ext cx="14935200" cy="16266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240" strike="noStrike" u="none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Safety and Environment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2235200"/>
              <a:ext cx="13423900" cy="6477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839"/>
                </a:lnSpc>
              </a:pPr>
              <a:r>
                <a:rPr lang="en-US" sz="3199" spc="-95" strike="noStrike" u="none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A Secure Study Destination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5430959" y="752281"/>
            <a:ext cx="2190291" cy="809819"/>
            <a:chOff x="0" y="0"/>
            <a:chExt cx="2920388" cy="107975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920315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84063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66750" y="5143500"/>
            <a:ext cx="4010025" cy="3813810"/>
            <a:chOff x="0" y="0"/>
            <a:chExt cx="5346700" cy="5085080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1155700"/>
              <a:ext cx="5346700" cy="39293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Students benefit from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valuable internship opportunities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with local and international companies, allowing them to gain practical experience and build a professional network essential for future career success.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Internship Access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419850" y="5143500"/>
            <a:ext cx="4010025" cy="3813810"/>
            <a:chOff x="0" y="0"/>
            <a:chExt cx="5346700" cy="5085080"/>
          </a:xfrm>
        </p:grpSpPr>
        <p:sp>
          <p:nvSpPr>
            <p:cNvPr name="TextBox 6" id="6"/>
            <p:cNvSpPr txBox="true"/>
            <p:nvPr/>
          </p:nvSpPr>
          <p:spPr>
            <a:xfrm rot="0">
              <a:off x="0" y="1155700"/>
              <a:ext cx="5346700" cy="39293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Engaging in various student-led societies enables individuals to develop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essential skills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 such as leadership, teamwork, and communication, enhancing their overall university experience and employability in the competitive job market.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Skill-Building Societies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172950" y="5143500"/>
            <a:ext cx="4010025" cy="3442335"/>
            <a:chOff x="0" y="0"/>
            <a:chExt cx="5346700" cy="4589780"/>
          </a:xfrm>
        </p:grpSpPr>
        <p:sp>
          <p:nvSpPr>
            <p:cNvPr name="TextBox 9" id="9"/>
            <p:cNvSpPr txBox="true"/>
            <p:nvPr/>
          </p:nvSpPr>
          <p:spPr>
            <a:xfrm rot="0">
              <a:off x="0" y="1155700"/>
              <a:ext cx="5346700" cy="34340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Malaysia offers multiple </a:t>
              </a:r>
              <a:r>
                <a:rPr lang="en-US" b="true" sz="2100">
                  <a:solidFill>
                    <a:srgbClr val="FFFFFF"/>
                  </a:solidFill>
                  <a:latin typeface="TT Fors Bold"/>
                  <a:ea typeface="TT Fors Bold"/>
                  <a:cs typeface="TT Fors Bold"/>
                  <a:sym typeface="TT Fors Bold"/>
                </a:rPr>
                <a:t>post-study work pathways</a:t>
              </a:r>
              <a:r>
                <a:rPr lang="en-US" sz="2100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, facilitating seamless transitions into the workforce, empowering graduates to pursue rewarding careers in dynamic industries across the region and globally.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-104775"/>
              <a:ext cx="5346700" cy="62632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640"/>
                </a:lnSpc>
                <a:spcBef>
                  <a:spcPct val="0"/>
                </a:spcBef>
              </a:pPr>
              <a:r>
                <a:rPr lang="en-US" sz="2600" spc="-78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Post-Study Pathways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66750" y="666750"/>
            <a:ext cx="11201400" cy="2162175"/>
            <a:chOff x="0" y="0"/>
            <a:chExt cx="14935200" cy="2882900"/>
          </a:xfrm>
        </p:grpSpPr>
        <p:sp>
          <p:nvSpPr>
            <p:cNvPr name="TextBox 12" id="12"/>
            <p:cNvSpPr txBox="true"/>
            <p:nvPr/>
          </p:nvSpPr>
          <p:spPr>
            <a:xfrm rot="0">
              <a:off x="0" y="-9525"/>
              <a:ext cx="14935200" cy="16266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240" strike="noStrike" u="none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Career Opportunities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0" y="2235200"/>
              <a:ext cx="13423900" cy="6477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839"/>
                </a:lnSpc>
              </a:pPr>
              <a:r>
                <a:rPr lang="en-US" sz="3199" spc="-95" strike="noStrike" u="none">
                  <a:solidFill>
                    <a:srgbClr val="FFFFFF"/>
                  </a:solidFill>
                  <a:latin typeface="TT Fors"/>
                  <a:ea typeface="TT Fors"/>
                  <a:cs typeface="TT Fors"/>
                  <a:sym typeface="TT Fors"/>
                </a:rPr>
                <a:t>Unlocking Future Potential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5430959" y="752281"/>
            <a:ext cx="2190291" cy="809819"/>
            <a:chOff x="0" y="0"/>
            <a:chExt cx="2920388" cy="107975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920315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84063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5000625" y="4998156"/>
            <a:ext cx="14907864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4676775" y="4836231"/>
            <a:ext cx="323850" cy="323850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8991600" y="4836231"/>
            <a:ext cx="323850" cy="323850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7" id="7"/>
          <p:cNvGrpSpPr/>
          <p:nvPr/>
        </p:nvGrpSpPr>
        <p:grpSpPr>
          <a:xfrm rot="0">
            <a:off x="13306425" y="4845756"/>
            <a:ext cx="323850" cy="323850"/>
            <a:chOff x="0" y="0"/>
            <a:chExt cx="6350000" cy="63500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666750" y="657225"/>
            <a:ext cx="14077950" cy="1222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000"/>
              </a:lnSpc>
              <a:spcBef>
                <a:spcPct val="0"/>
              </a:spcBef>
            </a:pPr>
            <a:r>
              <a:rPr lang="en-US" sz="8000" spc="-240" strike="noStrike" u="none">
                <a:solidFill>
                  <a:srgbClr val="EFC763"/>
                </a:solidFill>
                <a:latin typeface="ITC Avant Garde Gothic"/>
                <a:ea typeface="ITC Avant Garde Gothic"/>
                <a:cs typeface="ITC Avant Garde Gothic"/>
                <a:sym typeface="ITC Avant Garde Gothic"/>
              </a:rPr>
              <a:t>My Journey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676775" y="3724275"/>
            <a:ext cx="3181350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839"/>
              </a:lnSpc>
              <a:spcBef>
                <a:spcPct val="0"/>
              </a:spcBef>
            </a:pPr>
            <a:r>
              <a:rPr lang="en-US" sz="3199" spc="-95" strike="noStrike" u="none">
                <a:solidFill>
                  <a:srgbClr val="FFFFFF"/>
                </a:solidFill>
                <a:latin typeface="ITC Avant Garde Gothic"/>
                <a:ea typeface="ITC Avant Garde Gothic"/>
                <a:cs typeface="ITC Avant Garde Gothic"/>
                <a:sym typeface="ITC Avant Garde Gothic"/>
              </a:rPr>
              <a:t>Degree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676775" y="5722056"/>
            <a:ext cx="3181350" cy="10991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940"/>
              </a:lnSpc>
              <a:spcBef>
                <a:spcPct val="0"/>
              </a:spcBef>
            </a:pP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Pursuing a </a:t>
            </a:r>
            <a:r>
              <a:rPr lang="en-US" b="true" sz="2100" strike="noStrike" u="none">
                <a:solidFill>
                  <a:srgbClr val="FFFFFF"/>
                </a:solidFill>
                <a:latin typeface="TT Fors Bold"/>
                <a:ea typeface="TT Fors Bold"/>
                <a:cs typeface="TT Fors Bold"/>
                <a:sym typeface="TT Fors Bold"/>
              </a:rPr>
              <a:t>Computer Science degree</a:t>
            </a: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 at a top Malaysian university.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991600" y="3724275"/>
            <a:ext cx="3181350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839"/>
              </a:lnSpc>
              <a:spcBef>
                <a:spcPct val="0"/>
              </a:spcBef>
            </a:pPr>
            <a:r>
              <a:rPr lang="en-US" sz="3199" spc="-95" strike="noStrike" u="none">
                <a:solidFill>
                  <a:srgbClr val="FFFFFF"/>
                </a:solidFill>
                <a:latin typeface="ITC Avant Garde Gothic"/>
                <a:ea typeface="ITC Avant Garde Gothic"/>
                <a:cs typeface="ITC Avant Garde Gothic"/>
                <a:sym typeface="ITC Avant Garde Gothic"/>
              </a:rPr>
              <a:t>Intake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991600" y="5722056"/>
            <a:ext cx="3181350" cy="10991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940"/>
              </a:lnSpc>
              <a:spcBef>
                <a:spcPct val="0"/>
              </a:spcBef>
            </a:pP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Starting classes in </a:t>
            </a:r>
            <a:r>
              <a:rPr lang="en-US" b="true" sz="2100" strike="noStrike" u="none">
                <a:solidFill>
                  <a:srgbClr val="FFFFFF"/>
                </a:solidFill>
                <a:latin typeface="TT Fors Bold"/>
                <a:ea typeface="TT Fors Bold"/>
                <a:cs typeface="TT Fors Bold"/>
                <a:sym typeface="TT Fors Bold"/>
              </a:rPr>
              <a:t>March 2026</a:t>
            </a: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 with a focus on AI technologies.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3306425" y="3724275"/>
            <a:ext cx="3181350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839"/>
              </a:lnSpc>
              <a:spcBef>
                <a:spcPct val="0"/>
              </a:spcBef>
            </a:pPr>
            <a:r>
              <a:rPr lang="en-US" sz="3199" spc="-95" strike="noStrike" u="none">
                <a:solidFill>
                  <a:srgbClr val="FFFFFF"/>
                </a:solidFill>
                <a:latin typeface="ITC Avant Garde Gothic"/>
                <a:ea typeface="ITC Avant Garde Gothic"/>
                <a:cs typeface="ITC Avant Garde Gothic"/>
                <a:sym typeface="ITC Avant Garde Gothic"/>
              </a:rPr>
              <a:t>Career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3306425" y="5722056"/>
            <a:ext cx="3181350" cy="147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940"/>
              </a:lnSpc>
              <a:spcBef>
                <a:spcPct val="0"/>
              </a:spcBef>
            </a:pP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Aiming to build a successful career in </a:t>
            </a:r>
            <a:r>
              <a:rPr lang="en-US" b="true" sz="2100" strike="noStrike" u="none">
                <a:solidFill>
                  <a:srgbClr val="FFFFFF"/>
                </a:solidFill>
                <a:latin typeface="TT Fors Bold"/>
                <a:ea typeface="TT Fors Bold"/>
                <a:cs typeface="TT Fors Bold"/>
                <a:sym typeface="TT Fors Bold"/>
              </a:rPr>
              <a:t>AI and data technology</a:t>
            </a:r>
            <a:r>
              <a:rPr lang="en-US" sz="2100" strike="noStrike" u="none">
                <a:solidFill>
                  <a:srgbClr val="FFFFFF"/>
                </a:solidFill>
                <a:latin typeface="TT Fors"/>
                <a:ea typeface="TT Fors"/>
                <a:cs typeface="TT Fors"/>
                <a:sym typeface="TT Fors"/>
              </a:rPr>
              <a:t> field.</a:t>
            </a:r>
          </a:p>
        </p:txBody>
      </p:sp>
      <p:grpSp>
        <p:nvGrpSpPr>
          <p:cNvPr name="Group 16" id="16"/>
          <p:cNvGrpSpPr/>
          <p:nvPr/>
        </p:nvGrpSpPr>
        <p:grpSpPr>
          <a:xfrm rot="0">
            <a:off x="15430959" y="752281"/>
            <a:ext cx="2190291" cy="809819"/>
            <a:chOff x="0" y="0"/>
            <a:chExt cx="2920388" cy="107975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920315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1840630" y="0"/>
              <a:ext cx="1079758" cy="1079758"/>
            </a:xfrm>
            <a:custGeom>
              <a:avLst/>
              <a:gdLst/>
              <a:ahLst/>
              <a:cxnLst/>
              <a:rect r="r" b="b" t="t" l="l"/>
              <a:pathLst>
                <a:path h="1079758" w="1079758">
                  <a:moveTo>
                    <a:pt x="0" y="0"/>
                  </a:moveTo>
                  <a:lnTo>
                    <a:pt x="1079758" y="0"/>
                  </a:lnTo>
                  <a:lnTo>
                    <a:pt x="1079758" y="1079758"/>
                  </a:lnTo>
                  <a:lnTo>
                    <a:pt x="0" y="10797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D1B7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429875" y="0"/>
            <a:ext cx="7858125" cy="10287000"/>
            <a:chOff x="0" y="0"/>
            <a:chExt cx="1764443" cy="230981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764443" cy="2309817"/>
            </a:xfrm>
            <a:custGeom>
              <a:avLst/>
              <a:gdLst/>
              <a:ahLst/>
              <a:cxnLst/>
              <a:rect r="r" b="b" t="t" l="l"/>
              <a:pathLst>
                <a:path h="2309817" w="1764443">
                  <a:moveTo>
                    <a:pt x="0" y="0"/>
                  </a:moveTo>
                  <a:lnTo>
                    <a:pt x="1764443" y="0"/>
                  </a:lnTo>
                  <a:lnTo>
                    <a:pt x="1764443" y="2309817"/>
                  </a:lnTo>
                  <a:lnTo>
                    <a:pt x="0" y="2309817"/>
                  </a:lnTo>
                  <a:close/>
                </a:path>
              </a:pathLst>
            </a:custGeom>
            <a:blipFill>
              <a:blip r:embed="rId2"/>
              <a:stretch>
                <a:fillRect l="0" t="-255" r="0" b="-255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666750" y="666750"/>
            <a:ext cx="8324850" cy="3657600"/>
            <a:chOff x="0" y="0"/>
            <a:chExt cx="11099800" cy="4876800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-9525"/>
              <a:ext cx="11099800" cy="297285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8000"/>
                </a:lnSpc>
                <a:spcBef>
                  <a:spcPct val="0"/>
                </a:spcBef>
              </a:pPr>
              <a:r>
                <a:rPr lang="en-US" sz="8000" spc="-240" strike="noStrike" u="none">
                  <a:solidFill>
                    <a:srgbClr val="EFC763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Thank You for Trusting Us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3514725"/>
              <a:ext cx="11068284" cy="13620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3839"/>
                </a:lnSpc>
                <a:spcBef>
                  <a:spcPct val="0"/>
                </a:spcBef>
              </a:pPr>
              <a:r>
                <a:rPr lang="en-US" sz="3199" spc="-95" strike="noStrike" u="none">
                  <a:solidFill>
                    <a:srgbClr val="FFFFFF"/>
                  </a:solidFill>
                  <a:latin typeface="ITC Avant Garde Gothic"/>
                  <a:ea typeface="ITC Avant Garde Gothic"/>
                  <a:cs typeface="ITC Avant Garde Gothic"/>
                  <a:sym typeface="ITC Avant Garde Gothic"/>
                </a:rPr>
                <a:t>Quality, safety, and affordability in education await you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1303343" y="7829550"/>
            <a:ext cx="4846643" cy="1791955"/>
            <a:chOff x="0" y="0"/>
            <a:chExt cx="6462190" cy="238927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036459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4072917" y="0"/>
              <a:ext cx="2389273" cy="2389273"/>
            </a:xfrm>
            <a:custGeom>
              <a:avLst/>
              <a:gdLst/>
              <a:ahLst/>
              <a:cxnLst/>
              <a:rect r="r" b="b" t="t" l="l"/>
              <a:pathLst>
                <a:path h="2389273" w="2389273">
                  <a:moveTo>
                    <a:pt x="0" y="0"/>
                  </a:moveTo>
                  <a:lnTo>
                    <a:pt x="2389273" y="0"/>
                  </a:lnTo>
                  <a:lnTo>
                    <a:pt x="2389273" y="2389273"/>
                  </a:lnTo>
                  <a:lnTo>
                    <a:pt x="0" y="2389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Presentation - Why Malaysia Makes Sense</dc:description>
  <dc:identifier>DAG4iCfFcIE</dc:identifier>
  <dcterms:modified xsi:type="dcterms:W3CDTF">2011-08-01T06:04:30Z</dcterms:modified>
  <cp:revision>1</cp:revision>
  <dc:title>Presentation - Why Malaysia Makes Sense</dc:title>
</cp:coreProperties>
</file>