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66" r:id="rId2"/>
    <p:sldId id="265" r:id="rId3"/>
    <p:sldId id="258" r:id="rId4"/>
    <p:sldId id="259" r:id="rId5"/>
    <p:sldId id="260" r:id="rId6"/>
    <p:sldId id="262" r:id="rId7"/>
    <p:sldId id="263" r:id="rId8"/>
    <p:sldId id="264" r:id="rId9"/>
    <p:sldId id="26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5" d="100"/>
          <a:sy n="75" d="100"/>
        </p:scale>
        <p:origin x="32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0CC4E5-378F-4557-A82F-0F002EAC259D}" type="datetimeFigureOut">
              <a:rPr lang="en-US" smtClean="0"/>
              <a:t>10/29/2025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855915-EF5A-4B81-9C9F-3DC611EB3245}" type="slidenum">
              <a:rPr lang="en-US" smtClean="0"/>
              <a:t>‹#›</a:t>
            </a:fld>
            <a:endParaRPr lang="en-US"/>
          </a:p>
        </p:txBody>
      </p:sp>
    </p:spTree>
    <p:extLst>
      <p:ext uri="{BB962C8B-B14F-4D97-AF65-F5344CB8AC3E}">
        <p14:creationId xmlns:p14="http://schemas.microsoft.com/office/powerpoint/2010/main" val="3222928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855915-EF5A-4B81-9C9F-3DC611EB3245}" type="slidenum">
              <a:rPr lang="en-US" smtClean="0"/>
              <a:t>3</a:t>
            </a:fld>
            <a:endParaRPr lang="en-US"/>
          </a:p>
        </p:txBody>
      </p:sp>
    </p:spTree>
    <p:extLst>
      <p:ext uri="{BB962C8B-B14F-4D97-AF65-F5344CB8AC3E}">
        <p14:creationId xmlns:p14="http://schemas.microsoft.com/office/powerpoint/2010/main" val="2793595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BA306D7-F7F5-41B4-9536-9D4A67F8F11F}"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A30A3-F6F6-461B-A57E-762DA4CC5DFC}" type="slidenum">
              <a:rPr lang="en-US" smtClean="0"/>
              <a:t>‹#›</a:t>
            </a:fld>
            <a:endParaRPr lang="en-US"/>
          </a:p>
        </p:txBody>
      </p:sp>
    </p:spTree>
    <p:extLst>
      <p:ext uri="{BB962C8B-B14F-4D97-AF65-F5344CB8AC3E}">
        <p14:creationId xmlns:p14="http://schemas.microsoft.com/office/powerpoint/2010/main" val="1009155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0CA3B2-DB17-4A31-A9B5-C378B237B1BC}"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A30A3-F6F6-461B-A57E-762DA4CC5DFC}" type="slidenum">
              <a:rPr lang="en-US" smtClean="0"/>
              <a:t>‹#›</a:t>
            </a:fld>
            <a:endParaRPr lang="en-US"/>
          </a:p>
        </p:txBody>
      </p:sp>
    </p:spTree>
    <p:extLst>
      <p:ext uri="{BB962C8B-B14F-4D97-AF65-F5344CB8AC3E}">
        <p14:creationId xmlns:p14="http://schemas.microsoft.com/office/powerpoint/2010/main" val="2855795346"/>
      </p:ext>
    </p:extLst>
  </p:cSld>
  <p:clrMapOvr>
    <a:masterClrMapping/>
  </p:clrMapOvr>
  <p:hf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0CA3B2-DB17-4A31-A9B5-C378B237B1BC}"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A30A3-F6F6-461B-A57E-762DA4CC5DFC}"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39751206"/>
      </p:ext>
    </p:extLst>
  </p:cSld>
  <p:clrMapOvr>
    <a:masterClrMapping/>
  </p:clrMapOvr>
  <p:hf hdr="0" ft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0CA3B2-DB17-4A31-A9B5-C378B237B1BC}"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A30A3-F6F6-461B-A57E-762DA4CC5DFC}" type="slidenum">
              <a:rPr lang="en-US" smtClean="0"/>
              <a:t>‹#›</a:t>
            </a:fld>
            <a:endParaRPr lang="en-US"/>
          </a:p>
        </p:txBody>
      </p:sp>
    </p:spTree>
    <p:extLst>
      <p:ext uri="{BB962C8B-B14F-4D97-AF65-F5344CB8AC3E}">
        <p14:creationId xmlns:p14="http://schemas.microsoft.com/office/powerpoint/2010/main" val="135994773"/>
      </p:ext>
    </p:extLst>
  </p:cSld>
  <p:clrMapOvr>
    <a:masterClrMapping/>
  </p:clrMapOvr>
  <p:hf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0CA3B2-DB17-4A31-A9B5-C378B237B1BC}"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A30A3-F6F6-461B-A57E-762DA4CC5DF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79917094"/>
      </p:ext>
    </p:extLst>
  </p:cSld>
  <p:clrMapOvr>
    <a:masterClrMapping/>
  </p:clrMapOvr>
  <p:hf hdr="0" ft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0CA3B2-DB17-4A31-A9B5-C378B237B1BC}"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A30A3-F6F6-461B-A57E-762DA4CC5DFC}" type="slidenum">
              <a:rPr lang="en-US" smtClean="0"/>
              <a:t>‹#›</a:t>
            </a:fld>
            <a:endParaRPr lang="en-US"/>
          </a:p>
        </p:txBody>
      </p:sp>
    </p:spTree>
    <p:extLst>
      <p:ext uri="{BB962C8B-B14F-4D97-AF65-F5344CB8AC3E}">
        <p14:creationId xmlns:p14="http://schemas.microsoft.com/office/powerpoint/2010/main" val="4101952330"/>
      </p:ext>
    </p:extLst>
  </p:cSld>
  <p:clrMapOvr>
    <a:masterClrMapping/>
  </p:clrMapOvr>
  <p:hf hdr="0" ftr="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00BAA41-3E3C-45B4-B0A7-AFF414B1EA79}"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A30A3-F6F6-461B-A57E-762DA4CC5DFC}" type="slidenum">
              <a:rPr lang="en-US" smtClean="0"/>
              <a:t>‹#›</a:t>
            </a:fld>
            <a:endParaRPr lang="en-US"/>
          </a:p>
        </p:txBody>
      </p:sp>
    </p:spTree>
    <p:extLst>
      <p:ext uri="{BB962C8B-B14F-4D97-AF65-F5344CB8AC3E}">
        <p14:creationId xmlns:p14="http://schemas.microsoft.com/office/powerpoint/2010/main" val="429199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D5DED28-7522-4B4D-A55A-89FB51419D5B}"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A30A3-F6F6-461B-A57E-762DA4CC5DFC}" type="slidenum">
              <a:rPr lang="en-US" smtClean="0"/>
              <a:t>‹#›</a:t>
            </a:fld>
            <a:endParaRPr lang="en-US"/>
          </a:p>
        </p:txBody>
      </p:sp>
    </p:spTree>
    <p:extLst>
      <p:ext uri="{BB962C8B-B14F-4D97-AF65-F5344CB8AC3E}">
        <p14:creationId xmlns:p14="http://schemas.microsoft.com/office/powerpoint/2010/main" val="1629583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9F2C93D-658D-4A35-A476-630EB72F5787}"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A30A3-F6F6-461B-A57E-762DA4CC5DFC}" type="slidenum">
              <a:rPr lang="en-US" smtClean="0"/>
              <a:t>‹#›</a:t>
            </a:fld>
            <a:endParaRPr lang="en-US"/>
          </a:p>
        </p:txBody>
      </p:sp>
    </p:spTree>
    <p:extLst>
      <p:ext uri="{BB962C8B-B14F-4D97-AF65-F5344CB8AC3E}">
        <p14:creationId xmlns:p14="http://schemas.microsoft.com/office/powerpoint/2010/main" val="3007863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88541B-A861-422D-A97B-CF6828032503}"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A30A3-F6F6-461B-A57E-762DA4CC5DFC}" type="slidenum">
              <a:rPr lang="en-US" smtClean="0"/>
              <a:t>‹#›</a:t>
            </a:fld>
            <a:endParaRPr lang="en-US"/>
          </a:p>
        </p:txBody>
      </p:sp>
    </p:spTree>
    <p:extLst>
      <p:ext uri="{BB962C8B-B14F-4D97-AF65-F5344CB8AC3E}">
        <p14:creationId xmlns:p14="http://schemas.microsoft.com/office/powerpoint/2010/main" val="4050684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9238FDB-250E-422F-81D5-E047E6999A4D}" type="datetime1">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BA30A3-F6F6-461B-A57E-762DA4CC5DFC}" type="slidenum">
              <a:rPr lang="en-US" smtClean="0"/>
              <a:t>‹#›</a:t>
            </a:fld>
            <a:endParaRPr lang="en-US"/>
          </a:p>
        </p:txBody>
      </p:sp>
    </p:spTree>
    <p:extLst>
      <p:ext uri="{BB962C8B-B14F-4D97-AF65-F5344CB8AC3E}">
        <p14:creationId xmlns:p14="http://schemas.microsoft.com/office/powerpoint/2010/main" val="493611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20BDCFF-5991-49E2-87DA-C84BC232C3AA}" type="datetime1">
              <a:rPr lang="en-US" smtClean="0"/>
              <a:t>10/29/2025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BA30A3-F6F6-461B-A57E-762DA4CC5DFC}" type="slidenum">
              <a:rPr lang="en-US" smtClean="0"/>
              <a:t>‹#›</a:t>
            </a:fld>
            <a:endParaRPr lang="en-US"/>
          </a:p>
        </p:txBody>
      </p:sp>
    </p:spTree>
    <p:extLst>
      <p:ext uri="{BB962C8B-B14F-4D97-AF65-F5344CB8AC3E}">
        <p14:creationId xmlns:p14="http://schemas.microsoft.com/office/powerpoint/2010/main" val="4235073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45C411A-0909-4E0D-934F-0B4C20C909DD}" type="datetime1">
              <a:rPr lang="en-US" smtClean="0"/>
              <a:t>10/29/2025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BA30A3-F6F6-461B-A57E-762DA4CC5DFC}" type="slidenum">
              <a:rPr lang="en-US" smtClean="0"/>
              <a:t>‹#›</a:t>
            </a:fld>
            <a:endParaRPr lang="en-US"/>
          </a:p>
        </p:txBody>
      </p:sp>
    </p:spTree>
    <p:extLst>
      <p:ext uri="{BB962C8B-B14F-4D97-AF65-F5344CB8AC3E}">
        <p14:creationId xmlns:p14="http://schemas.microsoft.com/office/powerpoint/2010/main" val="4066043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F83A89-FC44-40B2-9F50-7F02E7A1300C}" type="datetime1">
              <a:rPr lang="en-US" smtClean="0"/>
              <a:t>10/29/2025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BA30A3-F6F6-461B-A57E-762DA4CC5DFC}" type="slidenum">
              <a:rPr lang="en-US" smtClean="0"/>
              <a:t>‹#›</a:t>
            </a:fld>
            <a:endParaRPr lang="en-US"/>
          </a:p>
        </p:txBody>
      </p:sp>
    </p:spTree>
    <p:extLst>
      <p:ext uri="{BB962C8B-B14F-4D97-AF65-F5344CB8AC3E}">
        <p14:creationId xmlns:p14="http://schemas.microsoft.com/office/powerpoint/2010/main" val="982644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FF6AB8-C920-4CE5-9471-8F9F42887554}" type="datetime1">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BA30A3-F6F6-461B-A57E-762DA4CC5DFC}" type="slidenum">
              <a:rPr lang="en-US" smtClean="0"/>
              <a:t>‹#›</a:t>
            </a:fld>
            <a:endParaRPr lang="en-US"/>
          </a:p>
        </p:txBody>
      </p:sp>
    </p:spTree>
    <p:extLst>
      <p:ext uri="{BB962C8B-B14F-4D97-AF65-F5344CB8AC3E}">
        <p14:creationId xmlns:p14="http://schemas.microsoft.com/office/powerpoint/2010/main" val="145936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D12D02-F06B-49C5-8074-05D91E7D9BAA}" type="datetime1">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BA30A3-F6F6-461B-A57E-762DA4CC5DFC}" type="slidenum">
              <a:rPr lang="en-US" smtClean="0"/>
              <a:t>‹#›</a:t>
            </a:fld>
            <a:endParaRPr lang="en-US"/>
          </a:p>
        </p:txBody>
      </p:sp>
    </p:spTree>
    <p:extLst>
      <p:ext uri="{BB962C8B-B14F-4D97-AF65-F5344CB8AC3E}">
        <p14:creationId xmlns:p14="http://schemas.microsoft.com/office/powerpoint/2010/main" val="2366556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F0CA3B2-DB17-4A31-A9B5-C378B237B1BC}" type="datetime1">
              <a:rPr lang="en-US" smtClean="0"/>
              <a:t>10/29/2025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0BA30A3-F6F6-461B-A57E-762DA4CC5DFC}" type="slidenum">
              <a:rPr lang="en-US" smtClean="0"/>
              <a:t>‹#›</a:t>
            </a:fld>
            <a:endParaRPr lang="en-US"/>
          </a:p>
        </p:txBody>
      </p:sp>
    </p:spTree>
    <p:extLst>
      <p:ext uri="{BB962C8B-B14F-4D97-AF65-F5344CB8AC3E}">
        <p14:creationId xmlns:p14="http://schemas.microsoft.com/office/powerpoint/2010/main" val="3524085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LECTURE # 01</a:t>
            </a:r>
          </a:p>
          <a:p>
            <a:pPr marL="0" indent="0">
              <a:buNone/>
            </a:pPr>
            <a:r>
              <a:rPr lang="en-US" dirty="0" smtClean="0"/>
              <a:t>SUBJECT: APPLIED PHYSICS</a:t>
            </a:r>
            <a:endParaRPr lang="en-US" dirty="0"/>
          </a:p>
          <a:p>
            <a:pPr marL="0" indent="0">
              <a:buNone/>
            </a:pPr>
            <a:r>
              <a:rPr lang="en-US" dirty="0" smtClean="0"/>
              <a:t>Prepared by</a:t>
            </a:r>
          </a:p>
          <a:p>
            <a:pPr marL="0" indent="0">
              <a:buNone/>
            </a:pPr>
            <a:r>
              <a:rPr lang="en-US" dirty="0" smtClean="0"/>
              <a:t>Dr. </a:t>
            </a:r>
            <a:r>
              <a:rPr lang="en-US" dirty="0" err="1" smtClean="0"/>
              <a:t>Fareesa</a:t>
            </a:r>
            <a:r>
              <a:rPr lang="en-US" dirty="0" smtClean="0"/>
              <a:t> Tahir</a:t>
            </a:r>
          </a:p>
          <a:p>
            <a:pPr marL="0" indent="0">
              <a:buNone/>
            </a:pPr>
            <a:r>
              <a:rPr lang="en-US" dirty="0" smtClean="0"/>
              <a:t>UNIVERSITY OF AGRICULTURE PESHAWAR</a:t>
            </a:r>
            <a:endParaRPr lang="en-US" dirty="0"/>
          </a:p>
        </p:txBody>
      </p:sp>
      <p:sp>
        <p:nvSpPr>
          <p:cNvPr id="4" name="Date Placeholder 3"/>
          <p:cNvSpPr>
            <a:spLocks noGrp="1"/>
          </p:cNvSpPr>
          <p:nvPr>
            <p:ph type="dt" sz="half" idx="10"/>
          </p:nvPr>
        </p:nvSpPr>
        <p:spPr/>
        <p:txBody>
          <a:bodyPr/>
          <a:lstStyle/>
          <a:p>
            <a:fld id="{69F2C93D-658D-4A35-A476-630EB72F5787}" type="datetime1">
              <a:rPr lang="en-US" smtClean="0"/>
              <a:t>10/29/2025</a:t>
            </a:fld>
            <a:endParaRPr lang="en-US"/>
          </a:p>
        </p:txBody>
      </p:sp>
      <p:sp>
        <p:nvSpPr>
          <p:cNvPr id="5" name="Slide Number Placeholder 4"/>
          <p:cNvSpPr>
            <a:spLocks noGrp="1"/>
          </p:cNvSpPr>
          <p:nvPr>
            <p:ph type="sldNum" sz="quarter" idx="12"/>
          </p:nvPr>
        </p:nvSpPr>
        <p:spPr/>
        <p:txBody>
          <a:bodyPr/>
          <a:lstStyle/>
          <a:p>
            <a:fld id="{40BA30A3-F6F6-461B-A57E-762DA4CC5DFC}" type="slidenum">
              <a:rPr lang="en-US" smtClean="0"/>
              <a:t>1</a:t>
            </a:fld>
            <a:endParaRPr lang="en-US"/>
          </a:p>
        </p:txBody>
      </p:sp>
    </p:spTree>
    <p:extLst>
      <p:ext uri="{BB962C8B-B14F-4D97-AF65-F5344CB8AC3E}">
        <p14:creationId xmlns:p14="http://schemas.microsoft.com/office/powerpoint/2010/main" val="3753784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F83A89-FC44-40B2-9F50-7F02E7A1300C}" type="datetime1">
              <a:rPr lang="en-US" smtClean="0"/>
              <a:t>10/29/2025</a:t>
            </a:fld>
            <a:endParaRPr lang="en-US"/>
          </a:p>
        </p:txBody>
      </p:sp>
      <p:sp>
        <p:nvSpPr>
          <p:cNvPr id="3" name="Slide Number Placeholder 2"/>
          <p:cNvSpPr>
            <a:spLocks noGrp="1"/>
          </p:cNvSpPr>
          <p:nvPr>
            <p:ph type="sldNum" sz="quarter" idx="12"/>
          </p:nvPr>
        </p:nvSpPr>
        <p:spPr/>
        <p:txBody>
          <a:bodyPr/>
          <a:lstStyle/>
          <a:p>
            <a:fld id="{40BA30A3-F6F6-461B-A57E-762DA4CC5DFC}" type="slidenum">
              <a:rPr lang="en-US" smtClean="0"/>
              <a:t>2</a:t>
            </a:fld>
            <a:endParaRPr lang="en-US"/>
          </a:p>
        </p:txBody>
      </p:sp>
      <p:sp>
        <p:nvSpPr>
          <p:cNvPr id="5" name="Rectangle 4"/>
          <p:cNvSpPr/>
          <p:nvPr/>
        </p:nvSpPr>
        <p:spPr>
          <a:xfrm>
            <a:off x="1704173" y="1694807"/>
            <a:ext cx="7569829" cy="3046988"/>
          </a:xfrm>
          <a:prstGeom prst="rect">
            <a:avLst/>
          </a:prstGeom>
          <a:noFill/>
        </p:spPr>
        <p:txBody>
          <a:bodyPr wrap="none" lIns="91440" tIns="45720" rIns="91440" bIns="45720">
            <a:spAutoFit/>
          </a:bodyPr>
          <a:lstStyle/>
          <a:p>
            <a:r>
              <a:rPr lang="en-US" sz="3200" dirty="0" smtClean="0">
                <a:ln w="0"/>
                <a:solidFill>
                  <a:schemeClr val="accent1"/>
                </a:solidFill>
                <a:effectLst>
                  <a:outerShdw blurRad="38100" dist="25400" dir="5400000" algn="ctr" rotWithShape="0">
                    <a:srgbClr val="6E747A">
                      <a:alpha val="43000"/>
                    </a:srgbClr>
                  </a:outerShdw>
                </a:effectLst>
              </a:rPr>
              <a:t>          LECTURE </a:t>
            </a:r>
            <a:r>
              <a:rPr lang="en-US" sz="3200" dirty="0">
                <a:ln w="0"/>
                <a:solidFill>
                  <a:schemeClr val="accent1"/>
                </a:solidFill>
                <a:effectLst>
                  <a:outerShdw blurRad="38100" dist="25400" dir="5400000" algn="ctr" rotWithShape="0">
                    <a:srgbClr val="6E747A">
                      <a:alpha val="43000"/>
                    </a:srgbClr>
                  </a:outerShdw>
                </a:effectLst>
              </a:rPr>
              <a:t># </a:t>
            </a:r>
            <a:r>
              <a:rPr lang="en-US" sz="3200" dirty="0" smtClean="0">
                <a:ln w="0"/>
                <a:solidFill>
                  <a:schemeClr val="accent1"/>
                </a:solidFill>
                <a:effectLst>
                  <a:outerShdw blurRad="38100" dist="25400" dir="5400000" algn="ctr" rotWithShape="0">
                    <a:srgbClr val="6E747A">
                      <a:alpha val="43000"/>
                    </a:srgbClr>
                  </a:outerShdw>
                </a:effectLst>
              </a:rPr>
              <a:t>01</a:t>
            </a:r>
          </a:p>
          <a:p>
            <a:r>
              <a:rPr lang="en-US" sz="3200" dirty="0" smtClean="0">
                <a:ln w="0"/>
                <a:solidFill>
                  <a:schemeClr val="accent1"/>
                </a:solidFill>
                <a:effectLst>
                  <a:outerShdw blurRad="38100" dist="25400" dir="5400000" algn="ctr" rotWithShape="0">
                    <a:srgbClr val="6E747A">
                      <a:alpha val="43000"/>
                    </a:srgbClr>
                  </a:outerShdw>
                </a:effectLst>
              </a:rPr>
              <a:t>          SEMESTER:  1</a:t>
            </a:r>
            <a:r>
              <a:rPr lang="en-US" sz="3200" baseline="30000" dirty="0" smtClean="0">
                <a:ln w="0"/>
                <a:solidFill>
                  <a:schemeClr val="accent1"/>
                </a:solidFill>
                <a:effectLst>
                  <a:outerShdw blurRad="38100" dist="25400" dir="5400000" algn="ctr" rotWithShape="0">
                    <a:srgbClr val="6E747A">
                      <a:alpha val="43000"/>
                    </a:srgbClr>
                  </a:outerShdw>
                </a:effectLst>
              </a:rPr>
              <a:t>st</a:t>
            </a:r>
            <a:r>
              <a:rPr lang="en-US" sz="3200" dirty="0" smtClean="0">
                <a:ln w="0"/>
                <a:solidFill>
                  <a:schemeClr val="accent1"/>
                </a:solidFill>
                <a:effectLst>
                  <a:outerShdw blurRad="38100" dist="25400" dir="5400000" algn="ctr" rotWithShape="0">
                    <a:srgbClr val="6E747A">
                      <a:alpha val="43000"/>
                    </a:srgbClr>
                  </a:outerShdw>
                </a:effectLst>
              </a:rPr>
              <a:t> </a:t>
            </a:r>
            <a:endParaRPr lang="en-US" sz="3200" dirty="0">
              <a:ln w="0"/>
              <a:solidFill>
                <a:schemeClr val="accent1"/>
              </a:solidFill>
              <a:effectLst>
                <a:outerShdw blurRad="38100" dist="25400" dir="5400000" algn="ctr" rotWithShape="0">
                  <a:srgbClr val="6E747A">
                    <a:alpha val="43000"/>
                  </a:srgbClr>
                </a:outerShdw>
              </a:effectLst>
            </a:endParaRPr>
          </a:p>
          <a:p>
            <a:pPr algn="ctr"/>
            <a:r>
              <a:rPr lang="en-US" sz="3200" dirty="0">
                <a:ln w="0"/>
                <a:solidFill>
                  <a:schemeClr val="accent1"/>
                </a:solidFill>
                <a:effectLst>
                  <a:outerShdw blurRad="38100" dist="25400" dir="5400000" algn="ctr" rotWithShape="0">
                    <a:srgbClr val="6E747A">
                      <a:alpha val="43000"/>
                    </a:srgbClr>
                  </a:outerShdw>
                </a:effectLst>
              </a:rPr>
              <a:t>SUBJECT: APPLIED PHYSICS</a:t>
            </a:r>
          </a:p>
          <a:p>
            <a:pPr algn="ctr"/>
            <a:r>
              <a:rPr lang="en-US" sz="3200" dirty="0">
                <a:ln w="0"/>
                <a:solidFill>
                  <a:schemeClr val="accent1"/>
                </a:solidFill>
                <a:effectLst>
                  <a:outerShdw blurRad="38100" dist="25400" dir="5400000" algn="ctr" rotWithShape="0">
                    <a:srgbClr val="6E747A">
                      <a:alpha val="43000"/>
                    </a:srgbClr>
                  </a:outerShdw>
                </a:effectLst>
              </a:rPr>
              <a:t>Prepared </a:t>
            </a:r>
            <a:r>
              <a:rPr lang="en-US" sz="3200" dirty="0" smtClean="0">
                <a:ln w="0"/>
                <a:solidFill>
                  <a:schemeClr val="accent1"/>
                </a:solidFill>
                <a:effectLst>
                  <a:outerShdw blurRad="38100" dist="25400" dir="5400000" algn="ctr" rotWithShape="0">
                    <a:srgbClr val="6E747A">
                      <a:alpha val="43000"/>
                    </a:srgbClr>
                  </a:outerShdw>
                </a:effectLst>
              </a:rPr>
              <a:t>By</a:t>
            </a:r>
            <a:endParaRPr lang="en-US" sz="3200" dirty="0">
              <a:ln w="0"/>
              <a:solidFill>
                <a:schemeClr val="accent1"/>
              </a:solidFill>
              <a:effectLst>
                <a:outerShdw blurRad="38100" dist="25400" dir="5400000" algn="ctr" rotWithShape="0">
                  <a:srgbClr val="6E747A">
                    <a:alpha val="43000"/>
                  </a:srgbClr>
                </a:outerShdw>
              </a:effectLst>
            </a:endParaRPr>
          </a:p>
          <a:p>
            <a:pPr algn="ctr"/>
            <a:r>
              <a:rPr lang="en-US" sz="3200" dirty="0">
                <a:ln w="0"/>
                <a:solidFill>
                  <a:schemeClr val="accent1"/>
                </a:solidFill>
                <a:effectLst>
                  <a:outerShdw blurRad="38100" dist="25400" dir="5400000" algn="ctr" rotWithShape="0">
                    <a:srgbClr val="6E747A">
                      <a:alpha val="43000"/>
                    </a:srgbClr>
                  </a:outerShdw>
                </a:effectLst>
              </a:rPr>
              <a:t>Dr. </a:t>
            </a:r>
            <a:r>
              <a:rPr lang="en-US" sz="3200" dirty="0" err="1">
                <a:ln w="0"/>
                <a:solidFill>
                  <a:schemeClr val="accent1"/>
                </a:solidFill>
                <a:effectLst>
                  <a:outerShdw blurRad="38100" dist="25400" dir="5400000" algn="ctr" rotWithShape="0">
                    <a:srgbClr val="6E747A">
                      <a:alpha val="43000"/>
                    </a:srgbClr>
                  </a:outerShdw>
                </a:effectLst>
              </a:rPr>
              <a:t>Fareesa</a:t>
            </a:r>
            <a:r>
              <a:rPr lang="en-US" sz="3200" dirty="0">
                <a:ln w="0"/>
                <a:solidFill>
                  <a:schemeClr val="accent1"/>
                </a:solidFill>
                <a:effectLst>
                  <a:outerShdw blurRad="38100" dist="25400" dir="5400000" algn="ctr" rotWithShape="0">
                    <a:srgbClr val="6E747A">
                      <a:alpha val="43000"/>
                    </a:srgbClr>
                  </a:outerShdw>
                </a:effectLst>
              </a:rPr>
              <a:t> Tahir</a:t>
            </a:r>
          </a:p>
          <a:p>
            <a:pPr algn="ctr"/>
            <a:r>
              <a:rPr lang="en-US" sz="3200" dirty="0">
                <a:ln w="0"/>
                <a:solidFill>
                  <a:schemeClr val="accent1"/>
                </a:solidFill>
                <a:effectLst>
                  <a:outerShdw blurRad="38100" dist="25400" dir="5400000" algn="ctr" rotWithShape="0">
                    <a:srgbClr val="6E747A">
                      <a:alpha val="43000"/>
                    </a:srgbClr>
                  </a:outerShdw>
                </a:effectLst>
              </a:rPr>
              <a:t>UNIVERSITY OF AGRICULTURE PESHAWAR</a:t>
            </a:r>
          </a:p>
        </p:txBody>
      </p:sp>
      <p:pic>
        <p:nvPicPr>
          <p:cNvPr id="6" name="Picture 5"/>
          <p:cNvPicPr>
            <a:picLocks noChangeAspect="1"/>
          </p:cNvPicPr>
          <p:nvPr/>
        </p:nvPicPr>
        <p:blipFill>
          <a:blip r:embed="rId2"/>
          <a:stretch>
            <a:fillRect/>
          </a:stretch>
        </p:blipFill>
        <p:spPr>
          <a:xfrm>
            <a:off x="10354734" y="136941"/>
            <a:ext cx="1605663" cy="1557866"/>
          </a:xfrm>
          <a:prstGeom prst="rect">
            <a:avLst/>
          </a:prstGeom>
        </p:spPr>
      </p:pic>
    </p:spTree>
    <p:extLst>
      <p:ext uri="{BB962C8B-B14F-4D97-AF65-F5344CB8AC3E}">
        <p14:creationId xmlns:p14="http://schemas.microsoft.com/office/powerpoint/2010/main" val="2180767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latin typeface="Times New Roman" panose="02020603050405020304" pitchFamily="18" charset="0"/>
                <a:cs typeface="Times New Roman" panose="02020603050405020304" pitchFamily="18" charset="0"/>
              </a:rPr>
              <a:t>Electrostatic (Electric Charge)</a:t>
            </a:r>
            <a:endParaRPr lang="en-US" sz="3200" b="1" dirty="0">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E8F71987-7A03-4DD3-8CE4-87C287307F4B}" type="datetime1">
              <a:rPr lang="en-US" smtClean="0"/>
              <a:t>10/29/2025</a:t>
            </a:fld>
            <a:endParaRPr lang="en-US"/>
          </a:p>
        </p:txBody>
      </p:sp>
      <p:sp>
        <p:nvSpPr>
          <p:cNvPr id="6" name="Slide Number Placeholder 5"/>
          <p:cNvSpPr>
            <a:spLocks noGrp="1"/>
          </p:cNvSpPr>
          <p:nvPr>
            <p:ph type="sldNum" sz="quarter" idx="12"/>
          </p:nvPr>
        </p:nvSpPr>
        <p:spPr/>
        <p:txBody>
          <a:bodyPr/>
          <a:lstStyle/>
          <a:p>
            <a:fld id="{40BA30A3-F6F6-461B-A57E-762DA4CC5DFC}" type="slidenum">
              <a:rPr lang="en-US" smtClean="0"/>
              <a:t>3</a:t>
            </a:fld>
            <a:endParaRPr lang="en-US"/>
          </a:p>
        </p:txBody>
      </p:sp>
      <p:pic>
        <p:nvPicPr>
          <p:cNvPr id="3" name="Picture 2"/>
          <p:cNvPicPr>
            <a:picLocks noChangeAspect="1"/>
          </p:cNvPicPr>
          <p:nvPr/>
        </p:nvPicPr>
        <p:blipFill>
          <a:blip r:embed="rId3"/>
          <a:stretch>
            <a:fillRect/>
          </a:stretch>
        </p:blipFill>
        <p:spPr>
          <a:xfrm>
            <a:off x="8703656" y="1441385"/>
            <a:ext cx="2997354" cy="2502029"/>
          </a:xfrm>
          <a:prstGeom prst="rect">
            <a:avLst/>
          </a:prstGeom>
        </p:spPr>
      </p:pic>
      <p:sp>
        <p:nvSpPr>
          <p:cNvPr id="4" name="Rectangle 3"/>
          <p:cNvSpPr/>
          <p:nvPr/>
        </p:nvSpPr>
        <p:spPr>
          <a:xfrm>
            <a:off x="347133" y="1638236"/>
            <a:ext cx="6096000" cy="1754326"/>
          </a:xfrm>
          <a:prstGeom prst="rect">
            <a:avLst/>
          </a:prstGeom>
        </p:spPr>
        <p:txBody>
          <a:bodyPr>
            <a:spAutoFit/>
          </a:bodyPr>
          <a:lstStyle/>
          <a:p>
            <a:pPr marL="342900" indent="-342900">
              <a:buFont typeface="Wingdings" panose="05000000000000000000" pitchFamily="2" charset="2"/>
              <a:buChar char="v"/>
            </a:pPr>
            <a:r>
              <a:rPr lang="en-US" b="1" i="0" dirty="0" smtClean="0">
                <a:solidFill>
                  <a:srgbClr val="333333"/>
                </a:solidFill>
                <a:effectLst/>
                <a:latin typeface="Times New Roman" panose="02020603050405020304" pitchFamily="18" charset="0"/>
                <a:cs typeface="Times New Roman" panose="02020603050405020304" pitchFamily="18" charset="0"/>
              </a:rPr>
              <a:t>What is an Electric Charge? </a:t>
            </a:r>
            <a:endParaRPr lang="en-US" b="1"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v"/>
            </a:pPr>
            <a:r>
              <a:rPr lang="en-US" b="1" dirty="0" smtClean="0">
                <a:latin typeface="Times New Roman" panose="02020603050405020304" pitchFamily="18" charset="0"/>
                <a:cs typeface="Times New Roman" panose="02020603050405020304" pitchFamily="18" charset="0"/>
              </a:rPr>
              <a:t>Types of Electric Charges</a:t>
            </a:r>
          </a:p>
          <a:p>
            <a:pPr marL="342900" indent="-342900">
              <a:buFont typeface="Wingdings" panose="05000000000000000000" pitchFamily="2" charset="2"/>
              <a:buChar char="v"/>
            </a:pPr>
            <a:r>
              <a:rPr lang="en-US" b="1" dirty="0" smtClean="0">
                <a:latin typeface="Times New Roman" panose="02020603050405020304" pitchFamily="18" charset="0"/>
                <a:cs typeface="Times New Roman" panose="02020603050405020304" pitchFamily="18" charset="0"/>
              </a:rPr>
              <a:t>How to Measure an Electric Charge?</a:t>
            </a:r>
          </a:p>
          <a:p>
            <a:pPr marL="342900" indent="-342900">
              <a:buFont typeface="Wingdings" panose="05000000000000000000" pitchFamily="2" charset="2"/>
              <a:buChar char="v"/>
            </a:pPr>
            <a:r>
              <a:rPr lang="en-US" b="1" dirty="0" smtClean="0">
                <a:latin typeface="Times New Roman" panose="02020603050405020304" pitchFamily="18" charset="0"/>
                <a:cs typeface="Times New Roman" panose="02020603050405020304" pitchFamily="18" charset="0"/>
              </a:rPr>
              <a:t>Unit </a:t>
            </a:r>
            <a:r>
              <a:rPr lang="en-US" b="1" dirty="0">
                <a:latin typeface="Times New Roman" panose="02020603050405020304" pitchFamily="18" charset="0"/>
                <a:cs typeface="Times New Roman" panose="02020603050405020304" pitchFamily="18" charset="0"/>
              </a:rPr>
              <a:t>of Electric Charge </a:t>
            </a:r>
          </a:p>
          <a:p>
            <a:pPr marL="342900" indent="-342900">
              <a:buFont typeface="Wingdings" panose="05000000000000000000" pitchFamily="2" charset="2"/>
              <a:buChar char="v"/>
            </a:pPr>
            <a:r>
              <a:rPr lang="en-US" b="1" dirty="0" smtClean="0">
                <a:latin typeface="Times New Roman" panose="02020603050405020304" pitchFamily="18" charset="0"/>
                <a:cs typeface="Times New Roman" panose="02020603050405020304" pitchFamily="18" charset="0"/>
              </a:rPr>
              <a:t>Is </a:t>
            </a:r>
            <a:r>
              <a:rPr lang="en-US" b="1" dirty="0">
                <a:latin typeface="Times New Roman" panose="02020603050405020304" pitchFamily="18" charset="0"/>
                <a:cs typeface="Times New Roman" panose="02020603050405020304" pitchFamily="18" charset="0"/>
              </a:rPr>
              <a:t>Electric Charge a Vector </a:t>
            </a:r>
            <a:r>
              <a:rPr lang="en-US" b="1" dirty="0" smtClean="0">
                <a:latin typeface="Times New Roman" panose="02020603050405020304" pitchFamily="18" charset="0"/>
                <a:cs typeface="Times New Roman" panose="02020603050405020304" pitchFamily="18" charset="0"/>
              </a:rPr>
              <a:t>Quantity?</a:t>
            </a:r>
            <a:endParaRPr lang="en-US" b="1"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v"/>
            </a:pPr>
            <a:r>
              <a:rPr lang="en-US" b="1" dirty="0" smtClean="0">
                <a:latin typeface="Times New Roman" panose="02020603050405020304" pitchFamily="18" charset="0"/>
                <a:cs typeface="Times New Roman" panose="02020603050405020304" pitchFamily="18" charset="0"/>
              </a:rPr>
              <a:t>Properties </a:t>
            </a:r>
            <a:r>
              <a:rPr lang="en-US" b="1" dirty="0">
                <a:latin typeface="Times New Roman" panose="02020603050405020304" pitchFamily="18" charset="0"/>
                <a:cs typeface="Times New Roman" panose="02020603050405020304" pitchFamily="18" charset="0"/>
              </a:rPr>
              <a:t>of Electric </a:t>
            </a:r>
            <a:r>
              <a:rPr lang="en-US" b="1" dirty="0" smtClean="0">
                <a:latin typeface="Times New Roman" panose="02020603050405020304" pitchFamily="18" charset="0"/>
                <a:cs typeface="Times New Roman" panose="02020603050405020304" pitchFamily="18" charset="0"/>
              </a:rPr>
              <a:t>Charge</a:t>
            </a:r>
            <a:endParaRPr lang="en-US" dirty="0"/>
          </a:p>
        </p:txBody>
      </p:sp>
    </p:spTree>
    <p:extLst>
      <p:ext uri="{BB962C8B-B14F-4D97-AF65-F5344CB8AC3E}">
        <p14:creationId xmlns:p14="http://schemas.microsoft.com/office/powerpoint/2010/main" val="1430950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799" y="417605"/>
            <a:ext cx="6273801" cy="2462213"/>
          </a:xfrm>
          <a:prstGeom prst="rect">
            <a:avLst/>
          </a:prstGeom>
        </p:spPr>
        <p:txBody>
          <a:bodyPr wrap="square">
            <a:spAutoFit/>
          </a:bodyPr>
          <a:lstStyle/>
          <a:p>
            <a:r>
              <a:rPr lang="en-US" b="1" i="0" dirty="0" smtClean="0">
                <a:solidFill>
                  <a:srgbClr val="333333"/>
                </a:solidFill>
                <a:effectLst/>
                <a:latin typeface="Times New Roman" panose="02020603050405020304" pitchFamily="18" charset="0"/>
                <a:cs typeface="Times New Roman" panose="02020603050405020304" pitchFamily="18" charset="0"/>
              </a:rPr>
              <a:t>What is an Electric Charge?</a:t>
            </a:r>
            <a:endParaRPr lang="en-US" b="0" i="0" dirty="0" smtClean="0">
              <a:solidFill>
                <a:srgbClr val="333333"/>
              </a:solidFill>
              <a:effectLst/>
              <a:latin typeface="Lato"/>
            </a:endParaRPr>
          </a:p>
          <a:p>
            <a:pPr algn="just"/>
            <a:r>
              <a:rPr lang="en-US" sz="2000" b="0" i="0" dirty="0" smtClean="0">
                <a:solidFill>
                  <a:srgbClr val="333333"/>
                </a:solidFill>
                <a:effectLst/>
                <a:latin typeface="Times New Roman" panose="02020603050405020304" pitchFamily="18" charset="0"/>
                <a:cs typeface="Times New Roman" panose="02020603050405020304" pitchFamily="18" charset="0"/>
              </a:rPr>
              <a:t>Electric charge is a fundamental property of matter that determines how it interacts with other charged matter and electric fields. This property is carried by subatomic particles, with protons carrying a positive charge, electrons a negative charge, and neutral particles having no charge.</a:t>
            </a:r>
            <a:r>
              <a:rPr lang="en-US" dirty="0" smtClean="0"/>
              <a:t/>
            </a:r>
            <a:br>
              <a:rPr lang="en-US" dirty="0" smtClean="0"/>
            </a:br>
            <a:r>
              <a:rPr lang="en-US" dirty="0" smtClean="0"/>
              <a:t/>
            </a:r>
            <a:br>
              <a:rPr lang="en-US" dirty="0" smtClean="0"/>
            </a:br>
            <a:endParaRPr lang="en-US" dirty="0"/>
          </a:p>
        </p:txBody>
      </p:sp>
      <p:pic>
        <p:nvPicPr>
          <p:cNvPr id="4" name="Picture 3"/>
          <p:cNvPicPr>
            <a:picLocks noChangeAspect="1"/>
          </p:cNvPicPr>
          <p:nvPr/>
        </p:nvPicPr>
        <p:blipFill>
          <a:blip r:embed="rId2"/>
          <a:stretch>
            <a:fillRect/>
          </a:stretch>
        </p:blipFill>
        <p:spPr>
          <a:xfrm>
            <a:off x="6629114" y="417605"/>
            <a:ext cx="5562886" cy="3321221"/>
          </a:xfrm>
          <a:prstGeom prst="rect">
            <a:avLst/>
          </a:prstGeom>
        </p:spPr>
      </p:pic>
      <p:sp>
        <p:nvSpPr>
          <p:cNvPr id="5" name="Rectangle 4"/>
          <p:cNvSpPr/>
          <p:nvPr/>
        </p:nvSpPr>
        <p:spPr>
          <a:xfrm>
            <a:off x="101600" y="2438738"/>
            <a:ext cx="6476999" cy="1477328"/>
          </a:xfrm>
          <a:prstGeom prst="rect">
            <a:avLst/>
          </a:prstGeom>
        </p:spPr>
        <p:txBody>
          <a:bodyPr wrap="square">
            <a:spAutoFit/>
          </a:bodyPr>
          <a:lstStyle/>
          <a:p>
            <a:pPr algn="just"/>
            <a:r>
              <a:rPr lang="en-US" b="0" i="0" dirty="0" smtClean="0">
                <a:solidFill>
                  <a:srgbClr val="333333"/>
                </a:solidFill>
                <a:effectLst/>
                <a:latin typeface="Lato"/>
              </a:rPr>
              <a:t>The word "electricity" comes from the Greek word "</a:t>
            </a:r>
            <a:r>
              <a:rPr lang="en-US" b="0" i="0" dirty="0" err="1" smtClean="0">
                <a:solidFill>
                  <a:srgbClr val="333333"/>
                </a:solidFill>
                <a:effectLst/>
                <a:latin typeface="Lato"/>
              </a:rPr>
              <a:t>elektron</a:t>
            </a:r>
            <a:r>
              <a:rPr lang="en-US" b="0" i="0" dirty="0" smtClean="0">
                <a:solidFill>
                  <a:srgbClr val="333333"/>
                </a:solidFill>
                <a:effectLst/>
                <a:latin typeface="Lato"/>
              </a:rPr>
              <a:t>," which means amber. This word refers to the ancient observation of static electric charges generated by rubbing amber. </a:t>
            </a:r>
            <a:r>
              <a:rPr lang="en-US" dirty="0" smtClean="0"/>
              <a:t/>
            </a:r>
            <a:br>
              <a:rPr lang="en-US" dirty="0" smtClean="0"/>
            </a:br>
            <a:endParaRPr lang="en-US" dirty="0"/>
          </a:p>
        </p:txBody>
      </p:sp>
      <p:sp>
        <p:nvSpPr>
          <p:cNvPr id="3" name="Date Placeholder 2"/>
          <p:cNvSpPr>
            <a:spLocks noGrp="1"/>
          </p:cNvSpPr>
          <p:nvPr>
            <p:ph type="dt" sz="half" idx="10"/>
          </p:nvPr>
        </p:nvSpPr>
        <p:spPr/>
        <p:txBody>
          <a:bodyPr/>
          <a:lstStyle/>
          <a:p>
            <a:fld id="{AAEFB7F7-01FF-45C6-A7E6-E24B89A82487}" type="datetime1">
              <a:rPr lang="en-US" smtClean="0"/>
              <a:t>10/29/2025</a:t>
            </a:fld>
            <a:endParaRPr lang="en-US"/>
          </a:p>
        </p:txBody>
      </p:sp>
      <p:sp>
        <p:nvSpPr>
          <p:cNvPr id="6" name="Slide Number Placeholder 5"/>
          <p:cNvSpPr>
            <a:spLocks noGrp="1"/>
          </p:cNvSpPr>
          <p:nvPr>
            <p:ph type="sldNum" sz="quarter" idx="12"/>
          </p:nvPr>
        </p:nvSpPr>
        <p:spPr/>
        <p:txBody>
          <a:bodyPr/>
          <a:lstStyle/>
          <a:p>
            <a:fld id="{40BA30A3-F6F6-461B-A57E-762DA4CC5DFC}" type="slidenum">
              <a:rPr lang="en-US" smtClean="0"/>
              <a:t>4</a:t>
            </a:fld>
            <a:endParaRPr lang="en-US"/>
          </a:p>
        </p:txBody>
      </p:sp>
    </p:spTree>
    <p:extLst>
      <p:ext uri="{BB962C8B-B14F-4D97-AF65-F5344CB8AC3E}">
        <p14:creationId xmlns:p14="http://schemas.microsoft.com/office/powerpoint/2010/main" val="936827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7934" y="166007"/>
            <a:ext cx="6096000" cy="3539430"/>
          </a:xfrm>
          <a:prstGeom prst="rect">
            <a:avLst/>
          </a:prstGeom>
        </p:spPr>
        <p:txBody>
          <a:bodyPr>
            <a:spAutoFit/>
          </a:bodyPr>
          <a:lstStyle/>
          <a:p>
            <a:r>
              <a:rPr lang="en-US" sz="2400" b="1" dirty="0" smtClean="0"/>
              <a:t>Types of Electric Charges </a:t>
            </a:r>
          </a:p>
          <a:p>
            <a:pPr algn="just"/>
            <a:r>
              <a:rPr lang="en-US" sz="2000" dirty="0" smtClean="0">
                <a:latin typeface="Times New Roman" panose="02020603050405020304" pitchFamily="18" charset="0"/>
                <a:cs typeface="Times New Roman" panose="02020603050405020304" pitchFamily="18" charset="0"/>
              </a:rPr>
              <a:t>Two kinds of electric charges exist:</a:t>
            </a:r>
          </a:p>
          <a:p>
            <a:pPr marL="400050" indent="-400050" algn="just">
              <a:buFont typeface="+mj-lt"/>
              <a:buAutoNum type="romanLcPeriod"/>
            </a:pPr>
            <a:r>
              <a:rPr lang="en-US" sz="2000" dirty="0" smtClean="0">
                <a:latin typeface="Times New Roman" panose="02020603050405020304" pitchFamily="18" charset="0"/>
                <a:cs typeface="Times New Roman" panose="02020603050405020304" pitchFamily="18" charset="0"/>
              </a:rPr>
              <a:t>Positive(+) charge </a:t>
            </a:r>
          </a:p>
          <a:p>
            <a:pPr marL="400050" indent="-400050" algn="just">
              <a:buFont typeface="+mj-lt"/>
              <a:buAutoNum type="romanLcPeriod"/>
            </a:pPr>
            <a:r>
              <a:rPr lang="en-US" sz="2000" dirty="0" smtClean="0">
                <a:latin typeface="Times New Roman" panose="02020603050405020304" pitchFamily="18" charset="0"/>
                <a:cs typeface="Times New Roman" panose="02020603050405020304" pitchFamily="18" charset="0"/>
              </a:rPr>
              <a:t>Negative(-) charge</a:t>
            </a:r>
          </a:p>
          <a:p>
            <a:pPr algn="just"/>
            <a:r>
              <a:rPr lang="en-US" sz="2000" dirty="0" smtClean="0">
                <a:latin typeface="Times New Roman" panose="02020603050405020304" pitchFamily="18" charset="0"/>
                <a:cs typeface="Times New Roman" panose="02020603050405020304" pitchFamily="18" charset="0"/>
              </a:rPr>
              <a:t> </a:t>
            </a:r>
            <a:r>
              <a:rPr lang="en-US" sz="2000" b="1" dirty="0" smtClean="0">
                <a:latin typeface="Times New Roman" panose="02020603050405020304" pitchFamily="18" charset="0"/>
                <a:cs typeface="Times New Roman" panose="02020603050405020304" pitchFamily="18" charset="0"/>
              </a:rPr>
              <a:t>Positive Charge: </a:t>
            </a:r>
            <a:r>
              <a:rPr lang="en-US" sz="2000" dirty="0" smtClean="0">
                <a:latin typeface="Times New Roman" panose="02020603050405020304" pitchFamily="18" charset="0"/>
                <a:cs typeface="Times New Roman" panose="02020603050405020304" pitchFamily="18" charset="0"/>
              </a:rPr>
              <a:t>When an object has a positive charge, it means that it has more protons than electrons. </a:t>
            </a:r>
          </a:p>
          <a:p>
            <a:pPr algn="just"/>
            <a:r>
              <a:rPr lang="en-US" sz="2000" b="1" dirty="0" smtClean="0">
                <a:latin typeface="Times New Roman" panose="02020603050405020304" pitchFamily="18" charset="0"/>
                <a:cs typeface="Times New Roman" panose="02020603050405020304" pitchFamily="18" charset="0"/>
              </a:rPr>
              <a:t>Negative Charge: </a:t>
            </a:r>
            <a:r>
              <a:rPr lang="en-US" sz="2000" dirty="0" smtClean="0">
                <a:latin typeface="Times New Roman" panose="02020603050405020304" pitchFamily="18" charset="0"/>
                <a:cs typeface="Times New Roman" panose="02020603050405020304" pitchFamily="18" charset="0"/>
              </a:rPr>
              <a:t>When an object has a negative charge, it means that it has more electrons than protons. When there is an identical number of positive and negative charges, the negative and positive charges would cancel out each other and the object would become neutral.</a:t>
            </a:r>
          </a:p>
        </p:txBody>
      </p:sp>
      <p:pic>
        <p:nvPicPr>
          <p:cNvPr id="3" name="Picture 2"/>
          <p:cNvPicPr>
            <a:picLocks noChangeAspect="1"/>
          </p:cNvPicPr>
          <p:nvPr/>
        </p:nvPicPr>
        <p:blipFill>
          <a:blip r:embed="rId2"/>
          <a:stretch>
            <a:fillRect/>
          </a:stretch>
        </p:blipFill>
        <p:spPr>
          <a:xfrm>
            <a:off x="7052734" y="166007"/>
            <a:ext cx="4947834" cy="3152926"/>
          </a:xfrm>
          <a:prstGeom prst="rect">
            <a:avLst/>
          </a:prstGeom>
        </p:spPr>
      </p:pic>
      <p:sp>
        <p:nvSpPr>
          <p:cNvPr id="4" name="Rectangle 3"/>
          <p:cNvSpPr/>
          <p:nvPr/>
        </p:nvSpPr>
        <p:spPr>
          <a:xfrm>
            <a:off x="313267" y="3705437"/>
            <a:ext cx="6096000" cy="2893100"/>
          </a:xfrm>
          <a:prstGeom prst="rect">
            <a:avLst/>
          </a:prstGeom>
        </p:spPr>
        <p:txBody>
          <a:bodyPr>
            <a:spAutoFit/>
          </a:bodyPr>
          <a:lstStyle/>
          <a:p>
            <a:r>
              <a:rPr lang="en-US" sz="2000" b="1" i="0" dirty="0" smtClean="0">
                <a:solidFill>
                  <a:srgbClr val="333333"/>
                </a:solidFill>
                <a:effectLst/>
                <a:latin typeface="Lato"/>
              </a:rPr>
              <a:t>How to Measure an Electric Charge? </a:t>
            </a:r>
          </a:p>
          <a:p>
            <a:r>
              <a:rPr lang="en-US" b="0" i="0" dirty="0" smtClean="0">
                <a:solidFill>
                  <a:srgbClr val="333333"/>
                </a:solidFill>
                <a:effectLst/>
                <a:latin typeface="Lato"/>
              </a:rPr>
              <a:t>The electric charge is measured using a coulomb. “One coulomb is the quantity of charge transferred in one second.” </a:t>
            </a:r>
          </a:p>
          <a:p>
            <a:r>
              <a:rPr lang="en-US" b="0" i="0" dirty="0" smtClean="0">
                <a:solidFill>
                  <a:srgbClr val="333333"/>
                </a:solidFill>
                <a:effectLst/>
                <a:latin typeface="Lato"/>
              </a:rPr>
              <a:t>Mathematically, the definition of a coulomb is represented as: </a:t>
            </a:r>
          </a:p>
          <a:p>
            <a:pPr algn="ctr"/>
            <a:r>
              <a:rPr lang="en-US" b="1" i="0" dirty="0" smtClean="0">
                <a:solidFill>
                  <a:srgbClr val="333333"/>
                </a:solidFill>
                <a:effectLst/>
                <a:latin typeface="Lato"/>
              </a:rPr>
              <a:t>Q = I.t </a:t>
            </a:r>
          </a:p>
          <a:p>
            <a:r>
              <a:rPr lang="en-US" b="0" i="0" dirty="0" smtClean="0">
                <a:solidFill>
                  <a:srgbClr val="333333"/>
                </a:solidFill>
                <a:effectLst/>
                <a:latin typeface="Lato"/>
              </a:rPr>
              <a:t>In the equation, Q is the electric charge, I is the electric current and t is the time.</a:t>
            </a:r>
            <a:r>
              <a:rPr lang="en-US" dirty="0" smtClean="0"/>
              <a:t/>
            </a:r>
            <a:br>
              <a:rPr lang="en-US" dirty="0" smtClean="0"/>
            </a:br>
            <a:endParaRPr lang="en-US" dirty="0"/>
          </a:p>
        </p:txBody>
      </p:sp>
      <p:sp>
        <p:nvSpPr>
          <p:cNvPr id="5" name="Date Placeholder 4"/>
          <p:cNvSpPr>
            <a:spLocks noGrp="1"/>
          </p:cNvSpPr>
          <p:nvPr>
            <p:ph type="dt" sz="half" idx="10"/>
          </p:nvPr>
        </p:nvSpPr>
        <p:spPr/>
        <p:txBody>
          <a:bodyPr/>
          <a:lstStyle/>
          <a:p>
            <a:fld id="{4C16502A-9467-4E7F-A074-C4C87892B8AF}" type="datetime1">
              <a:rPr lang="en-US" smtClean="0"/>
              <a:t>10/29/2025</a:t>
            </a:fld>
            <a:endParaRPr lang="en-US"/>
          </a:p>
        </p:txBody>
      </p:sp>
      <p:sp>
        <p:nvSpPr>
          <p:cNvPr id="6" name="Slide Number Placeholder 5"/>
          <p:cNvSpPr>
            <a:spLocks noGrp="1"/>
          </p:cNvSpPr>
          <p:nvPr>
            <p:ph type="sldNum" sz="quarter" idx="12"/>
          </p:nvPr>
        </p:nvSpPr>
        <p:spPr/>
        <p:txBody>
          <a:bodyPr/>
          <a:lstStyle/>
          <a:p>
            <a:fld id="{40BA30A3-F6F6-461B-A57E-762DA4CC5DFC}" type="slidenum">
              <a:rPr lang="en-US" smtClean="0"/>
              <a:t>5</a:t>
            </a:fld>
            <a:endParaRPr lang="en-US"/>
          </a:p>
        </p:txBody>
      </p:sp>
    </p:spTree>
    <p:extLst>
      <p:ext uri="{BB962C8B-B14F-4D97-AF65-F5344CB8AC3E}">
        <p14:creationId xmlns:p14="http://schemas.microsoft.com/office/powerpoint/2010/main" val="3648313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0067" y="1334912"/>
            <a:ext cx="11557000" cy="4832092"/>
          </a:xfrm>
          <a:prstGeom prst="rect">
            <a:avLst/>
          </a:prstGeom>
        </p:spPr>
        <p:txBody>
          <a:bodyPr wrap="square">
            <a:spAutoFit/>
          </a:bodyPr>
          <a:lstStyle/>
          <a:p>
            <a:r>
              <a:rPr lang="en-US" sz="2000" b="1" dirty="0" smtClean="0">
                <a:latin typeface="Times New Roman" panose="02020603050405020304" pitchFamily="18" charset="0"/>
                <a:cs typeface="Times New Roman" panose="02020603050405020304" pitchFamily="18" charset="0"/>
              </a:rPr>
              <a:t>Is Electric Charge a Vector Quantity? </a:t>
            </a:r>
          </a:p>
          <a:p>
            <a:r>
              <a:rPr lang="en-US" dirty="0" smtClean="0"/>
              <a:t>No, electric charge is a scalar quantity. Apart from having a 'magnitude' and 'direction', for a quantity to be termed a vector (which we will study in detail later) it should also obey the laws of vector addition such as triangle law of vector addition and parallelogram law of vector addition, only then the quantity is said to be a vector quantity.  </a:t>
            </a:r>
            <a:endParaRPr lang="en-US" dirty="0" smtClean="0"/>
          </a:p>
          <a:p>
            <a:r>
              <a:rPr lang="en-US" b="1" dirty="0" smtClean="0"/>
              <a:t>Imagine </a:t>
            </a:r>
            <a:r>
              <a:rPr lang="en-US" b="1" dirty="0" smtClean="0"/>
              <a:t>you have two charges: </a:t>
            </a:r>
            <a:endParaRPr lang="en-US" b="1" dirty="0" smtClean="0"/>
          </a:p>
          <a:p>
            <a:r>
              <a:rPr lang="en-US" dirty="0" smtClean="0"/>
              <a:t>Charge  </a:t>
            </a:r>
            <a:r>
              <a:rPr lang="en-US" dirty="0" smtClean="0"/>
              <a:t>𝑄 1 = + 4 C (4 coulombs of positive charge) </a:t>
            </a:r>
            <a:endParaRPr lang="en-US" dirty="0" smtClean="0"/>
          </a:p>
          <a:p>
            <a:r>
              <a:rPr lang="en-US" dirty="0" smtClean="0"/>
              <a:t>Charge </a:t>
            </a:r>
            <a:r>
              <a:rPr lang="en-US" dirty="0" smtClean="0"/>
              <a:t>𝑄 2 = − 2 C (2 coulombs of negative charge) </a:t>
            </a:r>
            <a:endParaRPr lang="en-US" dirty="0" smtClean="0"/>
          </a:p>
          <a:p>
            <a:r>
              <a:rPr lang="en-US" dirty="0" smtClean="0"/>
              <a:t>When </a:t>
            </a:r>
            <a:r>
              <a:rPr lang="en-US" dirty="0" smtClean="0"/>
              <a:t>we combine these two charges, we can simply add them algebraically:                                                                    </a:t>
            </a:r>
            <a:endParaRPr lang="en-US" dirty="0" smtClean="0"/>
          </a:p>
          <a:p>
            <a:r>
              <a:rPr lang="en-US" dirty="0" smtClean="0"/>
              <a:t>Q total </a:t>
            </a:r>
            <a:r>
              <a:rPr lang="en-US" dirty="0" smtClean="0"/>
              <a:t>= Q1 + Q2 </a:t>
            </a:r>
            <a:endParaRPr lang="en-US" dirty="0" smtClean="0"/>
          </a:p>
          <a:p>
            <a:r>
              <a:rPr lang="en-US" dirty="0" smtClean="0"/>
              <a:t>Substituting </a:t>
            </a:r>
            <a:r>
              <a:rPr lang="en-US" dirty="0" smtClean="0"/>
              <a:t>the values: </a:t>
            </a:r>
            <a:endParaRPr lang="en-US" dirty="0" smtClean="0"/>
          </a:p>
          <a:p>
            <a:r>
              <a:rPr lang="en-US" dirty="0" smtClean="0"/>
              <a:t>Q </a:t>
            </a:r>
            <a:r>
              <a:rPr lang="en-US" dirty="0" smtClean="0"/>
              <a:t>total = +4C + (−2C) = +4C−2C=+2C </a:t>
            </a:r>
            <a:endParaRPr lang="en-US" dirty="0" smtClean="0"/>
          </a:p>
          <a:p>
            <a:r>
              <a:rPr lang="en-US" dirty="0" smtClean="0"/>
              <a:t>The </a:t>
            </a:r>
            <a:r>
              <a:rPr lang="en-US" dirty="0" smtClean="0"/>
              <a:t>total charge </a:t>
            </a:r>
            <a:r>
              <a:rPr lang="en-US" dirty="0" smtClean="0"/>
              <a:t>Q total</a:t>
            </a:r>
            <a:r>
              <a:rPr lang="en-US" dirty="0" smtClean="0"/>
              <a:t>= +2C </a:t>
            </a:r>
            <a:endParaRPr lang="en-US" dirty="0" smtClean="0"/>
          </a:p>
          <a:p>
            <a:r>
              <a:rPr lang="en-US" dirty="0" smtClean="0"/>
              <a:t>indicates </a:t>
            </a:r>
            <a:r>
              <a:rPr lang="en-US" dirty="0" smtClean="0"/>
              <a:t>that after combining both charges, you end up with a net positive charge</a:t>
            </a:r>
            <a:r>
              <a:rPr lang="en-US" dirty="0" smtClean="0"/>
              <a:t>.</a:t>
            </a:r>
          </a:p>
          <a:p>
            <a:r>
              <a:rPr lang="en-US" dirty="0" smtClean="0"/>
              <a:t>Notice </a:t>
            </a:r>
            <a:r>
              <a:rPr lang="en-US" dirty="0" smtClean="0"/>
              <a:t>that we only considered the numerical values and their signs (positive or negative) when adding. There was no need to consider any direction associated with the charges. </a:t>
            </a:r>
            <a:endParaRPr lang="en-US" dirty="0" smtClean="0"/>
          </a:p>
          <a:p>
            <a:r>
              <a:rPr lang="en-US" b="1" dirty="0" smtClean="0"/>
              <a:t>This </a:t>
            </a:r>
            <a:r>
              <a:rPr lang="en-US" b="1" dirty="0" smtClean="0"/>
              <a:t>illustrates that charge is a scalar quantity: </a:t>
            </a:r>
            <a:endParaRPr lang="en-US" b="1" dirty="0" smtClean="0"/>
          </a:p>
          <a:p>
            <a:r>
              <a:rPr lang="en-US" dirty="0" smtClean="0"/>
              <a:t>it </a:t>
            </a:r>
            <a:r>
              <a:rPr lang="en-US" dirty="0" smtClean="0"/>
              <a:t>only has magnitude (how much charge) and sign (positive or negative), but no direction.</a:t>
            </a:r>
          </a:p>
        </p:txBody>
      </p:sp>
      <p:sp>
        <p:nvSpPr>
          <p:cNvPr id="3" name="Rectangle 2"/>
          <p:cNvSpPr/>
          <p:nvPr/>
        </p:nvSpPr>
        <p:spPr>
          <a:xfrm>
            <a:off x="186267" y="300335"/>
            <a:ext cx="6096000" cy="954107"/>
          </a:xfrm>
          <a:prstGeom prst="rect">
            <a:avLst/>
          </a:prstGeom>
        </p:spPr>
        <p:txBody>
          <a:bodyPr>
            <a:spAutoFit/>
          </a:bodyPr>
          <a:lstStyle/>
          <a:p>
            <a:r>
              <a:rPr lang="en-US" sz="2000" b="1" dirty="0"/>
              <a:t>Unit of Electric Charge:</a:t>
            </a:r>
          </a:p>
          <a:p>
            <a:r>
              <a:rPr lang="en-US" dirty="0"/>
              <a:t> A charge is a derived physical quantity. The charge is measured in coulomb in the S.I. unit.</a:t>
            </a:r>
          </a:p>
        </p:txBody>
      </p:sp>
      <p:sp>
        <p:nvSpPr>
          <p:cNvPr id="4" name="Date Placeholder 3"/>
          <p:cNvSpPr>
            <a:spLocks noGrp="1"/>
          </p:cNvSpPr>
          <p:nvPr>
            <p:ph type="dt" sz="half" idx="10"/>
          </p:nvPr>
        </p:nvSpPr>
        <p:spPr/>
        <p:txBody>
          <a:bodyPr/>
          <a:lstStyle/>
          <a:p>
            <a:fld id="{08A5142E-6F61-46E7-A796-3ED566CB4FB6}" type="datetime1">
              <a:rPr lang="en-US" smtClean="0"/>
              <a:t>10/29/2025</a:t>
            </a:fld>
            <a:endParaRPr lang="en-US"/>
          </a:p>
        </p:txBody>
      </p:sp>
      <p:sp>
        <p:nvSpPr>
          <p:cNvPr id="5" name="Slide Number Placeholder 4"/>
          <p:cNvSpPr>
            <a:spLocks noGrp="1"/>
          </p:cNvSpPr>
          <p:nvPr>
            <p:ph type="sldNum" sz="quarter" idx="12"/>
          </p:nvPr>
        </p:nvSpPr>
        <p:spPr/>
        <p:txBody>
          <a:bodyPr/>
          <a:lstStyle/>
          <a:p>
            <a:fld id="{40BA30A3-F6F6-461B-A57E-762DA4CC5DFC}" type="slidenum">
              <a:rPr lang="en-US" smtClean="0"/>
              <a:t>6</a:t>
            </a:fld>
            <a:endParaRPr lang="en-US"/>
          </a:p>
        </p:txBody>
      </p:sp>
    </p:spTree>
    <p:extLst>
      <p:ext uri="{BB962C8B-B14F-4D97-AF65-F5344CB8AC3E}">
        <p14:creationId xmlns:p14="http://schemas.microsoft.com/office/powerpoint/2010/main" val="1893928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3200" y="316637"/>
            <a:ext cx="6096000" cy="1508105"/>
          </a:xfrm>
          <a:prstGeom prst="rect">
            <a:avLst/>
          </a:prstGeom>
        </p:spPr>
        <p:txBody>
          <a:bodyPr>
            <a:spAutoFit/>
          </a:bodyPr>
          <a:lstStyle/>
          <a:p>
            <a:r>
              <a:rPr lang="en-US" sz="2000" b="1" dirty="0" smtClean="0"/>
              <a:t>Properties of Electric Charge </a:t>
            </a:r>
          </a:p>
          <a:p>
            <a:pPr marL="342900" indent="-342900">
              <a:buAutoNum type="arabicPeriod"/>
            </a:pPr>
            <a:r>
              <a:rPr lang="en-US" dirty="0" smtClean="0"/>
              <a:t>Like charges repel each other and unlike charges attract each other. (As Electric Charge comes in two varieties, which are called “plus” and “minus”.)</a:t>
            </a:r>
          </a:p>
          <a:p>
            <a:pPr marL="342900" indent="-342900">
              <a:buAutoNum type="arabicPeriod"/>
            </a:pPr>
            <a:endParaRPr lang="en-US" dirty="0" smtClean="0"/>
          </a:p>
        </p:txBody>
      </p:sp>
      <p:pic>
        <p:nvPicPr>
          <p:cNvPr id="3" name="Picture 2"/>
          <p:cNvPicPr>
            <a:picLocks noChangeAspect="1"/>
          </p:cNvPicPr>
          <p:nvPr/>
        </p:nvPicPr>
        <p:blipFill>
          <a:blip r:embed="rId2"/>
          <a:stretch>
            <a:fillRect/>
          </a:stretch>
        </p:blipFill>
        <p:spPr>
          <a:xfrm>
            <a:off x="7165871" y="316637"/>
            <a:ext cx="4170995" cy="2292468"/>
          </a:xfrm>
          <a:prstGeom prst="rect">
            <a:avLst/>
          </a:prstGeom>
        </p:spPr>
      </p:pic>
      <p:sp>
        <p:nvSpPr>
          <p:cNvPr id="4" name="Rectangle 3"/>
          <p:cNvSpPr/>
          <p:nvPr/>
        </p:nvSpPr>
        <p:spPr>
          <a:xfrm>
            <a:off x="203199" y="1462871"/>
            <a:ext cx="6962671" cy="4585871"/>
          </a:xfrm>
          <a:prstGeom prst="rect">
            <a:avLst/>
          </a:prstGeom>
        </p:spPr>
        <p:txBody>
          <a:bodyPr wrap="square">
            <a:spAutoFit/>
          </a:bodyPr>
          <a:lstStyle/>
          <a:p>
            <a:r>
              <a:rPr lang="en-US" sz="2000" b="1" dirty="0" smtClean="0"/>
              <a:t>2. Electric Charge is a scalar quantity: </a:t>
            </a:r>
          </a:p>
          <a:p>
            <a:r>
              <a:rPr lang="en-US" dirty="0" smtClean="0"/>
              <a:t>It follows scalar laws of operations, i.e. it adds algebraically and represents the excess of electrons in a negatively charged atom or a deficiency of electrons in a positively charged atom. </a:t>
            </a:r>
          </a:p>
          <a:p>
            <a:r>
              <a:rPr lang="en-US" sz="2000" b="1" dirty="0" smtClean="0"/>
              <a:t>3. A charge is transferable: </a:t>
            </a:r>
            <a:r>
              <a:rPr lang="en-US" dirty="0" smtClean="0"/>
              <a:t>Electric charge can be transferred from one body to another, but there is a restriction to the charge transfer. Only electrons are transferred from one body to another because protons are tightly bound to the nucleus of every atom.</a:t>
            </a:r>
          </a:p>
          <a:p>
            <a:r>
              <a:rPr lang="en-US" dirty="0" smtClean="0"/>
              <a:t> Hence, the body which loses electrons in the transfer becomes positively charged, and the body which receives electrons becomes negatively charged. </a:t>
            </a:r>
          </a:p>
          <a:p>
            <a:pPr marL="285750" indent="-285750">
              <a:buFont typeface="Arial" panose="020B0604020202020204" pitchFamily="34" charset="0"/>
              <a:buChar char="•"/>
            </a:pPr>
            <a:r>
              <a:rPr lang="en-US" dirty="0" smtClean="0"/>
              <a:t>A neutral body has a number of electrons = number of protons</a:t>
            </a:r>
          </a:p>
          <a:p>
            <a:pPr marL="285750" indent="-285750">
              <a:buFont typeface="Arial" panose="020B0604020202020204" pitchFamily="34" charset="0"/>
              <a:buChar char="•"/>
            </a:pPr>
            <a:r>
              <a:rPr lang="en-US" dirty="0" smtClean="0"/>
              <a:t> A positively charged body has a number of electrons &lt; number of protons </a:t>
            </a:r>
          </a:p>
          <a:p>
            <a:pPr marL="285750" indent="-285750">
              <a:buFont typeface="Arial" panose="020B0604020202020204" pitchFamily="34" charset="0"/>
              <a:buChar char="•"/>
            </a:pPr>
            <a:r>
              <a:rPr lang="en-US" dirty="0" smtClean="0"/>
              <a:t>A negatively charged body has a number of electrons &gt; number of protons.</a:t>
            </a:r>
          </a:p>
        </p:txBody>
      </p:sp>
      <p:sp>
        <p:nvSpPr>
          <p:cNvPr id="5" name="Date Placeholder 4"/>
          <p:cNvSpPr>
            <a:spLocks noGrp="1"/>
          </p:cNvSpPr>
          <p:nvPr>
            <p:ph type="dt" sz="half" idx="10"/>
          </p:nvPr>
        </p:nvSpPr>
        <p:spPr/>
        <p:txBody>
          <a:bodyPr/>
          <a:lstStyle/>
          <a:p>
            <a:fld id="{C61BF2BC-0FE1-49E8-9EB9-0149C18EF391}" type="datetime1">
              <a:rPr lang="en-US" smtClean="0"/>
              <a:t>10/29/2025</a:t>
            </a:fld>
            <a:endParaRPr lang="en-US"/>
          </a:p>
        </p:txBody>
      </p:sp>
      <p:sp>
        <p:nvSpPr>
          <p:cNvPr id="6" name="Slide Number Placeholder 5"/>
          <p:cNvSpPr>
            <a:spLocks noGrp="1"/>
          </p:cNvSpPr>
          <p:nvPr>
            <p:ph type="sldNum" sz="quarter" idx="12"/>
          </p:nvPr>
        </p:nvSpPr>
        <p:spPr/>
        <p:txBody>
          <a:bodyPr/>
          <a:lstStyle/>
          <a:p>
            <a:fld id="{40BA30A3-F6F6-461B-A57E-762DA4CC5DFC}" type="slidenum">
              <a:rPr lang="en-US" smtClean="0"/>
              <a:t>7</a:t>
            </a:fld>
            <a:endParaRPr lang="en-US"/>
          </a:p>
        </p:txBody>
      </p:sp>
    </p:spTree>
    <p:extLst>
      <p:ext uri="{BB962C8B-B14F-4D97-AF65-F5344CB8AC3E}">
        <p14:creationId xmlns:p14="http://schemas.microsoft.com/office/powerpoint/2010/main" val="930282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60740"/>
            <a:ext cx="6096000" cy="2862322"/>
          </a:xfrm>
          <a:prstGeom prst="rect">
            <a:avLst/>
          </a:prstGeom>
        </p:spPr>
        <p:txBody>
          <a:bodyPr>
            <a:spAutoFit/>
          </a:bodyPr>
          <a:lstStyle/>
          <a:p>
            <a:r>
              <a:rPr lang="en-US" sz="2000" b="1" dirty="0" smtClean="0">
                <a:latin typeface="Times New Roman" panose="02020603050405020304" pitchFamily="18" charset="0"/>
                <a:cs typeface="Times New Roman" panose="02020603050405020304" pitchFamily="18" charset="0"/>
              </a:rPr>
              <a:t>4. Charge is always conserved:</a:t>
            </a:r>
          </a:p>
          <a:p>
            <a:pPr algn="just"/>
            <a:r>
              <a:rPr lang="en-US" dirty="0" smtClean="0"/>
              <a:t> </a:t>
            </a:r>
            <a:r>
              <a:rPr lang="en-US" sz="2000" dirty="0" smtClean="0">
                <a:latin typeface="Times New Roman" panose="02020603050405020304" pitchFamily="18" charset="0"/>
                <a:cs typeface="Times New Roman" panose="02020603050405020304" pitchFamily="18" charset="0"/>
              </a:rPr>
              <a:t>In an isolated system, the total charge (sum of positive and negative) remains constant whatever charge transfer takes place in the system internally. During this internal charge transfer, charges flow until they are evenly distributed, reaching a state of electrostatic equilibrium where no further charge movement occurs without external influence. This is known as the principle of charge conservation. </a:t>
            </a:r>
          </a:p>
        </p:txBody>
      </p:sp>
      <p:pic>
        <p:nvPicPr>
          <p:cNvPr id="4" name="Picture 3"/>
          <p:cNvPicPr>
            <a:picLocks noChangeAspect="1"/>
          </p:cNvPicPr>
          <p:nvPr/>
        </p:nvPicPr>
        <p:blipFill>
          <a:blip r:embed="rId2"/>
          <a:stretch>
            <a:fillRect/>
          </a:stretch>
        </p:blipFill>
        <p:spPr>
          <a:xfrm>
            <a:off x="6571068" y="360740"/>
            <a:ext cx="5070599" cy="2636460"/>
          </a:xfrm>
          <a:prstGeom prst="rect">
            <a:avLst/>
          </a:prstGeom>
        </p:spPr>
      </p:pic>
      <p:sp>
        <p:nvSpPr>
          <p:cNvPr id="5" name="Rectangle 4"/>
          <p:cNvSpPr/>
          <p:nvPr/>
        </p:nvSpPr>
        <p:spPr>
          <a:xfrm>
            <a:off x="228600" y="3308277"/>
            <a:ext cx="11658600" cy="3200876"/>
          </a:xfrm>
          <a:prstGeom prst="rect">
            <a:avLst/>
          </a:prstGeom>
        </p:spPr>
        <p:txBody>
          <a:bodyPr wrap="square">
            <a:spAutoFit/>
          </a:bodyPr>
          <a:lstStyle/>
          <a:p>
            <a:r>
              <a:rPr lang="en-US" sz="2000" b="1" dirty="0" smtClean="0">
                <a:latin typeface="Times New Roman" panose="02020603050405020304" pitchFamily="18" charset="0"/>
                <a:cs typeface="Times New Roman" panose="02020603050405020304" pitchFamily="18" charset="0"/>
              </a:rPr>
              <a:t>5. Charge is quantized: </a:t>
            </a:r>
          </a:p>
          <a:p>
            <a:pPr algn="just"/>
            <a:r>
              <a:rPr lang="en-US" dirty="0" smtClean="0">
                <a:latin typeface="Times New Roman" panose="02020603050405020304" pitchFamily="18" charset="0"/>
                <a:cs typeface="Times New Roman" panose="02020603050405020304" pitchFamily="18" charset="0"/>
              </a:rPr>
              <a:t>Charge on anybody always exists in integral multiples of a fundamental unit of electric charge. This unit is equal to the magnitude of the charge on one electron (1e = 1.6 × 10-19 C). So charge on anybody Q = ± ne, where n is an integer and e is the charge on a single electron. This was proved by Millikan's oil drop experiment.</a:t>
            </a:r>
          </a:p>
          <a:p>
            <a:pPr algn="just"/>
            <a:r>
              <a:rPr lang="en-US" dirty="0" smtClean="0">
                <a:latin typeface="Times New Roman" panose="02020603050405020304" pitchFamily="18" charset="0"/>
                <a:cs typeface="Times New Roman" panose="02020603050405020304" pitchFamily="18" charset="0"/>
              </a:rPr>
              <a:t> Recently, the existence of particles of charge +(2/3) e and -(1/3) e has been postulated. These particles are called quarks, but still, this is not considered as the quantum of charge because these are unstable (They have a very short span of life.) </a:t>
            </a:r>
            <a:endParaRPr lang="en-US" dirty="0" smtClean="0">
              <a:latin typeface="Times New Roman" panose="02020603050405020304" pitchFamily="18" charset="0"/>
              <a:cs typeface="Times New Roman" panose="02020603050405020304" pitchFamily="18" charset="0"/>
            </a:endParaRPr>
          </a:p>
          <a:p>
            <a:pPr algn="just"/>
            <a:r>
              <a:rPr lang="en-US" b="1" dirty="0" smtClean="0">
                <a:latin typeface="Times New Roman" panose="02020603050405020304" pitchFamily="18" charset="0"/>
                <a:cs typeface="Times New Roman" panose="02020603050405020304" pitchFamily="18" charset="0"/>
              </a:rPr>
              <a:t>6</a:t>
            </a:r>
            <a:r>
              <a:rPr lang="en-US" b="1" dirty="0" smtClean="0">
                <a:latin typeface="Times New Roman" panose="02020603050405020304" pitchFamily="18" charset="0"/>
                <a:cs typeface="Times New Roman" panose="02020603050405020304" pitchFamily="18" charset="0"/>
              </a:rPr>
              <a:t>. </a:t>
            </a:r>
            <a:r>
              <a:rPr lang="en-US" sz="2000" b="1" dirty="0" smtClean="0">
                <a:latin typeface="Times New Roman" panose="02020603050405020304" pitchFamily="18" charset="0"/>
                <a:cs typeface="Times New Roman" panose="02020603050405020304" pitchFamily="18" charset="0"/>
              </a:rPr>
              <a:t>Charge is always associated with mass: </a:t>
            </a:r>
            <a:r>
              <a:rPr lang="en-US" dirty="0" smtClean="0">
                <a:latin typeface="Times New Roman" panose="02020603050405020304" pitchFamily="18" charset="0"/>
                <a:cs typeface="Times New Roman" panose="02020603050405020304" pitchFamily="18" charset="0"/>
              </a:rPr>
              <a:t>Yes! Electrons, Protons and Neutrons also have masses.  </a:t>
            </a:r>
          </a:p>
          <a:p>
            <a:pPr algn="just"/>
            <a:r>
              <a:rPr lang="en-US" dirty="0" smtClean="0">
                <a:latin typeface="Times New Roman" panose="02020603050405020304" pitchFamily="18" charset="0"/>
                <a:cs typeface="Times New Roman" panose="02020603050405020304" pitchFamily="18" charset="0"/>
              </a:rPr>
              <a:t>Their value is determined, experimentally, to be following:    </a:t>
            </a:r>
          </a:p>
          <a:p>
            <a:pPr algn="just"/>
            <a:r>
              <a:rPr lang="en-US" dirty="0" smtClean="0">
                <a:latin typeface="Times New Roman" panose="02020603050405020304" pitchFamily="18" charset="0"/>
                <a:cs typeface="Times New Roman" panose="02020603050405020304" pitchFamily="18" charset="0"/>
              </a:rPr>
              <a:t>Mass of an electron = 9.109 × 10-31 Kg = 5.49 × 10-4 </a:t>
            </a:r>
            <a:r>
              <a:rPr lang="en-US" dirty="0" err="1" smtClean="0">
                <a:latin typeface="Times New Roman" panose="02020603050405020304" pitchFamily="18" charset="0"/>
                <a:cs typeface="Times New Roman" panose="02020603050405020304" pitchFamily="18" charset="0"/>
              </a:rPr>
              <a:t>amu</a:t>
            </a:r>
            <a:r>
              <a:rPr lang="en-US" dirty="0" smtClean="0">
                <a:latin typeface="Times New Roman" panose="02020603050405020304" pitchFamily="18" charset="0"/>
                <a:cs typeface="Times New Roman" panose="02020603050405020304" pitchFamily="18" charset="0"/>
              </a:rPr>
              <a:t> </a:t>
            </a:r>
          </a:p>
          <a:p>
            <a:pPr algn="just"/>
            <a:r>
              <a:rPr lang="en-US" dirty="0" smtClean="0">
                <a:latin typeface="Times New Roman" panose="02020603050405020304" pitchFamily="18" charset="0"/>
                <a:cs typeface="Times New Roman" panose="02020603050405020304" pitchFamily="18" charset="0"/>
              </a:rPr>
              <a:t>Mass of a proton = 1.6726 × 10-27 Kg = 1.007 </a:t>
            </a:r>
            <a:r>
              <a:rPr lang="en-US" dirty="0" err="1" smtClean="0">
                <a:latin typeface="Times New Roman" panose="02020603050405020304" pitchFamily="18" charset="0"/>
                <a:cs typeface="Times New Roman" panose="02020603050405020304" pitchFamily="18" charset="0"/>
              </a:rPr>
              <a:t>amu</a:t>
            </a:r>
            <a:r>
              <a:rPr lang="en-US" dirty="0" smtClean="0">
                <a:latin typeface="Times New Roman" panose="02020603050405020304" pitchFamily="18" charset="0"/>
                <a:cs typeface="Times New Roman" panose="02020603050405020304" pitchFamily="18" charset="0"/>
              </a:rPr>
              <a:t> </a:t>
            </a:r>
          </a:p>
          <a:p>
            <a:pPr algn="just"/>
            <a:r>
              <a:rPr lang="en-US" dirty="0" smtClean="0">
                <a:latin typeface="Times New Roman" panose="02020603050405020304" pitchFamily="18" charset="0"/>
                <a:cs typeface="Times New Roman" panose="02020603050405020304" pitchFamily="18" charset="0"/>
              </a:rPr>
              <a:t>Mass of a neutron = 1.6749 × 10-27 Kg = 1.008 </a:t>
            </a:r>
            <a:r>
              <a:rPr lang="en-US" dirty="0" err="1" smtClean="0">
                <a:latin typeface="Times New Roman" panose="02020603050405020304" pitchFamily="18" charset="0"/>
                <a:cs typeface="Times New Roman" panose="02020603050405020304" pitchFamily="18" charset="0"/>
              </a:rPr>
              <a:t>amu</a:t>
            </a:r>
            <a:endParaRPr lang="en-US" dirty="0" smtClean="0">
              <a:latin typeface="Times New Roman" panose="02020603050405020304" pitchFamily="18" charset="0"/>
              <a:cs typeface="Times New Roman" panose="02020603050405020304" pitchFamily="18" charset="0"/>
            </a:endParaRPr>
          </a:p>
        </p:txBody>
      </p:sp>
      <p:sp>
        <p:nvSpPr>
          <p:cNvPr id="3" name="Date Placeholder 2"/>
          <p:cNvSpPr>
            <a:spLocks noGrp="1"/>
          </p:cNvSpPr>
          <p:nvPr>
            <p:ph type="dt" sz="half" idx="10"/>
          </p:nvPr>
        </p:nvSpPr>
        <p:spPr/>
        <p:txBody>
          <a:bodyPr/>
          <a:lstStyle/>
          <a:p>
            <a:fld id="{A5550268-2702-4131-847C-0774C928A496}" type="datetime1">
              <a:rPr lang="en-US" smtClean="0"/>
              <a:t>10/29/2025</a:t>
            </a:fld>
            <a:endParaRPr lang="en-US"/>
          </a:p>
        </p:txBody>
      </p:sp>
      <p:sp>
        <p:nvSpPr>
          <p:cNvPr id="6" name="Slide Number Placeholder 5"/>
          <p:cNvSpPr>
            <a:spLocks noGrp="1"/>
          </p:cNvSpPr>
          <p:nvPr>
            <p:ph type="sldNum" sz="quarter" idx="12"/>
          </p:nvPr>
        </p:nvSpPr>
        <p:spPr/>
        <p:txBody>
          <a:bodyPr/>
          <a:lstStyle/>
          <a:p>
            <a:fld id="{40BA30A3-F6F6-461B-A57E-762DA4CC5DFC}" type="slidenum">
              <a:rPr lang="en-US" smtClean="0"/>
              <a:t>8</a:t>
            </a:fld>
            <a:endParaRPr lang="en-US"/>
          </a:p>
        </p:txBody>
      </p:sp>
    </p:spTree>
    <p:extLst>
      <p:ext uri="{BB962C8B-B14F-4D97-AF65-F5344CB8AC3E}">
        <p14:creationId xmlns:p14="http://schemas.microsoft.com/office/powerpoint/2010/main" val="33866339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F83A89-FC44-40B2-9F50-7F02E7A1300C}" type="datetime1">
              <a:rPr lang="en-US" smtClean="0"/>
              <a:t>10/29/2025</a:t>
            </a:fld>
            <a:endParaRPr lang="en-US"/>
          </a:p>
        </p:txBody>
      </p:sp>
      <p:sp>
        <p:nvSpPr>
          <p:cNvPr id="3" name="Slide Number Placeholder 2"/>
          <p:cNvSpPr>
            <a:spLocks noGrp="1"/>
          </p:cNvSpPr>
          <p:nvPr>
            <p:ph type="sldNum" sz="quarter" idx="12"/>
          </p:nvPr>
        </p:nvSpPr>
        <p:spPr/>
        <p:txBody>
          <a:bodyPr/>
          <a:lstStyle/>
          <a:p>
            <a:fld id="{40BA30A3-F6F6-461B-A57E-762DA4CC5DFC}" type="slidenum">
              <a:rPr lang="en-US" smtClean="0"/>
              <a:t>9</a:t>
            </a:fld>
            <a:endParaRPr lang="en-US"/>
          </a:p>
        </p:txBody>
      </p:sp>
      <p:sp>
        <p:nvSpPr>
          <p:cNvPr id="4" name="Rectangle 3"/>
          <p:cNvSpPr/>
          <p:nvPr/>
        </p:nvSpPr>
        <p:spPr>
          <a:xfrm>
            <a:off x="3786245" y="2778668"/>
            <a:ext cx="2836226" cy="400110"/>
          </a:xfrm>
          <a:prstGeom prst="rect">
            <a:avLst/>
          </a:prstGeom>
        </p:spPr>
        <p:txBody>
          <a:bodyPr wrap="none">
            <a:spAutoFit/>
          </a:bodyPr>
          <a:lstStyle/>
          <a:p>
            <a:pPr marL="342900" indent="-342900">
              <a:buFont typeface="Wingdings" panose="05000000000000000000" pitchFamily="2" charset="2"/>
              <a:buChar char="v"/>
            </a:pPr>
            <a:r>
              <a:rPr lang="en-US" sz="2000" dirty="0"/>
              <a:t>H.W: 10 </a:t>
            </a:r>
            <a:r>
              <a:rPr lang="en-US" sz="2000" dirty="0" smtClean="0"/>
              <a:t>Numerical's</a:t>
            </a:r>
            <a:endParaRPr lang="en-US" sz="2000" dirty="0"/>
          </a:p>
        </p:txBody>
      </p:sp>
    </p:spTree>
    <p:extLst>
      <p:ext uri="{BB962C8B-B14F-4D97-AF65-F5344CB8AC3E}">
        <p14:creationId xmlns:p14="http://schemas.microsoft.com/office/powerpoint/2010/main" val="213274918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48</TotalTime>
  <Words>1021</Words>
  <Application>Microsoft Office PowerPoint</Application>
  <PresentationFormat>Widescreen</PresentationFormat>
  <Paragraphs>87</Paragraphs>
  <Slides>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Lato</vt:lpstr>
      <vt:lpstr>Times New Roman</vt:lpstr>
      <vt:lpstr>Trebuchet MS</vt:lpstr>
      <vt:lpstr>Wingdings</vt:lpstr>
      <vt:lpstr>Wingdings 3</vt:lpstr>
      <vt:lpstr>Facet</vt:lpstr>
      <vt:lpstr>PowerPoint Presentation</vt:lpstr>
      <vt:lpstr>PowerPoint Presentation</vt:lpstr>
      <vt:lpstr>Electrostatic (Electric Charge)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Electric Charge</dc:title>
  <dc:creator>dell</dc:creator>
  <cp:lastModifiedBy>dell</cp:lastModifiedBy>
  <cp:revision>9</cp:revision>
  <dcterms:created xsi:type="dcterms:W3CDTF">2025-10-28T12:45:09Z</dcterms:created>
  <dcterms:modified xsi:type="dcterms:W3CDTF">2025-10-29T09:50:24Z</dcterms:modified>
</cp:coreProperties>
</file>